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0.xml" ContentType="application/vnd.openxmlformats-officedocument.wordprocessingml.footer+xml"/>
  <Override PartName="/word/footer19.xml" ContentType="application/vnd.openxmlformats-officedocument.wordprocessingml.footer+xml"/>
  <Override PartName="/word/footer18.xml" ContentType="application/vnd.openxmlformats-officedocument.wordprocessingml.footer+xml"/>
  <Override PartName="/word/footer17.xml" ContentType="application/vnd.openxmlformats-officedocument.wordprocessingml.footer+xml"/>
  <Override PartName="/word/footer16.xml" ContentType="application/vnd.openxmlformats-officedocument.wordprocessingml.footer+xml"/>
  <Override PartName="/word/footer15.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3.xml" ContentType="application/vnd.openxmlformats-officedocument.wordprocessingml.footer+xml"/>
  <Override PartName="/word/footer14.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9.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10.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AE6C36" w14:textId="6FB59D9A" w:rsidR="00F34A36" w:rsidRDefault="008F710B">
      <w:pPr>
        <w:ind w:left="312"/>
        <w:rPr>
          <w:rFonts w:ascii="Times New Roman"/>
          <w:sz w:val="20"/>
        </w:rPr>
      </w:pPr>
      <w:r>
        <w:rPr>
          <w:rFonts w:ascii="Times New Roman"/>
          <w:noProof/>
          <w:spacing w:val="62"/>
          <w:sz w:val="20"/>
        </w:rPr>
        <w:drawing>
          <wp:inline distT="0" distB="0" distL="0" distR="0" wp14:anchorId="256C18A7" wp14:editId="39D3C2E7">
            <wp:extent cx="2307555" cy="709574"/>
            <wp:effectExtent l="0" t="0" r="0" b="0"/>
            <wp:docPr id="2133907350" name="Picture 135" descr="PWDA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3907350" name="Picture 135" descr="PWDA logo"/>
                    <pic:cNvPicPr/>
                  </pic:nvPicPr>
                  <pic:blipFill>
                    <a:blip r:embed="rId8">
                      <a:extLst>
                        <a:ext uri="{28A0092B-C50C-407E-A947-70E740481C1C}">
                          <a14:useLocalDpi xmlns:a14="http://schemas.microsoft.com/office/drawing/2010/main" val="0"/>
                        </a:ext>
                      </a:extLst>
                    </a:blip>
                    <a:stretch>
                      <a:fillRect/>
                    </a:stretch>
                  </pic:blipFill>
                  <pic:spPr>
                    <a:xfrm>
                      <a:off x="0" y="0"/>
                      <a:ext cx="2314813" cy="711806"/>
                    </a:xfrm>
                    <a:prstGeom prst="rect">
                      <a:avLst/>
                    </a:prstGeom>
                  </pic:spPr>
                </pic:pic>
              </a:graphicData>
            </a:graphic>
          </wp:inline>
        </w:drawing>
      </w:r>
      <w:r w:rsidR="00842BCA">
        <w:rPr>
          <w:rFonts w:ascii="Times New Roman"/>
          <w:spacing w:val="62"/>
          <w:sz w:val="20"/>
        </w:rPr>
        <w:t xml:space="preserve"> </w:t>
      </w:r>
    </w:p>
    <w:p w14:paraId="56AE6C37" w14:textId="77777777" w:rsidR="00F34A36" w:rsidRDefault="00842BCA">
      <w:pPr>
        <w:spacing w:before="894" w:line="1007" w:lineRule="exact"/>
        <w:ind w:left="312"/>
        <w:rPr>
          <w:rFonts w:ascii="VAG Rounded"/>
          <w:b/>
          <w:sz w:val="90"/>
        </w:rPr>
      </w:pPr>
      <w:bookmarkStart w:id="0" w:name="PWDA_Annual_Report_2025–26"/>
      <w:bookmarkEnd w:id="0"/>
      <w:r>
        <w:rPr>
          <w:rFonts w:ascii="VAG Rounded"/>
          <w:b/>
          <w:color w:val="005496"/>
          <w:spacing w:val="14"/>
          <w:sz w:val="90"/>
        </w:rPr>
        <w:t>Annual</w:t>
      </w:r>
      <w:r>
        <w:rPr>
          <w:rFonts w:ascii="VAG Rounded"/>
          <w:b/>
          <w:color w:val="005496"/>
          <w:spacing w:val="36"/>
          <w:sz w:val="90"/>
        </w:rPr>
        <w:t xml:space="preserve"> </w:t>
      </w:r>
      <w:r>
        <w:rPr>
          <w:rFonts w:ascii="VAG Rounded"/>
          <w:b/>
          <w:color w:val="005496"/>
          <w:spacing w:val="16"/>
          <w:sz w:val="90"/>
        </w:rPr>
        <w:t>Report</w:t>
      </w:r>
    </w:p>
    <w:p w14:paraId="56AE6C38" w14:textId="77777777" w:rsidR="00F34A36" w:rsidRDefault="00842BCA">
      <w:pPr>
        <w:spacing w:line="892" w:lineRule="exact"/>
        <w:ind w:left="312"/>
        <w:rPr>
          <w:rFonts w:ascii="VAG Rounded" w:hAnsi="VAG Rounded"/>
          <w:b/>
          <w:sz w:val="80"/>
        </w:rPr>
      </w:pPr>
      <w:r>
        <w:rPr>
          <w:rFonts w:ascii="VAG Rounded" w:hAnsi="VAG Rounded"/>
          <w:b/>
          <w:color w:val="00884F"/>
          <w:spacing w:val="-19"/>
          <w:sz w:val="80"/>
        </w:rPr>
        <w:t>2025–</w:t>
      </w:r>
      <w:r>
        <w:rPr>
          <w:rFonts w:ascii="VAG Rounded" w:hAnsi="VAG Rounded"/>
          <w:b/>
          <w:color w:val="00884F"/>
          <w:spacing w:val="-5"/>
          <w:sz w:val="80"/>
        </w:rPr>
        <w:t>26</w:t>
      </w:r>
    </w:p>
    <w:p w14:paraId="56AE6C39" w14:textId="77777777" w:rsidR="00F34A36" w:rsidRDefault="00F34A36">
      <w:pPr>
        <w:pStyle w:val="BodyText"/>
        <w:ind w:left="0"/>
        <w:rPr>
          <w:rFonts w:ascii="VAG Rounded"/>
          <w:b/>
          <w:sz w:val="20"/>
        </w:rPr>
      </w:pPr>
    </w:p>
    <w:p w14:paraId="56AE6C3A" w14:textId="77777777" w:rsidR="00F34A36" w:rsidRDefault="00F34A36">
      <w:pPr>
        <w:pStyle w:val="BodyText"/>
        <w:ind w:left="0"/>
        <w:rPr>
          <w:rFonts w:ascii="VAG Rounded"/>
          <w:b/>
          <w:sz w:val="20"/>
        </w:rPr>
      </w:pPr>
    </w:p>
    <w:p w14:paraId="56AE6C3B" w14:textId="77777777" w:rsidR="00F34A36" w:rsidRDefault="00F34A36">
      <w:pPr>
        <w:pStyle w:val="BodyText"/>
        <w:ind w:left="0"/>
        <w:rPr>
          <w:rFonts w:ascii="VAG Rounded"/>
          <w:b/>
          <w:sz w:val="20"/>
        </w:rPr>
      </w:pPr>
    </w:p>
    <w:p w14:paraId="56AE6C3C" w14:textId="77777777" w:rsidR="00F34A36" w:rsidRDefault="00842BCA">
      <w:pPr>
        <w:pStyle w:val="BodyText"/>
        <w:spacing w:before="218"/>
        <w:ind w:left="0"/>
        <w:rPr>
          <w:rFonts w:ascii="VAG Rounded"/>
          <w:b/>
          <w:sz w:val="20"/>
        </w:rPr>
      </w:pPr>
      <w:r>
        <w:rPr>
          <w:rFonts w:ascii="VAG Rounded"/>
          <w:b/>
          <w:noProof/>
          <w:sz w:val="20"/>
        </w:rPr>
        <w:drawing>
          <wp:anchor distT="0" distB="0" distL="0" distR="0" simplePos="0" relativeHeight="487588352" behindDoc="1" locked="0" layoutInCell="1" allowOverlap="1" wp14:anchorId="56AE74F0" wp14:editId="56AE74F1">
            <wp:simplePos x="0" y="0"/>
            <wp:positionH relativeFrom="page">
              <wp:posOffset>648004</wp:posOffset>
            </wp:positionH>
            <wp:positionV relativeFrom="paragraph">
              <wp:posOffset>301174</wp:posOffset>
            </wp:positionV>
            <wp:extent cx="2024324" cy="3003804"/>
            <wp:effectExtent l="0" t="0" r="0" b="0"/>
            <wp:wrapTopAndBottom/>
            <wp:docPr id="7" name="Image 7"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Image 7"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pic:cNvPicPr/>
                  </pic:nvPicPr>
                  <pic:blipFill>
                    <a:blip r:embed="rId9" cstate="print"/>
                    <a:stretch>
                      <a:fillRect/>
                    </a:stretch>
                  </pic:blipFill>
                  <pic:spPr>
                    <a:xfrm>
                      <a:off x="0" y="0"/>
                      <a:ext cx="2024324" cy="3003804"/>
                    </a:xfrm>
                    <a:prstGeom prst="rect">
                      <a:avLst/>
                    </a:prstGeom>
                  </pic:spPr>
                </pic:pic>
              </a:graphicData>
            </a:graphic>
          </wp:anchor>
        </w:drawing>
      </w:r>
      <w:r>
        <w:rPr>
          <w:rFonts w:ascii="VAG Rounded"/>
          <w:b/>
          <w:noProof/>
          <w:sz w:val="20"/>
        </w:rPr>
        <w:drawing>
          <wp:anchor distT="0" distB="0" distL="0" distR="0" simplePos="0" relativeHeight="487588864" behindDoc="1" locked="0" layoutInCell="1" allowOverlap="1" wp14:anchorId="56AE74F2" wp14:editId="56AE74F3">
            <wp:simplePos x="0" y="0"/>
            <wp:positionH relativeFrom="page">
              <wp:posOffset>2847644</wp:posOffset>
            </wp:positionH>
            <wp:positionV relativeFrom="paragraph">
              <wp:posOffset>301174</wp:posOffset>
            </wp:positionV>
            <wp:extent cx="4067580" cy="2999231"/>
            <wp:effectExtent l="0" t="0" r="0" b="0"/>
            <wp:wrapTopAndBottom/>
            <wp:docPr id="8" name="Image 8"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 name="Image 8"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pic:cNvPicPr/>
                  </pic:nvPicPr>
                  <pic:blipFill>
                    <a:blip r:embed="rId10" cstate="print"/>
                    <a:stretch>
                      <a:fillRect/>
                    </a:stretch>
                  </pic:blipFill>
                  <pic:spPr>
                    <a:xfrm>
                      <a:off x="0" y="0"/>
                      <a:ext cx="4067580" cy="2999231"/>
                    </a:xfrm>
                    <a:prstGeom prst="rect">
                      <a:avLst/>
                    </a:prstGeom>
                  </pic:spPr>
                </pic:pic>
              </a:graphicData>
            </a:graphic>
          </wp:anchor>
        </w:drawing>
      </w:r>
      <w:r>
        <w:rPr>
          <w:rFonts w:ascii="VAG Rounded"/>
          <w:b/>
          <w:noProof/>
          <w:sz w:val="20"/>
        </w:rPr>
        <w:drawing>
          <wp:anchor distT="0" distB="0" distL="0" distR="0" simplePos="0" relativeHeight="487589376" behindDoc="1" locked="0" layoutInCell="1" allowOverlap="1" wp14:anchorId="56AE74F4" wp14:editId="56AE74F5">
            <wp:simplePos x="0" y="0"/>
            <wp:positionH relativeFrom="page">
              <wp:posOffset>648004</wp:posOffset>
            </wp:positionH>
            <wp:positionV relativeFrom="paragraph">
              <wp:posOffset>3478003</wp:posOffset>
            </wp:positionV>
            <wp:extent cx="4073764" cy="3003804"/>
            <wp:effectExtent l="0" t="0" r="0" b="0"/>
            <wp:wrapTopAndBottom/>
            <wp:docPr id="9" name="Image 9"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 name="Image 9"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pic:cNvPicPr/>
                  </pic:nvPicPr>
                  <pic:blipFill>
                    <a:blip r:embed="rId11" cstate="print"/>
                    <a:stretch>
                      <a:fillRect/>
                    </a:stretch>
                  </pic:blipFill>
                  <pic:spPr>
                    <a:xfrm>
                      <a:off x="0" y="0"/>
                      <a:ext cx="4073764" cy="3003804"/>
                    </a:xfrm>
                    <a:prstGeom prst="rect">
                      <a:avLst/>
                    </a:prstGeom>
                  </pic:spPr>
                </pic:pic>
              </a:graphicData>
            </a:graphic>
          </wp:anchor>
        </w:drawing>
      </w:r>
      <w:r>
        <w:rPr>
          <w:rFonts w:ascii="VAG Rounded"/>
          <w:b/>
          <w:noProof/>
          <w:sz w:val="20"/>
        </w:rPr>
        <w:drawing>
          <wp:anchor distT="0" distB="0" distL="0" distR="0" simplePos="0" relativeHeight="487589888" behindDoc="1" locked="0" layoutInCell="1" allowOverlap="1" wp14:anchorId="56AE74F6" wp14:editId="56AE74F7">
            <wp:simplePos x="0" y="0"/>
            <wp:positionH relativeFrom="page">
              <wp:posOffset>4879822</wp:posOffset>
            </wp:positionH>
            <wp:positionV relativeFrom="paragraph">
              <wp:posOffset>3478010</wp:posOffset>
            </wp:positionV>
            <wp:extent cx="2033792" cy="2999231"/>
            <wp:effectExtent l="0" t="0" r="0" b="0"/>
            <wp:wrapTopAndBottom/>
            <wp:docPr id="10" name="Image 10"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 name="Image 10" descr="Collage of four photos: a man speaks into a microphone at an event; three young people hug and smile at an outdoor festival; PWDA Acting CEO Megan Spindler-Smith hands PWDA's petition against the NDIS cuts to Senator Jordon Steele-John; two women run a People with Disability Redress Support Service information stall outdoors."/>
                    <pic:cNvPicPr/>
                  </pic:nvPicPr>
                  <pic:blipFill>
                    <a:blip r:embed="rId12" cstate="print"/>
                    <a:stretch>
                      <a:fillRect/>
                    </a:stretch>
                  </pic:blipFill>
                  <pic:spPr>
                    <a:xfrm>
                      <a:off x="0" y="0"/>
                      <a:ext cx="2033792" cy="2999231"/>
                    </a:xfrm>
                    <a:prstGeom prst="rect">
                      <a:avLst/>
                    </a:prstGeom>
                  </pic:spPr>
                </pic:pic>
              </a:graphicData>
            </a:graphic>
          </wp:anchor>
        </w:drawing>
      </w:r>
    </w:p>
    <w:p w14:paraId="56AE6C3D" w14:textId="77777777" w:rsidR="00F34A36" w:rsidRDefault="00F34A36">
      <w:pPr>
        <w:pStyle w:val="BodyText"/>
        <w:spacing w:before="17"/>
        <w:ind w:left="0"/>
        <w:rPr>
          <w:rFonts w:ascii="VAG Rounded"/>
          <w:b/>
          <w:sz w:val="20"/>
        </w:rPr>
      </w:pPr>
    </w:p>
    <w:p w14:paraId="56AE6C3E" w14:textId="77777777" w:rsidR="00F34A36" w:rsidRDefault="00842BCA">
      <w:pPr>
        <w:spacing w:before="188"/>
        <w:ind w:left="6112"/>
        <w:rPr>
          <w:rFonts w:ascii="VAG Rounded"/>
          <w:b/>
          <w:sz w:val="50"/>
        </w:rPr>
      </w:pPr>
      <w:r>
        <w:rPr>
          <w:rFonts w:ascii="VAG Rounded"/>
          <w:b/>
          <w:color w:val="00884F"/>
          <w:sz w:val="50"/>
        </w:rPr>
        <w:t>A</w:t>
      </w:r>
      <w:r>
        <w:rPr>
          <w:rFonts w:ascii="VAG Rounded"/>
          <w:b/>
          <w:color w:val="00884F"/>
          <w:spacing w:val="-3"/>
          <w:sz w:val="50"/>
        </w:rPr>
        <w:t xml:space="preserve"> </w:t>
      </w:r>
      <w:r>
        <w:rPr>
          <w:rFonts w:ascii="VAG Rounded"/>
          <w:b/>
          <w:color w:val="00884F"/>
          <w:sz w:val="50"/>
        </w:rPr>
        <w:t>voice</w:t>
      </w:r>
      <w:r>
        <w:rPr>
          <w:rFonts w:ascii="VAG Rounded"/>
          <w:b/>
          <w:color w:val="00884F"/>
          <w:spacing w:val="-2"/>
          <w:sz w:val="50"/>
        </w:rPr>
        <w:t xml:space="preserve"> </w:t>
      </w:r>
      <w:r>
        <w:rPr>
          <w:rFonts w:ascii="VAG Rounded"/>
          <w:b/>
          <w:color w:val="00884F"/>
          <w:sz w:val="50"/>
        </w:rPr>
        <w:t>of</w:t>
      </w:r>
      <w:r>
        <w:rPr>
          <w:rFonts w:ascii="VAG Rounded"/>
          <w:b/>
          <w:color w:val="00884F"/>
          <w:spacing w:val="-1"/>
          <w:sz w:val="50"/>
        </w:rPr>
        <w:t xml:space="preserve"> </w:t>
      </w:r>
      <w:r>
        <w:rPr>
          <w:rFonts w:ascii="VAG Rounded"/>
          <w:b/>
          <w:color w:val="00884F"/>
          <w:sz w:val="50"/>
        </w:rPr>
        <w:t>our</w:t>
      </w:r>
      <w:r>
        <w:rPr>
          <w:rFonts w:ascii="VAG Rounded"/>
          <w:b/>
          <w:color w:val="00884F"/>
          <w:spacing w:val="-2"/>
          <w:sz w:val="50"/>
        </w:rPr>
        <w:t xml:space="preserve"> </w:t>
      </w:r>
      <w:r>
        <w:rPr>
          <w:rFonts w:ascii="VAG Rounded"/>
          <w:b/>
          <w:color w:val="00884F"/>
          <w:spacing w:val="-5"/>
          <w:sz w:val="50"/>
        </w:rPr>
        <w:t>own</w:t>
      </w:r>
    </w:p>
    <w:p w14:paraId="56AE6C3F" w14:textId="77777777" w:rsidR="00F34A36" w:rsidRDefault="00F34A36">
      <w:pPr>
        <w:rPr>
          <w:rFonts w:ascii="VAG Rounded"/>
          <w:b/>
          <w:sz w:val="50"/>
        </w:rPr>
        <w:sectPr w:rsidR="00F34A36">
          <w:type w:val="continuous"/>
          <w:pgSz w:w="11910" w:h="16840"/>
          <w:pgMar w:top="740" w:right="850" w:bottom="280" w:left="708" w:header="720" w:footer="720" w:gutter="0"/>
          <w:cols w:space="720"/>
        </w:sectPr>
      </w:pPr>
    </w:p>
    <w:p w14:paraId="56AE6C40" w14:textId="77777777" w:rsidR="00F34A36" w:rsidRDefault="00842BCA">
      <w:pPr>
        <w:pStyle w:val="Heading8"/>
        <w:spacing w:before="35"/>
        <w:rPr>
          <w:rFonts w:ascii="VAG Rounded"/>
        </w:rPr>
      </w:pPr>
      <w:r>
        <w:rPr>
          <w:rFonts w:ascii="VAG Rounded"/>
          <w:color w:val="005496"/>
        </w:rPr>
        <w:lastRenderedPageBreak/>
        <w:t xml:space="preserve">Acknowledgment of </w:t>
      </w:r>
      <w:r>
        <w:rPr>
          <w:rFonts w:ascii="VAG Rounded"/>
          <w:color w:val="005496"/>
          <w:spacing w:val="-2"/>
        </w:rPr>
        <w:t>Country</w:t>
      </w:r>
    </w:p>
    <w:p w14:paraId="56AE6C41" w14:textId="77777777" w:rsidR="00F34A36" w:rsidRDefault="00842BCA">
      <w:pPr>
        <w:pStyle w:val="BodyText"/>
        <w:spacing w:before="204" w:line="278" w:lineRule="auto"/>
        <w:ind w:right="304"/>
      </w:pPr>
      <w:r>
        <w:t>We</w:t>
      </w:r>
      <w:r>
        <w:rPr>
          <w:spacing w:val="-13"/>
        </w:rPr>
        <w:t xml:space="preserve"> </w:t>
      </w:r>
      <w:r>
        <w:t>acknowledge</w:t>
      </w:r>
      <w:r>
        <w:rPr>
          <w:spacing w:val="-13"/>
        </w:rPr>
        <w:t xml:space="preserve"> </w:t>
      </w:r>
      <w:r>
        <w:t>the</w:t>
      </w:r>
      <w:r>
        <w:rPr>
          <w:spacing w:val="-17"/>
        </w:rPr>
        <w:t xml:space="preserve"> </w:t>
      </w:r>
      <w:r>
        <w:t>Traditional</w:t>
      </w:r>
      <w:r>
        <w:rPr>
          <w:spacing w:val="-13"/>
        </w:rPr>
        <w:t xml:space="preserve"> </w:t>
      </w:r>
      <w:r>
        <w:t>Owners of the land where we work and live, and</w:t>
      </w:r>
    </w:p>
    <w:p w14:paraId="56AE6C42" w14:textId="77777777" w:rsidR="00F34A36" w:rsidRDefault="00842BCA">
      <w:pPr>
        <w:pStyle w:val="BodyText"/>
        <w:spacing w:line="278" w:lineRule="auto"/>
      </w:pPr>
      <w:r>
        <w:t>their continuing connection to land, sea and community.</w:t>
      </w:r>
      <w:r>
        <w:rPr>
          <w:spacing w:val="-9"/>
        </w:rPr>
        <w:t xml:space="preserve"> </w:t>
      </w:r>
      <w:r>
        <w:t>We</w:t>
      </w:r>
      <w:r>
        <w:rPr>
          <w:spacing w:val="-9"/>
        </w:rPr>
        <w:t xml:space="preserve"> </w:t>
      </w:r>
      <w:r>
        <w:t>pay</w:t>
      </w:r>
      <w:r>
        <w:rPr>
          <w:spacing w:val="-9"/>
        </w:rPr>
        <w:t xml:space="preserve"> </w:t>
      </w:r>
      <w:r>
        <w:t>our</w:t>
      </w:r>
      <w:r>
        <w:rPr>
          <w:spacing w:val="-9"/>
        </w:rPr>
        <w:t xml:space="preserve"> </w:t>
      </w:r>
      <w:r>
        <w:t>respects</w:t>
      </w:r>
      <w:r>
        <w:rPr>
          <w:spacing w:val="-9"/>
        </w:rPr>
        <w:t xml:space="preserve"> </w:t>
      </w:r>
      <w:r>
        <w:t>to</w:t>
      </w:r>
      <w:r>
        <w:rPr>
          <w:spacing w:val="-9"/>
        </w:rPr>
        <w:t xml:space="preserve"> </w:t>
      </w:r>
      <w:r>
        <w:t>them,</w:t>
      </w:r>
      <w:r>
        <w:rPr>
          <w:spacing w:val="-9"/>
        </w:rPr>
        <w:t xml:space="preserve"> </w:t>
      </w:r>
      <w:r>
        <w:t>to their cultures and to their Elders both past and present. Always was, always will be Aboriginal land.</w:t>
      </w:r>
    </w:p>
    <w:p w14:paraId="56AE6C43" w14:textId="77777777" w:rsidR="00F34A36" w:rsidRDefault="00F34A36">
      <w:pPr>
        <w:pStyle w:val="BodyText"/>
        <w:spacing w:before="9"/>
        <w:ind w:left="0"/>
      </w:pPr>
    </w:p>
    <w:p w14:paraId="56AE6C44" w14:textId="77777777" w:rsidR="00F34A36" w:rsidRDefault="00842BCA">
      <w:pPr>
        <w:pStyle w:val="Heading8"/>
        <w:rPr>
          <w:rFonts w:ascii="VAG Rounded"/>
        </w:rPr>
      </w:pPr>
      <w:r>
        <w:rPr>
          <w:rFonts w:ascii="VAG Rounded"/>
          <w:color w:val="005496"/>
        </w:rPr>
        <w:t>Image</w:t>
      </w:r>
      <w:r>
        <w:rPr>
          <w:rFonts w:ascii="VAG Rounded"/>
          <w:color w:val="005496"/>
          <w:spacing w:val="-5"/>
        </w:rPr>
        <w:t xml:space="preserve"> </w:t>
      </w:r>
      <w:r>
        <w:rPr>
          <w:rFonts w:ascii="VAG Rounded"/>
          <w:color w:val="005496"/>
          <w:spacing w:val="-2"/>
        </w:rPr>
        <w:t>credits</w:t>
      </w:r>
    </w:p>
    <w:p w14:paraId="56AE6C45" w14:textId="77777777" w:rsidR="00F34A36" w:rsidRDefault="00842BCA">
      <w:pPr>
        <w:pStyle w:val="BodyText"/>
        <w:spacing w:before="111" w:line="295" w:lineRule="auto"/>
        <w:ind w:right="40"/>
      </w:pPr>
      <w:r>
        <w:t>We are grateful for the contributions of our staff, who have taken images featured in this report, along with photographers who feature</w:t>
      </w:r>
      <w:r>
        <w:rPr>
          <w:spacing w:val="-8"/>
        </w:rPr>
        <w:t xml:space="preserve"> </w:t>
      </w:r>
      <w:r>
        <w:t>their</w:t>
      </w:r>
      <w:r>
        <w:rPr>
          <w:spacing w:val="-8"/>
        </w:rPr>
        <w:t xml:space="preserve"> </w:t>
      </w:r>
      <w:r>
        <w:t>images</w:t>
      </w:r>
      <w:r>
        <w:rPr>
          <w:spacing w:val="-8"/>
        </w:rPr>
        <w:t xml:space="preserve"> </w:t>
      </w:r>
      <w:r>
        <w:t>on</w:t>
      </w:r>
      <w:r>
        <w:rPr>
          <w:spacing w:val="-8"/>
        </w:rPr>
        <w:t xml:space="preserve"> </w:t>
      </w:r>
      <w:r>
        <w:t>various</w:t>
      </w:r>
      <w:r>
        <w:rPr>
          <w:spacing w:val="-8"/>
        </w:rPr>
        <w:t xml:space="preserve"> </w:t>
      </w:r>
      <w:r>
        <w:t>photography websites. We recognise and thank all the members, supporters, staff and people</w:t>
      </w:r>
    </w:p>
    <w:p w14:paraId="56AE6C46" w14:textId="77777777" w:rsidR="00F34A36" w:rsidRDefault="00842BCA">
      <w:pPr>
        <w:pStyle w:val="BodyText"/>
        <w:spacing w:before="3" w:line="295" w:lineRule="auto"/>
      </w:pPr>
      <w:r>
        <w:t>with</w:t>
      </w:r>
      <w:r>
        <w:rPr>
          <w:spacing w:val="-6"/>
        </w:rPr>
        <w:t xml:space="preserve"> </w:t>
      </w:r>
      <w:r>
        <w:t>disability</w:t>
      </w:r>
      <w:r>
        <w:rPr>
          <w:spacing w:val="-6"/>
        </w:rPr>
        <w:t xml:space="preserve"> </w:t>
      </w:r>
      <w:r>
        <w:t>featured</w:t>
      </w:r>
      <w:r>
        <w:rPr>
          <w:spacing w:val="-6"/>
        </w:rPr>
        <w:t xml:space="preserve"> </w:t>
      </w:r>
      <w:r>
        <w:t>in</w:t>
      </w:r>
      <w:r>
        <w:rPr>
          <w:spacing w:val="-6"/>
        </w:rPr>
        <w:t xml:space="preserve"> </w:t>
      </w:r>
      <w:r>
        <w:t>the</w:t>
      </w:r>
      <w:r>
        <w:rPr>
          <w:spacing w:val="-6"/>
        </w:rPr>
        <w:t xml:space="preserve"> </w:t>
      </w:r>
      <w:r>
        <w:t>photos</w:t>
      </w:r>
      <w:r>
        <w:rPr>
          <w:spacing w:val="-6"/>
        </w:rPr>
        <w:t xml:space="preserve"> </w:t>
      </w:r>
      <w:r>
        <w:t>in</w:t>
      </w:r>
      <w:r>
        <w:rPr>
          <w:spacing w:val="-6"/>
        </w:rPr>
        <w:t xml:space="preserve"> </w:t>
      </w:r>
      <w:r>
        <w:t xml:space="preserve">this </w:t>
      </w:r>
      <w:r>
        <w:rPr>
          <w:spacing w:val="-2"/>
        </w:rPr>
        <w:t>report.</w:t>
      </w:r>
    </w:p>
    <w:p w14:paraId="56AE6C47" w14:textId="77777777" w:rsidR="00F34A36" w:rsidRDefault="00842BCA">
      <w:pPr>
        <w:pStyle w:val="Heading8"/>
        <w:spacing w:before="267"/>
        <w:rPr>
          <w:rFonts w:ascii="VAG Rounded"/>
        </w:rPr>
      </w:pPr>
      <w:r>
        <w:rPr>
          <w:rFonts w:ascii="VAG Rounded"/>
          <w:color w:val="005496"/>
        </w:rPr>
        <w:t>Thank</w:t>
      </w:r>
      <w:r>
        <w:rPr>
          <w:rFonts w:ascii="VAG Rounded"/>
          <w:color w:val="005496"/>
          <w:spacing w:val="-2"/>
        </w:rPr>
        <w:t xml:space="preserve"> </w:t>
      </w:r>
      <w:r>
        <w:rPr>
          <w:rFonts w:ascii="VAG Rounded"/>
          <w:color w:val="005496"/>
        </w:rPr>
        <w:t>you</w:t>
      </w:r>
      <w:r>
        <w:rPr>
          <w:rFonts w:ascii="VAG Rounded"/>
          <w:color w:val="005496"/>
          <w:spacing w:val="-2"/>
        </w:rPr>
        <w:t xml:space="preserve"> </w:t>
      </w:r>
      <w:r>
        <w:rPr>
          <w:rFonts w:ascii="VAG Rounded"/>
          <w:color w:val="005496"/>
        </w:rPr>
        <w:t>to</w:t>
      </w:r>
      <w:r>
        <w:rPr>
          <w:rFonts w:ascii="VAG Rounded"/>
          <w:color w:val="005496"/>
          <w:spacing w:val="-2"/>
        </w:rPr>
        <w:t xml:space="preserve"> </w:t>
      </w:r>
      <w:r>
        <w:rPr>
          <w:rFonts w:ascii="VAG Rounded"/>
          <w:color w:val="005496"/>
        </w:rPr>
        <w:t>our</w:t>
      </w:r>
      <w:r>
        <w:rPr>
          <w:rFonts w:ascii="VAG Rounded"/>
          <w:color w:val="005496"/>
          <w:spacing w:val="-1"/>
        </w:rPr>
        <w:t xml:space="preserve"> </w:t>
      </w:r>
      <w:r>
        <w:rPr>
          <w:rFonts w:ascii="VAG Rounded"/>
          <w:color w:val="005496"/>
          <w:spacing w:val="-2"/>
        </w:rPr>
        <w:t>contributors</w:t>
      </w:r>
    </w:p>
    <w:p w14:paraId="56AE6C48" w14:textId="77777777" w:rsidR="00F34A36" w:rsidRDefault="00842BCA">
      <w:pPr>
        <w:pStyle w:val="BodyText"/>
        <w:spacing w:before="110" w:line="295" w:lineRule="auto"/>
      </w:pPr>
      <w:r>
        <w:t>This report is shaped by the experiences, expertise and leadership of people with disability. PWDA thanks our members, supporters, volunteers and staff whose contributions</w:t>
      </w:r>
      <w:r>
        <w:rPr>
          <w:spacing w:val="-3"/>
        </w:rPr>
        <w:t xml:space="preserve"> </w:t>
      </w:r>
      <w:r>
        <w:t>are</w:t>
      </w:r>
      <w:r>
        <w:rPr>
          <w:spacing w:val="-3"/>
        </w:rPr>
        <w:t xml:space="preserve"> </w:t>
      </w:r>
      <w:r>
        <w:t>featured</w:t>
      </w:r>
      <w:r>
        <w:rPr>
          <w:spacing w:val="-3"/>
        </w:rPr>
        <w:t xml:space="preserve"> </w:t>
      </w:r>
      <w:r>
        <w:t>in</w:t>
      </w:r>
      <w:r>
        <w:rPr>
          <w:spacing w:val="-3"/>
        </w:rPr>
        <w:t xml:space="preserve"> </w:t>
      </w:r>
      <w:r>
        <w:t>this</w:t>
      </w:r>
      <w:r>
        <w:rPr>
          <w:spacing w:val="-3"/>
        </w:rPr>
        <w:t xml:space="preserve"> </w:t>
      </w:r>
      <w:r>
        <w:t>report</w:t>
      </w:r>
      <w:r>
        <w:rPr>
          <w:spacing w:val="-3"/>
        </w:rPr>
        <w:t xml:space="preserve"> </w:t>
      </w:r>
      <w:r>
        <w:t>and who</w:t>
      </w:r>
      <w:r>
        <w:rPr>
          <w:spacing w:val="-11"/>
        </w:rPr>
        <w:t xml:space="preserve"> </w:t>
      </w:r>
      <w:r>
        <w:t>strengthen</w:t>
      </w:r>
      <w:r>
        <w:rPr>
          <w:spacing w:val="-11"/>
        </w:rPr>
        <w:t xml:space="preserve"> </w:t>
      </w:r>
      <w:r>
        <w:t>our</w:t>
      </w:r>
      <w:r>
        <w:rPr>
          <w:spacing w:val="-11"/>
        </w:rPr>
        <w:t xml:space="preserve"> </w:t>
      </w:r>
      <w:r>
        <w:t>advocacy,</w:t>
      </w:r>
      <w:r>
        <w:rPr>
          <w:spacing w:val="-11"/>
        </w:rPr>
        <w:t xml:space="preserve"> </w:t>
      </w:r>
      <w:r>
        <w:t>services</w:t>
      </w:r>
      <w:r>
        <w:rPr>
          <w:spacing w:val="-11"/>
        </w:rPr>
        <w:t xml:space="preserve"> </w:t>
      </w:r>
      <w:r>
        <w:t>and the work we do every day.</w:t>
      </w:r>
    </w:p>
    <w:p w14:paraId="56AE6C49" w14:textId="77777777" w:rsidR="00F34A36" w:rsidRDefault="00842BCA">
      <w:pPr>
        <w:pStyle w:val="Heading8"/>
        <w:spacing w:before="35"/>
        <w:rPr>
          <w:rFonts w:ascii="VAG Rounded"/>
        </w:rPr>
      </w:pPr>
      <w:r>
        <w:rPr>
          <w:b w:val="0"/>
        </w:rPr>
        <w:br w:type="column"/>
      </w:r>
      <w:r>
        <w:rPr>
          <w:rFonts w:ascii="VAG Rounded"/>
          <w:color w:val="005496"/>
        </w:rPr>
        <w:t>Alternative</w:t>
      </w:r>
      <w:r>
        <w:rPr>
          <w:rFonts w:ascii="VAG Rounded"/>
          <w:color w:val="005496"/>
          <w:spacing w:val="-11"/>
        </w:rPr>
        <w:t xml:space="preserve"> </w:t>
      </w:r>
      <w:r>
        <w:rPr>
          <w:rFonts w:ascii="VAG Rounded"/>
          <w:color w:val="005496"/>
          <w:spacing w:val="-2"/>
        </w:rPr>
        <w:t>formats</w:t>
      </w:r>
    </w:p>
    <w:p w14:paraId="56AE6C4A" w14:textId="77777777" w:rsidR="00F34A36" w:rsidRDefault="00842BCA">
      <w:pPr>
        <w:pStyle w:val="BodyText"/>
        <w:spacing w:before="111" w:line="295" w:lineRule="auto"/>
      </w:pPr>
      <w:r>
        <w:t>Copies</w:t>
      </w:r>
      <w:r>
        <w:rPr>
          <w:spacing w:val="-6"/>
        </w:rPr>
        <w:t xml:space="preserve"> </w:t>
      </w:r>
      <w:r>
        <w:t>of</w:t>
      </w:r>
      <w:r>
        <w:rPr>
          <w:spacing w:val="-6"/>
        </w:rPr>
        <w:t xml:space="preserve"> </w:t>
      </w:r>
      <w:r>
        <w:t>this</w:t>
      </w:r>
      <w:r>
        <w:rPr>
          <w:spacing w:val="-6"/>
        </w:rPr>
        <w:t xml:space="preserve"> </w:t>
      </w:r>
      <w:r>
        <w:t>document</w:t>
      </w:r>
      <w:r>
        <w:rPr>
          <w:spacing w:val="-6"/>
        </w:rPr>
        <w:t xml:space="preserve"> </w:t>
      </w:r>
      <w:r>
        <w:t>are</w:t>
      </w:r>
      <w:r>
        <w:rPr>
          <w:spacing w:val="-6"/>
        </w:rPr>
        <w:t xml:space="preserve"> </w:t>
      </w:r>
      <w:r>
        <w:t>available</w:t>
      </w:r>
      <w:r>
        <w:rPr>
          <w:spacing w:val="-6"/>
        </w:rPr>
        <w:t xml:space="preserve"> </w:t>
      </w:r>
      <w:r>
        <w:t>in alternative formats from:</w:t>
      </w:r>
    </w:p>
    <w:p w14:paraId="56AE6C4B" w14:textId="77777777" w:rsidR="00F34A36" w:rsidRDefault="00842BCA">
      <w:pPr>
        <w:pStyle w:val="Heading9"/>
        <w:spacing w:before="248" w:line="312" w:lineRule="auto"/>
      </w:pPr>
      <w:r>
        <w:rPr>
          <w:color w:val="005496"/>
        </w:rPr>
        <w:t>People</w:t>
      </w:r>
      <w:r>
        <w:rPr>
          <w:color w:val="005496"/>
          <w:spacing w:val="-9"/>
        </w:rPr>
        <w:t xml:space="preserve"> </w:t>
      </w:r>
      <w:r>
        <w:rPr>
          <w:color w:val="005496"/>
        </w:rPr>
        <w:t>with</w:t>
      </w:r>
      <w:r>
        <w:rPr>
          <w:color w:val="005496"/>
          <w:spacing w:val="-9"/>
        </w:rPr>
        <w:t xml:space="preserve"> </w:t>
      </w:r>
      <w:r>
        <w:rPr>
          <w:color w:val="005496"/>
        </w:rPr>
        <w:t>Disability</w:t>
      </w:r>
      <w:r>
        <w:rPr>
          <w:color w:val="005496"/>
          <w:spacing w:val="-17"/>
        </w:rPr>
        <w:t xml:space="preserve"> </w:t>
      </w:r>
      <w:r>
        <w:rPr>
          <w:color w:val="005496"/>
        </w:rPr>
        <w:t>Australia</w:t>
      </w:r>
      <w:r>
        <w:rPr>
          <w:color w:val="005496"/>
          <w:spacing w:val="-9"/>
        </w:rPr>
        <w:t xml:space="preserve"> </w:t>
      </w:r>
      <w:r>
        <w:rPr>
          <w:color w:val="005496"/>
        </w:rPr>
        <w:t xml:space="preserve">Ltd. </w:t>
      </w:r>
      <w:r>
        <w:rPr>
          <w:color w:val="005496"/>
          <w:spacing w:val="-2"/>
        </w:rPr>
        <w:t>(PWDA)</w:t>
      </w:r>
    </w:p>
    <w:p w14:paraId="56AE6C4C" w14:textId="77777777" w:rsidR="00F34A36" w:rsidRDefault="00842BCA">
      <w:pPr>
        <w:spacing w:before="59"/>
        <w:ind w:left="312"/>
        <w:rPr>
          <w:b/>
          <w:sz w:val="24"/>
        </w:rPr>
      </w:pPr>
      <w:r>
        <w:rPr>
          <w:b/>
          <w:sz w:val="24"/>
        </w:rPr>
        <w:t>Postal</w:t>
      </w:r>
      <w:r>
        <w:rPr>
          <w:b/>
          <w:spacing w:val="-9"/>
          <w:sz w:val="24"/>
        </w:rPr>
        <w:t xml:space="preserve"> </w:t>
      </w:r>
      <w:r>
        <w:rPr>
          <w:b/>
          <w:spacing w:val="-2"/>
          <w:sz w:val="24"/>
        </w:rPr>
        <w:t>Address</w:t>
      </w:r>
    </w:p>
    <w:p w14:paraId="56AE6C4D" w14:textId="77777777" w:rsidR="00F34A36" w:rsidRDefault="00842BCA">
      <w:pPr>
        <w:pStyle w:val="BodyText"/>
        <w:spacing w:before="84"/>
      </w:pPr>
      <w:r>
        <w:t xml:space="preserve">PO Box 666, Strawberry Hills NSW </w:t>
      </w:r>
      <w:r>
        <w:rPr>
          <w:spacing w:val="-4"/>
        </w:rPr>
        <w:t>2012</w:t>
      </w:r>
    </w:p>
    <w:p w14:paraId="56AE6C4E" w14:textId="77777777" w:rsidR="00F34A36" w:rsidRDefault="00842BCA">
      <w:pPr>
        <w:pStyle w:val="Heading9"/>
        <w:spacing w:before="254"/>
      </w:pPr>
      <w:r>
        <w:t>Street</w:t>
      </w:r>
      <w:r>
        <w:rPr>
          <w:spacing w:val="-9"/>
        </w:rPr>
        <w:t xml:space="preserve"> </w:t>
      </w:r>
      <w:r>
        <w:rPr>
          <w:spacing w:val="-2"/>
        </w:rPr>
        <w:t>Address</w:t>
      </w:r>
    </w:p>
    <w:p w14:paraId="56AE6C4F" w14:textId="77777777" w:rsidR="00F34A36" w:rsidRDefault="00842BCA">
      <w:pPr>
        <w:pStyle w:val="BodyText"/>
        <w:spacing w:before="84" w:line="312" w:lineRule="auto"/>
        <w:ind w:right="261"/>
      </w:pPr>
      <w:r>
        <w:t>Suite 10.01, Level 10 Centennial Plaza, 300</w:t>
      </w:r>
      <w:r>
        <w:rPr>
          <w:spacing w:val="-6"/>
        </w:rPr>
        <w:t xml:space="preserve"> </w:t>
      </w:r>
      <w:r>
        <w:t>Elizabeth</w:t>
      </w:r>
      <w:r>
        <w:rPr>
          <w:spacing w:val="-6"/>
        </w:rPr>
        <w:t xml:space="preserve"> </w:t>
      </w:r>
      <w:r>
        <w:t>Street,</w:t>
      </w:r>
      <w:r>
        <w:rPr>
          <w:spacing w:val="-6"/>
        </w:rPr>
        <w:t xml:space="preserve"> </w:t>
      </w:r>
      <w:r>
        <w:t>Surry</w:t>
      </w:r>
      <w:r>
        <w:rPr>
          <w:spacing w:val="-6"/>
        </w:rPr>
        <w:t xml:space="preserve"> </w:t>
      </w:r>
      <w:r>
        <w:t>Hills</w:t>
      </w:r>
      <w:r>
        <w:rPr>
          <w:spacing w:val="-6"/>
        </w:rPr>
        <w:t xml:space="preserve"> </w:t>
      </w:r>
      <w:r>
        <w:t>NSW</w:t>
      </w:r>
      <w:r>
        <w:rPr>
          <w:spacing w:val="-6"/>
        </w:rPr>
        <w:t xml:space="preserve"> </w:t>
      </w:r>
      <w:r>
        <w:t>2010</w:t>
      </w:r>
    </w:p>
    <w:p w14:paraId="56AE6C50" w14:textId="77777777" w:rsidR="00F34A36" w:rsidRDefault="00842BCA">
      <w:pPr>
        <w:spacing w:before="173"/>
        <w:ind w:left="312"/>
        <w:rPr>
          <w:sz w:val="24"/>
        </w:rPr>
      </w:pPr>
      <w:r>
        <w:rPr>
          <w:b/>
          <w:sz w:val="24"/>
        </w:rPr>
        <w:t>Phone</w:t>
      </w:r>
      <w:r>
        <w:rPr>
          <w:b/>
          <w:spacing w:val="8"/>
          <w:sz w:val="24"/>
        </w:rPr>
        <w:t xml:space="preserve"> </w:t>
      </w:r>
      <w:r>
        <w:rPr>
          <w:b/>
          <w:sz w:val="24"/>
        </w:rPr>
        <w:t>(toll</w:t>
      </w:r>
      <w:r>
        <w:rPr>
          <w:b/>
          <w:spacing w:val="8"/>
          <w:sz w:val="24"/>
        </w:rPr>
        <w:t xml:space="preserve"> </w:t>
      </w:r>
      <w:r>
        <w:rPr>
          <w:b/>
          <w:sz w:val="24"/>
        </w:rPr>
        <w:t>free):</w:t>
      </w:r>
      <w:r>
        <w:rPr>
          <w:b/>
          <w:spacing w:val="6"/>
          <w:sz w:val="24"/>
        </w:rPr>
        <w:t xml:space="preserve"> </w:t>
      </w:r>
      <w:r>
        <w:rPr>
          <w:sz w:val="24"/>
        </w:rPr>
        <w:t>1800</w:t>
      </w:r>
      <w:r>
        <w:rPr>
          <w:spacing w:val="4"/>
          <w:sz w:val="24"/>
        </w:rPr>
        <w:t xml:space="preserve"> </w:t>
      </w:r>
      <w:r>
        <w:rPr>
          <w:sz w:val="24"/>
        </w:rPr>
        <w:t>422</w:t>
      </w:r>
      <w:r>
        <w:rPr>
          <w:spacing w:val="5"/>
          <w:sz w:val="24"/>
        </w:rPr>
        <w:t xml:space="preserve"> </w:t>
      </w:r>
      <w:r>
        <w:rPr>
          <w:spacing w:val="-5"/>
          <w:sz w:val="24"/>
        </w:rPr>
        <w:t>015</w:t>
      </w:r>
    </w:p>
    <w:p w14:paraId="56AE6C51" w14:textId="77777777" w:rsidR="00F34A36" w:rsidRDefault="00842BCA">
      <w:pPr>
        <w:pStyle w:val="Heading9"/>
        <w:spacing w:before="197"/>
      </w:pPr>
      <w:r>
        <w:t>Email:</w:t>
      </w:r>
      <w:r>
        <w:rPr>
          <w:spacing w:val="12"/>
        </w:rPr>
        <w:t xml:space="preserve"> </w:t>
      </w:r>
      <w:hyperlink r:id="rId13">
        <w:r>
          <w:rPr>
            <w:color w:val="005496"/>
            <w:spacing w:val="-2"/>
          </w:rPr>
          <w:t>pwd@pwd.org.au</w:t>
        </w:r>
      </w:hyperlink>
    </w:p>
    <w:p w14:paraId="56AE6C52" w14:textId="77777777" w:rsidR="00F34A36" w:rsidRDefault="00842BCA">
      <w:pPr>
        <w:spacing w:before="198"/>
        <w:ind w:left="312"/>
        <w:rPr>
          <w:b/>
          <w:sz w:val="24"/>
        </w:rPr>
      </w:pPr>
      <w:r>
        <w:rPr>
          <w:b/>
          <w:sz w:val="24"/>
        </w:rPr>
        <w:t>Translating</w:t>
      </w:r>
      <w:r>
        <w:rPr>
          <w:b/>
          <w:spacing w:val="15"/>
          <w:sz w:val="24"/>
        </w:rPr>
        <w:t xml:space="preserve"> </w:t>
      </w:r>
      <w:r>
        <w:rPr>
          <w:b/>
          <w:sz w:val="24"/>
        </w:rPr>
        <w:t>and</w:t>
      </w:r>
      <w:r>
        <w:rPr>
          <w:b/>
          <w:spacing w:val="15"/>
          <w:sz w:val="24"/>
        </w:rPr>
        <w:t xml:space="preserve"> </w:t>
      </w:r>
      <w:r>
        <w:rPr>
          <w:b/>
          <w:sz w:val="24"/>
        </w:rPr>
        <w:t>Interpreting</w:t>
      </w:r>
      <w:r>
        <w:rPr>
          <w:b/>
          <w:spacing w:val="15"/>
          <w:sz w:val="24"/>
        </w:rPr>
        <w:t xml:space="preserve"> </w:t>
      </w:r>
      <w:r>
        <w:rPr>
          <w:b/>
          <w:spacing w:val="-2"/>
          <w:sz w:val="24"/>
        </w:rPr>
        <w:t>Service:</w:t>
      </w:r>
    </w:p>
    <w:p w14:paraId="56AE6C53" w14:textId="77777777" w:rsidR="00F34A36" w:rsidRDefault="00842BCA">
      <w:pPr>
        <w:pStyle w:val="BodyText"/>
        <w:spacing w:before="84"/>
      </w:pPr>
      <w:r>
        <w:t>13</w:t>
      </w:r>
      <w:r>
        <w:rPr>
          <w:spacing w:val="-1"/>
        </w:rPr>
        <w:t xml:space="preserve"> </w:t>
      </w:r>
      <w:r>
        <w:t>14</w:t>
      </w:r>
      <w:r>
        <w:rPr>
          <w:spacing w:val="-1"/>
        </w:rPr>
        <w:t xml:space="preserve"> </w:t>
      </w:r>
      <w:r>
        <w:rPr>
          <w:spacing w:val="-5"/>
        </w:rPr>
        <w:t>50</w:t>
      </w:r>
    </w:p>
    <w:p w14:paraId="56AE6C54" w14:textId="77777777" w:rsidR="00F34A36" w:rsidRDefault="00842BCA">
      <w:pPr>
        <w:spacing w:before="197"/>
        <w:ind w:left="312"/>
        <w:rPr>
          <w:sz w:val="24"/>
        </w:rPr>
      </w:pPr>
      <w:r>
        <w:rPr>
          <w:b/>
          <w:sz w:val="24"/>
        </w:rPr>
        <w:t>National</w:t>
      </w:r>
      <w:r>
        <w:rPr>
          <w:b/>
          <w:spacing w:val="10"/>
          <w:sz w:val="24"/>
        </w:rPr>
        <w:t xml:space="preserve"> </w:t>
      </w:r>
      <w:r>
        <w:rPr>
          <w:b/>
          <w:sz w:val="24"/>
        </w:rPr>
        <w:t>Relay</w:t>
      </w:r>
      <w:r>
        <w:rPr>
          <w:b/>
          <w:spacing w:val="10"/>
          <w:sz w:val="24"/>
        </w:rPr>
        <w:t xml:space="preserve"> </w:t>
      </w:r>
      <w:r>
        <w:rPr>
          <w:b/>
          <w:sz w:val="24"/>
        </w:rPr>
        <w:t>Service:</w:t>
      </w:r>
      <w:r>
        <w:rPr>
          <w:b/>
          <w:spacing w:val="8"/>
          <w:sz w:val="24"/>
        </w:rPr>
        <w:t xml:space="preserve"> </w:t>
      </w:r>
      <w:r>
        <w:rPr>
          <w:sz w:val="24"/>
        </w:rPr>
        <w:t>1300</w:t>
      </w:r>
      <w:r>
        <w:rPr>
          <w:spacing w:val="6"/>
          <w:sz w:val="24"/>
        </w:rPr>
        <w:t xml:space="preserve"> </w:t>
      </w:r>
      <w:r>
        <w:rPr>
          <w:sz w:val="24"/>
        </w:rPr>
        <w:t>555</w:t>
      </w:r>
      <w:r>
        <w:rPr>
          <w:spacing w:val="7"/>
          <w:sz w:val="24"/>
        </w:rPr>
        <w:t xml:space="preserve"> </w:t>
      </w:r>
      <w:r>
        <w:rPr>
          <w:spacing w:val="-5"/>
          <w:sz w:val="24"/>
        </w:rPr>
        <w:t>727</w:t>
      </w:r>
    </w:p>
    <w:p w14:paraId="56AE6C55" w14:textId="77777777" w:rsidR="00F34A36" w:rsidRDefault="00842BCA">
      <w:pPr>
        <w:spacing w:before="273" w:line="300" w:lineRule="auto"/>
        <w:ind w:left="312" w:right="433"/>
        <w:rPr>
          <w:sz w:val="24"/>
        </w:rPr>
      </w:pPr>
      <w:r>
        <w:rPr>
          <w:rFonts w:ascii="VAG Rounded"/>
          <w:b/>
          <w:color w:val="005496"/>
          <w:sz w:val="28"/>
        </w:rPr>
        <w:t>Give</w:t>
      </w:r>
      <w:r>
        <w:rPr>
          <w:rFonts w:ascii="VAG Rounded"/>
          <w:b/>
          <w:color w:val="005496"/>
          <w:spacing w:val="-7"/>
          <w:sz w:val="28"/>
        </w:rPr>
        <w:t xml:space="preserve"> </w:t>
      </w:r>
      <w:r>
        <w:rPr>
          <w:rFonts w:ascii="VAG Rounded"/>
          <w:b/>
          <w:color w:val="005496"/>
          <w:sz w:val="28"/>
        </w:rPr>
        <w:t>feedback</w:t>
      </w:r>
      <w:r>
        <w:rPr>
          <w:rFonts w:ascii="VAG Rounded"/>
          <w:b/>
          <w:color w:val="005496"/>
          <w:spacing w:val="-7"/>
          <w:sz w:val="28"/>
        </w:rPr>
        <w:t xml:space="preserve"> </w:t>
      </w:r>
      <w:r>
        <w:rPr>
          <w:rFonts w:ascii="VAG Rounded"/>
          <w:b/>
          <w:color w:val="005496"/>
          <w:sz w:val="28"/>
        </w:rPr>
        <w:t>or</w:t>
      </w:r>
      <w:r>
        <w:rPr>
          <w:rFonts w:ascii="VAG Rounded"/>
          <w:b/>
          <w:color w:val="005496"/>
          <w:spacing w:val="-7"/>
          <w:sz w:val="28"/>
        </w:rPr>
        <w:t xml:space="preserve"> </w:t>
      </w:r>
      <w:r>
        <w:rPr>
          <w:rFonts w:ascii="VAG Rounded"/>
          <w:b/>
          <w:color w:val="005496"/>
          <w:sz w:val="28"/>
        </w:rPr>
        <w:t>lodge</w:t>
      </w:r>
      <w:r>
        <w:rPr>
          <w:rFonts w:ascii="VAG Rounded"/>
          <w:b/>
          <w:color w:val="005496"/>
          <w:spacing w:val="-7"/>
          <w:sz w:val="28"/>
        </w:rPr>
        <w:t xml:space="preserve"> </w:t>
      </w:r>
      <w:r>
        <w:rPr>
          <w:rFonts w:ascii="VAG Rounded"/>
          <w:b/>
          <w:color w:val="005496"/>
          <w:sz w:val="28"/>
        </w:rPr>
        <w:t>a</w:t>
      </w:r>
      <w:r>
        <w:rPr>
          <w:rFonts w:ascii="VAG Rounded"/>
          <w:b/>
          <w:color w:val="005496"/>
          <w:spacing w:val="-7"/>
          <w:sz w:val="28"/>
        </w:rPr>
        <w:t xml:space="preserve"> </w:t>
      </w:r>
      <w:r>
        <w:rPr>
          <w:rFonts w:ascii="VAG Rounded"/>
          <w:b/>
          <w:color w:val="005496"/>
          <w:sz w:val="28"/>
        </w:rPr>
        <w:t xml:space="preserve">complaint </w:t>
      </w:r>
      <w:r>
        <w:rPr>
          <w:sz w:val="24"/>
        </w:rPr>
        <w:t>Would you like to provide PWDA</w:t>
      </w:r>
      <w:r>
        <w:rPr>
          <w:spacing w:val="-7"/>
          <w:sz w:val="24"/>
        </w:rPr>
        <w:t xml:space="preserve"> </w:t>
      </w:r>
      <w:r>
        <w:rPr>
          <w:sz w:val="24"/>
        </w:rPr>
        <w:t>with feedback or lodge a complaint about our services</w:t>
      </w:r>
      <w:r>
        <w:rPr>
          <w:spacing w:val="-17"/>
          <w:sz w:val="24"/>
        </w:rPr>
        <w:t xml:space="preserve"> </w:t>
      </w:r>
      <w:r>
        <w:rPr>
          <w:sz w:val="24"/>
        </w:rPr>
        <w:t>or</w:t>
      </w:r>
      <w:r>
        <w:rPr>
          <w:spacing w:val="-17"/>
          <w:sz w:val="24"/>
        </w:rPr>
        <w:t xml:space="preserve"> </w:t>
      </w:r>
      <w:r>
        <w:rPr>
          <w:sz w:val="24"/>
        </w:rPr>
        <w:t>our</w:t>
      </w:r>
      <w:r>
        <w:rPr>
          <w:spacing w:val="-16"/>
          <w:sz w:val="24"/>
        </w:rPr>
        <w:t xml:space="preserve"> </w:t>
      </w:r>
      <w:r>
        <w:rPr>
          <w:sz w:val="24"/>
        </w:rPr>
        <w:t>work?</w:t>
      </w:r>
      <w:r>
        <w:rPr>
          <w:spacing w:val="-17"/>
          <w:sz w:val="24"/>
        </w:rPr>
        <w:t xml:space="preserve"> </w:t>
      </w:r>
      <w:r>
        <w:rPr>
          <w:sz w:val="24"/>
        </w:rPr>
        <w:t>We</w:t>
      </w:r>
      <w:r>
        <w:rPr>
          <w:spacing w:val="-17"/>
          <w:sz w:val="24"/>
        </w:rPr>
        <w:t xml:space="preserve"> </w:t>
      </w:r>
      <w:r>
        <w:rPr>
          <w:sz w:val="24"/>
        </w:rPr>
        <w:t>would</w:t>
      </w:r>
      <w:r>
        <w:rPr>
          <w:spacing w:val="-17"/>
          <w:sz w:val="24"/>
        </w:rPr>
        <w:t xml:space="preserve"> </w:t>
      </w:r>
      <w:r>
        <w:rPr>
          <w:sz w:val="24"/>
        </w:rPr>
        <w:t>be</w:t>
      </w:r>
      <w:r>
        <w:rPr>
          <w:spacing w:val="-16"/>
          <w:sz w:val="24"/>
        </w:rPr>
        <w:t xml:space="preserve"> </w:t>
      </w:r>
      <w:r>
        <w:rPr>
          <w:sz w:val="24"/>
        </w:rPr>
        <w:t>happy to hear from you.</w:t>
      </w:r>
      <w:r>
        <w:rPr>
          <w:spacing w:val="-3"/>
          <w:sz w:val="24"/>
        </w:rPr>
        <w:t xml:space="preserve"> </w:t>
      </w:r>
      <w:r>
        <w:rPr>
          <w:sz w:val="24"/>
        </w:rPr>
        <w:t xml:space="preserve">You can contact us at </w:t>
      </w:r>
      <w:hyperlink r:id="rId14">
        <w:r>
          <w:rPr>
            <w:b/>
            <w:color w:val="005496"/>
            <w:sz w:val="24"/>
          </w:rPr>
          <w:t>feedback@pwd.org.au</w:t>
        </w:r>
      </w:hyperlink>
      <w:r>
        <w:rPr>
          <w:b/>
          <w:color w:val="005496"/>
          <w:sz w:val="24"/>
        </w:rPr>
        <w:t xml:space="preserve"> </w:t>
      </w:r>
      <w:r>
        <w:rPr>
          <w:sz w:val="24"/>
        </w:rPr>
        <w:t>or free call</w:t>
      </w:r>
    </w:p>
    <w:p w14:paraId="56AE6C56" w14:textId="77777777" w:rsidR="00F34A36" w:rsidRDefault="00842BCA">
      <w:pPr>
        <w:pStyle w:val="BodyText"/>
        <w:spacing w:before="5" w:line="295" w:lineRule="auto"/>
        <w:ind w:right="433"/>
      </w:pPr>
      <w:r>
        <w:t>1800 422 015.</w:t>
      </w:r>
      <w:r>
        <w:rPr>
          <w:spacing w:val="-2"/>
        </w:rPr>
        <w:t xml:space="preserve"> </w:t>
      </w:r>
      <w:r>
        <w:t xml:space="preserve">You can also lodge a </w:t>
      </w:r>
      <w:r>
        <w:rPr>
          <w:spacing w:val="-2"/>
        </w:rPr>
        <w:t>complaint</w:t>
      </w:r>
      <w:r>
        <w:rPr>
          <w:spacing w:val="-12"/>
        </w:rPr>
        <w:t xml:space="preserve"> </w:t>
      </w:r>
      <w:r>
        <w:rPr>
          <w:spacing w:val="-2"/>
        </w:rPr>
        <w:t>or</w:t>
      </w:r>
      <w:r>
        <w:rPr>
          <w:spacing w:val="-12"/>
        </w:rPr>
        <w:t xml:space="preserve"> </w:t>
      </w:r>
      <w:r>
        <w:rPr>
          <w:spacing w:val="-2"/>
        </w:rPr>
        <w:t>provide</w:t>
      </w:r>
      <w:r>
        <w:rPr>
          <w:spacing w:val="-12"/>
        </w:rPr>
        <w:t xml:space="preserve"> </w:t>
      </w:r>
      <w:r>
        <w:rPr>
          <w:spacing w:val="-2"/>
        </w:rPr>
        <w:t>feedback</w:t>
      </w:r>
      <w:r>
        <w:rPr>
          <w:spacing w:val="-12"/>
        </w:rPr>
        <w:t xml:space="preserve"> </w:t>
      </w:r>
      <w:r>
        <w:rPr>
          <w:spacing w:val="-2"/>
        </w:rPr>
        <w:t>via</w:t>
      </w:r>
      <w:r>
        <w:rPr>
          <w:spacing w:val="-12"/>
        </w:rPr>
        <w:t xml:space="preserve"> </w:t>
      </w:r>
      <w:r>
        <w:rPr>
          <w:spacing w:val="-2"/>
        </w:rPr>
        <w:t xml:space="preserve">our </w:t>
      </w:r>
      <w:r>
        <w:t xml:space="preserve">website at </w:t>
      </w:r>
      <w:hyperlink r:id="rId15">
        <w:r>
          <w:rPr>
            <w:b/>
            <w:color w:val="005496"/>
          </w:rPr>
          <w:t>pwd.org.au/contact-us</w:t>
        </w:r>
      </w:hyperlink>
      <w:r>
        <w:t>.</w:t>
      </w:r>
    </w:p>
    <w:p w14:paraId="56AE6C57" w14:textId="77777777" w:rsidR="00F34A36" w:rsidRDefault="00F34A36">
      <w:pPr>
        <w:pStyle w:val="BodyText"/>
        <w:spacing w:before="48"/>
        <w:ind w:left="0"/>
      </w:pPr>
    </w:p>
    <w:p w14:paraId="56AE6C58" w14:textId="77777777" w:rsidR="00F34A36" w:rsidRDefault="00842BCA">
      <w:pPr>
        <w:pStyle w:val="BodyText"/>
        <w:spacing w:line="300" w:lineRule="auto"/>
        <w:ind w:right="262"/>
      </w:pPr>
      <w:r>
        <w:rPr>
          <w:rFonts w:ascii="VAG Rounded"/>
          <w:b/>
          <w:color w:val="005496"/>
          <w:sz w:val="28"/>
        </w:rPr>
        <w:t xml:space="preserve">ACFID Code of Conduct complaints </w:t>
      </w:r>
      <w:r>
        <w:t>PWDA is a signatory to the Australian Council for International Development (ACFID) Code of Conduct. If you believe PWDA has breached the ACFID Code of Conduct, you may lodge a complaint with the</w:t>
      </w:r>
      <w:r>
        <w:rPr>
          <w:spacing w:val="-17"/>
        </w:rPr>
        <w:t xml:space="preserve"> </w:t>
      </w:r>
      <w:r>
        <w:t>ACFID</w:t>
      </w:r>
      <w:r>
        <w:rPr>
          <w:spacing w:val="-7"/>
        </w:rPr>
        <w:t xml:space="preserve"> </w:t>
      </w:r>
      <w:r>
        <w:t>Code</w:t>
      </w:r>
      <w:r>
        <w:rPr>
          <w:spacing w:val="-6"/>
        </w:rPr>
        <w:t xml:space="preserve"> </w:t>
      </w:r>
      <w:r>
        <w:t>of</w:t>
      </w:r>
      <w:r>
        <w:rPr>
          <w:spacing w:val="-6"/>
        </w:rPr>
        <w:t xml:space="preserve"> </w:t>
      </w:r>
      <w:r>
        <w:t>Conduct</w:t>
      </w:r>
      <w:r>
        <w:rPr>
          <w:spacing w:val="-6"/>
        </w:rPr>
        <w:t xml:space="preserve"> </w:t>
      </w:r>
      <w:r>
        <w:t>Committee</w:t>
      </w:r>
      <w:r>
        <w:rPr>
          <w:spacing w:val="-6"/>
        </w:rPr>
        <w:t xml:space="preserve"> </w:t>
      </w:r>
      <w:r>
        <w:t xml:space="preserve">at </w:t>
      </w:r>
      <w:hyperlink r:id="rId16">
        <w:r>
          <w:rPr>
            <w:b/>
            <w:color w:val="005396"/>
          </w:rPr>
          <w:t>complaints@acfid.asn.au</w:t>
        </w:r>
        <w:r>
          <w:t>,</w:t>
        </w:r>
      </w:hyperlink>
      <w:r>
        <w:t xml:space="preserve"> telephone</w:t>
      </w:r>
    </w:p>
    <w:p w14:paraId="56AE6C59" w14:textId="77777777" w:rsidR="00F34A36" w:rsidRDefault="00842BCA">
      <w:pPr>
        <w:pStyle w:val="BodyText"/>
        <w:spacing w:line="271" w:lineRule="exact"/>
      </w:pPr>
      <w:r>
        <w:t>+61</w:t>
      </w:r>
      <w:r>
        <w:rPr>
          <w:spacing w:val="-4"/>
        </w:rPr>
        <w:t xml:space="preserve"> </w:t>
      </w:r>
      <w:r>
        <w:t>2</w:t>
      </w:r>
      <w:r>
        <w:rPr>
          <w:spacing w:val="-1"/>
        </w:rPr>
        <w:t xml:space="preserve"> </w:t>
      </w:r>
      <w:r>
        <w:t>6285</w:t>
      </w:r>
      <w:r>
        <w:rPr>
          <w:spacing w:val="-1"/>
        </w:rPr>
        <w:t xml:space="preserve"> </w:t>
      </w:r>
      <w:r>
        <w:t>1816</w:t>
      </w:r>
      <w:r>
        <w:rPr>
          <w:spacing w:val="-2"/>
        </w:rPr>
        <w:t xml:space="preserve"> </w:t>
      </w:r>
      <w:r>
        <w:t>or</w:t>
      </w:r>
      <w:r>
        <w:rPr>
          <w:spacing w:val="-1"/>
        </w:rPr>
        <w:t xml:space="preserve"> </w:t>
      </w:r>
      <w:r>
        <w:t>contact</w:t>
      </w:r>
      <w:r>
        <w:rPr>
          <w:spacing w:val="-1"/>
        </w:rPr>
        <w:t xml:space="preserve"> </w:t>
      </w:r>
      <w:r>
        <w:rPr>
          <w:spacing w:val="-2"/>
        </w:rPr>
        <w:t>PWDA.</w:t>
      </w:r>
    </w:p>
    <w:p w14:paraId="56AE6C5A" w14:textId="77777777" w:rsidR="00F34A36" w:rsidRDefault="00F34A36">
      <w:pPr>
        <w:pStyle w:val="BodyText"/>
        <w:spacing w:line="271" w:lineRule="exact"/>
        <w:sectPr w:rsidR="00F34A36">
          <w:pgSz w:w="11910" w:h="16840"/>
          <w:pgMar w:top="1600" w:right="850" w:bottom="280" w:left="708" w:header="720" w:footer="720" w:gutter="0"/>
          <w:cols w:num="2" w:space="720" w:equalWidth="0">
            <w:col w:w="5049" w:space="110"/>
            <w:col w:w="5193"/>
          </w:cols>
        </w:sectPr>
      </w:pPr>
    </w:p>
    <w:p w14:paraId="56AE6C5B" w14:textId="0806214A" w:rsidR="00F34A36" w:rsidRDefault="00F34A36">
      <w:pPr>
        <w:pStyle w:val="BodyText"/>
        <w:ind w:left="0"/>
      </w:pPr>
    </w:p>
    <w:p w14:paraId="56AE6C5C" w14:textId="77777777" w:rsidR="00F34A36" w:rsidRDefault="00F34A36">
      <w:pPr>
        <w:pStyle w:val="BodyText"/>
        <w:ind w:left="0"/>
      </w:pPr>
    </w:p>
    <w:p w14:paraId="56AE6C5D" w14:textId="77777777" w:rsidR="00F34A36" w:rsidRDefault="00F34A36">
      <w:pPr>
        <w:pStyle w:val="BodyText"/>
        <w:ind w:left="0"/>
      </w:pPr>
    </w:p>
    <w:p w14:paraId="56AE6C5E" w14:textId="77777777" w:rsidR="00F34A36" w:rsidRDefault="00F34A36">
      <w:pPr>
        <w:pStyle w:val="BodyText"/>
        <w:spacing w:before="176"/>
        <w:ind w:left="0"/>
      </w:pPr>
    </w:p>
    <w:p w14:paraId="56AE6C5F" w14:textId="77777777" w:rsidR="00F34A36" w:rsidRDefault="00842BCA">
      <w:pPr>
        <w:ind w:left="312"/>
        <w:rPr>
          <w:b/>
          <w:sz w:val="24"/>
        </w:rPr>
      </w:pPr>
      <w:r>
        <w:rPr>
          <w:b/>
          <w:color w:val="005496"/>
          <w:sz w:val="24"/>
        </w:rPr>
        <w:t>2</w:t>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p w14:paraId="56AE6C60" w14:textId="77777777" w:rsidR="00F34A36" w:rsidRDefault="00F34A36">
      <w:pPr>
        <w:rPr>
          <w:b/>
          <w:sz w:val="24"/>
        </w:rPr>
        <w:sectPr w:rsidR="00F34A36">
          <w:type w:val="continuous"/>
          <w:pgSz w:w="11910" w:h="16840"/>
          <w:pgMar w:top="740" w:right="850" w:bottom="280" w:left="708" w:header="720" w:footer="720" w:gutter="0"/>
          <w:cols w:space="720"/>
        </w:sectPr>
      </w:pPr>
    </w:p>
    <w:p w14:paraId="56AE6C61" w14:textId="3369B941" w:rsidR="00F34A36" w:rsidRDefault="00842BCA">
      <w:pPr>
        <w:spacing w:before="206"/>
        <w:ind w:left="879"/>
        <w:rPr>
          <w:rFonts w:ascii="VAG Rounded"/>
          <w:b/>
          <w:sz w:val="80"/>
        </w:rPr>
      </w:pPr>
      <w:r>
        <w:rPr>
          <w:rFonts w:ascii="VAG Rounded"/>
          <w:b/>
          <w:color w:val="005496"/>
          <w:spacing w:val="-2"/>
          <w:sz w:val="80"/>
        </w:rPr>
        <w:lastRenderedPageBreak/>
        <w:t>Contents</w:t>
      </w:r>
    </w:p>
    <w:sdt>
      <w:sdtPr>
        <w:id w:val="-1570651410"/>
        <w:docPartObj>
          <w:docPartGallery w:val="Table of Contents"/>
          <w:docPartUnique/>
        </w:docPartObj>
      </w:sdtPr>
      <w:sdtEndPr/>
      <w:sdtContent>
        <w:p w14:paraId="56AE6C62" w14:textId="77777777" w:rsidR="00F34A36" w:rsidRDefault="00842BCA">
          <w:pPr>
            <w:pStyle w:val="TOC1"/>
            <w:tabs>
              <w:tab w:val="right" w:pos="9259"/>
            </w:tabs>
            <w:spacing w:before="515"/>
          </w:pPr>
          <w:hyperlink w:anchor="_bookmark0" w:history="1">
            <w:r>
              <w:t>A</w:t>
            </w:r>
            <w:r>
              <w:rPr>
                <w:spacing w:val="-23"/>
              </w:rPr>
              <w:t xml:space="preserve"> </w:t>
            </w:r>
            <w:r>
              <w:t>reflection</w:t>
            </w:r>
            <w:r>
              <w:rPr>
                <w:spacing w:val="-2"/>
              </w:rPr>
              <w:t xml:space="preserve"> </w:t>
            </w:r>
            <w:r>
              <w:t>from</w:t>
            </w:r>
            <w:r>
              <w:rPr>
                <w:spacing w:val="-3"/>
              </w:rPr>
              <w:t xml:space="preserve"> </w:t>
            </w:r>
            <w:r>
              <w:t>the</w:t>
            </w:r>
            <w:r>
              <w:rPr>
                <w:spacing w:val="-2"/>
              </w:rPr>
              <w:t xml:space="preserve"> </w:t>
            </w:r>
            <w:r>
              <w:t>Board</w:t>
            </w:r>
            <w:r>
              <w:rPr>
                <w:spacing w:val="-3"/>
              </w:rPr>
              <w:t xml:space="preserve"> </w:t>
            </w:r>
            <w:r>
              <w:t>of</w:t>
            </w:r>
            <w:r>
              <w:rPr>
                <w:spacing w:val="-2"/>
              </w:rPr>
              <w:t xml:space="preserve"> Directors</w:t>
            </w:r>
            <w:r>
              <w:rPr>
                <w:rFonts w:ascii="Times New Roman"/>
              </w:rPr>
              <w:tab/>
            </w:r>
            <w:r>
              <w:rPr>
                <w:color w:val="005496"/>
                <w:spacing w:val="-10"/>
              </w:rPr>
              <w:t>4</w:t>
            </w:r>
          </w:hyperlink>
        </w:p>
        <w:p w14:paraId="56AE6C63" w14:textId="77777777" w:rsidR="00F34A36" w:rsidRDefault="00842BCA">
          <w:pPr>
            <w:pStyle w:val="TOC1"/>
            <w:tabs>
              <w:tab w:val="right" w:pos="9259"/>
            </w:tabs>
            <w:spacing w:before="387"/>
          </w:pPr>
          <w:hyperlink w:anchor="_bookmark1" w:history="1">
            <w:r>
              <w:t>Message</w:t>
            </w:r>
            <w:r>
              <w:rPr>
                <w:spacing w:val="-4"/>
              </w:rPr>
              <w:t xml:space="preserve"> </w:t>
            </w:r>
            <w:r>
              <w:t>from</w:t>
            </w:r>
            <w:r>
              <w:rPr>
                <w:spacing w:val="-3"/>
              </w:rPr>
              <w:t xml:space="preserve"> </w:t>
            </w:r>
            <w:r>
              <w:t>the</w:t>
            </w:r>
            <w:r>
              <w:rPr>
                <w:spacing w:val="-23"/>
              </w:rPr>
              <w:t xml:space="preserve"> </w:t>
            </w:r>
            <w:r>
              <w:t>Acting</w:t>
            </w:r>
            <w:r>
              <w:rPr>
                <w:spacing w:val="-3"/>
              </w:rPr>
              <w:t xml:space="preserve"> </w:t>
            </w:r>
            <w:r>
              <w:rPr>
                <w:spacing w:val="-5"/>
              </w:rPr>
              <w:t>CEO</w:t>
            </w:r>
            <w:r>
              <w:tab/>
            </w:r>
            <w:r>
              <w:rPr>
                <w:color w:val="005496"/>
                <w:spacing w:val="-10"/>
              </w:rPr>
              <w:t>8</w:t>
            </w:r>
          </w:hyperlink>
        </w:p>
        <w:p w14:paraId="56AE6C64" w14:textId="77777777" w:rsidR="00F34A36" w:rsidRDefault="00842BCA">
          <w:pPr>
            <w:pStyle w:val="TOC1"/>
            <w:tabs>
              <w:tab w:val="right" w:pos="9259"/>
            </w:tabs>
          </w:pPr>
          <w:hyperlink w:anchor="_bookmark2" w:history="1">
            <w:r>
              <w:t xml:space="preserve">About </w:t>
            </w:r>
            <w:r>
              <w:rPr>
                <w:spacing w:val="-4"/>
              </w:rPr>
              <w:t>PWDA</w:t>
            </w:r>
            <w:r>
              <w:tab/>
            </w:r>
            <w:r>
              <w:rPr>
                <w:color w:val="005496"/>
                <w:spacing w:val="-5"/>
              </w:rPr>
              <w:t>10</w:t>
            </w:r>
          </w:hyperlink>
        </w:p>
        <w:p w14:paraId="56AE6C65" w14:textId="77777777" w:rsidR="00F34A36" w:rsidRDefault="00842BCA">
          <w:pPr>
            <w:pStyle w:val="TOC1"/>
            <w:tabs>
              <w:tab w:val="right" w:pos="9259"/>
            </w:tabs>
          </w:pPr>
          <w:hyperlink w:anchor="_bookmark3" w:history="1">
            <w:r>
              <w:t>Our</w:t>
            </w:r>
            <w:r>
              <w:rPr>
                <w:spacing w:val="-1"/>
              </w:rPr>
              <w:t xml:space="preserve"> </w:t>
            </w:r>
            <w:r>
              <w:t>impact</w:t>
            </w:r>
            <w:r>
              <w:rPr>
                <w:spacing w:val="-1"/>
              </w:rPr>
              <w:t xml:space="preserve"> </w:t>
            </w:r>
            <w:r>
              <w:t xml:space="preserve">and </w:t>
            </w:r>
            <w:r>
              <w:rPr>
                <w:spacing w:val="-2"/>
              </w:rPr>
              <w:t>statistics</w:t>
            </w:r>
            <w:r>
              <w:tab/>
            </w:r>
            <w:r>
              <w:rPr>
                <w:color w:val="005496"/>
                <w:spacing w:val="-5"/>
              </w:rPr>
              <w:t>12</w:t>
            </w:r>
          </w:hyperlink>
        </w:p>
        <w:p w14:paraId="56AE6C66" w14:textId="77777777" w:rsidR="00F34A36" w:rsidRDefault="00842BCA">
          <w:pPr>
            <w:pStyle w:val="TOC1"/>
            <w:tabs>
              <w:tab w:val="right" w:pos="9259"/>
            </w:tabs>
          </w:pPr>
          <w:hyperlink w:anchor="_bookmark4" w:history="1">
            <w:r>
              <w:t>Membership</w:t>
            </w:r>
            <w:r>
              <w:rPr>
                <w:spacing w:val="-4"/>
              </w:rPr>
              <w:t xml:space="preserve"> </w:t>
            </w:r>
            <w:r>
              <w:t>and</w:t>
            </w:r>
            <w:r>
              <w:rPr>
                <w:spacing w:val="-4"/>
              </w:rPr>
              <w:t xml:space="preserve"> </w:t>
            </w:r>
            <w:r>
              <w:t>community</w:t>
            </w:r>
            <w:r>
              <w:rPr>
                <w:spacing w:val="-3"/>
              </w:rPr>
              <w:t xml:space="preserve"> </w:t>
            </w:r>
            <w:r>
              <w:rPr>
                <w:spacing w:val="-2"/>
              </w:rPr>
              <w:t>engagement</w:t>
            </w:r>
            <w:r>
              <w:tab/>
            </w:r>
            <w:r>
              <w:rPr>
                <w:color w:val="005496"/>
                <w:spacing w:val="-5"/>
              </w:rPr>
              <w:t>15</w:t>
            </w:r>
          </w:hyperlink>
        </w:p>
        <w:p w14:paraId="56AE6C67" w14:textId="77777777" w:rsidR="00F34A36" w:rsidRDefault="00842BCA">
          <w:pPr>
            <w:pStyle w:val="TOC1"/>
            <w:tabs>
              <w:tab w:val="right" w:pos="9259"/>
            </w:tabs>
            <w:spacing w:before="387"/>
          </w:pPr>
          <w:hyperlink w:anchor="_bookmark5" w:history="1">
            <w:r>
              <w:t xml:space="preserve">Systemic </w:t>
            </w:r>
            <w:r>
              <w:rPr>
                <w:spacing w:val="-2"/>
              </w:rPr>
              <w:t>advocacy</w:t>
            </w:r>
            <w:r>
              <w:tab/>
            </w:r>
            <w:r>
              <w:rPr>
                <w:color w:val="005496"/>
                <w:spacing w:val="-5"/>
              </w:rPr>
              <w:t>20</w:t>
            </w:r>
          </w:hyperlink>
        </w:p>
        <w:p w14:paraId="56AE6C68" w14:textId="77777777" w:rsidR="00F34A36" w:rsidRDefault="00842BCA">
          <w:pPr>
            <w:pStyle w:val="TOC1"/>
            <w:tabs>
              <w:tab w:val="right" w:pos="9259"/>
            </w:tabs>
          </w:pPr>
          <w:hyperlink w:anchor="_bookmark6" w:history="1">
            <w:r>
              <w:t>Individual</w:t>
            </w:r>
            <w:r>
              <w:rPr>
                <w:spacing w:val="-9"/>
              </w:rPr>
              <w:t xml:space="preserve"> </w:t>
            </w:r>
            <w:r>
              <w:rPr>
                <w:spacing w:val="-2"/>
              </w:rPr>
              <w:t>advocacy</w:t>
            </w:r>
            <w:r>
              <w:tab/>
            </w:r>
            <w:r>
              <w:rPr>
                <w:color w:val="005496"/>
                <w:spacing w:val="-5"/>
              </w:rPr>
              <w:t>32</w:t>
            </w:r>
          </w:hyperlink>
        </w:p>
        <w:p w14:paraId="56AE6C69" w14:textId="77777777" w:rsidR="00F34A36" w:rsidRDefault="00842BCA">
          <w:pPr>
            <w:pStyle w:val="TOC1"/>
            <w:tabs>
              <w:tab w:val="right" w:pos="9259"/>
            </w:tabs>
          </w:pPr>
          <w:hyperlink w:anchor="_bookmark7" w:history="1">
            <w:r>
              <w:t>Strategic</w:t>
            </w:r>
            <w:r>
              <w:rPr>
                <w:spacing w:val="-1"/>
              </w:rPr>
              <w:t xml:space="preserve"> </w:t>
            </w:r>
            <w:r>
              <w:t>projects</w:t>
            </w:r>
            <w:r>
              <w:rPr>
                <w:spacing w:val="-1"/>
              </w:rPr>
              <w:t xml:space="preserve"> </w:t>
            </w:r>
            <w:r>
              <w:t xml:space="preserve">and </w:t>
            </w:r>
            <w:r>
              <w:rPr>
                <w:spacing w:val="-2"/>
              </w:rPr>
              <w:t>training</w:t>
            </w:r>
            <w:r>
              <w:tab/>
            </w:r>
            <w:r>
              <w:rPr>
                <w:color w:val="005496"/>
                <w:spacing w:val="-5"/>
              </w:rPr>
              <w:t>39</w:t>
            </w:r>
          </w:hyperlink>
        </w:p>
        <w:p w14:paraId="56AE6C6A" w14:textId="77777777" w:rsidR="00F34A36" w:rsidRDefault="00842BCA">
          <w:pPr>
            <w:pStyle w:val="TOC1"/>
            <w:tabs>
              <w:tab w:val="right" w:pos="9259"/>
            </w:tabs>
            <w:spacing w:before="387"/>
          </w:pPr>
          <w:hyperlink w:anchor="_bookmark8" w:history="1">
            <w:r>
              <w:t>Training</w:t>
            </w:r>
            <w:r>
              <w:rPr>
                <w:spacing w:val="-10"/>
              </w:rPr>
              <w:t xml:space="preserve"> </w:t>
            </w:r>
            <w:r>
              <w:t>and</w:t>
            </w:r>
            <w:r>
              <w:rPr>
                <w:spacing w:val="-7"/>
              </w:rPr>
              <w:t xml:space="preserve"> </w:t>
            </w:r>
            <w:r>
              <w:t>advisory</w:t>
            </w:r>
            <w:r>
              <w:rPr>
                <w:spacing w:val="-7"/>
              </w:rPr>
              <w:t xml:space="preserve"> </w:t>
            </w:r>
            <w:r>
              <w:rPr>
                <w:spacing w:val="-2"/>
              </w:rPr>
              <w:t>services</w:t>
            </w:r>
            <w:r>
              <w:tab/>
            </w:r>
            <w:r>
              <w:rPr>
                <w:color w:val="005496"/>
                <w:spacing w:val="-5"/>
              </w:rPr>
              <w:t>45</w:t>
            </w:r>
          </w:hyperlink>
        </w:p>
        <w:p w14:paraId="56AE6C6B" w14:textId="77777777" w:rsidR="00F34A36" w:rsidRDefault="00842BCA">
          <w:pPr>
            <w:pStyle w:val="TOC1"/>
          </w:pPr>
          <w:hyperlink w:anchor="_bookmark9" w:history="1">
            <w:r>
              <w:t>Internal</w:t>
            </w:r>
            <w:r>
              <w:rPr>
                <w:spacing w:val="-7"/>
              </w:rPr>
              <w:t xml:space="preserve"> </w:t>
            </w:r>
            <w:r>
              <w:t>culture</w:t>
            </w:r>
            <w:r>
              <w:rPr>
                <w:spacing w:val="-7"/>
              </w:rPr>
              <w:t xml:space="preserve"> </w:t>
            </w:r>
            <w:r>
              <w:t>building</w:t>
            </w:r>
            <w:r>
              <w:rPr>
                <w:spacing w:val="-6"/>
              </w:rPr>
              <w:t xml:space="preserve"> </w:t>
            </w:r>
            <w:r>
              <w:rPr>
                <w:spacing w:val="-5"/>
              </w:rPr>
              <w:t>and</w:t>
            </w:r>
          </w:hyperlink>
        </w:p>
        <w:p w14:paraId="56AE6C6C" w14:textId="77777777" w:rsidR="00F34A36" w:rsidRDefault="00842BCA">
          <w:pPr>
            <w:pStyle w:val="TOC1"/>
            <w:tabs>
              <w:tab w:val="right" w:pos="9260"/>
            </w:tabs>
            <w:spacing w:before="46"/>
          </w:pPr>
          <w:hyperlink w:anchor="_bookmark9" w:history="1">
            <w:r>
              <w:t xml:space="preserve">business </w:t>
            </w:r>
            <w:r>
              <w:rPr>
                <w:spacing w:val="-2"/>
              </w:rPr>
              <w:t>improvement</w:t>
            </w:r>
            <w:r>
              <w:tab/>
            </w:r>
            <w:r>
              <w:rPr>
                <w:color w:val="005496"/>
                <w:spacing w:val="-5"/>
              </w:rPr>
              <w:t>49</w:t>
            </w:r>
          </w:hyperlink>
        </w:p>
        <w:p w14:paraId="56AE6C6D" w14:textId="77777777" w:rsidR="00F34A36" w:rsidRDefault="00842BCA">
          <w:pPr>
            <w:pStyle w:val="TOC1"/>
            <w:tabs>
              <w:tab w:val="right" w:pos="9259"/>
            </w:tabs>
          </w:pPr>
          <w:hyperlink w:anchor="_bookmark10" w:history="1">
            <w:r>
              <w:t>Financial</w:t>
            </w:r>
            <w:r>
              <w:rPr>
                <w:spacing w:val="-8"/>
              </w:rPr>
              <w:t xml:space="preserve"> </w:t>
            </w:r>
            <w:r>
              <w:rPr>
                <w:spacing w:val="-2"/>
              </w:rPr>
              <w:t>report</w:t>
            </w:r>
            <w:r>
              <w:tab/>
            </w:r>
            <w:r>
              <w:rPr>
                <w:color w:val="005496"/>
                <w:spacing w:val="-5"/>
              </w:rPr>
              <w:t>54</w:t>
            </w:r>
          </w:hyperlink>
        </w:p>
      </w:sdtContent>
    </w:sdt>
    <w:p w14:paraId="56AE6C6E" w14:textId="77777777" w:rsidR="00F34A36" w:rsidRDefault="00F34A36">
      <w:pPr>
        <w:pStyle w:val="TOC1"/>
        <w:sectPr w:rsidR="00F34A36">
          <w:pgSz w:w="11910" w:h="16840"/>
          <w:pgMar w:top="1920" w:right="850" w:bottom="280" w:left="708" w:header="720" w:footer="720" w:gutter="0"/>
          <w:cols w:space="720"/>
        </w:sectPr>
      </w:pPr>
    </w:p>
    <w:p w14:paraId="56AE6C6F" w14:textId="77777777" w:rsidR="00F34A36" w:rsidRDefault="00842BCA">
      <w:pPr>
        <w:pStyle w:val="Heading3"/>
      </w:pPr>
      <w:bookmarkStart w:id="1" w:name="A_reflection_from_the_Board_of_Directors"/>
      <w:bookmarkStart w:id="2" w:name="_bookmark0"/>
      <w:bookmarkEnd w:id="1"/>
      <w:bookmarkEnd w:id="2"/>
      <w:r>
        <w:rPr>
          <w:color w:val="00884F"/>
        </w:rPr>
        <w:lastRenderedPageBreak/>
        <w:t>A</w:t>
      </w:r>
      <w:r>
        <w:rPr>
          <w:color w:val="00884F"/>
          <w:spacing w:val="-5"/>
        </w:rPr>
        <w:t xml:space="preserve"> </w:t>
      </w:r>
      <w:r>
        <w:rPr>
          <w:color w:val="00884F"/>
        </w:rPr>
        <w:t>reflection</w:t>
      </w:r>
      <w:r>
        <w:rPr>
          <w:color w:val="00884F"/>
          <w:spacing w:val="-5"/>
        </w:rPr>
        <w:t xml:space="preserve"> </w:t>
      </w:r>
      <w:r>
        <w:rPr>
          <w:color w:val="00884F"/>
          <w:spacing w:val="-4"/>
        </w:rPr>
        <w:t>from</w:t>
      </w:r>
    </w:p>
    <w:p w14:paraId="56AE6C70" w14:textId="77777777" w:rsidR="00F34A36" w:rsidRDefault="00842BCA">
      <w:pPr>
        <w:spacing w:before="59"/>
        <w:ind w:left="312"/>
        <w:rPr>
          <w:rFonts w:ascii="VAG Rounded"/>
          <w:b/>
          <w:sz w:val="64"/>
        </w:rPr>
      </w:pPr>
      <w:r>
        <w:rPr>
          <w:rFonts w:ascii="VAG Rounded"/>
          <w:b/>
          <w:color w:val="00884F"/>
          <w:sz w:val="64"/>
        </w:rPr>
        <w:t>the</w:t>
      </w:r>
      <w:r>
        <w:rPr>
          <w:rFonts w:ascii="VAG Rounded"/>
          <w:b/>
          <w:color w:val="00884F"/>
          <w:spacing w:val="-5"/>
          <w:sz w:val="64"/>
        </w:rPr>
        <w:t xml:space="preserve"> </w:t>
      </w:r>
      <w:r>
        <w:rPr>
          <w:rFonts w:ascii="VAG Rounded"/>
          <w:b/>
          <w:color w:val="00884F"/>
          <w:sz w:val="64"/>
        </w:rPr>
        <w:t>Board</w:t>
      </w:r>
      <w:r>
        <w:rPr>
          <w:rFonts w:ascii="VAG Rounded"/>
          <w:b/>
          <w:color w:val="00884F"/>
          <w:spacing w:val="-3"/>
          <w:sz w:val="64"/>
        </w:rPr>
        <w:t xml:space="preserve"> </w:t>
      </w:r>
      <w:r>
        <w:rPr>
          <w:rFonts w:ascii="VAG Rounded"/>
          <w:b/>
          <w:color w:val="00884F"/>
          <w:sz w:val="64"/>
        </w:rPr>
        <w:t>of</w:t>
      </w:r>
      <w:r>
        <w:rPr>
          <w:rFonts w:ascii="VAG Rounded"/>
          <w:b/>
          <w:color w:val="00884F"/>
          <w:spacing w:val="-2"/>
          <w:sz w:val="64"/>
        </w:rPr>
        <w:t xml:space="preserve"> Directors</w:t>
      </w:r>
    </w:p>
    <w:p w14:paraId="56AE6C71" w14:textId="77777777" w:rsidR="00F34A36" w:rsidRDefault="00F34A36">
      <w:pPr>
        <w:rPr>
          <w:rFonts w:ascii="VAG Rounded"/>
          <w:b/>
          <w:sz w:val="64"/>
        </w:rPr>
        <w:sectPr w:rsidR="00F34A36">
          <w:pgSz w:w="11910" w:h="16840"/>
          <w:pgMar w:top="1600" w:right="850" w:bottom="280" w:left="708" w:header="720" w:footer="720" w:gutter="0"/>
          <w:cols w:space="720"/>
        </w:sectPr>
      </w:pPr>
    </w:p>
    <w:p w14:paraId="56AE6C72" w14:textId="77777777" w:rsidR="00F34A36" w:rsidRDefault="00F34A36">
      <w:pPr>
        <w:pStyle w:val="BodyText"/>
        <w:spacing w:before="220"/>
        <w:ind w:left="0"/>
        <w:rPr>
          <w:rFonts w:ascii="VAG Rounded"/>
          <w:b/>
        </w:rPr>
      </w:pPr>
    </w:p>
    <w:p w14:paraId="56AE6C73" w14:textId="77777777" w:rsidR="00F34A36" w:rsidRDefault="00842BCA">
      <w:pPr>
        <w:pStyle w:val="BodyText"/>
        <w:spacing w:before="1" w:line="307" w:lineRule="auto"/>
      </w:pPr>
      <w:r>
        <w:t>People</w:t>
      </w:r>
      <w:r>
        <w:rPr>
          <w:spacing w:val="-8"/>
        </w:rPr>
        <w:t xml:space="preserve"> </w:t>
      </w:r>
      <w:r>
        <w:t>with</w:t>
      </w:r>
      <w:r>
        <w:rPr>
          <w:spacing w:val="-7"/>
        </w:rPr>
        <w:t xml:space="preserve"> </w:t>
      </w:r>
      <w:r>
        <w:t>Disability</w:t>
      </w:r>
      <w:r>
        <w:rPr>
          <w:spacing w:val="-17"/>
        </w:rPr>
        <w:t xml:space="preserve"> </w:t>
      </w:r>
      <w:r>
        <w:t>Australia</w:t>
      </w:r>
      <w:r>
        <w:rPr>
          <w:spacing w:val="-7"/>
        </w:rPr>
        <w:t xml:space="preserve"> </w:t>
      </w:r>
      <w:r>
        <w:t>was</w:t>
      </w:r>
      <w:r>
        <w:rPr>
          <w:spacing w:val="-7"/>
        </w:rPr>
        <w:t xml:space="preserve"> </w:t>
      </w:r>
      <w:r>
        <w:t>built</w:t>
      </w:r>
      <w:r>
        <w:rPr>
          <w:spacing w:val="-7"/>
        </w:rPr>
        <w:t xml:space="preserve"> </w:t>
      </w:r>
      <w:r>
        <w:t>by generations of people with disability who refused to accept exclusion, discrimination and low expectations.</w:t>
      </w:r>
    </w:p>
    <w:p w14:paraId="56AE6C74" w14:textId="77777777" w:rsidR="00F34A36" w:rsidRDefault="00842BCA">
      <w:pPr>
        <w:pStyle w:val="BodyText"/>
        <w:spacing w:before="222" w:line="307" w:lineRule="auto"/>
        <w:ind w:right="64"/>
      </w:pPr>
      <w:r>
        <w:t>For</w:t>
      </w:r>
      <w:r>
        <w:rPr>
          <w:spacing w:val="-9"/>
        </w:rPr>
        <w:t xml:space="preserve"> </w:t>
      </w:r>
      <w:r>
        <w:t>more</w:t>
      </w:r>
      <w:r>
        <w:rPr>
          <w:spacing w:val="-7"/>
        </w:rPr>
        <w:t xml:space="preserve"> </w:t>
      </w:r>
      <w:r>
        <w:t>than</w:t>
      </w:r>
      <w:r>
        <w:rPr>
          <w:spacing w:val="-7"/>
        </w:rPr>
        <w:t xml:space="preserve"> </w:t>
      </w:r>
      <w:r>
        <w:t>45</w:t>
      </w:r>
      <w:r>
        <w:rPr>
          <w:spacing w:val="-7"/>
        </w:rPr>
        <w:t xml:space="preserve"> </w:t>
      </w:r>
      <w:r>
        <w:t>years,</w:t>
      </w:r>
      <w:r>
        <w:rPr>
          <w:spacing w:val="-7"/>
        </w:rPr>
        <w:t xml:space="preserve"> </w:t>
      </w:r>
      <w:r>
        <w:t>PWDA</w:t>
      </w:r>
      <w:r>
        <w:rPr>
          <w:spacing w:val="-17"/>
        </w:rPr>
        <w:t xml:space="preserve"> </w:t>
      </w:r>
      <w:r>
        <w:t>members have challenged governments, changed laws, supported one another and demonstrated that people with disability must be in the room, at the table and leading the decisions that affect our</w:t>
      </w:r>
    </w:p>
    <w:p w14:paraId="56AE6C75" w14:textId="77777777" w:rsidR="00F34A36" w:rsidRDefault="00842BCA">
      <w:pPr>
        <w:pStyle w:val="BodyText"/>
        <w:spacing w:line="307" w:lineRule="auto"/>
        <w:ind w:right="64"/>
      </w:pPr>
      <w:r>
        <w:t>lives.</w:t>
      </w:r>
      <w:r>
        <w:rPr>
          <w:spacing w:val="-17"/>
        </w:rPr>
        <w:t xml:space="preserve"> </w:t>
      </w:r>
      <w:r>
        <w:t>As</w:t>
      </w:r>
      <w:r>
        <w:rPr>
          <w:spacing w:val="-7"/>
        </w:rPr>
        <w:t xml:space="preserve"> </w:t>
      </w:r>
      <w:r>
        <w:t>directors,</w:t>
      </w:r>
      <w:r>
        <w:rPr>
          <w:spacing w:val="-6"/>
        </w:rPr>
        <w:t xml:space="preserve"> </w:t>
      </w:r>
      <w:r>
        <w:t>we</w:t>
      </w:r>
      <w:r>
        <w:rPr>
          <w:spacing w:val="-6"/>
        </w:rPr>
        <w:t xml:space="preserve"> </w:t>
      </w:r>
      <w:r>
        <w:t>know</w:t>
      </w:r>
      <w:r>
        <w:rPr>
          <w:spacing w:val="-6"/>
        </w:rPr>
        <w:t xml:space="preserve"> </w:t>
      </w:r>
      <w:r>
        <w:t>we</w:t>
      </w:r>
      <w:r>
        <w:rPr>
          <w:spacing w:val="-6"/>
        </w:rPr>
        <w:t xml:space="preserve"> </w:t>
      </w:r>
      <w:r>
        <w:t>are</w:t>
      </w:r>
      <w:r>
        <w:rPr>
          <w:spacing w:val="-6"/>
        </w:rPr>
        <w:t xml:space="preserve"> </w:t>
      </w:r>
      <w:r>
        <w:t>only temporary custodians of that legacy.</w:t>
      </w:r>
    </w:p>
    <w:p w14:paraId="56AE6C76" w14:textId="77777777" w:rsidR="00F34A36" w:rsidRDefault="00842BCA">
      <w:pPr>
        <w:pStyle w:val="BodyText"/>
        <w:spacing w:line="304" w:lineRule="auto"/>
        <w:ind w:right="48"/>
      </w:pPr>
      <w:r>
        <w:t>Our</w:t>
      </w:r>
      <w:r>
        <w:rPr>
          <w:spacing w:val="-7"/>
        </w:rPr>
        <w:t xml:space="preserve"> </w:t>
      </w:r>
      <w:r>
        <w:t>responsibility</w:t>
      </w:r>
      <w:r>
        <w:rPr>
          <w:spacing w:val="-7"/>
        </w:rPr>
        <w:t xml:space="preserve"> </w:t>
      </w:r>
      <w:r>
        <w:t>is</w:t>
      </w:r>
      <w:r>
        <w:rPr>
          <w:spacing w:val="-7"/>
        </w:rPr>
        <w:t xml:space="preserve"> </w:t>
      </w:r>
      <w:r>
        <w:t>to</w:t>
      </w:r>
      <w:r>
        <w:rPr>
          <w:spacing w:val="-7"/>
        </w:rPr>
        <w:t xml:space="preserve"> </w:t>
      </w:r>
      <w:r>
        <w:t>protect</w:t>
      </w:r>
      <w:r>
        <w:rPr>
          <w:spacing w:val="-7"/>
        </w:rPr>
        <w:t xml:space="preserve"> </w:t>
      </w:r>
      <w:r>
        <w:t>it,</w:t>
      </w:r>
      <w:r>
        <w:rPr>
          <w:spacing w:val="-7"/>
        </w:rPr>
        <w:t xml:space="preserve"> </w:t>
      </w:r>
      <w:r>
        <w:t>strengthen it and leave PWDA in a stronger position</w:t>
      </w:r>
      <w:r>
        <w:rPr>
          <w:spacing w:val="40"/>
        </w:rPr>
        <w:t xml:space="preserve"> </w:t>
      </w:r>
      <w:r>
        <w:t>for</w:t>
      </w:r>
      <w:r>
        <w:rPr>
          <w:spacing w:val="-2"/>
        </w:rPr>
        <w:t xml:space="preserve"> </w:t>
      </w:r>
      <w:r>
        <w:t>the</w:t>
      </w:r>
      <w:r>
        <w:rPr>
          <w:spacing w:val="-2"/>
        </w:rPr>
        <w:t xml:space="preserve"> </w:t>
      </w:r>
      <w:r>
        <w:t>members</w:t>
      </w:r>
      <w:r>
        <w:rPr>
          <w:spacing w:val="-2"/>
        </w:rPr>
        <w:t xml:space="preserve"> </w:t>
      </w:r>
      <w:r>
        <w:t>and</w:t>
      </w:r>
      <w:r>
        <w:rPr>
          <w:spacing w:val="-2"/>
        </w:rPr>
        <w:t xml:space="preserve"> </w:t>
      </w:r>
      <w:r>
        <w:t>generations</w:t>
      </w:r>
      <w:r>
        <w:rPr>
          <w:spacing w:val="-2"/>
        </w:rPr>
        <w:t xml:space="preserve"> </w:t>
      </w:r>
      <w:r>
        <w:t>of</w:t>
      </w:r>
      <w:r>
        <w:rPr>
          <w:spacing w:val="-2"/>
        </w:rPr>
        <w:t xml:space="preserve"> </w:t>
      </w:r>
      <w:r>
        <w:t>people with disability who come after us.</w:t>
      </w:r>
    </w:p>
    <w:p w14:paraId="56AE6C77" w14:textId="77777777" w:rsidR="00F34A36" w:rsidRDefault="00842BCA">
      <w:pPr>
        <w:pStyle w:val="BodyText"/>
        <w:spacing w:before="222" w:line="307" w:lineRule="auto"/>
        <w:ind w:right="64"/>
      </w:pPr>
      <w:r>
        <w:t>That</w:t>
      </w:r>
      <w:r>
        <w:rPr>
          <w:spacing w:val="-9"/>
        </w:rPr>
        <w:t xml:space="preserve"> </w:t>
      </w:r>
      <w:r>
        <w:t>responsibility</w:t>
      </w:r>
      <w:r>
        <w:rPr>
          <w:spacing w:val="-9"/>
        </w:rPr>
        <w:t xml:space="preserve"> </w:t>
      </w:r>
      <w:r>
        <w:t>carried</w:t>
      </w:r>
      <w:r>
        <w:rPr>
          <w:spacing w:val="-9"/>
        </w:rPr>
        <w:t xml:space="preserve"> </w:t>
      </w:r>
      <w:r>
        <w:t>particular</w:t>
      </w:r>
      <w:r>
        <w:rPr>
          <w:spacing w:val="-9"/>
        </w:rPr>
        <w:t xml:space="preserve"> </w:t>
      </w:r>
      <w:r>
        <w:t>weight during 2025–26.</w:t>
      </w:r>
    </w:p>
    <w:p w14:paraId="56AE6C78" w14:textId="77777777" w:rsidR="00F34A36" w:rsidRDefault="00842BCA">
      <w:pPr>
        <w:pStyle w:val="BodyText"/>
        <w:spacing w:before="225" w:line="307" w:lineRule="auto"/>
        <w:ind w:right="64"/>
      </w:pPr>
      <w:r>
        <w:t>People with disability faced a year of profound change to our rights, supports and futures. The biggest changes to the NDIS since its inception were pursued despite sustained opposition and deep concern from people with disability about what they would mean for the supports</w:t>
      </w:r>
      <w:r>
        <w:rPr>
          <w:spacing w:val="80"/>
        </w:rPr>
        <w:t xml:space="preserve"> </w:t>
      </w:r>
      <w:r>
        <w:t>that keep hundreds of thousands of us safe, independent and able to live ordinary lives.</w:t>
      </w:r>
      <w:r>
        <w:rPr>
          <w:spacing w:val="-17"/>
        </w:rPr>
        <w:t xml:space="preserve"> </w:t>
      </w:r>
      <w:r>
        <w:t>At</w:t>
      </w:r>
      <w:r>
        <w:rPr>
          <w:spacing w:val="-6"/>
        </w:rPr>
        <w:t xml:space="preserve"> </w:t>
      </w:r>
      <w:r>
        <w:t>the</w:t>
      </w:r>
      <w:r>
        <w:rPr>
          <w:spacing w:val="-5"/>
        </w:rPr>
        <w:t xml:space="preserve"> </w:t>
      </w:r>
      <w:r>
        <w:t>same</w:t>
      </w:r>
      <w:r>
        <w:rPr>
          <w:spacing w:val="-5"/>
        </w:rPr>
        <w:t xml:space="preserve"> </w:t>
      </w:r>
      <w:r>
        <w:t>time,</w:t>
      </w:r>
      <w:r>
        <w:rPr>
          <w:spacing w:val="-5"/>
        </w:rPr>
        <w:t xml:space="preserve"> </w:t>
      </w:r>
      <w:r>
        <w:t>the</w:t>
      </w:r>
      <w:r>
        <w:rPr>
          <w:spacing w:val="-5"/>
        </w:rPr>
        <w:t xml:space="preserve"> </w:t>
      </w:r>
      <w:r>
        <w:t>response</w:t>
      </w:r>
      <w:r>
        <w:rPr>
          <w:spacing w:val="-5"/>
        </w:rPr>
        <w:t xml:space="preserve"> </w:t>
      </w:r>
      <w:r>
        <w:t>to</w:t>
      </w:r>
      <w:r>
        <w:rPr>
          <w:spacing w:val="-5"/>
        </w:rPr>
        <w:t xml:space="preserve"> </w:t>
      </w:r>
      <w:r>
        <w:t>the Disability Royal Commission continued to fall well short of the systemic change our community had fought for. For many of us, it was a bitter contrast to see the government find the urgency to pursue</w:t>
      </w:r>
    </w:p>
    <w:p w14:paraId="56AE6C79" w14:textId="77777777" w:rsidR="00F34A36" w:rsidRDefault="00842BCA">
      <w:pPr>
        <w:spacing w:before="162"/>
        <w:ind w:left="312"/>
        <w:rPr>
          <w:b/>
          <w:sz w:val="24"/>
        </w:rPr>
      </w:pPr>
      <w:r>
        <w:rPr>
          <w:b/>
          <w:color w:val="005496"/>
          <w:sz w:val="24"/>
        </w:rPr>
        <w:t>4</w:t>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p w14:paraId="56AE6C7A" w14:textId="77777777" w:rsidR="00F34A36" w:rsidRDefault="00842BCA">
      <w:pPr>
        <w:pStyle w:val="BodyText"/>
        <w:spacing w:before="223"/>
        <w:ind w:left="0"/>
        <w:rPr>
          <w:b/>
        </w:rPr>
      </w:pPr>
      <w:r>
        <w:br w:type="column"/>
      </w:r>
    </w:p>
    <w:p w14:paraId="56AE6C7B" w14:textId="77777777" w:rsidR="00F34A36" w:rsidRDefault="00842BCA">
      <w:pPr>
        <w:pStyle w:val="BodyText"/>
        <w:spacing w:before="1" w:line="307" w:lineRule="auto"/>
        <w:ind w:right="433"/>
      </w:pPr>
      <w:r>
        <w:t>sweeping changes to the NDIS while people</w:t>
      </w:r>
      <w:r>
        <w:rPr>
          <w:spacing w:val="-6"/>
        </w:rPr>
        <w:t xml:space="preserve"> </w:t>
      </w:r>
      <w:r>
        <w:t>with</w:t>
      </w:r>
      <w:r>
        <w:rPr>
          <w:spacing w:val="-6"/>
        </w:rPr>
        <w:t xml:space="preserve"> </w:t>
      </w:r>
      <w:r>
        <w:t>disability</w:t>
      </w:r>
      <w:r>
        <w:rPr>
          <w:spacing w:val="-6"/>
        </w:rPr>
        <w:t xml:space="preserve"> </w:t>
      </w:r>
      <w:r>
        <w:t>continued</w:t>
      </w:r>
      <w:r>
        <w:rPr>
          <w:spacing w:val="-6"/>
        </w:rPr>
        <w:t xml:space="preserve"> </w:t>
      </w:r>
      <w:r>
        <w:t>to</w:t>
      </w:r>
      <w:r>
        <w:rPr>
          <w:spacing w:val="-6"/>
        </w:rPr>
        <w:t xml:space="preserve"> </w:t>
      </w:r>
      <w:r>
        <w:t>wait</w:t>
      </w:r>
      <w:r>
        <w:rPr>
          <w:spacing w:val="-6"/>
        </w:rPr>
        <w:t xml:space="preserve"> </w:t>
      </w:r>
      <w:r>
        <w:t>for meaningful action on the discrimination, violence, abuse, neglect and exclusion exposed by the Royal Commission.</w:t>
      </w:r>
    </w:p>
    <w:p w14:paraId="56AE6C7C" w14:textId="77777777" w:rsidR="00F34A36" w:rsidRDefault="00842BCA">
      <w:pPr>
        <w:pStyle w:val="BodyText"/>
        <w:spacing w:line="304" w:lineRule="auto"/>
        <w:ind w:right="262"/>
      </w:pPr>
      <w:r>
        <w:t>As directors, we heard the fear, frustration and</w:t>
      </w:r>
      <w:r>
        <w:rPr>
          <w:spacing w:val="-5"/>
        </w:rPr>
        <w:t xml:space="preserve"> </w:t>
      </w:r>
      <w:r>
        <w:t>anger</w:t>
      </w:r>
      <w:r>
        <w:rPr>
          <w:spacing w:val="-5"/>
        </w:rPr>
        <w:t xml:space="preserve"> </w:t>
      </w:r>
      <w:r>
        <w:t>this</w:t>
      </w:r>
      <w:r>
        <w:rPr>
          <w:spacing w:val="-5"/>
        </w:rPr>
        <w:t xml:space="preserve"> </w:t>
      </w:r>
      <w:r>
        <w:t>created</w:t>
      </w:r>
      <w:r>
        <w:rPr>
          <w:spacing w:val="-5"/>
        </w:rPr>
        <w:t xml:space="preserve"> </w:t>
      </w:r>
      <w:r>
        <w:t>through</w:t>
      </w:r>
      <w:r>
        <w:rPr>
          <w:spacing w:val="-5"/>
        </w:rPr>
        <w:t xml:space="preserve"> </w:t>
      </w:r>
      <w:r>
        <w:t>the</w:t>
      </w:r>
      <w:r>
        <w:rPr>
          <w:spacing w:val="-5"/>
        </w:rPr>
        <w:t xml:space="preserve"> </w:t>
      </w:r>
      <w:r>
        <w:t>work</w:t>
      </w:r>
      <w:r>
        <w:rPr>
          <w:spacing w:val="-5"/>
        </w:rPr>
        <w:t xml:space="preserve"> </w:t>
      </w:r>
      <w:r>
        <w:t>of our organisational teams and directly from our members. As people with disability ourselves, we shared it.</w:t>
      </w:r>
    </w:p>
    <w:p w14:paraId="56AE6C7D" w14:textId="77777777" w:rsidR="00F34A36" w:rsidRDefault="00842BCA">
      <w:pPr>
        <w:pStyle w:val="BodyText"/>
        <w:spacing w:before="227" w:line="307" w:lineRule="auto"/>
        <w:ind w:right="262" w:hanging="1"/>
      </w:pPr>
      <w:r>
        <w:t>Throughout this period, PWDA continued</w:t>
      </w:r>
      <w:r>
        <w:rPr>
          <w:spacing w:val="40"/>
        </w:rPr>
        <w:t xml:space="preserve"> </w:t>
      </w:r>
      <w:r>
        <w:t>to stand alongside people with disability and defend our rights. Clients defended their rights through our individual advocacy services. Members shaped submissions, campaigns</w:t>
      </w:r>
      <w:r>
        <w:rPr>
          <w:spacing w:val="-8"/>
        </w:rPr>
        <w:t xml:space="preserve"> </w:t>
      </w:r>
      <w:r>
        <w:t>and</w:t>
      </w:r>
      <w:r>
        <w:rPr>
          <w:spacing w:val="-8"/>
        </w:rPr>
        <w:t xml:space="preserve"> </w:t>
      </w:r>
      <w:r>
        <w:t>consultations.</w:t>
      </w:r>
      <w:r>
        <w:rPr>
          <w:spacing w:val="-8"/>
        </w:rPr>
        <w:t xml:space="preserve"> </w:t>
      </w:r>
      <w:r>
        <w:t>Our</w:t>
      </w:r>
      <w:r>
        <w:rPr>
          <w:spacing w:val="-8"/>
        </w:rPr>
        <w:t xml:space="preserve"> </w:t>
      </w:r>
      <w:r>
        <w:t>staff</w:t>
      </w:r>
      <w:r>
        <w:rPr>
          <w:spacing w:val="-8"/>
        </w:rPr>
        <w:t xml:space="preserve"> </w:t>
      </w:r>
      <w:r>
        <w:t>and volunteers represented Australians with disability at the United Nations, partnered with organisations to improve accessibility and inclusion, delivered training, strategic projects and advisory services, built the evidence needed to influence reform,</w:t>
      </w:r>
    </w:p>
    <w:p w14:paraId="56AE6C7E" w14:textId="77777777" w:rsidR="00F34A36" w:rsidRDefault="00842BCA">
      <w:pPr>
        <w:pStyle w:val="BodyText"/>
        <w:spacing w:line="307" w:lineRule="auto"/>
        <w:ind w:right="262"/>
      </w:pPr>
      <w:r>
        <w:t>and created opportunities for people with disability</w:t>
      </w:r>
      <w:r>
        <w:rPr>
          <w:spacing w:val="-7"/>
        </w:rPr>
        <w:t xml:space="preserve"> </w:t>
      </w:r>
      <w:r>
        <w:t>to</w:t>
      </w:r>
      <w:r>
        <w:rPr>
          <w:spacing w:val="-7"/>
        </w:rPr>
        <w:t xml:space="preserve"> </w:t>
      </w:r>
      <w:r>
        <w:t>connect,</w:t>
      </w:r>
      <w:r>
        <w:rPr>
          <w:spacing w:val="-7"/>
        </w:rPr>
        <w:t xml:space="preserve"> </w:t>
      </w:r>
      <w:r>
        <w:t>participate</w:t>
      </w:r>
      <w:r>
        <w:rPr>
          <w:spacing w:val="-7"/>
        </w:rPr>
        <w:t xml:space="preserve"> </w:t>
      </w:r>
      <w:r>
        <w:t>and</w:t>
      </w:r>
      <w:r>
        <w:rPr>
          <w:spacing w:val="-7"/>
        </w:rPr>
        <w:t xml:space="preserve"> </w:t>
      </w:r>
      <w:r>
        <w:t>lead.</w:t>
      </w:r>
    </w:p>
    <w:p w14:paraId="56AE6C7F" w14:textId="77777777" w:rsidR="00F34A36" w:rsidRDefault="00842BCA">
      <w:pPr>
        <w:pStyle w:val="Heading9"/>
        <w:spacing w:before="210" w:line="307" w:lineRule="auto"/>
        <w:ind w:right="433"/>
      </w:pPr>
      <w:r>
        <w:t>Behind every outcome in this report are the voices of our members, the dedication</w:t>
      </w:r>
      <w:r>
        <w:rPr>
          <w:spacing w:val="-8"/>
        </w:rPr>
        <w:t xml:space="preserve"> </w:t>
      </w:r>
      <w:r>
        <w:t>of</w:t>
      </w:r>
      <w:r>
        <w:rPr>
          <w:spacing w:val="-8"/>
        </w:rPr>
        <w:t xml:space="preserve"> </w:t>
      </w:r>
      <w:r>
        <w:t>our</w:t>
      </w:r>
      <w:r>
        <w:rPr>
          <w:spacing w:val="-8"/>
        </w:rPr>
        <w:t xml:space="preserve"> </w:t>
      </w:r>
      <w:r>
        <w:t>staff</w:t>
      </w:r>
      <w:r>
        <w:rPr>
          <w:spacing w:val="-8"/>
        </w:rPr>
        <w:t xml:space="preserve"> </w:t>
      </w:r>
      <w:r>
        <w:t>and</w:t>
      </w:r>
      <w:r>
        <w:rPr>
          <w:spacing w:val="-8"/>
        </w:rPr>
        <w:t xml:space="preserve"> </w:t>
      </w:r>
      <w:r>
        <w:t>volunteers,</w:t>
      </w:r>
    </w:p>
    <w:p w14:paraId="56AE6C80" w14:textId="77777777" w:rsidR="00F34A36" w:rsidRDefault="00842BCA">
      <w:pPr>
        <w:spacing w:line="304" w:lineRule="auto"/>
        <w:ind w:left="312"/>
        <w:rPr>
          <w:b/>
          <w:sz w:val="24"/>
        </w:rPr>
      </w:pPr>
      <w:r>
        <w:rPr>
          <w:b/>
          <w:sz w:val="24"/>
        </w:rPr>
        <w:t>the guidance of our Board and</w:t>
      </w:r>
      <w:r>
        <w:rPr>
          <w:b/>
          <w:spacing w:val="-4"/>
          <w:sz w:val="24"/>
        </w:rPr>
        <w:t xml:space="preserve"> </w:t>
      </w:r>
      <w:r>
        <w:rPr>
          <w:b/>
          <w:sz w:val="24"/>
        </w:rPr>
        <w:t>Advisory Groups,</w:t>
      </w:r>
      <w:r>
        <w:rPr>
          <w:b/>
          <w:spacing w:val="-6"/>
          <w:sz w:val="24"/>
        </w:rPr>
        <w:t xml:space="preserve"> </w:t>
      </w:r>
      <w:r>
        <w:rPr>
          <w:b/>
          <w:sz w:val="24"/>
        </w:rPr>
        <w:t>and</w:t>
      </w:r>
      <w:r>
        <w:rPr>
          <w:b/>
          <w:spacing w:val="-6"/>
          <w:sz w:val="24"/>
        </w:rPr>
        <w:t xml:space="preserve"> </w:t>
      </w:r>
      <w:r>
        <w:rPr>
          <w:b/>
          <w:sz w:val="24"/>
        </w:rPr>
        <w:t>the</w:t>
      </w:r>
      <w:r>
        <w:rPr>
          <w:b/>
          <w:spacing w:val="-6"/>
          <w:sz w:val="24"/>
        </w:rPr>
        <w:t xml:space="preserve"> </w:t>
      </w:r>
      <w:r>
        <w:rPr>
          <w:b/>
          <w:sz w:val="24"/>
        </w:rPr>
        <w:t>expertise</w:t>
      </w:r>
      <w:r>
        <w:rPr>
          <w:b/>
          <w:spacing w:val="-6"/>
          <w:sz w:val="24"/>
        </w:rPr>
        <w:t xml:space="preserve"> </w:t>
      </w:r>
      <w:r>
        <w:rPr>
          <w:b/>
          <w:sz w:val="24"/>
        </w:rPr>
        <w:t>of</w:t>
      </w:r>
      <w:r>
        <w:rPr>
          <w:b/>
          <w:spacing w:val="-6"/>
          <w:sz w:val="24"/>
        </w:rPr>
        <w:t xml:space="preserve"> </w:t>
      </w:r>
      <w:r>
        <w:rPr>
          <w:b/>
          <w:sz w:val="24"/>
        </w:rPr>
        <w:t>people</w:t>
      </w:r>
      <w:r>
        <w:rPr>
          <w:b/>
          <w:spacing w:val="-6"/>
          <w:sz w:val="24"/>
        </w:rPr>
        <w:t xml:space="preserve"> </w:t>
      </w:r>
      <w:r>
        <w:rPr>
          <w:b/>
          <w:sz w:val="24"/>
        </w:rPr>
        <w:t>with disability who continue to shape PWDA every day.</w:t>
      </w:r>
    </w:p>
    <w:p w14:paraId="56AE6C81" w14:textId="77777777" w:rsidR="00F34A36" w:rsidRDefault="00F34A36">
      <w:pPr>
        <w:spacing w:line="304" w:lineRule="auto"/>
        <w:rPr>
          <w:b/>
          <w:sz w:val="24"/>
        </w:rPr>
        <w:sectPr w:rsidR="00F34A36">
          <w:type w:val="continuous"/>
          <w:pgSz w:w="11910" w:h="16840"/>
          <w:pgMar w:top="740" w:right="850" w:bottom="280" w:left="708" w:header="720" w:footer="720" w:gutter="0"/>
          <w:cols w:num="2" w:space="720" w:equalWidth="0">
            <w:col w:w="4969" w:space="190"/>
            <w:col w:w="5193"/>
          </w:cols>
        </w:sectPr>
      </w:pPr>
    </w:p>
    <w:p w14:paraId="56AE6C82" w14:textId="77777777" w:rsidR="00F34A36" w:rsidRDefault="00842BCA">
      <w:pPr>
        <w:pStyle w:val="BodyText"/>
        <w:spacing w:before="72" w:line="307" w:lineRule="auto"/>
        <w:ind w:right="518"/>
        <w:jc w:val="both"/>
      </w:pPr>
      <w:r>
        <w:lastRenderedPageBreak/>
        <w:t>Our</w:t>
      </w:r>
      <w:r>
        <w:rPr>
          <w:spacing w:val="-5"/>
        </w:rPr>
        <w:t xml:space="preserve"> </w:t>
      </w:r>
      <w:r>
        <w:t>role</w:t>
      </w:r>
      <w:r>
        <w:rPr>
          <w:spacing w:val="-5"/>
        </w:rPr>
        <w:t xml:space="preserve"> </w:t>
      </w:r>
      <w:r>
        <w:t>as</w:t>
      </w:r>
      <w:r>
        <w:rPr>
          <w:spacing w:val="-5"/>
        </w:rPr>
        <w:t xml:space="preserve"> </w:t>
      </w:r>
      <w:r>
        <w:t>a</w:t>
      </w:r>
      <w:r>
        <w:rPr>
          <w:spacing w:val="-5"/>
        </w:rPr>
        <w:t xml:space="preserve"> </w:t>
      </w:r>
      <w:r>
        <w:t>Board</w:t>
      </w:r>
      <w:r>
        <w:rPr>
          <w:spacing w:val="-5"/>
        </w:rPr>
        <w:t xml:space="preserve"> </w:t>
      </w:r>
      <w:r>
        <w:t>is</w:t>
      </w:r>
      <w:r>
        <w:rPr>
          <w:spacing w:val="-5"/>
        </w:rPr>
        <w:t xml:space="preserve"> </w:t>
      </w:r>
      <w:r>
        <w:t>not</w:t>
      </w:r>
      <w:r>
        <w:rPr>
          <w:spacing w:val="-5"/>
        </w:rPr>
        <w:t xml:space="preserve"> </w:t>
      </w:r>
      <w:r>
        <w:t>to</w:t>
      </w:r>
      <w:r>
        <w:rPr>
          <w:spacing w:val="-5"/>
        </w:rPr>
        <w:t xml:space="preserve"> </w:t>
      </w:r>
      <w:r>
        <w:t>deliver</w:t>
      </w:r>
      <w:r>
        <w:rPr>
          <w:spacing w:val="-5"/>
        </w:rPr>
        <w:t xml:space="preserve"> </w:t>
      </w:r>
      <w:r>
        <w:t>this work. It is to ensure PWDA</w:t>
      </w:r>
      <w:r>
        <w:rPr>
          <w:spacing w:val="-12"/>
        </w:rPr>
        <w:t xml:space="preserve"> </w:t>
      </w:r>
      <w:r>
        <w:t>is governed in a way that keeps the organisation</w:t>
      </w:r>
    </w:p>
    <w:p w14:paraId="56AE6C83" w14:textId="77777777" w:rsidR="00F34A36" w:rsidRDefault="00842BCA">
      <w:pPr>
        <w:pStyle w:val="BodyText"/>
        <w:spacing w:line="307" w:lineRule="auto"/>
        <w:ind w:right="194"/>
      </w:pPr>
      <w:r>
        <w:t>strong,</w:t>
      </w:r>
      <w:r>
        <w:rPr>
          <w:spacing w:val="-8"/>
        </w:rPr>
        <w:t xml:space="preserve"> </w:t>
      </w:r>
      <w:r>
        <w:t>independent</w:t>
      </w:r>
      <w:r>
        <w:rPr>
          <w:spacing w:val="-8"/>
        </w:rPr>
        <w:t xml:space="preserve"> </w:t>
      </w:r>
      <w:r>
        <w:t>and</w:t>
      </w:r>
      <w:r>
        <w:rPr>
          <w:spacing w:val="-8"/>
        </w:rPr>
        <w:t xml:space="preserve"> </w:t>
      </w:r>
      <w:r>
        <w:t>accountable</w:t>
      </w:r>
      <w:r>
        <w:rPr>
          <w:spacing w:val="-8"/>
        </w:rPr>
        <w:t xml:space="preserve"> </w:t>
      </w:r>
      <w:r>
        <w:t>to</w:t>
      </w:r>
      <w:r>
        <w:rPr>
          <w:spacing w:val="-8"/>
        </w:rPr>
        <w:t xml:space="preserve"> </w:t>
      </w:r>
      <w:r>
        <w:t>its members. Strong governance protects the independence</w:t>
      </w:r>
      <w:r>
        <w:rPr>
          <w:spacing w:val="-2"/>
        </w:rPr>
        <w:t xml:space="preserve"> </w:t>
      </w:r>
      <w:r>
        <w:t>of</w:t>
      </w:r>
      <w:r>
        <w:rPr>
          <w:spacing w:val="-2"/>
        </w:rPr>
        <w:t xml:space="preserve"> </w:t>
      </w:r>
      <w:r>
        <w:t>our</w:t>
      </w:r>
      <w:r>
        <w:rPr>
          <w:spacing w:val="-2"/>
        </w:rPr>
        <w:t xml:space="preserve"> </w:t>
      </w:r>
      <w:r>
        <w:t>advocacy,</w:t>
      </w:r>
      <w:r>
        <w:rPr>
          <w:spacing w:val="-2"/>
        </w:rPr>
        <w:t xml:space="preserve"> </w:t>
      </w:r>
      <w:r>
        <w:t>the</w:t>
      </w:r>
      <w:r>
        <w:rPr>
          <w:spacing w:val="-2"/>
        </w:rPr>
        <w:t xml:space="preserve"> </w:t>
      </w:r>
      <w:r>
        <w:t>quality of our services and the trust our members place in us.</w:t>
      </w:r>
    </w:p>
    <w:p w14:paraId="56AE6C84" w14:textId="77777777" w:rsidR="00F34A36" w:rsidRDefault="00842BCA">
      <w:pPr>
        <w:pStyle w:val="BodyText"/>
        <w:spacing w:before="218" w:line="307" w:lineRule="auto"/>
      </w:pPr>
      <w:r>
        <w:t>That is why this year we also reflected on how we govern. We identified and formally began significant pieces of reform at the board</w:t>
      </w:r>
      <w:r>
        <w:rPr>
          <w:spacing w:val="-6"/>
        </w:rPr>
        <w:t xml:space="preserve"> </w:t>
      </w:r>
      <w:r>
        <w:t>level</w:t>
      </w:r>
      <w:r>
        <w:rPr>
          <w:spacing w:val="-6"/>
        </w:rPr>
        <w:t xml:space="preserve"> </w:t>
      </w:r>
      <w:r>
        <w:t>to</w:t>
      </w:r>
      <w:r>
        <w:rPr>
          <w:spacing w:val="-6"/>
        </w:rPr>
        <w:t xml:space="preserve"> </w:t>
      </w:r>
      <w:r>
        <w:t>close</w:t>
      </w:r>
      <w:r>
        <w:rPr>
          <w:spacing w:val="-6"/>
        </w:rPr>
        <w:t xml:space="preserve"> </w:t>
      </w:r>
      <w:r>
        <w:t>historic</w:t>
      </w:r>
      <w:r>
        <w:rPr>
          <w:spacing w:val="-6"/>
        </w:rPr>
        <w:t xml:space="preserve"> </w:t>
      </w:r>
      <w:r>
        <w:t>gaps</w:t>
      </w:r>
      <w:r>
        <w:rPr>
          <w:spacing w:val="-6"/>
        </w:rPr>
        <w:t xml:space="preserve"> </w:t>
      </w:r>
      <w:r>
        <w:t>in</w:t>
      </w:r>
      <w:r>
        <w:rPr>
          <w:spacing w:val="-6"/>
        </w:rPr>
        <w:t xml:space="preserve"> </w:t>
      </w:r>
      <w:r>
        <w:t>PWDA's governance infrastructure. This includes dedicated work focused on improving understandings, standards and behavioural expectations in the boardroom and out,</w:t>
      </w:r>
    </w:p>
    <w:p w14:paraId="56AE6C85" w14:textId="77777777" w:rsidR="00F34A36" w:rsidRDefault="00842BCA">
      <w:pPr>
        <w:pStyle w:val="BodyText"/>
        <w:spacing w:line="307" w:lineRule="auto"/>
        <w:ind w:right="194"/>
      </w:pPr>
      <w:r>
        <w:t>re-centering</w:t>
      </w:r>
      <w:r>
        <w:rPr>
          <w:spacing w:val="-10"/>
        </w:rPr>
        <w:t xml:space="preserve"> </w:t>
      </w:r>
      <w:r>
        <w:t>the</w:t>
      </w:r>
      <w:r>
        <w:rPr>
          <w:spacing w:val="-10"/>
        </w:rPr>
        <w:t xml:space="preserve"> </w:t>
      </w:r>
      <w:r>
        <w:t>requirements</w:t>
      </w:r>
      <w:r>
        <w:rPr>
          <w:spacing w:val="-10"/>
        </w:rPr>
        <w:t xml:space="preserve"> </w:t>
      </w:r>
      <w:r>
        <w:t>of</w:t>
      </w:r>
      <w:r>
        <w:rPr>
          <w:spacing w:val="-10"/>
        </w:rPr>
        <w:t xml:space="preserve"> </w:t>
      </w:r>
      <w:r>
        <w:t>directors to upholding psychological safety, and respect for the expertise of the dedicated and hardworking staff that deliver for our community</w:t>
      </w:r>
      <w:r>
        <w:rPr>
          <w:spacing w:val="-8"/>
        </w:rPr>
        <w:t xml:space="preserve"> </w:t>
      </w:r>
      <w:r>
        <w:t>every</w:t>
      </w:r>
      <w:r>
        <w:rPr>
          <w:spacing w:val="-8"/>
        </w:rPr>
        <w:t xml:space="preserve"> </w:t>
      </w:r>
      <w:r>
        <w:t>day.</w:t>
      </w:r>
      <w:r>
        <w:rPr>
          <w:spacing w:val="-8"/>
        </w:rPr>
        <w:t xml:space="preserve"> </w:t>
      </w:r>
      <w:r>
        <w:t>Because</w:t>
      </w:r>
      <w:r>
        <w:rPr>
          <w:spacing w:val="-8"/>
        </w:rPr>
        <w:t xml:space="preserve"> </w:t>
      </w:r>
      <w:r>
        <w:t>we</w:t>
      </w:r>
      <w:r>
        <w:rPr>
          <w:spacing w:val="-8"/>
        </w:rPr>
        <w:t xml:space="preserve"> </w:t>
      </w:r>
      <w:r>
        <w:t>know, like those who established our amazing organisation, that they can support more people than any one of us can alone.</w:t>
      </w:r>
    </w:p>
    <w:p w14:paraId="56AE6C86" w14:textId="77777777" w:rsidR="00F34A36" w:rsidRDefault="00842BCA">
      <w:pPr>
        <w:pStyle w:val="BodyText"/>
        <w:spacing w:before="206" w:line="307" w:lineRule="auto"/>
        <w:ind w:right="275"/>
      </w:pPr>
      <w:r>
        <w:t>Members also told us they wanted to better understand how the Board works, what directors do and how they could become involved in strategically leading PWDA. They wanted governance to be more transparent, the Board role to feel more</w:t>
      </w:r>
      <w:r>
        <w:rPr>
          <w:spacing w:val="-8"/>
        </w:rPr>
        <w:t xml:space="preserve"> </w:t>
      </w:r>
      <w:r>
        <w:t>accessible</w:t>
      </w:r>
      <w:r>
        <w:rPr>
          <w:spacing w:val="-8"/>
        </w:rPr>
        <w:t xml:space="preserve"> </w:t>
      </w:r>
      <w:r>
        <w:t>and</w:t>
      </w:r>
      <w:r>
        <w:rPr>
          <w:spacing w:val="-8"/>
        </w:rPr>
        <w:t xml:space="preserve"> </w:t>
      </w:r>
      <w:r>
        <w:t>clearer</w:t>
      </w:r>
      <w:r>
        <w:rPr>
          <w:spacing w:val="-8"/>
        </w:rPr>
        <w:t xml:space="preserve"> </w:t>
      </w:r>
      <w:r>
        <w:t>pathways</w:t>
      </w:r>
      <w:r>
        <w:rPr>
          <w:spacing w:val="-8"/>
        </w:rPr>
        <w:t xml:space="preserve"> </w:t>
      </w:r>
      <w:r>
        <w:t>for members</w:t>
      </w:r>
      <w:r>
        <w:rPr>
          <w:spacing w:val="-4"/>
        </w:rPr>
        <w:t xml:space="preserve"> </w:t>
      </w:r>
      <w:r>
        <w:t>who</w:t>
      </w:r>
      <w:r>
        <w:rPr>
          <w:spacing w:val="-4"/>
        </w:rPr>
        <w:t xml:space="preserve"> </w:t>
      </w:r>
      <w:r>
        <w:t>may</w:t>
      </w:r>
      <w:r>
        <w:rPr>
          <w:spacing w:val="-4"/>
        </w:rPr>
        <w:t xml:space="preserve"> </w:t>
      </w:r>
      <w:r>
        <w:t>one</w:t>
      </w:r>
      <w:r>
        <w:rPr>
          <w:spacing w:val="-4"/>
        </w:rPr>
        <w:t xml:space="preserve"> </w:t>
      </w:r>
      <w:r>
        <w:t>day</w:t>
      </w:r>
      <w:r>
        <w:rPr>
          <w:spacing w:val="-4"/>
        </w:rPr>
        <w:t xml:space="preserve"> </w:t>
      </w:r>
      <w:r>
        <w:t>wish</w:t>
      </w:r>
      <w:r>
        <w:rPr>
          <w:spacing w:val="-4"/>
        </w:rPr>
        <w:t xml:space="preserve"> </w:t>
      </w:r>
      <w:r>
        <w:t>to</w:t>
      </w:r>
      <w:r>
        <w:rPr>
          <w:spacing w:val="-4"/>
        </w:rPr>
        <w:t xml:space="preserve"> </w:t>
      </w:r>
      <w:r>
        <w:t>serve as directors. We listened.</w:t>
      </w:r>
    </w:p>
    <w:p w14:paraId="56AE6C87" w14:textId="77777777" w:rsidR="00F34A36" w:rsidRDefault="00842BCA">
      <w:pPr>
        <w:pStyle w:val="BodyText"/>
        <w:spacing w:before="216" w:line="307" w:lineRule="auto"/>
        <w:ind w:right="275"/>
      </w:pPr>
      <w:r>
        <w:t>Your</w:t>
      </w:r>
      <w:r>
        <w:rPr>
          <w:spacing w:val="-10"/>
        </w:rPr>
        <w:t xml:space="preserve"> </w:t>
      </w:r>
      <w:r>
        <w:t>feedback</w:t>
      </w:r>
      <w:r>
        <w:rPr>
          <w:spacing w:val="-10"/>
        </w:rPr>
        <w:t xml:space="preserve"> </w:t>
      </w:r>
      <w:r>
        <w:t>shaped</w:t>
      </w:r>
      <w:r>
        <w:rPr>
          <w:spacing w:val="-10"/>
        </w:rPr>
        <w:t xml:space="preserve"> </w:t>
      </w:r>
      <w:r>
        <w:t>much</w:t>
      </w:r>
      <w:r>
        <w:rPr>
          <w:spacing w:val="-10"/>
        </w:rPr>
        <w:t xml:space="preserve"> </w:t>
      </w:r>
      <w:r>
        <w:t>of</w:t>
      </w:r>
      <w:r>
        <w:rPr>
          <w:spacing w:val="-10"/>
        </w:rPr>
        <w:t xml:space="preserve"> </w:t>
      </w:r>
      <w:r>
        <w:t>our</w:t>
      </w:r>
      <w:r>
        <w:rPr>
          <w:spacing w:val="-10"/>
        </w:rPr>
        <w:t xml:space="preserve"> </w:t>
      </w:r>
      <w:r>
        <w:t>work throughout the year. We hosted Board Information Sessions, committed to a Meet the Candidates Forum, improved</w:t>
      </w:r>
    </w:p>
    <w:p w14:paraId="56AE6C88" w14:textId="77777777" w:rsidR="00F34A36" w:rsidRDefault="00842BCA">
      <w:pPr>
        <w:pStyle w:val="BodyText"/>
        <w:spacing w:line="271" w:lineRule="exact"/>
      </w:pPr>
      <w:r>
        <w:t>information</w:t>
      </w:r>
      <w:r>
        <w:rPr>
          <w:spacing w:val="-3"/>
        </w:rPr>
        <w:t xml:space="preserve"> </w:t>
      </w:r>
      <w:r>
        <w:t>about</w:t>
      </w:r>
      <w:r>
        <w:rPr>
          <w:spacing w:val="-3"/>
        </w:rPr>
        <w:t xml:space="preserve"> </w:t>
      </w:r>
      <w:r>
        <w:t>nominations</w:t>
      </w:r>
      <w:r>
        <w:rPr>
          <w:spacing w:val="-3"/>
        </w:rPr>
        <w:t xml:space="preserve"> </w:t>
      </w:r>
      <w:r>
        <w:t>and</w:t>
      </w:r>
      <w:r>
        <w:rPr>
          <w:spacing w:val="-3"/>
        </w:rPr>
        <w:t xml:space="preserve"> </w:t>
      </w:r>
      <w:r>
        <w:rPr>
          <w:spacing w:val="-2"/>
        </w:rPr>
        <w:t>elections</w:t>
      </w:r>
    </w:p>
    <w:p w14:paraId="56AE6C89" w14:textId="77777777" w:rsidR="00F34A36" w:rsidRDefault="00842BCA">
      <w:pPr>
        <w:pStyle w:val="BodyText"/>
        <w:spacing w:before="73" w:line="307" w:lineRule="auto"/>
        <w:ind w:right="140"/>
      </w:pPr>
      <w:r>
        <w:br w:type="column"/>
      </w:r>
      <w:r>
        <w:t>and began exploring how we can better support future disability leaders to develop governance</w:t>
      </w:r>
      <w:r>
        <w:rPr>
          <w:spacing w:val="-15"/>
        </w:rPr>
        <w:t xml:space="preserve"> </w:t>
      </w:r>
      <w:r>
        <w:t>skills</w:t>
      </w:r>
      <w:r>
        <w:rPr>
          <w:spacing w:val="-10"/>
        </w:rPr>
        <w:t xml:space="preserve"> </w:t>
      </w:r>
      <w:r>
        <w:t>and</w:t>
      </w:r>
      <w:r>
        <w:rPr>
          <w:spacing w:val="-10"/>
        </w:rPr>
        <w:t xml:space="preserve"> </w:t>
      </w:r>
      <w:r>
        <w:t>confidence.</w:t>
      </w:r>
      <w:r>
        <w:rPr>
          <w:spacing w:val="-17"/>
        </w:rPr>
        <w:t xml:space="preserve"> </w:t>
      </w:r>
      <w:r>
        <w:t>Alongside this work, we commenced a governance review with Social Sector Consulting to strengthen collective decision-making, accessibility, accountability and the long-term effectiveness of the Board.</w:t>
      </w:r>
    </w:p>
    <w:p w14:paraId="56AE6C8A" w14:textId="77777777" w:rsidR="00F34A36" w:rsidRDefault="00842BCA">
      <w:pPr>
        <w:pStyle w:val="BodyText"/>
        <w:spacing w:before="216" w:line="307" w:lineRule="auto"/>
        <w:ind w:right="262"/>
      </w:pPr>
      <w:r>
        <w:t>Whether change begins in the streets, through community campaigns or around the</w:t>
      </w:r>
      <w:r>
        <w:rPr>
          <w:spacing w:val="-5"/>
        </w:rPr>
        <w:t xml:space="preserve"> </w:t>
      </w:r>
      <w:r>
        <w:t>board</w:t>
      </w:r>
      <w:r>
        <w:rPr>
          <w:spacing w:val="-5"/>
        </w:rPr>
        <w:t xml:space="preserve"> </w:t>
      </w:r>
      <w:r>
        <w:t>table,</w:t>
      </w:r>
      <w:r>
        <w:rPr>
          <w:spacing w:val="-5"/>
        </w:rPr>
        <w:t xml:space="preserve"> </w:t>
      </w:r>
      <w:r>
        <w:t>it</w:t>
      </w:r>
      <w:r>
        <w:rPr>
          <w:spacing w:val="-5"/>
        </w:rPr>
        <w:t xml:space="preserve"> </w:t>
      </w:r>
      <w:r>
        <w:t>has</w:t>
      </w:r>
      <w:r>
        <w:rPr>
          <w:spacing w:val="-5"/>
        </w:rPr>
        <w:t xml:space="preserve"> </w:t>
      </w:r>
      <w:r>
        <w:t>always</w:t>
      </w:r>
      <w:r>
        <w:rPr>
          <w:spacing w:val="-5"/>
        </w:rPr>
        <w:t xml:space="preserve"> </w:t>
      </w:r>
      <w:r>
        <w:t>been</w:t>
      </w:r>
      <w:r>
        <w:rPr>
          <w:spacing w:val="-5"/>
        </w:rPr>
        <w:t xml:space="preserve"> </w:t>
      </w:r>
      <w:r>
        <w:t>driven by</w:t>
      </w:r>
      <w:r>
        <w:rPr>
          <w:spacing w:val="-3"/>
        </w:rPr>
        <w:t xml:space="preserve"> </w:t>
      </w:r>
      <w:r>
        <w:t>people</w:t>
      </w:r>
      <w:r>
        <w:rPr>
          <w:spacing w:val="-3"/>
        </w:rPr>
        <w:t xml:space="preserve"> </w:t>
      </w:r>
      <w:r>
        <w:t>with</w:t>
      </w:r>
      <w:r>
        <w:rPr>
          <w:spacing w:val="-3"/>
        </w:rPr>
        <w:t xml:space="preserve"> </w:t>
      </w:r>
      <w:r>
        <w:t>disability</w:t>
      </w:r>
      <w:r>
        <w:rPr>
          <w:spacing w:val="-3"/>
        </w:rPr>
        <w:t xml:space="preserve"> </w:t>
      </w:r>
      <w:r>
        <w:t>working</w:t>
      </w:r>
      <w:r>
        <w:rPr>
          <w:spacing w:val="-2"/>
        </w:rPr>
        <w:t xml:space="preserve"> together.</w:t>
      </w:r>
    </w:p>
    <w:p w14:paraId="56AE6C8B" w14:textId="77777777" w:rsidR="00F34A36" w:rsidRDefault="00842BCA">
      <w:pPr>
        <w:pStyle w:val="BodyText"/>
        <w:spacing w:line="307" w:lineRule="auto"/>
        <w:ind w:right="698"/>
      </w:pPr>
      <w:r>
        <w:t>That is why remaining connected to</w:t>
      </w:r>
      <w:r>
        <w:rPr>
          <w:spacing w:val="40"/>
        </w:rPr>
        <w:t xml:space="preserve"> </w:t>
      </w:r>
      <w:r>
        <w:t>our</w:t>
      </w:r>
      <w:r>
        <w:rPr>
          <w:spacing w:val="-6"/>
        </w:rPr>
        <w:t xml:space="preserve"> </w:t>
      </w:r>
      <w:r>
        <w:t>members</w:t>
      </w:r>
      <w:r>
        <w:rPr>
          <w:spacing w:val="-6"/>
        </w:rPr>
        <w:t xml:space="preserve"> </w:t>
      </w:r>
      <w:r>
        <w:t>was</w:t>
      </w:r>
      <w:r>
        <w:rPr>
          <w:spacing w:val="-6"/>
        </w:rPr>
        <w:t xml:space="preserve"> </w:t>
      </w:r>
      <w:r>
        <w:t>just</w:t>
      </w:r>
      <w:r>
        <w:rPr>
          <w:spacing w:val="-6"/>
        </w:rPr>
        <w:t xml:space="preserve"> </w:t>
      </w:r>
      <w:r>
        <w:t>as</w:t>
      </w:r>
      <w:r>
        <w:rPr>
          <w:spacing w:val="-6"/>
        </w:rPr>
        <w:t xml:space="preserve"> </w:t>
      </w:r>
      <w:r>
        <w:t>important</w:t>
      </w:r>
      <w:r>
        <w:rPr>
          <w:spacing w:val="-6"/>
        </w:rPr>
        <w:t xml:space="preserve"> </w:t>
      </w:r>
      <w:r>
        <w:t>this year as strengthening our governance.</w:t>
      </w:r>
    </w:p>
    <w:p w14:paraId="56AE6C8C" w14:textId="77777777" w:rsidR="00F34A36" w:rsidRDefault="00842BCA">
      <w:pPr>
        <w:pStyle w:val="BodyText"/>
        <w:spacing w:line="307" w:lineRule="auto"/>
        <w:ind w:right="398"/>
      </w:pPr>
      <w:r>
        <w:t>Throughout the year, we joined our community</w:t>
      </w:r>
      <w:r>
        <w:rPr>
          <w:spacing w:val="-8"/>
        </w:rPr>
        <w:t xml:space="preserve"> </w:t>
      </w:r>
      <w:r>
        <w:t>at</w:t>
      </w:r>
      <w:r>
        <w:rPr>
          <w:spacing w:val="-8"/>
        </w:rPr>
        <w:t xml:space="preserve"> </w:t>
      </w:r>
      <w:r>
        <w:t>Midsumma</w:t>
      </w:r>
      <w:r>
        <w:rPr>
          <w:spacing w:val="-8"/>
        </w:rPr>
        <w:t xml:space="preserve"> </w:t>
      </w:r>
      <w:r>
        <w:t>Festival,</w:t>
      </w:r>
      <w:r>
        <w:rPr>
          <w:spacing w:val="-8"/>
        </w:rPr>
        <w:t xml:space="preserve"> </w:t>
      </w:r>
      <w:r>
        <w:t>Sydney Gay and Lesbian Mardi Gras Fair Day</w:t>
      </w:r>
      <w:r>
        <w:rPr>
          <w:spacing w:val="40"/>
        </w:rPr>
        <w:t xml:space="preserve"> </w:t>
      </w:r>
      <w:r>
        <w:t>and Parade, and supported members</w:t>
      </w:r>
    </w:p>
    <w:p w14:paraId="56AE6C8D" w14:textId="77777777" w:rsidR="00F34A36" w:rsidRDefault="00842BCA">
      <w:pPr>
        <w:pStyle w:val="BodyText"/>
        <w:spacing w:line="307" w:lineRule="auto"/>
        <w:ind w:right="205"/>
      </w:pPr>
      <w:r>
        <w:t xml:space="preserve">to come together for systemic change through the </w:t>
      </w:r>
      <w:r>
        <w:rPr>
          <w:i/>
        </w:rPr>
        <w:t>Reasonable. Necessary. Ordinary.</w:t>
      </w:r>
      <w:r>
        <w:rPr>
          <w:i/>
          <w:spacing w:val="-13"/>
        </w:rPr>
        <w:t xml:space="preserve"> </w:t>
      </w:r>
      <w:r>
        <w:t>campaign,</w:t>
      </w:r>
      <w:r>
        <w:rPr>
          <w:spacing w:val="-13"/>
        </w:rPr>
        <w:t xml:space="preserve"> </w:t>
      </w:r>
      <w:r>
        <w:t>community</w:t>
      </w:r>
      <w:r>
        <w:rPr>
          <w:spacing w:val="-13"/>
        </w:rPr>
        <w:t xml:space="preserve"> </w:t>
      </w:r>
      <w:r>
        <w:t>forums</w:t>
      </w:r>
      <w:r>
        <w:rPr>
          <w:spacing w:val="-13"/>
        </w:rPr>
        <w:t xml:space="preserve"> </w:t>
      </w:r>
      <w:r>
        <w:t>and consultations. At each of these moments, we were reminded that our Board is strongest when it listens, our advocacy</w:t>
      </w:r>
    </w:p>
    <w:p w14:paraId="56AE6C8E" w14:textId="77777777" w:rsidR="00F34A36" w:rsidRDefault="00842BCA">
      <w:pPr>
        <w:pStyle w:val="BodyText"/>
        <w:spacing w:line="304" w:lineRule="auto"/>
        <w:ind w:right="262"/>
      </w:pPr>
      <w:r>
        <w:t>is strongest when it is shaped by the experiences and expertise of people with disability,</w:t>
      </w:r>
      <w:r>
        <w:rPr>
          <w:spacing w:val="-8"/>
        </w:rPr>
        <w:t xml:space="preserve"> </w:t>
      </w:r>
      <w:r>
        <w:t>and</w:t>
      </w:r>
      <w:r>
        <w:rPr>
          <w:spacing w:val="-8"/>
        </w:rPr>
        <w:t xml:space="preserve"> </w:t>
      </w:r>
      <w:r>
        <w:t>our</w:t>
      </w:r>
      <w:r>
        <w:rPr>
          <w:spacing w:val="-8"/>
        </w:rPr>
        <w:t xml:space="preserve"> </w:t>
      </w:r>
      <w:r>
        <w:t>organisation</w:t>
      </w:r>
      <w:r>
        <w:rPr>
          <w:spacing w:val="-8"/>
        </w:rPr>
        <w:t xml:space="preserve"> </w:t>
      </w:r>
      <w:r>
        <w:t>is</w:t>
      </w:r>
      <w:r>
        <w:rPr>
          <w:spacing w:val="-8"/>
        </w:rPr>
        <w:t xml:space="preserve"> </w:t>
      </w:r>
      <w:r>
        <w:t>strongest when members remain at the heart of everything</w:t>
      </w:r>
      <w:r>
        <w:rPr>
          <w:spacing w:val="-7"/>
        </w:rPr>
        <w:t xml:space="preserve"> </w:t>
      </w:r>
      <w:r>
        <w:t>we</w:t>
      </w:r>
      <w:r>
        <w:rPr>
          <w:spacing w:val="-7"/>
        </w:rPr>
        <w:t xml:space="preserve"> </w:t>
      </w:r>
      <w:r>
        <w:t>do</w:t>
      </w:r>
      <w:r>
        <w:rPr>
          <w:spacing w:val="-7"/>
        </w:rPr>
        <w:t xml:space="preserve"> </w:t>
      </w:r>
      <w:r>
        <w:t>and</w:t>
      </w:r>
      <w:r>
        <w:rPr>
          <w:spacing w:val="-7"/>
        </w:rPr>
        <w:t xml:space="preserve"> </w:t>
      </w:r>
      <w:r>
        <w:t>staff</w:t>
      </w:r>
      <w:r>
        <w:rPr>
          <w:spacing w:val="-7"/>
        </w:rPr>
        <w:t xml:space="preserve"> </w:t>
      </w:r>
      <w:r>
        <w:t>are</w:t>
      </w:r>
      <w:r>
        <w:rPr>
          <w:spacing w:val="-7"/>
        </w:rPr>
        <w:t xml:space="preserve"> </w:t>
      </w:r>
      <w:r>
        <w:t>empowered to deliver their work.</w:t>
      </w:r>
    </w:p>
    <w:p w14:paraId="56AE6C8F" w14:textId="77777777" w:rsidR="00F34A36" w:rsidRDefault="00842BCA">
      <w:pPr>
        <w:pStyle w:val="BodyText"/>
        <w:spacing w:before="215" w:line="307" w:lineRule="auto"/>
        <w:ind w:right="301"/>
      </w:pPr>
      <w:r>
        <w:t>As with every member-led organisation, our Board continued to evolve throughout the year as directors completed their service and new directors brought fresh perspectives, skills and lived experience and expertise to the organisation. We extend</w:t>
      </w:r>
      <w:r>
        <w:rPr>
          <w:spacing w:val="-6"/>
        </w:rPr>
        <w:t xml:space="preserve"> </w:t>
      </w:r>
      <w:r>
        <w:t>our</w:t>
      </w:r>
      <w:r>
        <w:rPr>
          <w:spacing w:val="-6"/>
        </w:rPr>
        <w:t xml:space="preserve"> </w:t>
      </w:r>
      <w:r>
        <w:t>sincere</w:t>
      </w:r>
      <w:r>
        <w:rPr>
          <w:spacing w:val="-6"/>
        </w:rPr>
        <w:t xml:space="preserve"> </w:t>
      </w:r>
      <w:r>
        <w:t>thanks</w:t>
      </w:r>
      <w:r>
        <w:rPr>
          <w:spacing w:val="-6"/>
        </w:rPr>
        <w:t xml:space="preserve"> </w:t>
      </w:r>
      <w:r>
        <w:t>to</w:t>
      </w:r>
      <w:r>
        <w:rPr>
          <w:spacing w:val="-6"/>
        </w:rPr>
        <w:t xml:space="preserve"> </w:t>
      </w:r>
      <w:r>
        <w:t>every</w:t>
      </w:r>
      <w:r>
        <w:rPr>
          <w:spacing w:val="-6"/>
        </w:rPr>
        <w:t xml:space="preserve"> </w:t>
      </w:r>
      <w:r>
        <w:t>Director who served PWDA during 2025–26.</w:t>
      </w:r>
    </w:p>
    <w:p w14:paraId="56AE6C90" w14:textId="77777777" w:rsidR="00F34A36" w:rsidRDefault="00F34A36">
      <w:pPr>
        <w:pStyle w:val="BodyText"/>
        <w:spacing w:line="307" w:lineRule="auto"/>
        <w:sectPr w:rsidR="00F34A36">
          <w:footerReference w:type="even" r:id="rId17"/>
          <w:footerReference w:type="default" r:id="rId18"/>
          <w:pgSz w:w="11910" w:h="16840"/>
          <w:pgMar w:top="1560" w:right="850" w:bottom="720" w:left="708" w:header="0" w:footer="531" w:gutter="0"/>
          <w:pgNumType w:start="5"/>
          <w:cols w:num="2" w:space="720" w:equalWidth="0">
            <w:col w:w="5049" w:space="110"/>
            <w:col w:w="5193"/>
          </w:cols>
        </w:sectPr>
      </w:pPr>
    </w:p>
    <w:p w14:paraId="56AE6C91" w14:textId="77777777" w:rsidR="00F34A36" w:rsidRDefault="00842BCA">
      <w:pPr>
        <w:pStyle w:val="BodyText"/>
        <w:spacing w:before="72" w:line="312" w:lineRule="auto"/>
        <w:ind w:right="211"/>
      </w:pPr>
      <w:r>
        <w:lastRenderedPageBreak/>
        <w:t>Every director has contributed to PWDA in different ways, and together we have remained</w:t>
      </w:r>
      <w:r>
        <w:rPr>
          <w:spacing w:val="-8"/>
        </w:rPr>
        <w:t xml:space="preserve"> </w:t>
      </w:r>
      <w:r>
        <w:t>united</w:t>
      </w:r>
      <w:r>
        <w:rPr>
          <w:spacing w:val="-8"/>
        </w:rPr>
        <w:t xml:space="preserve"> </w:t>
      </w:r>
      <w:r>
        <w:t>by</w:t>
      </w:r>
      <w:r>
        <w:rPr>
          <w:spacing w:val="-8"/>
        </w:rPr>
        <w:t xml:space="preserve"> </w:t>
      </w:r>
      <w:r>
        <w:t>a</w:t>
      </w:r>
      <w:r>
        <w:rPr>
          <w:spacing w:val="-8"/>
        </w:rPr>
        <w:t xml:space="preserve"> </w:t>
      </w:r>
      <w:r>
        <w:t>shared</w:t>
      </w:r>
      <w:r>
        <w:rPr>
          <w:spacing w:val="-8"/>
        </w:rPr>
        <w:t xml:space="preserve"> </w:t>
      </w:r>
      <w:r>
        <w:t>commitment to advancing the rights, leadership and representation of people with disability.</w:t>
      </w:r>
    </w:p>
    <w:p w14:paraId="56AE6C92" w14:textId="77777777" w:rsidR="00F34A36" w:rsidRDefault="00842BCA">
      <w:pPr>
        <w:pStyle w:val="BodyText"/>
        <w:spacing w:before="233" w:line="312" w:lineRule="auto"/>
        <w:ind w:right="39"/>
      </w:pPr>
      <w:r>
        <w:t>This year also marked an important period of executive leadership transition. We thank Sebastian Zagarella, who has now concluded his time as Chief Executive Officer (CEO) after leading PWDA since 2020.</w:t>
      </w:r>
      <w:r>
        <w:rPr>
          <w:spacing w:val="-17"/>
        </w:rPr>
        <w:t xml:space="preserve"> </w:t>
      </w:r>
      <w:r>
        <w:t>As</w:t>
      </w:r>
      <w:r>
        <w:rPr>
          <w:spacing w:val="-11"/>
        </w:rPr>
        <w:t xml:space="preserve"> </w:t>
      </w:r>
      <w:r>
        <w:t>CEO</w:t>
      </w:r>
      <w:r>
        <w:rPr>
          <w:spacing w:val="-8"/>
        </w:rPr>
        <w:t xml:space="preserve"> </w:t>
      </w:r>
      <w:r>
        <w:t>Sebastian</w:t>
      </w:r>
      <w:r>
        <w:rPr>
          <w:spacing w:val="-8"/>
        </w:rPr>
        <w:t xml:space="preserve"> </w:t>
      </w:r>
      <w:r>
        <w:t>worked</w:t>
      </w:r>
      <w:r>
        <w:rPr>
          <w:spacing w:val="-8"/>
        </w:rPr>
        <w:t xml:space="preserve"> </w:t>
      </w:r>
      <w:r>
        <w:t>alongside members, staff and the Board through a period of significant organisational growth, national advocacy and reform. We thank him for his contribution to PWDA</w:t>
      </w:r>
      <w:r>
        <w:rPr>
          <w:spacing w:val="-5"/>
        </w:rPr>
        <w:t xml:space="preserve"> </w:t>
      </w:r>
      <w:r>
        <w:t>and wish him every success for the future.</w:t>
      </w:r>
    </w:p>
    <w:p w14:paraId="56AE6C93" w14:textId="77777777" w:rsidR="00F34A36" w:rsidRDefault="00842BCA">
      <w:pPr>
        <w:pStyle w:val="BodyText"/>
        <w:spacing w:before="241" w:line="312" w:lineRule="auto"/>
        <w:ind w:right="493"/>
      </w:pPr>
      <w:r>
        <w:t>We also extend our sincere thanks to Megan</w:t>
      </w:r>
      <w:r>
        <w:rPr>
          <w:spacing w:val="-2"/>
        </w:rPr>
        <w:t xml:space="preserve"> </w:t>
      </w:r>
      <w:r>
        <w:t>Spindler-Smith,</w:t>
      </w:r>
      <w:r>
        <w:rPr>
          <w:spacing w:val="-2"/>
        </w:rPr>
        <w:t xml:space="preserve"> </w:t>
      </w:r>
      <w:r>
        <w:t>whose</w:t>
      </w:r>
      <w:r>
        <w:rPr>
          <w:spacing w:val="-2"/>
        </w:rPr>
        <w:t xml:space="preserve"> </w:t>
      </w:r>
      <w:r>
        <w:t>ongoing leadership as Acting Chief Executive Officer has provided continuity during</w:t>
      </w:r>
      <w:r>
        <w:rPr>
          <w:spacing w:val="40"/>
        </w:rPr>
        <w:t xml:space="preserve"> </w:t>
      </w:r>
      <w:r>
        <w:t>a period of significant disability reform and organisational transition. Megan has led with integrity, compassion and an</w:t>
      </w:r>
      <w:r>
        <w:rPr>
          <w:spacing w:val="-10"/>
        </w:rPr>
        <w:t xml:space="preserve"> </w:t>
      </w:r>
      <w:r>
        <w:t>unwavering</w:t>
      </w:r>
      <w:r>
        <w:rPr>
          <w:spacing w:val="-10"/>
        </w:rPr>
        <w:t xml:space="preserve"> </w:t>
      </w:r>
      <w:r>
        <w:t>commitment</w:t>
      </w:r>
      <w:r>
        <w:rPr>
          <w:spacing w:val="-10"/>
        </w:rPr>
        <w:t xml:space="preserve"> </w:t>
      </w:r>
      <w:r>
        <w:t>to</w:t>
      </w:r>
      <w:r>
        <w:rPr>
          <w:spacing w:val="-10"/>
        </w:rPr>
        <w:t xml:space="preserve"> </w:t>
      </w:r>
      <w:r>
        <w:t>PWDA's mission, ensuring the organisation has</w:t>
      </w:r>
    </w:p>
    <w:p w14:paraId="56AE6C94" w14:textId="77777777" w:rsidR="00F34A36" w:rsidRDefault="00842BCA">
      <w:pPr>
        <w:pStyle w:val="BodyText"/>
        <w:spacing w:before="11" w:line="312" w:lineRule="auto"/>
        <w:ind w:right="211"/>
      </w:pPr>
      <w:r>
        <w:t>continued</w:t>
      </w:r>
      <w:r>
        <w:rPr>
          <w:spacing w:val="-8"/>
        </w:rPr>
        <w:t xml:space="preserve"> </w:t>
      </w:r>
      <w:r>
        <w:t>to</w:t>
      </w:r>
      <w:r>
        <w:rPr>
          <w:spacing w:val="-8"/>
        </w:rPr>
        <w:t xml:space="preserve"> </w:t>
      </w:r>
      <w:r>
        <w:t>deliver</w:t>
      </w:r>
      <w:r>
        <w:rPr>
          <w:spacing w:val="-8"/>
        </w:rPr>
        <w:t xml:space="preserve"> </w:t>
      </w:r>
      <w:r>
        <w:t>for</w:t>
      </w:r>
      <w:r>
        <w:rPr>
          <w:spacing w:val="-8"/>
        </w:rPr>
        <w:t xml:space="preserve"> </w:t>
      </w:r>
      <w:r>
        <w:t>members,</w:t>
      </w:r>
      <w:r>
        <w:rPr>
          <w:spacing w:val="-8"/>
        </w:rPr>
        <w:t xml:space="preserve"> </w:t>
      </w:r>
      <w:r>
        <w:t>clients and the broader disability community.</w:t>
      </w:r>
    </w:p>
    <w:p w14:paraId="56AE6C95" w14:textId="77777777" w:rsidR="00F34A36" w:rsidRDefault="00842BCA">
      <w:pPr>
        <w:pStyle w:val="BodyText"/>
        <w:spacing w:before="229"/>
      </w:pPr>
      <w:r>
        <w:t>Good</w:t>
      </w:r>
      <w:r>
        <w:rPr>
          <w:spacing w:val="-3"/>
        </w:rPr>
        <w:t xml:space="preserve"> </w:t>
      </w:r>
      <w:r>
        <w:t>governance</w:t>
      </w:r>
      <w:r>
        <w:rPr>
          <w:spacing w:val="-3"/>
        </w:rPr>
        <w:t xml:space="preserve"> </w:t>
      </w:r>
      <w:r>
        <w:t>is</w:t>
      </w:r>
      <w:r>
        <w:rPr>
          <w:spacing w:val="-3"/>
        </w:rPr>
        <w:t xml:space="preserve"> </w:t>
      </w:r>
      <w:r>
        <w:t>never</w:t>
      </w:r>
      <w:r>
        <w:rPr>
          <w:spacing w:val="-3"/>
        </w:rPr>
        <w:t xml:space="preserve"> </w:t>
      </w:r>
      <w:r>
        <w:rPr>
          <w:spacing w:val="-2"/>
        </w:rPr>
        <w:t>finished.</w:t>
      </w:r>
    </w:p>
    <w:p w14:paraId="56AE6C96" w14:textId="77777777" w:rsidR="00F34A36" w:rsidRDefault="00842BCA">
      <w:pPr>
        <w:pStyle w:val="BodyText"/>
        <w:spacing w:before="84" w:line="312" w:lineRule="auto"/>
        <w:ind w:right="127"/>
      </w:pPr>
      <w:r>
        <w:t>It requires us to keep listening, keep learning and remain accountable to the people we represent. The work we began this year is only the beginning, and we remain committed to strengthening the way we govern so PWDA</w:t>
      </w:r>
      <w:r>
        <w:rPr>
          <w:spacing w:val="-8"/>
        </w:rPr>
        <w:t xml:space="preserve"> </w:t>
      </w:r>
      <w:r>
        <w:t>continues to be a</w:t>
      </w:r>
      <w:r>
        <w:rPr>
          <w:spacing w:val="-10"/>
        </w:rPr>
        <w:t xml:space="preserve"> </w:t>
      </w:r>
      <w:r>
        <w:t>strong,</w:t>
      </w:r>
      <w:r>
        <w:rPr>
          <w:spacing w:val="-10"/>
        </w:rPr>
        <w:t xml:space="preserve"> </w:t>
      </w:r>
      <w:r>
        <w:t>independent</w:t>
      </w:r>
      <w:r>
        <w:rPr>
          <w:spacing w:val="-10"/>
        </w:rPr>
        <w:t xml:space="preserve"> </w:t>
      </w:r>
      <w:r>
        <w:t>and</w:t>
      </w:r>
      <w:r>
        <w:rPr>
          <w:spacing w:val="-10"/>
        </w:rPr>
        <w:t xml:space="preserve"> </w:t>
      </w:r>
      <w:r>
        <w:t xml:space="preserve">member-driven </w:t>
      </w:r>
      <w:r>
        <w:rPr>
          <w:spacing w:val="-2"/>
        </w:rPr>
        <w:t>organisation.</w:t>
      </w:r>
    </w:p>
    <w:p w14:paraId="56AE6C97" w14:textId="77777777" w:rsidR="00F34A36" w:rsidRDefault="00842BCA">
      <w:pPr>
        <w:pStyle w:val="BodyText"/>
        <w:spacing w:before="72" w:line="312" w:lineRule="auto"/>
        <w:ind w:right="390"/>
      </w:pPr>
      <w:r>
        <w:br w:type="column"/>
      </w:r>
      <w:r>
        <w:t>On behalf of the Board, thank you to our members, staff, volunteers, Advisory Group</w:t>
      </w:r>
      <w:r>
        <w:rPr>
          <w:spacing w:val="-9"/>
        </w:rPr>
        <w:t xml:space="preserve"> </w:t>
      </w:r>
      <w:r>
        <w:t>members,</w:t>
      </w:r>
      <w:r>
        <w:rPr>
          <w:spacing w:val="-9"/>
        </w:rPr>
        <w:t xml:space="preserve"> </w:t>
      </w:r>
      <w:r>
        <w:t>partners</w:t>
      </w:r>
      <w:r>
        <w:rPr>
          <w:spacing w:val="-9"/>
        </w:rPr>
        <w:t xml:space="preserve"> </w:t>
      </w:r>
      <w:r>
        <w:t>and</w:t>
      </w:r>
      <w:r>
        <w:rPr>
          <w:spacing w:val="-9"/>
        </w:rPr>
        <w:t xml:space="preserve"> </w:t>
      </w:r>
      <w:r>
        <w:t>supporters.</w:t>
      </w:r>
    </w:p>
    <w:p w14:paraId="56AE6C98" w14:textId="77777777" w:rsidR="00F34A36" w:rsidRDefault="00842BCA">
      <w:pPr>
        <w:pStyle w:val="BodyText"/>
        <w:spacing w:before="4" w:line="312" w:lineRule="auto"/>
        <w:ind w:right="165"/>
      </w:pPr>
      <w:r>
        <w:t>Every campaign, submission, advocacy outcome, training session, consultation and conversation reflects the collective effort of people</w:t>
      </w:r>
      <w:r>
        <w:rPr>
          <w:spacing w:val="-6"/>
        </w:rPr>
        <w:t xml:space="preserve"> </w:t>
      </w:r>
      <w:r>
        <w:t>committed</w:t>
      </w:r>
      <w:r>
        <w:rPr>
          <w:spacing w:val="-6"/>
        </w:rPr>
        <w:t xml:space="preserve"> </w:t>
      </w:r>
      <w:r>
        <w:t>to</w:t>
      </w:r>
      <w:r>
        <w:rPr>
          <w:spacing w:val="-6"/>
        </w:rPr>
        <w:t xml:space="preserve"> </w:t>
      </w:r>
      <w:r>
        <w:t>advancing</w:t>
      </w:r>
      <w:r>
        <w:rPr>
          <w:spacing w:val="-6"/>
        </w:rPr>
        <w:t xml:space="preserve"> </w:t>
      </w:r>
      <w:r>
        <w:t>the</w:t>
      </w:r>
      <w:r>
        <w:rPr>
          <w:spacing w:val="-6"/>
        </w:rPr>
        <w:t xml:space="preserve"> </w:t>
      </w:r>
      <w:r>
        <w:t>rights</w:t>
      </w:r>
      <w:r>
        <w:rPr>
          <w:spacing w:val="-6"/>
        </w:rPr>
        <w:t xml:space="preserve"> </w:t>
      </w:r>
      <w:r>
        <w:t>of people with disability.</w:t>
      </w:r>
    </w:p>
    <w:p w14:paraId="56AE6C99" w14:textId="77777777" w:rsidR="00F34A36" w:rsidRDefault="00842BCA">
      <w:pPr>
        <w:pStyle w:val="BodyText"/>
        <w:spacing w:before="233" w:line="312" w:lineRule="auto"/>
        <w:ind w:right="433"/>
      </w:pPr>
      <w:r>
        <w:t>It is a privilege to serve this community. We</w:t>
      </w:r>
      <w:r>
        <w:rPr>
          <w:spacing w:val="-6"/>
        </w:rPr>
        <w:t xml:space="preserve"> </w:t>
      </w:r>
      <w:r>
        <w:t>know</w:t>
      </w:r>
      <w:r>
        <w:rPr>
          <w:spacing w:val="-6"/>
        </w:rPr>
        <w:t xml:space="preserve"> </w:t>
      </w:r>
      <w:r>
        <w:t>there</w:t>
      </w:r>
      <w:r>
        <w:rPr>
          <w:spacing w:val="-6"/>
        </w:rPr>
        <w:t xml:space="preserve"> </w:t>
      </w:r>
      <w:r>
        <w:t>is</w:t>
      </w:r>
      <w:r>
        <w:rPr>
          <w:spacing w:val="-6"/>
        </w:rPr>
        <w:t xml:space="preserve"> </w:t>
      </w:r>
      <w:r>
        <w:t>still</w:t>
      </w:r>
      <w:r>
        <w:rPr>
          <w:spacing w:val="-6"/>
        </w:rPr>
        <w:t xml:space="preserve"> </w:t>
      </w:r>
      <w:r>
        <w:t>much</w:t>
      </w:r>
      <w:r>
        <w:rPr>
          <w:spacing w:val="-6"/>
        </w:rPr>
        <w:t xml:space="preserve"> </w:t>
      </w:r>
      <w:r>
        <w:t>work</w:t>
      </w:r>
      <w:r>
        <w:rPr>
          <w:spacing w:val="-6"/>
        </w:rPr>
        <w:t xml:space="preserve"> </w:t>
      </w:r>
      <w:r>
        <w:t>ahead,</w:t>
      </w:r>
    </w:p>
    <w:p w14:paraId="56AE6C9A" w14:textId="77777777" w:rsidR="00F34A36" w:rsidRDefault="00842BCA">
      <w:pPr>
        <w:pStyle w:val="BodyText"/>
        <w:spacing w:before="2" w:line="312" w:lineRule="auto"/>
      </w:pPr>
      <w:r>
        <w:t>but</w:t>
      </w:r>
      <w:r>
        <w:rPr>
          <w:spacing w:val="-5"/>
        </w:rPr>
        <w:t xml:space="preserve"> </w:t>
      </w:r>
      <w:r>
        <w:t>we</w:t>
      </w:r>
      <w:r>
        <w:rPr>
          <w:spacing w:val="-5"/>
        </w:rPr>
        <w:t xml:space="preserve"> </w:t>
      </w:r>
      <w:r>
        <w:t>also</w:t>
      </w:r>
      <w:r>
        <w:rPr>
          <w:spacing w:val="-5"/>
        </w:rPr>
        <w:t xml:space="preserve"> </w:t>
      </w:r>
      <w:r>
        <w:t>know</w:t>
      </w:r>
      <w:r>
        <w:rPr>
          <w:spacing w:val="-5"/>
        </w:rPr>
        <w:t xml:space="preserve"> </w:t>
      </w:r>
      <w:r>
        <w:t>what</w:t>
      </w:r>
      <w:r>
        <w:rPr>
          <w:spacing w:val="-5"/>
        </w:rPr>
        <w:t xml:space="preserve"> </w:t>
      </w:r>
      <w:r>
        <w:t>people</w:t>
      </w:r>
      <w:r>
        <w:rPr>
          <w:spacing w:val="-5"/>
        </w:rPr>
        <w:t xml:space="preserve"> </w:t>
      </w:r>
      <w:r>
        <w:t>with</w:t>
      </w:r>
      <w:r>
        <w:rPr>
          <w:spacing w:val="-5"/>
        </w:rPr>
        <w:t xml:space="preserve"> </w:t>
      </w:r>
      <w:r>
        <w:t>disability can achieve when we come together.</w:t>
      </w:r>
    </w:p>
    <w:p w14:paraId="56AE6C9B" w14:textId="77777777" w:rsidR="00F34A36" w:rsidRDefault="00842BCA">
      <w:pPr>
        <w:pStyle w:val="BodyText"/>
        <w:spacing w:before="3"/>
      </w:pPr>
      <w:r>
        <w:t>Thank</w:t>
      </w:r>
      <w:r>
        <w:rPr>
          <w:spacing w:val="-2"/>
        </w:rPr>
        <w:t xml:space="preserve"> </w:t>
      </w:r>
      <w:r>
        <w:t>you</w:t>
      </w:r>
      <w:r>
        <w:rPr>
          <w:spacing w:val="-1"/>
        </w:rPr>
        <w:t xml:space="preserve"> </w:t>
      </w:r>
      <w:r>
        <w:t>for</w:t>
      </w:r>
      <w:r>
        <w:rPr>
          <w:spacing w:val="-1"/>
        </w:rPr>
        <w:t xml:space="preserve"> </w:t>
      </w:r>
      <w:r>
        <w:t>trusting</w:t>
      </w:r>
      <w:r>
        <w:rPr>
          <w:spacing w:val="-1"/>
        </w:rPr>
        <w:t xml:space="preserve"> </w:t>
      </w:r>
      <w:r>
        <w:t>us</w:t>
      </w:r>
      <w:r>
        <w:rPr>
          <w:spacing w:val="-2"/>
        </w:rPr>
        <w:t xml:space="preserve"> </w:t>
      </w:r>
      <w:r>
        <w:t>to</w:t>
      </w:r>
      <w:r>
        <w:rPr>
          <w:spacing w:val="-1"/>
        </w:rPr>
        <w:t xml:space="preserve"> </w:t>
      </w:r>
      <w:r>
        <w:t>play</w:t>
      </w:r>
      <w:r>
        <w:rPr>
          <w:spacing w:val="-1"/>
        </w:rPr>
        <w:t xml:space="preserve"> </w:t>
      </w:r>
      <w:r>
        <w:t>our</w:t>
      </w:r>
      <w:r>
        <w:rPr>
          <w:spacing w:val="-1"/>
        </w:rPr>
        <w:t xml:space="preserve"> </w:t>
      </w:r>
      <w:r>
        <w:rPr>
          <w:spacing w:val="-2"/>
        </w:rPr>
        <w:t>part.</w:t>
      </w:r>
    </w:p>
    <w:p w14:paraId="56AE6C9C" w14:textId="77777777" w:rsidR="00F34A36" w:rsidRDefault="00F34A36">
      <w:pPr>
        <w:pStyle w:val="BodyText"/>
        <w:spacing w:before="35"/>
        <w:ind w:left="0"/>
      </w:pPr>
    </w:p>
    <w:p w14:paraId="56AE6C9D" w14:textId="77777777" w:rsidR="00F34A36" w:rsidRDefault="00842BCA">
      <w:pPr>
        <w:pStyle w:val="BodyText"/>
      </w:pPr>
      <w:r>
        <w:t>In</w:t>
      </w:r>
      <w:r>
        <w:rPr>
          <w:spacing w:val="-1"/>
        </w:rPr>
        <w:t xml:space="preserve"> </w:t>
      </w:r>
      <w:r>
        <w:rPr>
          <w:spacing w:val="-2"/>
        </w:rPr>
        <w:t>solidarity,</w:t>
      </w:r>
    </w:p>
    <w:p w14:paraId="56AE6C9E" w14:textId="77777777" w:rsidR="00F34A36" w:rsidRDefault="00842BCA">
      <w:pPr>
        <w:spacing w:before="44"/>
        <w:ind w:left="312"/>
        <w:rPr>
          <w:b/>
          <w:sz w:val="24"/>
        </w:rPr>
      </w:pPr>
      <w:r>
        <w:rPr>
          <w:b/>
          <w:sz w:val="24"/>
        </w:rPr>
        <w:t>The</w:t>
      </w:r>
      <w:r>
        <w:rPr>
          <w:b/>
          <w:spacing w:val="9"/>
          <w:sz w:val="24"/>
        </w:rPr>
        <w:t xml:space="preserve"> </w:t>
      </w:r>
      <w:r>
        <w:rPr>
          <w:b/>
          <w:sz w:val="24"/>
        </w:rPr>
        <w:t>PWDA</w:t>
      </w:r>
      <w:r>
        <w:rPr>
          <w:b/>
          <w:spacing w:val="-1"/>
          <w:sz w:val="24"/>
        </w:rPr>
        <w:t xml:space="preserve"> </w:t>
      </w:r>
      <w:r>
        <w:rPr>
          <w:b/>
          <w:sz w:val="24"/>
        </w:rPr>
        <w:t>Board</w:t>
      </w:r>
      <w:r>
        <w:rPr>
          <w:b/>
          <w:spacing w:val="9"/>
          <w:sz w:val="24"/>
        </w:rPr>
        <w:t xml:space="preserve"> </w:t>
      </w:r>
      <w:r>
        <w:rPr>
          <w:b/>
          <w:sz w:val="24"/>
        </w:rPr>
        <w:t>of</w:t>
      </w:r>
      <w:r>
        <w:rPr>
          <w:b/>
          <w:spacing w:val="10"/>
          <w:sz w:val="24"/>
        </w:rPr>
        <w:t xml:space="preserve"> </w:t>
      </w:r>
      <w:r>
        <w:rPr>
          <w:b/>
          <w:spacing w:val="-2"/>
          <w:sz w:val="24"/>
        </w:rPr>
        <w:t>Directors</w:t>
      </w:r>
    </w:p>
    <w:p w14:paraId="56AE6C9F" w14:textId="77777777" w:rsidR="00F34A36" w:rsidRDefault="00F34A36">
      <w:pPr>
        <w:rPr>
          <w:b/>
          <w:sz w:val="24"/>
        </w:rPr>
        <w:sectPr w:rsidR="00F34A36">
          <w:pgSz w:w="11910" w:h="16840"/>
          <w:pgMar w:top="1560" w:right="850" w:bottom="720" w:left="708" w:header="0" w:footer="521" w:gutter="0"/>
          <w:cols w:num="2" w:space="720" w:equalWidth="0">
            <w:col w:w="4942" w:space="217"/>
            <w:col w:w="5193"/>
          </w:cols>
        </w:sectPr>
      </w:pPr>
    </w:p>
    <w:p w14:paraId="56AE6CA0" w14:textId="77777777" w:rsidR="00F34A36" w:rsidRDefault="00F34A36">
      <w:pPr>
        <w:pStyle w:val="BodyText"/>
        <w:spacing w:before="87"/>
        <w:ind w:left="0"/>
        <w:rPr>
          <w:b/>
          <w:sz w:val="28"/>
        </w:rPr>
      </w:pPr>
    </w:p>
    <w:p w14:paraId="56AE6CA1" w14:textId="77777777" w:rsidR="00F34A36" w:rsidRDefault="00842BCA">
      <w:pPr>
        <w:pStyle w:val="Heading8"/>
        <w:ind w:left="766"/>
        <w:rPr>
          <w:rFonts w:ascii="VAG Rounded"/>
        </w:rPr>
      </w:pPr>
      <w:bookmarkStart w:id="3" w:name="Directors_who_served_during_the_year_wer"/>
      <w:bookmarkEnd w:id="3"/>
      <w:r>
        <w:rPr>
          <w:rFonts w:ascii="VAG Rounded"/>
          <w:noProof/>
        </w:rPr>
        <mc:AlternateContent>
          <mc:Choice Requires="wpg">
            <w:drawing>
              <wp:anchor distT="0" distB="0" distL="0" distR="0" simplePos="0" relativeHeight="485436928" behindDoc="1" locked="0" layoutInCell="1" allowOverlap="1" wp14:anchorId="56AE74FE" wp14:editId="1A177A86">
                <wp:simplePos x="0" y="0"/>
                <wp:positionH relativeFrom="page">
                  <wp:posOffset>647999</wp:posOffset>
                </wp:positionH>
                <wp:positionV relativeFrom="paragraph">
                  <wp:posOffset>-257797</wp:posOffset>
                </wp:positionV>
                <wp:extent cx="6264275" cy="6588125"/>
                <wp:effectExtent l="0" t="0" r="0" b="0"/>
                <wp:wrapNone/>
                <wp:docPr id="21" name="Group 2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64275" cy="6588125"/>
                          <a:chOff x="0" y="0"/>
                          <a:chExt cx="6264275" cy="6588125"/>
                        </a:xfrm>
                      </wpg:grpSpPr>
                      <wps:wsp>
                        <wps:cNvPr id="22" name="Graphic 22">
                          <a:extLst>
                            <a:ext uri="{C183D7F6-B498-43B3-948B-1728B52AA6E4}">
                              <adec:decorative xmlns:adec="http://schemas.microsoft.com/office/drawing/2017/decorative" val="1"/>
                            </a:ext>
                          </a:extLst>
                        </wps:cNvPr>
                        <wps:cNvSpPr/>
                        <wps:spPr>
                          <a:xfrm>
                            <a:off x="0" y="0"/>
                            <a:ext cx="6264275" cy="6588125"/>
                          </a:xfrm>
                          <a:custGeom>
                            <a:avLst/>
                            <a:gdLst/>
                            <a:ahLst/>
                            <a:cxnLst/>
                            <a:rect l="l" t="t" r="r" b="b"/>
                            <a:pathLst>
                              <a:path w="6264275" h="6588125">
                                <a:moveTo>
                                  <a:pt x="5832005" y="0"/>
                                </a:moveTo>
                                <a:lnTo>
                                  <a:pt x="0" y="0"/>
                                </a:lnTo>
                                <a:lnTo>
                                  <a:pt x="0" y="6155994"/>
                                </a:lnTo>
                                <a:lnTo>
                                  <a:pt x="2534" y="6203067"/>
                                </a:lnTo>
                                <a:lnTo>
                                  <a:pt x="9963" y="6248671"/>
                                </a:lnTo>
                                <a:lnTo>
                                  <a:pt x="22023" y="6292543"/>
                                </a:lnTo>
                                <a:lnTo>
                                  <a:pt x="38449" y="6334420"/>
                                </a:lnTo>
                                <a:lnTo>
                                  <a:pt x="58979" y="6374037"/>
                                </a:lnTo>
                                <a:lnTo>
                                  <a:pt x="83349" y="6411132"/>
                                </a:lnTo>
                                <a:lnTo>
                                  <a:pt x="111296" y="6445442"/>
                                </a:lnTo>
                                <a:lnTo>
                                  <a:pt x="142555" y="6476701"/>
                                </a:lnTo>
                                <a:lnTo>
                                  <a:pt x="176865" y="6504648"/>
                                </a:lnTo>
                                <a:lnTo>
                                  <a:pt x="213960" y="6529018"/>
                                </a:lnTo>
                                <a:lnTo>
                                  <a:pt x="253577" y="6549548"/>
                                </a:lnTo>
                                <a:lnTo>
                                  <a:pt x="295454" y="6565974"/>
                                </a:lnTo>
                                <a:lnTo>
                                  <a:pt x="339326" y="6578034"/>
                                </a:lnTo>
                                <a:lnTo>
                                  <a:pt x="384930" y="6585463"/>
                                </a:lnTo>
                                <a:lnTo>
                                  <a:pt x="432003" y="6587998"/>
                                </a:lnTo>
                                <a:lnTo>
                                  <a:pt x="6263995" y="6587998"/>
                                </a:lnTo>
                                <a:lnTo>
                                  <a:pt x="6263995" y="432003"/>
                                </a:lnTo>
                                <a:lnTo>
                                  <a:pt x="6261460" y="384930"/>
                                </a:lnTo>
                                <a:lnTo>
                                  <a:pt x="6254031" y="339326"/>
                                </a:lnTo>
                                <a:lnTo>
                                  <a:pt x="6241972" y="295454"/>
                                </a:lnTo>
                                <a:lnTo>
                                  <a:pt x="6225546" y="253577"/>
                                </a:lnTo>
                                <a:lnTo>
                                  <a:pt x="6205016" y="213960"/>
                                </a:lnTo>
                                <a:lnTo>
                                  <a:pt x="6180646" y="176865"/>
                                </a:lnTo>
                                <a:lnTo>
                                  <a:pt x="6152700" y="142555"/>
                                </a:lnTo>
                                <a:lnTo>
                                  <a:pt x="6121441" y="111296"/>
                                </a:lnTo>
                                <a:lnTo>
                                  <a:pt x="6087133" y="83349"/>
                                </a:lnTo>
                                <a:lnTo>
                                  <a:pt x="6050039" y="58979"/>
                                </a:lnTo>
                                <a:lnTo>
                                  <a:pt x="6010422" y="38449"/>
                                </a:lnTo>
                                <a:lnTo>
                                  <a:pt x="5968547" y="22023"/>
                                </a:lnTo>
                                <a:lnTo>
                                  <a:pt x="5924677" y="9963"/>
                                </a:lnTo>
                                <a:lnTo>
                                  <a:pt x="5879075" y="2534"/>
                                </a:lnTo>
                                <a:lnTo>
                                  <a:pt x="5832005" y="0"/>
                                </a:lnTo>
                                <a:close/>
                              </a:path>
                            </a:pathLst>
                          </a:custGeom>
                          <a:solidFill>
                            <a:srgbClr val="E8F6FD"/>
                          </a:solidFill>
                        </wps:spPr>
                        <wps:bodyPr wrap="square" lIns="0" tIns="0" rIns="0" bIns="0" rtlCol="0">
                          <a:prstTxWarp prst="textNoShape">
                            <a:avLst/>
                          </a:prstTxWarp>
                          <a:noAutofit/>
                        </wps:bodyPr>
                      </wps:wsp>
                      <pic:pic xmlns:pic="http://schemas.openxmlformats.org/drawingml/2006/picture">
                        <pic:nvPicPr>
                          <pic:cNvPr id="23" name="Image 23" descr="Photo of Alexandra Bignell"/>
                          <pic:cNvPicPr/>
                        </pic:nvPicPr>
                        <pic:blipFill>
                          <a:blip r:embed="rId19" cstate="print"/>
                          <a:stretch>
                            <a:fillRect/>
                          </a:stretch>
                        </pic:blipFill>
                        <pic:spPr>
                          <a:xfrm>
                            <a:off x="2159995" y="694603"/>
                            <a:ext cx="828006" cy="828001"/>
                          </a:xfrm>
                          <a:prstGeom prst="rect">
                            <a:avLst/>
                          </a:prstGeom>
                        </pic:spPr>
                      </pic:pic>
                      <pic:pic xmlns:pic="http://schemas.openxmlformats.org/drawingml/2006/picture">
                        <pic:nvPicPr>
                          <pic:cNvPr id="24" name="Image 24" descr="Profile of Daniel Flynn, who has short hair, a goatee and a black top."/>
                          <pic:cNvPicPr/>
                        </pic:nvPicPr>
                        <pic:blipFill>
                          <a:blip r:embed="rId20" cstate="print"/>
                          <a:stretch>
                            <a:fillRect/>
                          </a:stretch>
                        </pic:blipFill>
                        <pic:spPr>
                          <a:xfrm>
                            <a:off x="2160000" y="1642725"/>
                            <a:ext cx="827997" cy="827988"/>
                          </a:xfrm>
                          <a:prstGeom prst="rect">
                            <a:avLst/>
                          </a:prstGeom>
                        </pic:spPr>
                      </pic:pic>
                      <pic:pic xmlns:pic="http://schemas.openxmlformats.org/drawingml/2006/picture">
                        <pic:nvPicPr>
                          <pic:cNvPr id="25" name="Image 25" descr="Profile of Stephanie Travers, who has long brown hair and glasses and wears a lilac blazer."/>
                          <pic:cNvPicPr/>
                        </pic:nvPicPr>
                        <pic:blipFill>
                          <a:blip r:embed="rId21" cstate="print"/>
                          <a:stretch>
                            <a:fillRect/>
                          </a:stretch>
                        </pic:blipFill>
                        <pic:spPr>
                          <a:xfrm>
                            <a:off x="2159995" y="2583007"/>
                            <a:ext cx="828001" cy="827989"/>
                          </a:xfrm>
                          <a:prstGeom prst="rect">
                            <a:avLst/>
                          </a:prstGeom>
                        </pic:spPr>
                      </pic:pic>
                      <pic:pic xmlns:pic="http://schemas.openxmlformats.org/drawingml/2006/picture">
                        <pic:nvPicPr>
                          <pic:cNvPr id="26" name="Image 26" descr="Profile of Tahlia-Rose Vanissum, who has long pink hair and glasses and wears a black top."/>
                          <pic:cNvPicPr/>
                        </pic:nvPicPr>
                        <pic:blipFill>
                          <a:blip r:embed="rId22" cstate="print"/>
                          <a:stretch>
                            <a:fillRect/>
                          </a:stretch>
                        </pic:blipFill>
                        <pic:spPr>
                          <a:xfrm>
                            <a:off x="2159995" y="3528572"/>
                            <a:ext cx="828001" cy="828001"/>
                          </a:xfrm>
                          <a:prstGeom prst="rect">
                            <a:avLst/>
                          </a:prstGeom>
                        </pic:spPr>
                      </pic:pic>
                      <pic:pic xmlns:pic="http://schemas.openxmlformats.org/drawingml/2006/picture">
                        <pic:nvPicPr>
                          <pic:cNvPr id="27" name="Image 27" descr="Profile of Wildaliz De Jesús Arocho, who has long wavy blonde hair and glasses and wears a light blue top."/>
                          <pic:cNvPicPr/>
                        </pic:nvPicPr>
                        <pic:blipFill>
                          <a:blip r:embed="rId23" cstate="print"/>
                          <a:stretch>
                            <a:fillRect/>
                          </a:stretch>
                        </pic:blipFill>
                        <pic:spPr>
                          <a:xfrm>
                            <a:off x="2160000" y="4474151"/>
                            <a:ext cx="827997" cy="827997"/>
                          </a:xfrm>
                          <a:prstGeom prst="rect">
                            <a:avLst/>
                          </a:prstGeom>
                        </pic:spPr>
                      </pic:pic>
                      <pic:pic xmlns:pic="http://schemas.openxmlformats.org/drawingml/2006/picture">
                        <pic:nvPicPr>
                          <pic:cNvPr id="28" name="Image 28" descr="Profile of Jarrod Sandell-Hay, who has a beard, glasses and a black hat and wears a pink top."/>
                          <pic:cNvPicPr/>
                        </pic:nvPicPr>
                        <pic:blipFill>
                          <a:blip r:embed="rId24" cstate="print"/>
                          <a:stretch>
                            <a:fillRect/>
                          </a:stretch>
                        </pic:blipFill>
                        <pic:spPr>
                          <a:xfrm>
                            <a:off x="2160000" y="5435694"/>
                            <a:ext cx="827997" cy="828001"/>
                          </a:xfrm>
                          <a:prstGeom prst="rect">
                            <a:avLst/>
                          </a:prstGeom>
                        </pic:spPr>
                      </pic:pic>
                      <pic:pic xmlns:pic="http://schemas.openxmlformats.org/drawingml/2006/picture">
                        <pic:nvPicPr>
                          <pic:cNvPr id="29" name="Image 29" descr="Profile of Jeramy Hope, who has short grey hair and wears a navy suit."/>
                          <pic:cNvPicPr/>
                        </pic:nvPicPr>
                        <pic:blipFill>
                          <a:blip r:embed="rId25" cstate="print"/>
                          <a:stretch>
                            <a:fillRect/>
                          </a:stretch>
                        </pic:blipFill>
                        <pic:spPr>
                          <a:xfrm>
                            <a:off x="5148000" y="693171"/>
                            <a:ext cx="827999" cy="828001"/>
                          </a:xfrm>
                          <a:prstGeom prst="rect">
                            <a:avLst/>
                          </a:prstGeom>
                        </pic:spPr>
                      </pic:pic>
                      <pic:pic xmlns:pic="http://schemas.openxmlformats.org/drawingml/2006/picture">
                        <pic:nvPicPr>
                          <pic:cNvPr id="30" name="Image 30" descr="Profile of Eva Sifis, who has short brown hair and wears a green top."/>
                          <pic:cNvPicPr/>
                        </pic:nvPicPr>
                        <pic:blipFill>
                          <a:blip r:embed="rId26" cstate="print"/>
                          <a:stretch>
                            <a:fillRect/>
                          </a:stretch>
                        </pic:blipFill>
                        <pic:spPr>
                          <a:xfrm>
                            <a:off x="5148000" y="1642254"/>
                            <a:ext cx="827999" cy="828001"/>
                          </a:xfrm>
                          <a:prstGeom prst="rect">
                            <a:avLst/>
                          </a:prstGeom>
                        </pic:spPr>
                      </pic:pic>
                      <pic:pic xmlns:pic="http://schemas.openxmlformats.org/drawingml/2006/picture">
                        <pic:nvPicPr>
                          <pic:cNvPr id="31" name="Image 31" descr="Profile of Kevyn Morris, who has dark hair and glasses and wears a checked shirt."/>
                          <pic:cNvPicPr/>
                        </pic:nvPicPr>
                        <pic:blipFill>
                          <a:blip r:embed="rId27" cstate="print"/>
                          <a:stretch>
                            <a:fillRect/>
                          </a:stretch>
                        </pic:blipFill>
                        <pic:spPr>
                          <a:xfrm>
                            <a:off x="5148000" y="2583007"/>
                            <a:ext cx="828001" cy="827989"/>
                          </a:xfrm>
                          <a:prstGeom prst="rect">
                            <a:avLst/>
                          </a:prstGeom>
                        </pic:spPr>
                      </pic:pic>
                      <pic:pic xmlns:pic="http://schemas.openxmlformats.org/drawingml/2006/picture">
                        <pic:nvPicPr>
                          <pic:cNvPr id="32" name="Image 32" descr="Profile of Stuart Mawbey, who has short brown hair and glasses and wears a dark suit."/>
                          <pic:cNvPicPr/>
                        </pic:nvPicPr>
                        <pic:blipFill>
                          <a:blip r:embed="rId28" cstate="print"/>
                          <a:stretch>
                            <a:fillRect/>
                          </a:stretch>
                        </pic:blipFill>
                        <pic:spPr>
                          <a:xfrm>
                            <a:off x="5148000" y="3527988"/>
                            <a:ext cx="827998" cy="828001"/>
                          </a:xfrm>
                          <a:prstGeom prst="rect">
                            <a:avLst/>
                          </a:prstGeom>
                        </pic:spPr>
                      </pic:pic>
                      <pic:pic xmlns:pic="http://schemas.openxmlformats.org/drawingml/2006/picture">
                        <pic:nvPicPr>
                          <pic:cNvPr id="33" name="Image 33" descr="Profile of Priscilla Brice, who has shoulder-length hair and glasses and wears a navy top with a floral collar"/>
                          <pic:cNvPicPr/>
                        </pic:nvPicPr>
                        <pic:blipFill>
                          <a:blip r:embed="rId29" cstate="print"/>
                          <a:stretch>
                            <a:fillRect/>
                          </a:stretch>
                        </pic:blipFill>
                        <pic:spPr>
                          <a:xfrm>
                            <a:off x="5148000" y="4474155"/>
                            <a:ext cx="827999" cy="827997"/>
                          </a:xfrm>
                          <a:prstGeom prst="rect">
                            <a:avLst/>
                          </a:prstGeom>
                        </pic:spPr>
                      </pic:pic>
                      <pic:pic xmlns:pic="http://schemas.openxmlformats.org/drawingml/2006/picture">
                        <pic:nvPicPr>
                          <pic:cNvPr id="34" name="Image 34" descr="Profile of Trinity Ford, who has auburn hair tied back and wears a grey blazer."/>
                          <pic:cNvPicPr/>
                        </pic:nvPicPr>
                        <pic:blipFill>
                          <a:blip r:embed="rId30" cstate="print"/>
                          <a:stretch>
                            <a:fillRect/>
                          </a:stretch>
                        </pic:blipFill>
                        <pic:spPr>
                          <a:xfrm>
                            <a:off x="5148000" y="5436000"/>
                            <a:ext cx="827999" cy="827999"/>
                          </a:xfrm>
                          <a:prstGeom prst="rect">
                            <a:avLst/>
                          </a:prstGeom>
                        </pic:spPr>
                      </pic:pic>
                    </wpg:wgp>
                  </a:graphicData>
                </a:graphic>
              </wp:anchor>
            </w:drawing>
          </mc:Choice>
          <mc:Fallback>
            <w:pict>
              <v:group w14:anchorId="51409310" id="Group 21" o:spid="_x0000_s1026" style="position:absolute;margin-left:51pt;margin-top:-20.3pt;width:493.25pt;height:518.75pt;z-index:-17879552;mso-wrap-distance-left:0;mso-wrap-distance-right:0;mso-position-horizontal-relative:page" coordsize="62642,6588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jRD/v1QcAAE0qAAAOAAAAZHJzL2Uyb0RvYy54bWzsmltz47YVx9870++A&#10;4fN6xftFs3ZmG683myapJ3abZ4iCRI5JggUgycpH62u/WP8ASIuSbG6a1B517J1ZGRAPocODH84F&#10;4Idv7uuKrJmQJW/OHe+96xDW5HxeNstz5++3V2epQ6SizZxWvGHnzpZJ55uLP//pw6adMp8XvJoz&#10;QTBII6eb9twplGqnk4nMC1ZT+Z63rMHFBRc1VeiK5WQu6Aaj19XEd914suFi3gqeMynx7aW96FyY&#10;8RcLlqu/LRaSKVKdO9BNmU9hPmf6c3LxgU6XgrZFmXdq0N+hRU3LBj/6MNQlVZSsRHk0VF3mgku+&#10;UO9zXk/4YlHmzDwDnsZzD57ms+Cr1jzLcrpZtg9mgmkP7PS7h81/Wn8W7U17Laz2aP7A8zsJu0w2&#10;7XI6vK77y53w/ULU+iY8BLk3Ft0+WJTdK5Ljy9iPQz+JHJLjWhylqedH1uZ5gYk5ui8vPn3lzgmd&#10;2h826j2os2nBj9yZSP4xE90UtGXG8lKb4FqQcn7u+L5DGloD488dMfgGltI/Diltxa4nO4P+ERs9&#10;PCmd5iupPjNuzE3XP0hlsZ33LVr0rfy+6ZsC8GvsK4O9cgiwFw4B9jM7BS1V+j49h7pJNoP5KnbT&#10;pa/XfM1uuZFUetKiNMDqw7z2Uw5ldzJVM5TFshtI9df6v60Zz8rEXhRlWai1w3i9RP/XSvpREJoB&#10;Y98N3DgZFc6yOOiEwzROvFFh33f9XjrzozAYlQ7SMMzs2EEQhr5xJU9qHaVZ0ksnoRuMq51ixE46&#10;9DwvMJA9OTYk/Cy2qoRhBF1GFfdCP4rszMVhEifuuFW8JE7jTjxywzhMR0f3vSCLu9mM/Mz1viIe&#10;BVGSWN2jMIu+Njokom76ozjKknFWgiAL/M4yUZK6IGcMLUxpFvS6p1EIdsbEQ70EOmCiNMmy8UeF&#10;KwyyrLfkfyff/dSYNhjeCzvLdw8yLh4BQ89YvjPTuHjoZQncH1aybydhXByMhdbyWLB6isfF3cj1&#10;OnEL0Ki4l7pxN3qH57h45CeundcO/nFx3wtDa5luaY2Ku2niBRYDu27HpSMwY9e29Qnj0p4b6qAD&#10;q1t/MyYdZTGgtYvJ+rJxaT+Mu6Vn3OSoMHB1dRjX068d8LjwcWzofXheccnszTrkGD//EIbg4YaB&#10;TvKqnF+VVaXDjhTL2beVIGuKiPYpvYqvLjslBmJICeTUhl7dmvH5FpF7g1h97sh/rqhgDqm+NMgN&#10;QIPqG6JvzPqGUNW33CSMJuIJqW7vf6GiJS2a545CdvMT71MEOu0jMvTXAlZW39nwjyvFF6UO10Y3&#10;q1HXQbpy8aEt8yn+d6kdWkd5y9dTYNylVvrZbBpd/6YxairuVu0ZslDYv5yVVam2JqNG1qOVatbX&#10;Za6zQt0ZpEAg3aZAX2q6ZERHzDmTOXKL64IrTviCfKzYPTJ+QclfymXDqkrPVD+MHlSb4+g3ZlXZ&#10;9rOt293TYOCDXPcRg9g8+pLnq5o1yhYGglV4MN7Iomwlkp8pq2cMSZz4MsfizlGUKCRyrSgbpfUD&#10;YkowlYNJOl2Aup+RPmlFBxeM0js99SM8kej5HhKZ3tln8MsmlNBpnxenforixabFpt0H4T5h1CDp&#10;jK9DTudymJgj1mxSaPSympgmFPs/JAtxfY8s9HuyBBZRxTRbl7QpWUWuqm3TvCObgpOCSiILLhRa&#10;pXhHKFlyTC0jQBCdWUXzO6J4+/7UKIRff3YKYxf/jNv2dCHWF187DJG2IGLo6iz1kyztU5hXjCGi&#10;3B6G6B9jeKNYW2gUya2gevtjxyL2OZZkJvimMUAaDJcVlZJJ094wKtAiVQkyNZ6/MnFybMKrPzub&#10;Ow/po5x0XZMjHrhI7al7NjO9gOGOXzGbiBh7bKJ/zOYtLaqSnv2MTIv8A4xKuaoP8GzL5m6cztN1&#10;mwgLL4hmEPlphMLHZAg7t4no/YCmab96NBFF9tBE/xjNX8oKG8Hlr+SSke+Z/Pe/JPmIvduCH/C5&#10;oestXCNv5mwc06pcFgqSK3aSIR6x49lZ3YX4MExCLzKZ5NCN7od4hPtXzyrOJPZYRf+Y1e+pEHxO&#10;bpBGooQ5+45ud5AirUQUn78jw8De55oFVXuB3jjbU0xAdf3x3GXQjk5sqEax3dx9is43T6oPGbA7&#10;tEcn+o/QyQStt+Q7FMM7LG0ZtBRsu/OafbrZaJcqV6U6uVxT1x/Pi2HkhUCr29nNAs8eBBxQCDPb&#10;VPONQlCo98GHFOr+MYWf1pTclItyUP5YBg/qnx5CoMmak4zUCAEvCKEuxnHCdJhVIlK/UTjcbdQH&#10;FHsUon9M4V/ZetuQH7kQQxDn2ODcucFhoO5pxDsG+R2bY/eoFKfnFjUJL+cW30rw37b/jbPYfSLR&#10;PybyRuGwQZEf6WbGBmnjo77xMTINuycZrD3EgRfEEuV3vyt5EK61wzY7Q2/hWofrg2MZ3T/G8hoO&#10;MsfRBg5mBN472kscV/pFrLOKNUu8CaJ30p/cuDSZJOoZsikhSsmi4oJWJOcYWOiQdlJHPXqb5uXc&#10;qC3Bu1ecdttFw8BuyvHXXoLrd3j2Avujhz23OJyDWyZXeMdvBytdzVai21xXJeL3TJ/w6NOePrCb&#10;CuhEd9a95z/2GZY7qLp1CT6WaRo4/9dAmrfz8M6i2bHv3q/UL0UO+2gP3wK9+A8AAAD//wMAUEsD&#10;BAoAAAAAAAAAIQA3CU17CdQAAAnUAAAUAAAAZHJzL21lZGlhL2ltYWdlMS5wbmeJUE5HDQoaCgAA&#10;AA1JSERSAAAArQAAAK0IBgAAAMKv/0MAAAAGYktHRAD/AP8A/6C9p5MAAAAJcEhZcwAADsQAAA7E&#10;AZUrDhsAACAASURBVHictL1Zr2XJdef3WxGxhzPcKTMra2RxEkmJFEmJg91yS1C3DUsPkgXDgIGG&#10;Xwx/CX8SA/aD32zANhqGDcNuwbK6JZGSzJbI4iQOpSJrrsr5TmfaQ0QsP8Te++xz7smsog3vxM0z&#10;RcSO4R9r/deKFbFl9d7PlOc+hyJ4MWyCUnnPkyrjYq08XEWuGosHDOAUrAa8CgggikERFSKGRoUm&#10;wvu24Yldcq7XXIUFrdZEiUQiTjKcClZBxKAiqAACBoGohBjRxpNtAtOFp1y02FVLtmwxCEYMdHkR&#10;sIBViAZEAAQRASW90r2KogrGSJcm1SHGSL0JrBY1i8uKetOCgrECpitUDNaSysKABmxc4cITwuYR&#10;9dUHnJ+fc//+fa6vr0EjRE3pNaTPRETBIhTOMJ1YJqVlkpe4PEOM4GNEVVCF4CMhREJQfPD4tqGp&#10;K4woeZ5TFAVlkWGtQwFFiCgxKkTw3hNDpPWetm0IwQNK7iyTsqAscmyWAWn8tOuzGCIhBHzb0npP&#10;3daE4LHGMClypkVOnjlULH/1Z//b/2Fc8TOT5T+V9PpzMfaS/58uB6DGAGAEShGccWQCpREQC2tY&#10;1OB9RDUioii2A62gCAIYhQwQA7fJMTrDApkIC1mz0g1NrHBElJQPlIiiCBbBGAMG1AjeQGNSxdQa&#10;CmswVYAIEroSjKTfBYKAQUFHgIUtcJX0GyA7aQTRHsSm+xM0ZaTPmuaHdKgV2MvTzYA+IcSul/Vw&#10;5+vob/eSvY+pn2R4v02iqtvP+wXJKLn0k/dQwqdfOqqhqg59KiKDMPj9P/iTPwrwRxEZ6qM+EEOg&#10;8i2+aXnz7bfkKbf4la8OtF3DVHEI1gjWhVQxIxQOnqwjV+tA7YVWDYImadCBT5UORIoTZR7BaEbO&#10;nJKMiZRcyAKjjkiTpAiaJF8nAY0CMRKNSQAWQ8gc3kQqZ8E5bBXQOqJVwHmQVEQ3eaCrCKgOg9QP&#10;1QhyI6CC6dN1A2skARHiaKBHo9+V0KNCOqk+/hsDT0b/95c+9UPqC2E7U2RIINsW9IO2l/UgHkdt&#10;GCbvjfb0AJWdIg61p/9d+77ub6y7CcblfP6zn9Eiz/jxz17//wxeBxC74oUkqYwKapVpwglFLuSZ&#10;wRjh8VpYeyH3ntDlUhJWUmcnFOUSMFJgNcfgMFiiMYDjWs+JMfaCD0wCnqJojASTqINDMNbSOkuw&#10;SqOR8ngC6xaJDTFGXCcpdeiokUQaSYV+wKQXTGpGQqsHwy4Ae6nM3kD3va6ynTCMASujLIeup/xw&#10;YzQPCdynJh59r+MkMug0eSpctpNifzYZMYgx3URO2kdViTESo2Ct7aA+njHaCZAtNeuvb/7WVzTL&#10;M/727773/xq8DsDENGtVlGAS7wKHVSiIGIlkpaEUw8S0nK8aLtWiwSBYrEkVjKpEA1EsJZYcpdBI&#10;gVKQYeMRpU6JrqX2DU1okaDY0HeI0AgYjbQIrUnS0CpYUZgoV3cc+VqZuohdeGKliSqoRcQkvhvA&#10;aKIaavtJqUn6drRA0EQxBYiR1JJEkRJ91QGn/eAbFWwnnRUBNYjY9IfFSIYRQ2YEEyMhdu2SiKpi&#10;AInd2BohqBJDTBOoq6MRwarFa0B1V3on1ZuA1E9PBTQqGhUxiXBLR8OjTzfTrk3dKBMFgiTuYpVE&#10;yXqtKanPgwFRS4yJl0tXf0QG1mO7Caqa6F6aqQqYjj2FpEmRTisrSERQ/uk3v6FB4Tvf/e6vDF6X&#10;hiOmhiHd0DF0shFFLIgR1AImo8wt8RpWdaD2gRgtVkizkgghEPsONIYCmAtENRQYot5hyYYrWbBh&#10;Q4vvJEECnoYAHa9MqDGoTVyXMtESH4QWg9qIrSK2VUwIqIPY9V+UnsKAVcGKEAeV1vPdkYofSdot&#10;lRip1R1x1Unn3oIcjL1D3bwnWmXvr09zQAIPd9vhpPuJPmLcBxU+ohfb2birzoc6fBzeKz2b2a3V&#10;qEueWTOBb379G6qqfPe1jy95XcrsMRjAbikhnWSQ9GpNRIzBljBzhihwsRbO15EqRELs8sTUiGCA&#10;DvgOw6x/VcjDGZeUWCOcC6zZENUjxNRejeneyZcAokQR1BhMkRGspXGWmDuywpMvPWYZkCoQO26q&#10;Y3XetckoROm5bJJWiduajst2Rlj3L2n+HsSmk9D996P8PQce0YTtddjM2oXQzfHqy9CdXCN89pxM&#10;d8vv1XefpadEh3C9z2a3fPYgMd6t50gD9ZMi0bS+pBHl2pLgg6Uq8PWvf0O/972PJ3U7SWu3hfTl&#10;mpFE0YhoJEOZGsic8srcMbWCc4bzjbKqA8GDduoykfRtJ1iFUhUnYAJkpkDMMRbLFTlrNtTa4AkY&#10;I4NJMBhXMRIlGYkxMzRGaDOhzQzqDFY8xgi29oNxJpJUVT8OURXp3Fcy6P6xjE30IgGy784xvEZS&#10;amcge0k8Bm93U8bA2s/X12Fspev21qOkY0nbp+1zPJ3ejoB/Ay/aVetjSNQbElOHSvUelb65vS2g&#10;fX33Kzd4IEazr3v7ta99Q1977aOBm7wH2ITRzphSlNgNtohFTOJcFkneAYVSWrKJwTpL5oQnElhV&#10;0EZDUHCqqDGo9K7KCJIs9ZK2458TCs2ZasmFLrmUBSsqwmAapgomP3CSlIZkOAcnRGuIRlL9jOBz&#10;4ehC0TYSW8XEmFxiIqhoksLK1t0Fg3tM2HoPhORB0LF/F9mRoD0H346f2fmDrQG0lWT03qs9WrBL&#10;DXYowfC5l+gfNaS7V6pz3586SGLtDd9BKO+aUn09BqJ0477bWdU7PQfe3VGGXiCk5HpD0I4N4f6n&#10;r3/tG/q9jwCuA/CRjpNCshQiaKIABhI5726eJJGSOQ8GjLXkBkqxnJvIZRVZNomcxw4EoWujioIR&#10;rARKBBsteTSU0ZCT/LSZZCzYoBpQjYlmdBOmc7R1oErKOebgxbIxUOdCgSAbj1m3uCYZdUInXY0g&#10;sZd8MkiQfmBMB1zTg1dGarXnhcPI7noceinbT6B9q3l3tPoydFhE6OA0GtAtAHYB04Ng+80u0Hp6&#10;tC9BO9CMOauOppMweEt0+GJLjwapreNyni2lb1T9xszs+7P3PyTt/LXf+pq+9oPXntqBDqBuFWcE&#10;Z8BYuoFLpvVWVvT3TTar2hxLMrAyA6XAxBicVYxEVg3EEDBiOr6cJGSMiiXDkAw0K+CMYClwIsy0&#10;xIqh0YaamqCBIAnwtpsIlk7qKiAGyQUvoA4ujSFbGyZOMMuAaRK16Hlr77+VNItG0ky7dgvGpL84&#10;lm4yUmkDSRzz3Q6sxnTW/Whsdt730lkPgvUjLznw8RBX7LTLOOXuPJLR/6OvRhgeZu0N9OkuZget&#10;xfZV4Ca/3yt/95aMK/iV3/yK/ugffnQQuAm0vkZNAVYS57Q6rFpFNTuF9W/r3ipHmRkly9OAR5Mo&#10;w+YiEH1EYrLaRZKLh6jEYNLkMEpmQwdpC7EkjwW1a1mrQTVQEQkSCegWRIBTSaA1AsbgJa2IXRuY&#10;WkcWhSJ4JHgIAYjbFaqhV7d6WsZj1NXXbMVw1+6k90S30pWuPgOIB6kr+/jaG6FRVfYNqt2RHCU8&#10;cO3MipRxbBCpbqXvrqbo8/Zt6Aypju9vTTOG3w4Bd7+NgyF2sJ036cfhJqdfvvCFL+jrr99cjHAA&#10;K3+Ot3coJUdVcOoxOJR8IPtISNwyumR9W7AuVS4qWGM4tuAkcGo8641wtY60gWERIkqSXtb4BMAo&#10;GBwOmAMZypGNOL3DJUueYLg0KzbUxJiWby0lKoEgkShpsEUVYyBzkU0LG6tkpxnBgcsjs9pSrDy2&#10;jqzNBEvi3KIBo8nAU5dDrLAGjANokRhwzqVJEQ1Ok4UnHVdPgt4Qg4CY5O+kM/06o081prb2COpU&#10;fhIIvUuum7Zi6NmwEaGNoRPqQppxHXfEgEQ0uWx2Jlns/KHJCwJCl4bOK6LdO01aLwJWdbBXBU0G&#10;qyTDdeyNkI6exc4vDCQf7jCvtquQCTgG1NJ7f9Iyb++dSfl7mqeqCCbdLz4F+GPQBr2kCQBzVEui&#10;LbAWRJIhIyqo2mRUGQWJmJCMN+kKN4AY0MxiEe7OQYxwXQubJhJjGro0MH3UiY7cW5LiFkS4u1Fm&#10;tqC0J2SS8ZglS1nT2JaZD6hpiK4lGCWowYQCFzJoDZlZYCbCyjdUBmazKXrZUreemThsve54bvJk&#10;9JRK24rGZ2yqmqb1RBV8SJLDZBAlgmQJPP0KRO+jHfPbHSL80dfhcRnp412FsP2pD1hibOYdLkYP&#10;VEfH73qloVubQYdm7EvYZ1+Ji/fvn5VuW4m+B3dbkXr0M5/5jL755ps7JXWgvSDqmhhP0XiH4I+x&#10;mcFaxUrbLRo4oibHPeKxaof+k5g4pxHBWsjF8NI8LQHbDbCCTd1HLnV/EkEi0q3MGAyZpJgDVxis&#10;WJQMjRarhimGStYs8yVtBKIl9wVlyDAa2eiSZVhxxx8RQkDE4KyjCRHJBXecs7reMF3WNG2D+haj&#10;EVQJQTE2I5MJNkYMAaxFsqxblVKKTNEw4godaHvJ1wfZbP29QlpyU7Z+44878CNaOB5C2XW8bYf2&#10;KeUMKWSM8aek65pG4sLD8vT2h8P05mB5vVvuKXeUbc0PFXfIUza+kp9WaqLWeAIEQxAFOSNDKYyQ&#10;mxTwZjBoFFTzoRP6SC3trHQh8eLTLII1OAc5cCGwaoQqRcYRVVLMgUinTjuJLYJKoFDhNICLGRMz&#10;49xaHgXD49YDAWOgoaGOTYKNtRR2zoUR4nVNtlgyXde46wVUNVo1XD94hHvrTTbrNU21QUNAAGst&#10;t27d4eTok5ijYySbInpE5k7RaAl+gyGgthjTwC6Mr/c7dAsUJsVo3PQePGUYdiz6A1lG/LOXSAO3&#10;/hgicCsst8Db3rL3IBzAZJ/8IIBG/vMh+RaqqX+GTwcKGHHsfaI7unnfh5/61Kf07bffHkpJsQcY&#10;EA+sCfqYGDe0sSH3EwIz1FoyA1YipuMk3nTLpST1k9wgcWh9buDURApRJiilNTxcWcIGJHScLsm0&#10;Abgak4oIDjKEQoRJFCZJ/rKOBhM3ON+QSSDmULuIryvc+RJ3teT43rvI9YrqnffxTy4wTc1ys6Zd&#10;r9isljTREmNIsQbGoDHifcviww8op69Tnp6SHd/GTO5SzF6mmL9IcFPqaHEmDIO5I0c6yWskeQ6M&#10;sd0CSQePzngb0u4g9ekEYQyjkcfzZrZ962YHeVtJu4+ej/Zc9ROkv/8B2TgC1zAj9rLv3nnHCrxR&#10;5pYmpN+7wICdK4G2U/VKJLIksibqkuhvo+EFop1TOsitkJnYzaJUsAIYMwRz9BUwVihRMolkJThj&#10;EQPWwmIZ0G7pN2BTXMMIBb7juR19JlNhbjOez05QE7nIV1yaFW29wH14n8nrb8BPfoJ/9x2WyxWF&#10;sckPLIY2BhbVmrppCapsfLX1PUZBY4TeGGsrqoeXTK/vU+ZvEcvbmBe/RH73SzRyisSwXZkSk4Db&#10;lzVyeW39tKk/+om9FTw9GR17MfYGdOR92KUJoxy7jtenq+8dbjoCru6/uSnaZSyldy4d2v9UItB7&#10;Lob8u+3cBgHt3n7saeu//tynP61vvJVicoeAmWTpCSIBaMh8wncjStAzWmaU5BQIziiu47GI2aoD&#10;HdHpZBZiRSitclakikxd4J4Ki1pZNJE2mrRiJgARMZF5awgRmggtQiOG6D2m3VCvrojX75Pd+zn5&#10;mz8n+8VbmIfneN8QrVI4i7MOm+es64aLTUUbwJgSgzCNa4xJgTlRU6CEESETwRSO2ChaK219Rb26&#10;xGvNiRhmp5+jzk4TIK3ujn8vkCRZ/QOnvYGgw+o8eb12V810/GE83vul7oz5sAQwZN1dHDl07332&#10;3JfUS9BnE8wxoKXzHiQnyY6VNdR1f54NHGScftuh20kzujpO6yHmoDaFqIhShAJvKhq5j5cVQe8S&#10;4y2ilGQKxzakynWO9oHod32gaLeNJvlSCqucFYHCtAQpcaucuPKsG0nBNjGCeDQGKpuzCZGNF4IK&#10;sa1Znj/k4bu/YPna/0J88pjiySO03uCdoFmOKWfkQYm0TIsJTdOwur4kM4bJNKfeVJgIdlIixhCC&#10;EtoWRTG28yFXDXl+hqEkUhHiNVeP3sE3wiuvRuT5b5LiE3op0w9aj449EdGBQpLjk4M4ftY1pN/L&#10;2PtgR/d4ViHjQT+Iv5FETa3QQdI/Nace/vrw3ceJxtL2KZRjv3Ld9eXPfU5//MYbkkCrGZgUFJOo&#10;qcG7QFTFaovxFyhrKn2EtydYO6O1t8lcJMtaHCb5b6HzfbWIuuScN2nPkoiQWUshULjAp6eBRzPh&#10;nZXh0UKpqobzJuPNS8NyuSFevM/ijX/Lxc//Grl4j7kJaX/SdEJdN2yMRyYZzhqqakOrgfl8xiQr&#10;2VQVV4sFmcup2wbawO2TE2IMZCrEGGl9i7oc1ZgCzdsaKzOgYVNf46NHVcldxubqA978h/tMF1fc&#10;/exvU+sJaMWkLAgErFgMGWozxFiMMThrsN3ycQgR0Z4qDGHqKJ33VdP2JVWTYmIlaawUw+DTSp0B&#10;ib3+ZBBZkeRH3QbTJINYuyTJq9H7XqULdQMk7cPrDeBBBGrSPDHqdmFCE/9PlkdaKY3D4kWELo5Z&#10;MYlq9dHxAkjaTJXKd10ddc/FdhP8IqA91QqdEOx8ySk00SSTXtRhokWjS/7YYTYA2qAaCKEiRodp&#10;p4Q8NSFYhxWLlRSwncjzaAtOJ3xiV5uZC2w8lJlybFZsipIH14ZfvvOAplXy+z/hgzd+wOb9nzKv&#10;H3E0gfl0hrgJxXTKh/fuYYCiyIkhkDmLtQ4LFJmjbVpmZU5QIXeOIi9omoZbp2eEqmazWWMjqERq&#10;31DVAeNskq4tVG2LGIughBAoLBga2sUD4voRpoiEYAgyRY2ADRiTQNYbY33oYs/1d3ZNjIC7H4s6&#10;0qQ738UbKbZG1HYK9D5WZeycPSjHlFEu3bEp+rvs4kg+hqbY5axjE3Kf0vT3HZVO3zOwxxb2ruSn&#10;9RGsYiXNmkSuQzdD+swKtAm8EWp9F88cr6fkmSXLIrmAUYPGDLVppaqvVgSCpr8YhE20bGJLVjjq&#10;qxWL82uKJ2+z+unfs3rnW+SNZ2YLTu+8yHw6Zb1ZsKmWbC4vIAYmZZmkrG8pMkee54TYEtXz3PO3&#10;eOvtd2lDJM9KrDVk1nL+5AnLTUtdbYihocgds/kE6xwqQtWsmBQTJllB2zbEkOLdPIbp9AjrF2zO&#10;P+To7oTGC3HjsZMZUUPybfZ+2m57yhgAH2+g9wwV4MbKwGA/9Cm3AJE9xCeqOB7D/dro7m37n0cA&#10;1h30jhnziHfvVK5fRu4E1lPbu1v/m5eyT1D6K4F2bTFlIGaa/JEmdgZZqoiqDBKhd+MEuUcIJwRV&#10;QlSiFuAsmF4J7PZgUMUHJSgsQ7qPywreu1fx1utvc/Xjv+Xej/6O1dUl1imnxyc8d3pGaGquntwD&#10;A2VmWW1aTk9PiSHg24ZsPqVtG5pmgzUCNmexWhJFKcoydZ6BqJGHjx6wJmNSZBRZkeoAzCZlquYs&#10;JxPheDIhtJ511XBVea7qQMuUKS0uVLhQ0dSB0DSIdYizKbicsdurDxLfAmHcIzeN8WHzzM6v+0Ab&#10;+vWGeNbR74ests6wGTLKM6Tm9h67K3071WWQ7NvEncpPCzKDiu2q1LOQXWE4qu+Qf1vefju++dXf&#10;1EQPrkokeigj6pS0j4eta2vQHdvgaDEtUS/wsSa2GzTcIbo5MVdcFsm1SPG33f1CjLQx7YeY5oH7&#10;V4ZffnDNuz97k3f+5v/k0S++izEtZIGj6YuU04zr9ZLF1UNEA3lWEurEW2OMoIE8zxLfk4iQYQwE&#10;jVxeXnF6ekKWFWzWFaH1XF0+IXOGY2c5mjhuH804LhylM8wnEwxCXub4esPpfIo16fyGRSu8++ia&#10;9x48gWlBaSOxWaKN4gpL9G1HU/x2E6DpvQcjDOj2dbzitTsqeyjqjbB9gHaLGjvxYToCWT9B5IAK&#10;7iT1qLChgJ0dD2zT7TRl9GFcvVHzOgnf8dr+vgcm0mg54sb1LK9H2o37yEIDcuSRacTkSTr1bhuV&#10;pCb7RvanFBhalAUaA21oCPGUVuc4zTjO8hRvK9qBVvExbbK7vLL8/K3HvPad7/L+d/+KeHmPrCjZ&#10;tIZ54ZmbmuX5OZ6A2pwYAxoht4ambWibFucMGgPr1RJrhElZ4EPLelNzdnxKBKrVGg2RzWrBtMjJ&#10;phNemBRMMsPZvOSVu2ecHc3IM8dqvcYaS16cUUwKbOaYzOeU0yMen1/xvdd+wE8eXNPUS7JiRe4m&#10;5IWhzSR5H4KOlnA7eqCkgdMRUneuMXR3FP1O2kGa3RTPIx3dI2H0OtCEbUzEjiW/p317ntnv6tjx&#10;z+5ZS7207HeojGpw+Bqy7jRse4+9LUKHWHWfJMUznQckRCQqlpgCrvMUU4ooIjGBVrZnHCR15pL7&#10;RzYEKnzY0PIiTp9jYkKqkEk3C7HbR2bgb9/M+PC1H3Lv+39GvbkgPztG1hVFW1PohEWzpg0tbdMQ&#10;vSfPHbbI8KFms2pwztI0kWqzxgjMz47JM0e7anBi8XVDVTfUTcN8OqV0GZPZjNPjE75+OuGlF57j&#10;bF5welRwNCsQgdp7jBqCNbRGOLv7HLP5nGp5zefuTvj121/jv/7WG3xwUeNiA1jadgP5lBjbFGoZ&#10;+9gDobdahkj+0bgfxC5PsaIPgOEj7aGbSCGpeHbFJntY3Ld+9rjsft12pWSabD0FGPjAuMK6m75f&#10;XDggTJ8Zf+AA3FVBqAJ+06KtgTPB5A0yEShIGwpjH3fQGRwxoJriVEVIkVu6gvA+Gh+yiF+mnORI&#10;FnHSoGpoJef7by65/uFf8ovv/CVhseR4UrLcLAiSABNRmjqyXK6pqhVnp8eIVZAAMeJipGlbqrYi&#10;t5az6YwiAiGyriuCj0TT4IMByfFWOS0Nv3ky44uvTPnkiyfcuXuHvDzCFROMdXhfc2YjuXjISmop&#10;yE7ukM9OcPmC9voxz9+1/Je/t+G/+tZj3lmsKOeeUNzBTG8jbYWxEMmTypZI2lqfPCch2DTpk2N7&#10;R+KlEOOYouhUu90TSVjEboEmxIgRQ+x9CN2WKLriiCmfVek2/3dHI6FpkSekaOTYMRDbb1lXum3s&#10;uoPlqKFze/nkqpPuYJUOf/0iQui0h7HJ1y4pcgol7aaO2gVlSvKDj/3bIKnsfs/YiMoI2m1R3Obv&#10;7UnV3uUF0AqyMmlhrAF/221nTKZYIxgDpnMVRem3mgvbIGaP6oZAwybeo6mOmYQ5dbAUs4y3f/GA&#10;H/3Nd3jnte+wuT5nYiL1piF3luv1monLaKsN6/UK7xsmZcFkUhB8y3q16niWod6syZzj9tkZoW6o&#10;fEu9rlldLzmZHxOdZX29IbOeswy+8OJtvvriC3z6+Rl5luNDZJplSHfQRDmZIjQgOViHs3katOBx&#10;LsPNjtHaYp57hT/5d2/xP/7VT3lQGeL1ObnMmB7fxmiglS1nHAeB3wy7G1/Plpk34m4OZddu39dI&#10;2u1p4YPv6YyifV65tdr3ZPoelRh+05sJnlrtEaMZa5/Ew5/OcYf7DKAVMMHA2iFNhAW0CmEONoBM&#10;FVtIQiyhswx7vPd3jEgMgAeg0vew8Xn8IlCUd3j0oOLbf/HnvP3D16iePCI3inOGpg6szpeURY4h&#10;slhf0jTJuDk+mqMxEHyDquKsJRDAt7z80kso8Li6BgPr5YLTo2OOZ3NWvqHxK+a55RMzy1denPOZ&#10;u1POZo5YHGFsRjGd4vIJ2m2taWslGpe2yTuHaCA0FdY5ssmMYA11s+HLdxve+/wd/ru//wAbLWKm&#10;bPIZ02LMabsD8rajsR2iXyFGsTODdoZyzwzq3o2NuAPld5JdhnqM8o1Afwin27rcQOzOB9n52xpw&#10;w8Tdn339/cYF9jy877Ybq4vpLx0aYhWxglGLaRyysoQHlvjIEi8MurCENfgmGVMBRUwCb4rg7zxy&#10;AmlZIWDjJYT7eJ6wbi74++98m198/7uEx/eQZkNoK6q2pq5bnMk4mhyxWq1Y1Suy3FKWGUXh8L5B&#10;RCnznCLPiDFwPJ9zNj/m8vyCdVNzvV5jnePFu89TlI7lckUVApk1fPrsiFfmOaWJRB8oJlNOb99B&#10;nEOtweUFAcEWk25Fy2CJ4Ddos0KbDdE3oErmMhye3/n1V/jksaDtBmsNxBbJyqGTTRc881FSdHfs&#10;D3gPOp67M9yHRJiOjbh+jsiQf/Tl8Dr28+7v9uk08laNjysxnhvjKm/ROfpC2FcVemhr0U67dPTT&#10;eLJtb5pCWfszPDPAgRrFLRxyaQiPwT+BcGWIa0f0jqAOUY9I2LInpQvwNmg0uKZF6ie04QN++KN/&#10;zfe/9afo5TlhvSbLHChUVc26brj13F0W6w2Pzy/AZsymJSF42ramyB3z6QRnBTRireH4+IQHjx5x&#10;cXWND5G6aZhOp4DSxIarxRViBSTywtERRy41TGWSjgMxBjWS9p0JmMwh1mG6zZ1WPcbX2FAR6yXN&#10;8opYr7F+Q2VmlMbzh7/1CTIJYBzz0hHEbbvZpKgv7QeJw1gblOzeGA5/g8tpFzHbGJpOtQ8Cqbf4&#10;ZcfAOrhfratb/7cF/CEyMcjObb496S9sKVFv7z2tzftxtodcatsTfcb1SNU0fWaVBNZoI9FFMjKk&#10;EsIFhEdCfOzQqwxdZVBlSBBM7LbP9HxXDEYsBkdmChzw3tuv83//5Z9y+cHbtMtrsIaAofWBalMx&#10;n0+pfMOjyyeIMZwdnWJtimOIPpA5h7UWZw1F5iiLKVXj+eDBY2ofqKqG0qXl3LqtuVqtib6lnGRk&#10;FmZ5iZEMzcr0ByzXa4yziBWiQDmbgU2UQKNHo0fUJ09K9OArTKgRX+HtBGLgm597gZdPMhZXTyCG&#10;ZHT0XLb3IBy6nkn2utextJGR+37f97tf9DDIY+oQhx93gaSjWz1NI4wMtGeQa7lR9rbIfXow/s3X&#10;kQAAIABJREFUFrRjAd6Dfnyr8db1IW8vaVFBokmHuKXDYfG5EsVA62Dh0CeW+FDQJ4JeCmFt0cYi&#10;sduMZzTRDANihdbAvUcLXvubn/Dojfs4tWx8QzYtWFUV1XrNxFmOpiX3Hr7Pql5RFjnStDRVi7MZ&#10;IhZUaaoKZw2z6QT18PD8gqt6QxUVDZGjyZS62hAIXF1tcFgyjUyLjEmWYbMMNytwE0eW51hnh4WT&#10;qJGoSpYn15cPIW0rUiHExFMtirYNahzSLMmzDKOBL79yTLi8x8XVFRLqEWDTIgOjARkP4BgmeuDT&#10;AJgtKugRdgM7N8juqMQbWNwlG8pWYu5T7R1wyTb3/n13ZPGORN9mfuYxUQfnwlZvHPo9cVo1mGix&#10;0WKiw6ijNp7owEiGbXNYCuEiEi4Ceh2pVtBswLfp2EfVgOJBAhB4vLzk737wc3762tuYdUnbGExZ&#10;svENTUghiLePj1gvLlitrxATKHOHVjWbTUUIaTMkCG3bojFijbBarrlerljVDVXbMp3MyI3FiNCE&#10;Ft8Kpc3Bt0xzR2YN1hlsacnLFHHVUwnrLFmeUdUVIUac607ElqQNGh8JManPpq7YtEpWX2EFgsn4&#10;J7/xKi+f5gQlbUnak7S7fPIp100a2431LtCfevjcKN82oFq3HoV9ND4F9M/C1X4mHU+yUb2e1czd&#10;oj+mMXoDsymfSf8Z1ESCDUSrYJQ8JM+BEQFnCGLQ2mEeT7DvzJGHOW5ZElZKbBQTDRKStEYMb/3k&#10;Hj/41z8nrgRswLcLCgcaW9rVCleUXPnAg8sFEoWT6ZyqbtiQzjwFqJsarCAubXmwWc6DRZUOF4mC&#10;9YGj+YxFtca6nHrtqevN4J98vsiZ2ZboLBN3QpNl5PMJtW/TEfEhEluPUQXtKIG1qArWWCZ5hiGm&#10;TZtFQR4Dq/ltNtQUoeJuCb/7m8/T1NeEUKASMDYHY7FZ370WCF2wYL9dvAs91OTXDLhkC3TAky5l&#10;Uu4xBauPbXMxidt1vlDdAdLuxLH9nrUxWGSQ2+nEHxjOphivnhlj9wK6BzI9fLc9GV5TXUSH+oiR&#10;TnNLJ7ZT27XzVcfuqKyh2L7Mnq524QPbHc4y8h5Id6pKx01UJKnQkQXcL0/GqLSNJ15A/cgTLw1m&#10;UxDWkmJqrRDE871/+yMunlyTZwUiButyqqplta6pmpq8yFktV1RVxWQywRhD27aEGDDOUTc1GhOo&#10;rBjyLKfxgfV6jW99UulZhrUG33qyPMe3Pq39W4MVmE9KinKCtY4YAs7Y4TBnRLqtMaM4AZenM8wk&#10;ub2M6c4xk+QWn8/nTMscazNwBUVR8BuffplX7xzhQ9wCZgciNw2PsdR4lnjaSr+PI8MOFbCX86nC&#10;el+1j6onW6NqX9g/03sno0TjlYGOtyQ8bo2udJ/RxGHbj+MqaW+ItV3BMqppX8m0faR7xSBq0ADm&#10;KiM+NsRHDs4L4mVOXFu0Faqq4q3XP8Q3abXMe48ibJrA9bICSXzx8uoS7z1ZluF9wPtAiJGqrWmD&#10;J88yRKHMC4yxXFwvaX2bZnSMXThikkTTyQRjDcYkKVuKcjIvyPIcQWibCgkp4NvYFKg91omKIlkJ&#10;LgObIcZ1/ZB4pDWGpvUYjZTTGW5yRIjKS8cZr55IkoYj1b7vlzxsvz/DuNn1BxxMPUwG1S0edlKO&#10;UCbbzztBLzoG5U1K83QgHULsrtdit64MEniIMd6py6idByfD9ksHcN16plbIug15Rg2RJlW0MygG&#10;UY0FsZhG8JUhqKcOkB2XxLZFPdy//wQbcywNIbRglM2mpmpa6rZlPplwdX3FpqqYTSfJ8q/rjsNC&#10;HRqmeYazlug9WTmjqhoePjkfJpEAeZ5TbTZJjXXNmpQ5uTGc5cqd41l6CIoIqgGJ6QkxRkHFoiGg&#10;HR2x1uIRbF5CaNHoQSPBe0Jo0wqZKupbpMgxtsAhnNrAr93KeGOTdFq/lVxG53nBCGAyAmNX6UH9&#10;PkNyPQ0MjMGq44RjC23rdnvaNEmGaSfxNG6L68XrWOQO9zzAl3UMax0MsadN2R5V2/d7pY4r3XF0&#10;A3C/9VyEyCaCqsViU+R+t92BHdHdReU70KiY1tKeR7jMkMuCzT3lH/7mDUILdV0hDkxmWNVr1tUG&#10;r56mbbm4vsJay6QsaZuWGAKxiyvoz/QPMUnepvVcLpacXy56GwNrLXmes6kq8jxnuVzSti3z6YQ8&#10;z3j+aMZJ6ajaFh807bpoPSGE7jii7rkBIaZgnhDxIUnvzLkE6OAJbUtb1YTWp67VSIxpfxnGor7m&#10;ldMsxS2w7aOxISb7YzDijb3kubmY+pSB64H0UYxh0JZPk9MHbrHdWtEVseWUW7fW6N5b8bmt4l5j&#10;pavLDfoxaJK96xkTt/8pgTZE7vvIk6AsIzRIOtBKLMNKl+mfvaUpVDAjLUIYi2kN4VrRpeO91x/y&#10;s++9w+XF9XCI8XK9oWkCbfBEDayqNcF7XJYRo1LXNdC5n1AIASPgnCUrCxabNU8uLtlUyYugMSZg&#10;qQ70oqprjDUcTSfkec7d2YTSBNZ1TRsiQT2+DRhjcc4lPuzSChgKTdvgRNLzI0JLW63x1SZJ1m7f&#10;VNs0xBCJwaPtBkWIYnnuqOAk79WdGbjw0/R6p6SfqWifxj1vHgLCMJFvZpfdz4NBcyjzaPVNd3I9&#10;9RrU/Sjp04Ar40y7b7ZJn8WRO0KrqokePFbS7ldtaaPSWMcJDIsGO2vJ2n02gnMOo9I595Vm7fnx&#10;D1/He8dqXTOdTVhvWq6u1vhgUDVJenols+mshRjTA9YSz01GknhPcTxHBTyRq9WSq+UK7+Owtp/l&#10;OU0Hdh98ejCbLTieTViK4fZ0QqYhudaNEAjk/QnjxmBs8nIMD7iIoL5hU69oVgua1QLTRTsZkXRc&#10;KJokclWlaDM7wRZTiiDcmhqe1L0m6sHVLwyM1Wq/zr8FyUcJzREcbgzkoXCX7Vs5qMFvAl/3lnEP&#10;+Ft/hfoJ2p3zsHv/LaftbyOd12x0fhj9hsr9Gm6LSkd9itKEyMILD4yQO+EzjTB3hpNMmDpwVrtN&#10;fBYiZG0gqMGbFBJ3ZB0/vfdLfvz6z/js5z7BTz98l8Wmpo4QolA3G7Iso9kIqi2FFTKXOqeNsGkb&#10;rBWqas3taUndtDx4fE2IcLXYsKwCIQRmpaUsCqwR1ps1k6JgsVihMZDnETE5c9lwNoeNT21pNBB9&#10;zt0TjzXp6YcPHi5Yt4G22eCbNb94/U1CG5Gm4e7pnFu3ZhydTTGZkIuh9BnBOGKbjtd/7Zdv8cbD&#10;73PRZjRxRu6OKY5fxdMgmcWUEwwGo4ohUmvaZRuCx7q0FSfEJm0GNdKd/ZBe7bB61LnJtNscOpwS&#10;KYimkxMFwUel1O2ZvWIEr0BQrBhCt9+vB0IcrC8ZzmIcoCGdK617XEAPnz6oPYHREALdsr3uSdPe&#10;tddNJ2NTVCDpOXG9u0s6V1sUht27W+bdeazM1vgb6HSM29BElRRb2WoAD/dN4CQ6NFjAMNFuC5ho&#10;8ukZITOOqOk4yoDy6OqC8njOmx+8mwYlBLxvB0KfdiBEQvDELC3V1nXdLR4ojW87t5ulaXyqT4hd&#10;qGKLcxlFt3KlmspXjTjnaHyLD56HTy64O8k4OjqmsJEsNsyzE+pixoeXa87fe4sHjy7YbFpUI6vV&#10;FU/OL3h42XClkePZCS+uTnn+8pyvfOYuL57Nia2Qz2dc1FfktqCuYbkMPHmy4CoIL3/yFmdnx7x/&#10;GcjyktAEaGqMqdhE0jkPvsY6h8ts9wyutCVeRNLG0sIcFGpP80II/eGfHyUJR78fEuu69auam4L5&#10;I0vuPFg391/ucdheqn6sIDe5+XZcmusLVEBF8ShRAw/Eswkpqstbx6kzzBEKQ3K407vJQDVC5nhw&#10;+ZiQG9798H56ppgqbesxtnsmgvfELqA5tw5jUrhfCLEbPE9ZZCBC07aEmEDbti0C5J1fdtwZyZhS&#10;vA+0TcuVrnlheoQXx2U0rBvHa/9wj4fXv8Bvrnh8+SQ9lTK0ZCbifcPR2XMc330Zt75kU3u+//pb&#10;LBcL/vL7Bf/0q5/nn3/jK5R45iZyvVryxgfnPFh5VjLh4eKCD3/4Q6JvWVfPUZuW++f3IQRenj3H&#10;xkUeba5wJqNuW8Ra6I4atcZ2EsQwPmHm5hiO4nFlZIiNjKCt0dPDKb0OzyLbIyPDEu5edNnOvUaw&#10;6Xlrf7Dc1uPR508Vkq6EMc/dv3ZX6WTbiMEOlOF5F2O7r/89gdZ0QDCpMkEhGMsiJHHcakhPk4nK&#10;CemBdlmWo96TWYMnPX/hyfUlD86fsKor6ILEQwyD5Rm8RzVS5jllUeJ9oGmaEYlP/9LO3UjrA61P&#10;8bnOWnKXzjQoJwVoGnQfUpoYAnXT0rQNj85r/uy7C+4tLe3sJS6vrnDtFXfKyBe/+BvUywX3332H&#10;V156idvHR1Rt5GLRcifP+NIrt5Ffszyu4OfvP+J//vaPee/+A/6Tf/Z1bpUlD69WfP+td/nHJyve&#10;ebKgjQaH8NJzz+ELw6c/9wd8bvIJHt37Je99/7/l+dkZv/bil3n7yT0++PA+Mfgdl1gMAcnMgMDx&#10;gEo/kMOACvueAx1QewAcjOMX9pL17rYRGA4VdMju25axG8n7tOug7dhTlKF9MmjQUc6diveTZZC0&#10;fekakxTNoiWiLIGWyCZ6Nl5orXAswpwU4WVVcMbSti3rzZrLq8suDiDQ87Go6cnb/ROwnXWIEZbL&#10;JXXTYGxO6E56iSHStAEfAlXTdFI2LataI9RVzXRa0rYtAL4NNG1NlmW0rcdl8OaH57whU8zRy5zO&#10;HE1bY0PNk3Xkxz9/g9B6jue3eHchvPePb7BcrXjh+Jjqzgmz2YpPnJWcTnJ+45Nf5pefep4fvvb3&#10;/A//6ltIPuPJas2DdUVFTl7OmWcTVlcrHj1ZsbkTaTMPzrPRhvz4iKqueWFWcFTPcdbQhvRYgESX&#10;0r68FLtxSHVupWQ6V2H4djT6I9Q806K76TkYu9sOJUd377Vjnu1rhr34yp4e6IDKUYV/xUD4fWeZ&#10;u5kqCXfrSTGnRlhJpA4tbYQYMxqXUTctJzbDes/EZWzqdToPS0mPN4hxO0NiiqTSqIN6r5s2LclG&#10;xdlEJTJriaGlahLH7QNm8syROTccCx9DTBIaRTV2g65J4sYIXtkQOa4ec2dxzTdeKplOb/HX//iQ&#10;tm1ALdGWvP72h3jJaWKgzAs2leX7b17yy3nJzEZm2QOMczQu57sfXtHkkevFNZOyZJrBjEC7ukp5&#10;25r67St+du+/x8eWahN55YVf50lzj/cevsnGFyhgjE1xD91gWGdvHGV5aOT65zwc8rveAN1I1e7L&#10;QdnDz4Eko2L2HjbSgbGv/a8EPtlWKnmvevD2RFpvFDfQnb3J6IYfe89MZwilY+r7WATwCsuYlno3&#10;KHdMOlitUFLAibOYPCNoMrSG0xS1m5UxYoyQOUeEDrABFZMGUZMhKFFpY0jPjBVD5iwuc2Td0qtI&#10;F6MQwmBVO5cRQjpcxIrwO59/hRfv3uUTz53y/MxwPMm4Xle8d9Hw/v17nJ6cMc0ME2e5any3WOBZ&#10;Ls8J5YxHVUthlSNpODsqsbMTNlcb5tEzOzvl4nqBKSY0TUuMkdsnt/HLCG2OUeW0dFTGow6OZkf4&#10;9ZJVsyEEEqeFwb0j1jA86aaXerodrGHp9MbgDQSQgVZ07qNeNskuep969RRBDuLwsPi+IWnHmQdX&#10;3McBte68dK1h6/fabfiWHrANWOinos8VielQuo74EoFVhCYGrAnYqJxag2kj03lJOZvShtABU7qo&#10;n+0NrU0AjD6wqaqhKm3wCAZienAHCD6EtFvBdJTFbo8a8r7FGIP3iR86l7HZrDDWcvvkjP/4d77E&#10;qyc5GpU1JZebliePP8Rsrigyx8TC5uIhn335ORbBElU41Q2b0GCdwdBg6pqTfMKnXn6VB8s17733&#10;kD/4wkvMX36Z/+nP/4JWW2rJef7Fl5mdnPD+oyfM7JTQLrm+vqQ4e55/8od/woN3fszPvvsX6QSe&#10;PsLLmG6TbIuV7jlr/XMo9oz93Q/9N7tg2AJNR0nHoN7NI0+bAPvXPg8+nOQjEjylkGdJ6UM/jeZf&#10;t7HR7Lgv0g+9L88OhJvOu+AJ3I/CVW45CY6XszU25rx667Mcmb/gutXupMT0xJbgWzJnMWKpq3Wq&#10;sBFanyxNZ0w60ih2HgffPTPB2e7hzpBniZuigoSaxmaosXz61hHHsyk/eaemCp5PHykr73iwaDma&#10;z3j38YrX/vF93rn/mBAtp5lh7uAbX/13ePX526zax0Q7wS3WHD8/pzGglUfriHc5t+68wP/6Z3+O&#10;mXn+5D/8Cp/4zJe4NZ3xp99+jS//9lcRAz975yFBj1j4a+5OXub0Uy/zif/gX/Cf/hdf5m//m5/w&#10;1msZq85zoDEdGN2H7kVVcpMB3Zb8blu+IT35cnAnxbE91kWodU8IR0yHAdn9J5EYk/SVLv4i8eTu&#10;LGKbYiXS0QA9OLpTyztpud2GzhA4FbuJFzX9HmPE2O2E6usmAl5bnLq0qETaFq8I2p1L3Lvberqh&#10;dPsOu3sOKB5R4XQSeG+87sxGs0W97D0CT9NEXlcbMjPhPLRY03Lr5Vc4Or7F1YN3wXUdqdtDGWLH&#10;YaL3HW57HZgGL8ZA8J4Yk2M5xoizhixzeN/iO0/C4O3QSF1XXKviQyDLDOVkzoePr/mwXtL4wNIb&#10;1GVMSwu+xRjFGM/nf/0T0C4xIUOtY17MIc+ZR8GUBe1xxsknX6X1gm9qPnN6m9uf+iru+DZ/+Md/&#10;TIXldFbinCXPS15/7yFlfsInfv+PuDr+bV589ZNMmoymjmlvWrzu+nXrcpJepQ6qVgcP0shptc03&#10;0obSix9h5HZ6hvTa2trbkdSttf4sVb4jmHsaozqM75ar7nHdG56A/n5bV9v4qA4ZVVBVR77fA4ZY&#10;zwd3M+9GKbFTfPrUCiy7R477xjO7+yIvvfp57j16P20k7xrXk/AQ4naAVKE7Jil5FxQfPT56CELu&#10;CqwIWZaRubQrN4a0Cme681Vzm2bbqqqJqhxljsuLS/7+4pzZtOQLX/oyn7jzHKqeT7/6HK/cOeK9&#10;63P+zZ/9DUYiz53NMTKnEqBpscFSXS6w8xkvfuGzzG7f4dvf+lsWyyu++MnP0mhJiyHL4He+9kU+&#10;/MXrTMsMefl5sky55IymfJlscUXdeu5wzPLyiLU+IoTuVNX+0I0xh9NdSfJxrgHUegiuvZbcDrjQ&#10;T5gtagfw7YNuBwtyQMX3M2vPeNL9NGPP1O49x8kPx4A9hVXQgXZdtztWaarj1voffhl99m1ES0sT&#10;Ao06lpXnLAvcfflzuB98m9CdfxC8x3bhjbGLplIlBZ6oYmyKjvcxEDvjqnCOIs8QEguMIXSGnEkn&#10;L4aAsXAynXI0y3l0tQbgKLc8fzLn9u1bnN4641Of/TTZZEJZOm4ffZY7JyWfrAJ//W9+zM9/+Q5f&#10;/Y/+fdo60Gpgc7nARpie3qJ46TlMXmDWgcXjSxrf8plPfpK5KM3igsnJjBeev4W/uM3ieoErIM8E&#10;IzVFtKwmFdenR7y9vub66oondZ5Oa+kMq4RZHQHpGcPUcdPeQ7Iz6L2x0kvrQ47+7iyBASCDsd2D&#10;YEesHyDSN6XlWGzvxBKMUx/K1v+keujr7XzacpWbiXpD7HrjB5XTd6Ltt0L086BvbJfXeNIWHQKb&#10;4LAaWF6tyI5exJVzfHNF7Fxf6Umg3ZNkQjreqD+Z2pBoQGz9wF0nWZF4n0Y0Km0HZudselheFCYu&#10;4/bRlJNZyf2rClHl1iTnM8+fMp9PODspeHEq2EIp5zmnpyfM5hPu3Jrze//e7/Hnf/1/8bv//Gu8&#10;cPtF2usFU1tQHeXMn7vFxgrZJlBfr7h37z6nt27xxV/7PDmRViNN3ZKVc8qjUxZXC6bS8rtf/jT/&#10;+y8uYLMivniXl87m/OU//ozLxZv465x0iMmWGmjUrTLbcWPJ9ivZ2lNjcOxjYmeF6sA1PqP2Jk7G&#10;fIEdgPdl76Xc/dxNlEG17xmS+8u5wxPQe3fXgDtGE29LD3QoaKtVEmhX9R5XSo9f6tMP4B1J2sJM&#10;2LQrbJ6hTZ4e8emh0CnZ0Rn1+TUQ2XIfBglrSGoSSdTEhxZipCxyppMSfHpMkhHBugw6sKe1iRQO&#10;eVQUnJQ5k9wSYsAZwyu3jvnS515FY2Q+LSnDGr9ak+WCX+f4vKQuav7wj3+fH/74r/lX//Jf8p//&#10;i/+MWVnSnuWUp7dxRUl2uWTiDd//6U9598P3+cZXf4vbkwnXG89kXgAZ2JL/h7M3C7IkO+/7fmfL&#10;zLvVXr1Od88+gxlwMAAEUoAYEEnQshmiLS+SHZQeFQqHH+ywI+xwhF/94Be/+cWhsMJ2BE2HwhGm&#10;aIs0aYKiTJCgCBIYDggQwCw90zO9d2237paZZ/PDybw3b1V1A1QCNVV9782bmed85zvf+v9ff/5F&#10;Tg8eEOtTvvr6DY7FLvfVBlILHuRHbH3jHd55/y5IkaDnuyGtNYE4L0prY9/OqiRVmDQ1zrFRJCv7&#10;cKVp18995mX4ycNT7bH+2bNLbt1Kjd07Wt5rt3FzLS199hbFeUgpCVDXLqVAq5qqqqkqy6LyLCrH&#10;vHIsSse8tMxKu/x9uvDMFhXz2YxyXjOdl0wqx7gUqMHmSpu0t77cEtIrsqljdd4hQkKQ6ec5udLE&#10;kPBxdZOIkA3mq/cOQaAwGRu9gr5KUY4YIpmWXN3eIM8U/X6PwWiTwXATieD04JDJwQF2MkMIuHpl&#10;i//yP/tPyarIb/zar/Kn3/gjFsLCfMH4zqec3P6E3/nN/5tf/81fZ9cY3rh0maPxYybzOZOTMfPD&#10;Y2JVE4Tg5TffREhFJhT/0eduYUzNxo0BR/mYT/7g13h0mvG4Nb9aVdEKU9fGu8AeXAl4XNUPtJPb&#10;nJsSMK2f0NrF3bFeVzit4Cw/f1a1nj06+/0yg9Y1U5amwbrIrmnYp37/6o2z66prNnVt8UhjHpxF&#10;8InEBmDujBfYeQDrPbowOFuSI1M2Cg0hw/SHKaPVAFggVjQ9qbbArx4OyEzGoFeQKUWwLmnyLEsY&#10;W3UNpB6t4FOst8hy+nmOFkBM2lwJwSBP4HIxRsrTOdlgm7y/iT8dE6uao/v3qI/GbN66wvUbz/Mf&#10;/1f/Nbd/9A7vvvND/tk//jUKnTGZTHlycMRBNePq9et84ebz9BYVdjsnx+NnU/qjIbGaIfsD8o0d&#10;hvvP8av/+//JidL4eJV6fI39P6r5zU/uUVWCXQLzlrxjaWuKdQHo7H+xO+YdHdgVtLC2lS7/c6Fg&#10;XNh+3nrnP4mC7ZoOZ4W2ncWOKdNVm880W8698hPcUOxUeXWfqZXp1Qvn1gHSWLwXaDKsDiiK1IWQ&#10;OQqzn0oN6+SEuRCJwVPbVBObmzwVf9c1ksBomCODJ8sULkRqk7pfFYntxXmXEGwkDHPN1e2cvork&#10;esDC1URX0ssNvV6f6cKjhKfQlurkMf1en9FoyKysqOcLTo7G3L1/l9FggDGa6eSUy70hC5Mxqz1G&#10;GTaHI1578RWGwyGyKFCbI7bUiNgfIL3B1gvUYsJouMHhyYT9rW1++W/+NHenYz442OX3H33KuK5T&#10;Z7EVeGUQoV4CTCNAhNUQuxjwQSbYTRIZX4O5DwhEAB+SthYxIDwIH4k+OacipA7iEBMbeySNvc57&#10;aeyjJUa//KGBsiI0/kQMDYtlemfZIxb9srPjnOy06XNWi2lFfZqeMyARIjTi05qKqb3JBY8JEqlE&#10;2pFjXAp92lV9Q97adEMLmsrBZXLhaUbPs4418xqBQDUZLCliQ6q82sJiEx1o29UhZbhykzSqFhJn&#10;LcNBnzg9ITiPRNLv9QhRUTuL0hnbwyG9LEPLJrtmS2JIlWOZlHjnE3GHhanWCARFf0CR5WS5wBrD&#10;dDLh/qMHVFWJdxalJNduPcdQ5wihUNowX1Qcnp6SDXq4TFFqqB99Qh0lJ9MFWj7h1nQM3lL5SK+X&#10;s+m3uHz9Fjd6BSePH6bFraDy5TLufV6XnNWAHSd++WGxxGMIsiHAVgoZE2WqEKnskyLHh5T+HgwG&#10;jKdz2naprrG5lio+e3QiAdDRlHHl8IUQGxrV5YfOfIFYSvI53K9l4OG8IvwxI0O7T61XeZ15+9yJ&#10;nc9JFIjY1NayzLoEAt6nmGpbAe+9T5CdwZMZA8TUpUtgc2MTX1eYzDDo5Qgi0fuU3rQe3aB4T6ZT&#10;RAxc3tqiMAlE2GQGP0taYpDn9BoMsJbVytY1s9kMkBSDAUWRI/p9dna2kFJQ9Ar6gx4xRnxw+MWU&#10;6XhKPbfMP7lPPZ1hdveItefRvYfcvv0R9w9OyAYjtgY50/EhG4UiINjYvcx44plVNTMbqNENO3sg&#10;6oDwTcv6U7bLszHT1ZCnsJXzsTGF0jz4QEJWR1K7VK7pfCAvcmKERbnAmHRv3kJLOt2JB50Tjtid&#10;9cb5XrM6zpgH63HauLS1V/avOH+NpcV5Jsxw0bCIVYFQN5mhz8jiuYvQ+YDovCGbtgmFXBZ/pExs&#10;wNZlsl9lg4ASA21cUmuF957a1gyyDK3SZ3Ij6ReG05MxmTap3DFUZEqwuzlEuJJgazb7fUQsCVGg&#10;jWnuJ9LLcwqliT4k1BSliVFQLsolnoIAsjyDKAkB6ipB8/uQIhjRlUxmE+pZgs33tePk4ITZwvL+&#10;xx/zu+++z2wy4crlPd5+67Pce3KEDjVvv/EyG8Fx68o+370HLjqk0RgUtXOJfOXcDHVCMZ0J7dqK&#10;K+FKjmtwofEJSOAgQpPnGUUmE+qjyZiXNVJKTJaBEMzmC2SD6Air3rVnadlzknTOJG6tc5a/L/Aj&#10;WTqQnZoWSJo6hLMFN6ycVdqowXlJjnBeaLuCefYRVq83RMgCEC18fROJiTFhBrQP1ATFiU0UQEhc&#10;sCghyfOcqizJmvirLRfgbaqdRWDyjEwC9RztFxQmYTPEkCYx4RVohBDLXiti6tDVQoCyM/UjAAAg&#10;AElEQVRKk+WspS4XLJQg1CbdhxK4SmHLOVKlcjt/OoVFTYZGRMHReMztR4+pENy5f4/+8BLbu/sI&#10;Kbj7+JBQTnj11hUuX7mMIKC1h0xSGImLHhVFascPHdOgq1U647mckgvkuzEJmyRiMg96/T55r0+v&#10;1yczEJxDSMGlq3tMxmMWiwVSJmQe57qcXCst2szQShqecjTingRQrgR/GRU6G/24QHOKc28uQx10&#10;72bt6C7gNo1NW3vQqZk8W695blzbr1fpHCnSRIjYtloAYVWwvI75RKqt9RGtNd45RKaQQL1YsDPc&#10;w85nlCGhuxilOJ7VHE4ekWvJ5Vs3iYQG9VAjhSQ3OUomm9fHQK4VdWWxwqGVJstUE/MO1OUCHxco&#10;rcjyDBM10Qukklhv8dYyr2uuXt6nt7HFuKyoP/6EneGQr/zMT/P48BHf/fgx98cV/V6Pn3n7BW7t&#10;FMTFCXJjl5m1zIPECIlZjTsynk2Jc8bb7sxTO5lN8L0dx5bmaVmOmedok6V2qDK10fsYuXTlBs4L&#10;ZouaEGLCRYsJ4WeFFCPXBGspuO2qWlOyK2adFhEyxdhXpCCtxl1KVVwtkZaOdLXVn49mnLNuxboI&#10;d0N3tDatknH5xjr300VH6+Ilzi5BSBSbISUMjFTkWYHWGiHksrmxth6tJM5ZIHUi9Pt9ytNjpJG8&#10;/NILzE6P2RqO+Ptv3+ToZEwUihsvv8q9J4d8593vslUIvJZs9HtINBrNaDBCq4yTyYSZrxEN0Ig2&#10;OS4EQuUxWtArDFKk+gZrLWU9RxtNkSdyDykFA1Owf2uPMgRUrvjKL/51Pj//HCI22Lvyeb44rbl3&#10;NGN8esr2dh/VV2g8bn7CHXuZA9tDh4hmissirvYsKWU7k3BO2Z4Z4VV4ayUUqUk0VVYdnRwTOUXp&#10;LNX1xsjW5ia/83t/wAvP32Jn/yqSyOnJMXV0KyFsHOHu9htj6+Ksx3PX7ic25yrZpN5bm7ajMUVr&#10;MbelAKsYu2yENixNoLCya7s7fWuKNp+XDWCMlAkkEcEqTitaNRzbQT2r75eObFpJIaKUxoUG4EJE&#10;fJiRK0HYvIKWDiE3cSxA1BTkuLrCmhRSyZVB+ojHcGI9Hzx6wqtXdtDzCWQBU0geHVR8bu45tgv2&#10;r+9zqZ9z3/vkNUtNVBn7pqAYRMb2BF8aejt9FvWC0juMFGREVEwljrULoD1aGpQwqAjCeWSucaMN&#10;Cl1QBYgqR2UFuj8kzwqqapE0uVMMC8OrV3cIV7YZT04IpsB5R84JD32BQxMyj5KOICELklK0QMCt&#10;EITG3Gp1RyRVJYrUGh6bCjjRMNtIsD6m2mKfHE18IqX21mKDxxjDopxRFH2OxmMWdY+6rphMJ2zm&#10;GWhJsE3sXGmkUKmeV0eCSI2EkYCSqZMi+IbYWTbhKJFKKeVSY4KQkihEw9iZnON1hMd0BAGxIWaW&#10;icF6adV3TQwhSM5rE3VItdRp2Sa+5XQvq+RCRzxX9utZNb36owG2RYi0agQRKRVKKgbDDaytyfNI&#10;ZgwLOyP4VFvgY8BoRRARFwNCK2azOYv7EwosL13eYysb8Nx+j5tbkt1LA95baMo60t8eImezhBmr&#10;SEDOMXJpe4/3PznmYDrn+v4gZdIkFFkCP0YkRWfyjOht8mq1Qmcagce7ik2psL5GKJMiG0HjaksM&#10;gsKMmNczlHTgPMGWjDY2EHLAzHqiNMxswSImbNsEKKKa2tOz7sQzjMez74uuxhJNNV7AGN3wT4S0&#10;c1SW6CPOesp5yfT0lKJXkBcFugXca0Ju0Xu8FyAlQkkiihg8sOqsjrEtVhfg/VLrXeCRnTu67559&#10;0rOmbjzzxrO/eXVOA/VJA3tEMrSb6IxohLJ1/pY/MgWxIWmBFIyOja0jGQ42sM4RgyUzCb7IR0eQ&#10;aaX7GKmDZ1otKIMDrXFCcu/wmE8PT/jRvROKfIO3XnuNWy/cYGtnB2zg8t4OrgxUtWdhU/A+U4pb&#10;V67hbOST4xOyPKNX5OAdUiQGnbxfYIoMFwNaGIzJiUpRBocTEaU1Jw8fcTA+4v6T+xydHjKeHnN0&#10;cshkMsHWnuFgC5RAFgUyz1nYmklVsbAVM++YFyNOoyYKjZIqLWCRDNd4kfF64QR3BHyphds6gmb7&#10;jkmAM6MxRqGlwChJsDWhrsikYNQrKLTGVxXT0zEHBwdMZ1MiYLIcqTWxCZkFkp9BU8DUmiMRmgLy&#10;ji3c+nFdf+XHrcEzT7xyOdfPfZpd2/1A+8o5Tbv8gjXtu16sm66aHCsl5LJiRyBwLpLlPUKMeFsh&#10;82TbBpHQwgMRbz0onT7jPc56lNBUPjAPkl//8/d575MHfO6VE/7GF95kp7/JpskwhaSuAlqnGGzf&#10;ZOR5xpXtPXY3drhzeMBkMWdrNCTYitwYkIEoSaTLwTWFxbHB9FIQPNP5guNxRe0Sbq7OKrKipj9w&#10;aJVzcnDC6XjC/PQY61MHxvHJGBs9r738HP3hgBrNJBoQprEZk9DWLRP2GTWz5u6ub2+d1zsnhZAy&#10;akJASAsy0woloF/kSAF5njMcDCl6BRFBWVXU1mKdp64rqqoiyzK0ych7fajKtOVKIIomDJXgiVL8&#10;cu3mOved7mvV0/bjY67drOvZjPPqWbnw5DUBjp2QV6TxwUTHKVs7Vl7g6qWIkqRMTYy0oMvGZAQE&#10;zlYoJZo0XGhgPzVayKbOVpBrjS0T360pDLo3pFKab959wF+eWH7w4Ak3d0YsXODDwzGzRU00hqAj&#10;lXXMypLCZLzy/Au8/8EHfPrkCXuX9smqkhACJtN44YkiQYMueziCJ1qFEAobDbcPDwkzT1YEfJiC&#10;PKGuP+bo+JiyrADBwtdMbI518PjgkK3tDTYub/L81oBJUCxEjhQyjUnjfASReIQFYemYn52aVhDO&#10;orSsfTKutF5o2DKliEn7C0+vyBn0MoocpLAEoMhTWNEHxXyxoFyUWFsTowGRUuTeOaJQeARxqYDS&#10;kUySp7iMnYKZ1ml82v6+quhar9jqlj3+5Cq729jYntsGEdYve4H6liv92zhyQqQHVVoTmwHB+mTf&#10;qYB3bUy3QZuRUGSCXp6AP5zzHE8m7BWKIyJPPHzjw0+4eleDzvnR0ZSBSGnVvMhY1I4nfsLO1gZv&#10;vPACTx7e4533P+CFl15md3OLajZOaWWlkx0eBV5EcmNQQiGagvSqtvzZn3+XB8cWpRSjjQ2ct2xt&#10;b3HzhRuMZGRza4P5kwMO5oa//P57zOrIrd0rSJESGGOxhcVgGnMg6tZDD8gVx2BrOf6k89P8jgkT&#10;yyeyT9m0G6U8fiqIT56cg9gQtzQdEs4HvHUUmUFJyWJRUpVVsvMbgSvrgFCRDWWIRHxoaw9aatTm&#10;7mNjsDRysp7Be/YzdbE10nd3zIMm6pBCFBef15XAJXz9GtqzaJN+3eRfK9ztZ+Qyg6Fku4ZSSCIS&#10;UXlOJGG5KqEo8gJjNDJAECLZVSLigiXPNUql6q/j0xN6JmO/18O4Gm8Ux07wZFzz/t0HzL2jcgFn&#10;oXIwcw4fPXujIV/6qc/w6fGYd37wI2wU9IcjUGplEgACjQuRIEHmiiAsIlR89Qtv8de/9CbPXdlm&#10;kCt8WTE+PKKaz8mN5PKlbYZ7GxzOjrn/8DbBjjHaUldTZt5zYjZBaDQCKQJRp1BNjImP4sKJXJPP&#10;Tp5+mRHrjLvohMnayrnlK7LR8CmBHXxoWpskWmUN4F1ITaIxhfcSzZVGKUPlBbPSUtnUnwfJT1mF&#10;pFql1gpte1ftzT9NYNdfX23SZ14/+7sjj6vnXX1+qWlXAeZVGKb7Va0J0b1EW9HTcjWkUEbAeUdW&#10;FPjZLE2a1ORGE3yGdx6dZ/hQU1lLlvfY3tnGe8/RZMx4NuGwvMSVrT3qe4+ptUFgKIwhmDmVd9jo&#10;KasqYSH0EztNNQu88fIL3D+d8O13/4JLRY83X7mJapILWmtMSCEUbTKEEdhQEaVjZ7PH9d1rfNFb&#10;5rOXOR1XCJlTWQsqUvoZD779Z/SuXiOcHPHVN1/j1edvIk3GnoFBNqCyBcRE3yRTYBdEMptUkqun&#10;K6OO1lqb/+X2F4mh+1qaeCGS8EkpCSFt5VELdJMJ9CFFawiJrVKISJ4ZYm0pq6bkU2ukVlS24nQ6&#10;Y9DLk3KREmLAhda173a2iJUg/QS+2NOBnf9KXtzyaGzarpvViKZsL9gupG5HrkhbRzOo3qf4HjTd&#10;+9Fx+doXuPP49xhIx8IH8r0+C5sTxwtE9GQyI0pYzCvUJcFgmFGHgul8wYOHdxm9/DKbV/Y5Ojgg&#10;Kww685i4TQa4RYXpK2ZViZQw1gqpNEUp+aUvvMVvlyX//J2/QA97fO7mFq4aI7JdpiFHxTk6SnTQ&#10;CHK8UIhcsKgXeCeQmWK0P0DLnH42xOgCF+DlW29RnZ7y+lf2CEWPoObU0tOTAa8zDuyALEhqGQhi&#10;SB4mSNFDSAOihjYLRacjpBnOGFm2ZLd9X91wUHI1wgr4hPR5SQLt8yYV1bQM5kGwauGPAicSsk1C&#10;rfQowIjUv0cMaF2gewMOJpZJXbPRFwxyyLXECZ9Mv2AR0aMa5eRCRGmDb2osU0a00yITE4hLEN26&#10;4dbsaPoFG7qrFBVJpYmyYVJvz1kvBk813rIdwLM/6fWVlu0e50JgFxjgu5euIbIMG2pypchCxjDv&#10;I7Ul+JKITRRIQvDk0WNMw4+7MdiksoEPbt8h7/fZ3NqkruZc3t3kpev7ZJnBujqRjwgonWVaVYwX&#10;Cx4cHeN8zS//7Fd49cplfueb3+KbHx/ie9cJVtLTFbKxteuqTv1rTVGP1jqFkTKNUpKyXPDw0X3u&#10;3f+U8ekxIVjIDaPd1PQ49wKjJXmv4Dj0KN1qYNbNraccZwd7JcPn/jqrp9YdttZGPHda5xOCtoB3&#10;7bKN2ZRJR99Az4CvK07GEw7Hc47nPoX1pUYoQ2xqdqNowqOkMsiVILTXSt99cfnhU2/zJz6eWuXV&#10;XqN1G5bRF9F94LN3sLKydq88jx7tUR3fYeA9xgqGeZ9xETG5wbuAVJLoA+WiBBfpDzYojEIODKen&#10;x/zwgw95/rkrXLl2mV4uubwz5HQ2x/lOvNcHJmVFEECWcTAWXB1p/o2f/Rm+9cP3+P0//nMePzjh&#10;a3/tNS7l4INs8MS6vmxEmRZaKaKUSAXptWUxn3IyHVM7T+0ldlERpGTzuX22sySYT8ImXuaIFgyj&#10;JVxpTIROwnQ1d41zI86NY1wFSrvvnXFIusKxfsTO+3E5b8sUrYirn+azMtbkUlEMM6bzmklpGc9q&#10;JjVsDzRFlqVKMemJwncEpnOtpVEZl6tqzQY/d5yJey2f84JHOnOskgsX/TQrc+mIdcYpoY007wlW&#10;SYjm/f7mJV773Fdxsk+IHhUcPZM4DnZ2r2GKETrr41MQlbKuOTg6xPmUJ9/fvwzacPvuPR6dnDB3&#10;gcmiwmhDnmWJ8LmuE9IiimlpOZ1b7h8LPj6ecTwZ85XXX+ZX/tbPM54c8qu//s949y8+oqps42yk&#10;7afoFWxtbSFkYm9sx1dniv6goD8siDhOTg95fPSQw9MjKl/SG43oF4oqwMO6h/NtEqaTM3+KphWd&#10;8WT5u6tj47kTxHKinmYjdttf2nPWhWslKI3TTAB8Qyfl2exn7G0N2N0YkmcGZz0nJxPGkxmLyuJD&#10;yvS1Be0xeIirmttlp+3ZRQpnnKmLDOGfQFrbuTn76KuLdC5w7jOdwE17rdjRyACy4MaLX+Tg3m0+&#10;/d432BmVBBtQIse5jJu3XufD2x+gTEjmQvTY4HDlDOnBupqiX1DGwKPxnFl5n57S7G9soE2G0hoh&#10;NSE0qdIQmC0qsBl1FOATHtf+9oi/8wtf5snxMY/vPuLoO+9w6+YNrl25RK/ICd7jhKQ3GOArD1kq&#10;tCkXFVVd4VyN1pJBP2daHnPzuRsUoxFFljRXqQZM6aOVpHW9l2V87dYZl79oTMKls9BqwtZvaCdz&#10;GTdvR1p0Z2MZfYKlzdg578xcrvcOtK80LTcIgsySbU+klym0zsgyx6Ssmc4sVVVjrUvJDAnEZkG2&#10;9udSYJZSsRKieObfdJZOI+Adq5ULpHk1ps3eeGFG7Cc51re1uLZQ0pxETLHJF778bzEfH/DgwYdc&#10;3d9la7jJ48cHPHfjFvt7l3hw/5M08EJQ9HrMq4pMJEKRk/Epyhisi5zOZwx6A+blEXmes7mxyWio&#10;oYlBZpkhepjGKWJikD5DZhI/m3Ml5jy/u8doOMJPx/T7PZz1WGnJtEkxZ6nQvYLcmGSznZxSzitC&#10;WaGUZDDoc0kJhoVG5xmFClRB8KDuUUadhnMZgBFNZdJ6zl50xuaCkGQzmd1oPesT2tGyK3Tv9Wlo&#10;z2nNg5VePyMMnd05pBRYEn7v0AqGPY0xgizTzOdzykXFwrsGclUg0CS0x9UyWYGApHSzCDLRG3TC&#10;V6vF16rntYe8UGyfEvK64GhWyfI7u3bMWjTh/BcIIPgF0mQMtq/x9pd/mW/+v/+UKlRIPFpa7t55&#10;j63tbaItUTKFoawPGNPD27rBPEhUn8YkeqiF97gAsZpytKjYng/Z29pkR41QSqYWnxgoY+RwFqml&#10;p7YGV3oGWUUZHQMpca4pxGtpU51D65x8OELoBLg32pQoFNVgjrUOTyBIQTU+IRY9Rr2MuVc8CptE&#10;aVIcVfhG+YklLasUgrMp8BjPmYXr77f/Wc7zGXt2zaNuv6JrIzYCHruBy0Z420XUuSUVPCI4kKn1&#10;KBGJRLSCUT9DiRTWrGufug4ipJbDSPArUOjV7F+cVT2bjj33/vmXLhycVarmgi+IncX6jDG+8DAa&#10;LHNsHHL5xmf5hV/y/OFv/c8MlOXybp+DowccHdwnMxIRROL40gZnI17KZmAA2/CPAdIY5kiyzDB3&#10;DntyQlUumE7G7G5usrO1CVExw5HHgBpXPF5I5kPDRi7ZMgaVJTu8zhSiAbzLej10bwRKN92rYLKC&#10;7W2D7w2x1hJEpIqRfGODqRzg7SFlzJjpTaKXCcm8HblGIy41bRQriqKlrfCskezaoOsa6twk/Zip&#10;Fo1tu3KZxPK19tRcuCYBIlM5ICnZnTK4iR1eygHz0lIuqgSxGlNGTavQEJ+E5SJJi65j6oh1gX1G&#10;oAPaHeIZw/PU6MFaNXv33+33PnWw0jsyKnSEECo8hu1rb/Clv/0P+da3vk7v7nfZ6mfMJ5oDuSCP&#10;Y2RvQFZlVMoRfWIJbwc5ttXyUZB5l+L0QmKj5KjynFYTTuvALAh2+4Jh1kP5nFIZSg+TqUUKze6g&#10;oDCREnhwOmevlzOMnqgFA2uo6zlaGWJINFEiSvLRJliXOncXBzysAoZFMiOs4gk7BGHJqAgqmSha&#10;ZUQSB1uMESkUAZ8g6FszoU2JNhMQaDDOYprlVltHIIiIbAT/nLZq6lhjTHWrCFCC1PbUplllU68g&#10;AgGPj6kWQ8jUeFrFVAQUQ8MHgVy274eGzkCJSKEEIlNUhGXmbBr6lDOHizW7o5xMgQiRGo2XKtUs&#10;d0QnCkkQAi9VAynadPa2bVkiEkNj+561h5uf8/D1K7n81zra80LDHYVSOBuRSnP1+iv83M8PeO9P&#10;t/jo9ndRYkbPB0zVpw4FTgairBBBdYqNZRNkTpZUwkEVDRyobIo6LKeTCc5aToc5ty5lXBomKPxQ&#10;OXyuKJ3iycyi+6KhdZJ8ejhlZ3vIyNUMszHBD8g2MkyeUftEhxpdohStqgWF7TEvF3hXIXqRSdwg&#10;eJ+e0UVidGgpGyzXlK0SIqVVaUkEW3u2qyW7k/NsJXN+rDvOzfp7KeEArSPYNSnOutVnz2QtFtx2&#10;WguxihpFUry2aPiPJzOBi5F+vyDLTEMYmHAu2khKezEB0DS7tg5Z+zztom7t4IvAPtaFthOieRYy&#10;yLnjgtCOj4EoEmgcUWFdRKk+m9u3eOvn/n16l27x/rd+l2GwVHVFkJHKTlIpYUzcZTR2J03sLwBG&#10;qsQ8HkLj8CiIGusd06rmuHbM5neZ7Wxx/dIuvV5BbUuenM7xUWKkZh8QBGZRMT1acGWg2OiN6SHQ&#10;lUbFxPswn84SKIb1ROuZ1BLT7+HxODvjidpoEhQGrVrMgWQTKtVgjOnEsdAVrqXAdsZ4fQQv6kNt&#10;zlkO+Wp7X342nv1oKwArIVjL5188lXQIR9O5USCJjbmTegrbLoJBFqiVZG7haFYzc5LRQDAwCqNE&#10;Is5uHLa2SjORcqyqxM4tuWVSYPWsbfhwGT246AHkUx7qovFZv2D6pYRO25C3qVRPyUQj6sFkPX7q&#10;87/IzeducXp4wPHBId/+3u9hTyb0qh6VDp3F09iEzQQraYg4VDOw3je4C1KBkiAUh5MZ5XzGaVny&#10;3NUrbAx6BF/x+PiUei6R+4qdQYEC7h+NqeuIUpHdakFVzdgYblDkPaTUlFVNWXlChJAFbJjjwoLo&#10;FjzMslQsJCTYpIJ88KlFRAj2dnfJleLep/dwwa7CUq3HfYFtu6w/WBPos3Mqlu+sprcT1hIdjXXB&#10;TJ2f72XY47wCii0kaUyCK6AJDTQpWBj0h+gomSwsVV3jncXmhkGRYTJ17glEi4V+dlfp7gasL7Lu&#10;QJyPHrR2/19B0a6dR/vFGiUCPjgECcVFCd3Uf0rmc8/mtRfZuvI6zwXHw8knvH8yJgiNFH6piNZa&#10;iGm6O2PT6AapmonYpGMloV6gtMYqxacncybuCdf3ttjpKfomcuoUdyenZAWYGOhpyY/u3cXHW8xn&#10;kY2eZXdYs9UfEENg4SwzV+OkYLcoODyZoHKN1T3GViFxEE2CdBci2YZKUVcVe3u7PHf1KoTIJ3c/&#10;ZRmQ7aQX4zJe21Wbq3hAd0IFFwlc52jH60wYaR1368LTzvgsonPxNp+3cp9kjE0VmGfhNCMh2Cgy&#10;eloym5cp0TPzzCrPRl/Sz3OUNHgZELjmXpoExfLK69p1dStd4U0Plbpxlyd1P/30sWlG4tkfjAER&#10;NEYopIIoGvZyJFZkjIrIIozRcY++qbjppjyyimnPoaoU52yNc7HE1xdEKWnb0RPGQmjK7DJCFAyz&#10;IY4ASmCt42S6wNrAx8GCcBituLq7xYePZ7x6dY8re7u8dfU6/98ff5dFltE3iqEWbOearTxjdzCg&#10;MKlw/V4M1NmI0/mEh7tfJOwOMUpQuQVOgA6J18BWFd47Tk5OcHVFVZcopRrgklawBC14XpSJ5zYp&#10;2HiBkHVLA7uTmV4TbSaqe65Y/b3eMnNeg7VhrrMZtXSbyQEMpEJ+Wk3bCLLWWYrtBsGwUGz1BtRB&#10;MrORaWmZLUqsjalvL0qi0OlcoZodpd0PViutTQWf7cxtb/m8pl3Z7j/2eJZcR+ER0hACxBCRSoKE&#10;GATl/JQs5LhCcTI94vTJN7ixteD+cMCHZUkUyYtt3O8G+ytdzTWVSUYrhIwQw6oXP0ZCNCAsmQId&#10;QTWVRVWUODJ08Hx45wnH/T6HJxNeubbFC3vbXL+2x6PHY6rZjIe+4nGmMMqQq1OUl6goiXnNiTUM&#10;+iMGL91iqDPKxZRBofG1xfuYamlj4Nbzz/N3/+2v8e1v/Qnf/MM/4vDoeLlhr43gReGvNSP1/Civ&#10;OVU8Za7i2q9n2rKxq0jPnN/AXq/de2OxJdnzNSoWKKlSZCCkbpZ+LlFSYfQG45NjlBRpztpnPm/0&#10;nLuJZzti4vxdL62mp25HraORvHvvXSpPDKQQj/AJLE1JjDQsTo/49PYPuP2j7/GoPGa3HjHTU+Sk&#10;xl0d8o8+P+fvP6r4J3e2uOvuQtxCaksUBf1qzryQ5HZAySmmIXV2ziN1wliIMRLwGO0gQF0l2KAg&#10;wdqUJhZEcAJRaB7Xc+5/esxHByfc2Dvly6+/wmg3ohYzmKfFYb2lwhEbLIXyJOeH4yO+8As/y2Wd&#10;yv6iDNTekztD6SOhN+bKc5f4zPOv8vKVgtnBTd759jfQylA5m1BorMeFDKcciBpT6aYt59zgAyI1&#10;msa2lXt9u+xqydAgGbboicuSvwu067pTtl6kviYnMaE4trBXUsjEro7AI5rqhYgLCVFHSokn3W+m&#10;NDIHBgVlkwqGhJ0QXEpYmDyxvKegX3LaRAggUuLi7I6zCnldIJhP16KNvRV9ykOTLqB0WlkxxETo&#10;4SL9gaEsF3x0+0d8/90/486HPyD6BTLMOHUR2cvQwOjoBj8YbPKf/4Njev/rhP/+wevc0Y/ZnHtk&#10;dMj+gMpOCWaGcinM1ZqG7WqMTb/9WTs4rd8VUka65TRgUilOZ3N+MB0TQsX1nX2M0RTFVqoiawil&#10;Z/OS2XzBnSd36V17nWuXXsVIjXVTskxR1xEXI/nglP3nhty8eZ1LOzsURWB3Z5Mr+5v8SD+gco7Y&#10;IHdIIZbsPsseQjpKYmnD8uO3veUHV0EjsTz/LFRnchwvEuRnfv+/5iFVAgqMEUSd4u/BJwTNCklp&#10;a5RO2U/anrQYWdYdn7u/Z8VpnxoSaQZaJivEN8FnIRJ6TCK4UxTS8MlH7/HOn/0rHt3/hHJ+ihI1&#10;XlQMyJjmhpyIwxKm8O4Pd/jws3f4e19zTH/3Mf/4sWQqByAnjO2UPGqy0uCzxDEWG8DmVmjbEBic&#10;cd5EqvrvopnUVWLDyYoc1StYlDPe/fRTPvj0MYNBn16vl2xqBM6nQpz5fIHMhrx88w36/e10/QhY&#10;QfQ1/S249WLB3uUhW6MeSoKWkv2dETeujujlmnntmqC+XyUPGqaedQHq/m5suTM5/uW7S/Ois1t2&#10;nOKu0Hdbqs4eZ+R67YVVHQONsnuGFC/PFc3fyZ6NRiXFYhP4HEQWVY3JNCbLyLWgdp4YITcGW5fN&#10;PHeg7tdt2vM3EZYVS6sHXnqVouFOUGoZvpBSEwnJe46BP/3TP+Qv3/0Wi9NDjASNRUlBkfUpF3Ok&#10;Kcj8DHB4dYL5/jX+t5sv8da/84D/JMw5/K1L/I+HU4TK2PAFh9mUXA2QYtLcfLoRIRpg4JAwDlp/&#10;tH2mbsU8AqqWZUbIhspUIFVGzCJVUCwWFXG2aBwDCQ3Ekh5usr39Oq+++RYyBwL7TaoAACAASURB&#10;VGsBXyBdyfU9yQsvF+zeMiitiDZpEoRk0IMru4qNgeFkWhOkAGlXoMqBC8JSF6lWsRTutfmAjnkQ&#10;lxzEyBRvbdzXpUW6CoWJlU/1DNMwNinVszJyseB2FxNLZ7NNSChB6s2TzYKVkrpp/cl7fSSBurYp&#10;iyglPpy1xZts6wVXBlhuX22J3ao2tP0tiVGilUFJgxYaJRRaSTKtefc7f0Q5O4RQUpdT+nmBRBGD&#10;RA0G9JRHyQytesRQMqrn3PvOW/yTj65Tfm3Ef/HlMf/elR0mTlJbR89K5nFKa8etFZ10Br2dg9YT&#10;Dz400Drp9To4omrtKkc1X+BKSy7z1IbjBQbFwBQMsh49lZELTU9lvPjKG+xd2gUZcV4iY+TGjuTt&#10;53u8cVWztdGnlxUYshTeI9Ar4LmrfXY3itSqIlRCdxFtsD1FStZuHs5pz9WUdYRDrLRnbPtcmiKn&#10;BokV0flKougozI7QXeSIdd4/GxdeaXpx8SldTS9JMd6l75WoawWB4aCfOoTLEoRkZ2efXn9AWdml&#10;ibN+/XQ8owi8iTs2qdLV9pVWtWwA5oRI6NtGKwqjeHz/U77x+79LqGcMBzl5lqWwSIDggSDQUTFQ&#10;FVFkBFkgFvAxP2D3ccm3fuN1fqMa4H5O8Nr+W7y29zLT4gF7oaDfCF8Iq4LrdrSl7GjW1u4OYZk7&#10;b9+TUuG8xzoLAoxWZEohrSc0rd9RNZDyeISS6MygjObugx/w7T/5Bk/u3COLlv2NitduRl7Yl+wW&#10;PQpd0FN9ClUgQsI5MEqwu9Xn2u6ArPW424lEIKU+Vxt6cUh15XEva3Ubx2Q5N6LzbzqTCcsFkv6/&#10;eu2px1l5PKtZn2nnNvcq2vhvuo9EytNEhWNE4dkY9sm1wlY1o9EGVy5fpch7q9TuWtgrvfZUoV0C&#10;MTwtKC0i88UUYxSjYY/TkwP+7Ft/yDe/8Xt89OH32RgMsJVD6YyNrR2iEA2NgCOGCURQukTqmqxn&#10;OYkPOY3fpX/XcvwHG3w93+L38zkvZJfYV/s8qGcI3XYWxOXEJY3bJBsazZq2s3SEzv2HGDBCpmya&#10;SBy/VbDYYBFSYAl4KYhaEZTAS0FQArREGMV8/pC/+JM/5M//5W9z8vG32C8OubYpKLSiDqCFoFCG&#10;QZ6TmTSw3kUKk3Pj8haFkUl4mmiNaDC/1oFcVpOzLizr2+Ry3trXlvb8eaUpxOrDrTCvQk9PMw6e&#10;8VJH8J99pM08tBMizmhPV9Mzmo3hgNrWTCYTsixnMBjSNQLOjsFT62llU+whhewA6dJsvRHra2q7&#10;4P6DKR/f/pCH9+6ymJ3g7RwRLNZGMtMDQWpXloLBqId3JTUFk8kOA3OE0gLXk2weX+M74hE/bwRf&#10;/M4TPnc94v6DGd/9+hb7W7/CN+/9No8eHVL0M1ZCK5qMWJro0DDqLGcqtp5oMzkhQEwr3osGoFgl&#10;2NGqrMh0nuigYkx4XEKipWZUDNjY3OLu0X02zIBNPWHLPGHIFtODDKE0xY4i0zJpTpGxwKWQIIrR&#10;YIu9rSGFVgjrm+FPdnckNQuKpZXJ6v7POF7nBaKZkuY519lyVskGmiutBJZWEf5EovdXO0Tnv4mN&#10;yDm3tEBWeTXIlMTbiqI/xAbHk8dPUht8bOhYY7jw6xtC5+SURBINvXOeqCSZVpweP+HhvU+YTU9x&#10;ziayD5UwUw4PDjg+OsS5GmJIqDEhhXMSZ13A2YT63esPGgGSmFAReiV9KfhHf+PzfO3zn+Ob7/8F&#10;/9PX/wX/6vgB/43T/LcPf4l/+MZXOfx7gn/6//wW33ycIXOFdDVe6qTZjMTWFVpETNYjRoHzNZkx&#10;iUPB+2WRR3JoBXHJppJQugkgAgm21EuG2lF7TSgMLs7Qss8L+5q//eUF/8M/32ZjNOJLX3qRV24N&#10;qeYLjv0YOZBATg/IuYSMGdqA8BbEAqMNL20arhcFD6cLfEiJEe9qCu9wCrxN9ySigCCIPhJVw3Ij&#10;I9G3ngRLxygKhY+uaS1vQOSauU3oMQ2EZ/QroYmxwYht/MDY0A6QsGNlc5XWwRZtR0Mr/E21HY15&#10;VknJwCVnyxuBdul7KAx2OkVFgVYZlHNsLsAFjBN4kWD4cyGwvkL2CkLpkMEiCo2bSaRPXRUxglYG&#10;KywI2RI6p8RAKqWLCA2T00N++NFtPvnoA8YnRzhbLdeJDx48qZ5ANYFh7xpa+OTABZ/K0lqDuqUX&#10;BegVhqqGVy7f5D/8+b/FS5e2efv15xFZj//uf/m/ODR95kExHk8YDLd48fIOpp6wO1BMph7vHTrL&#10;8LZGK4GWirIx5mXXjmv+XnrQyxgoZ/bE5h8ycqwcWa9PYUEogzOK2dGMW5Nr/Mov5EzFVa7fuI7p&#10;WWaVp65mqLlhWM7wox5CCLRWSDS+TBcSAgbDPW5cvsVtd8Q8zshigmOKixllNceoFjA5VccJmUyH&#10;GGWT0nRrjrBg1VTalhE21uKy4CZ2oj3Nml3+bqvEVjvoWozrwgDGRQq/ICkC6xxFqciKDLwnTqf8&#10;3GufIR8UfP2Pv4PKM7wrl4TWQqYIlBWCfq9PZsHGQBBw8/oNxJNTTrDpiSJLWlohmjhtkRdAoCoX&#10;HDx+xJ1P7vD43h2mkzHeWYyWSLXadggBoTXEgK3rBAAhE8W9bhhmysolmHnSzTnvkAi0UhgdWTjY&#10;3Njk4Z1P2K+OyAr4pTfe4LdvfIf3ZhUzJ/jk7j12Nye8dHmbvWHOg6MpdVNrEFxNCB7dtH4bo7HW&#10;I2VbSSE6mFeduG0T/mkLVVZbcCRrzIcsgrKBKBXT4Hk4rXhyCn/z567x4eklnCwStCYwE56jek5/&#10;OmZra4uBiSgl0VJR29ViGfR3eOHSTd459rho6EeD6UXiqCYrK2bjT4nB4ggkfzWZDjEmKqaEMdDG&#10;ple+h1w+0co+7dapxnaxnnNsVs72ucW7JqjNor/QREm7SW1gqHr0VUYIkZzA3/nq3+Tf/crPsnlt&#10;hw/fu8P3Tw4RQqKkIag6EcVsbuBdoC4rTJYTcCuzRgmwbYUZy7ClbDVtXS+48/FtPr79AUeHj5lN&#10;J5jYkH2EQFWloGLLSCKlQOKXdQCZTrCZMUTqckEIAW0S5KVzDYN4gzUFsJjMcdmAU+d47+E9DDmX&#10;+4bB5hU+8/xzHHxyH6MldTlj4haIXKPzIQsxZ7Ddo5xNkNGlmkzv8RGUlkRcAwmUnlQ1IHnR+6Xz&#10;EZtGu5VT22qutA1vRkNceDAGh4N5ibm0ze3BiK35Ft73kS4gY0BLqIJlEjSPATOvGQ0CZKBExCiI&#10;Mm3RuS64PBiShcTsIx1YQGaSLB9S7N/C2gXeTnHUVC4gZOrTUih8cM1SbP+3YjHvdjS0ZnyMHbQX&#10;ljLdEdzWGVuX2adZz+cKbtpFIkl1JSGmDCKOv/bCC/ziZ97EP7rP4dGn3Nrf493TA7ACZx2CSF4Y&#10;SlszykcYpZmFBSF67PGEj9xtFkVA2DSPRumGvT5Bw2qAf/kvfo8nj+4RfJ3MgJicBd+Ej0TDIBMb&#10;CnshJXVZonUioBNE6qok+IBWmiIv8MFja4sPHtViwcYExWN0QXSR6ANzW3H3YEq2OyJTp+R9w5c/&#10;8zyXRhkiVngnOK0qtm58hhduvo2fn/CX7/wpGcmsCRGyrKCuLVrJBP8TE/KJbCrCYtOYhxBN5kzS&#10;BvRls5CklNTKE7ygigLZV+SV54X+kM+9+hqbN1/k3mKY6KPEvCns7pHJGmTgOHg25pYt4xmZBEZt&#10;tCIoSR0hV4rLm312+5JPj2psHbEEZIz4oBEolBqQFRla1mQ6kjazgLcVCHUunNrq1q7Atn/E9oUf&#10;42mJ5UicEe52J0rb0vI6q/BaEuRSePoisRHVChCRt59/kWK+AEqoSpRM5mGBgbygnE8IzjMoDF5J&#10;vK/Z6Sl+4We/wqPHc75z50OUqfExzXFsdhfVtOpIgE8+/gBXlxBSf5YWiacqhCSwEUltU4ZHa4Ot&#10;bfJ7mwdzzhEbJhWl1JJCNISAVinhkFKtaTFYBIWHl/f3yUNEOclkXDItK1yoeOPqLibU1K6i9JYq&#10;Ki6/+FlG117l5utvs3ftFh6JUgalM2JDRamWABkNC4uUCfNKJnIL2diJSmlk86OUQSuD1oYiaJw2&#10;2H5GFWu2NgZ86Qtv8PZPvcruYBeRgcgW1EyYB8sipu/OtMDbZOPOSod1ybY3WqO0IZIoo7Y2C67u&#10;jtB46lBDtMRqwWx2SlU56jpQWUlpNaXVWJ+QxYVRySETKpkMCFq49iVwxlJeO5WxrYB1TIOzgtc9&#10;lmmMrinwlJhxe77KcrCJJd4Kz0vPPcfNzR1ODg45PD3hdDJlXC8wKpV31g1DptIaZS3TWGMyxd/9&#10;/E/zD774ldTqrw3/5iufTTSvTfVey5gkZYIyJdeCGCy2KiFGvPONk5W2fO99qshRCoLDlgt6/T4Q&#10;KcsSa1PNQZ4nUGFnk2mRGb2sI20jCwioQmC3l7Pd10gDSI3pbWBjZCBhZ9BP2jDLsQLG8xmL2mJM&#10;hujv8OJn3qIYbJAVfbKshw8iCUfLJbucmKaNu+GCkKIR9M6P1galDVpn9ERGQcFQ51zd2OKnPvMq&#10;b37hFbYuj3AuoN0CITRSj5DCUNcL5q4EqcgxVE4wm1csFtWyN0rrDK1znAeZGfZ3t+lnBaFpjy+Q&#10;KJNhXXLIqspincaFnNpluJARRY8oUspcNBQBK0C7Z+nQ9X917dizNQhnNfi50OyawLffJ4h1REWJ&#10;0BJfVdwcbSMrR0Xg0eERR/OKB9MxhkRV5UUyFWMUaJ30/K3NXb509Tns0QGfHj3g4eSQoRJsDEdo&#10;rTt0VGlRaqDx/FM/U2iqcKytkSIRLEulyLTGlgu8rdkc9huqpdRhYHQilCvLElunKMJoNAQhqOs0&#10;gUolB8k5iyoMg8KgikidRbzO2bxyhdHeJm8tamwQWC/wLlBoxcPH9/jhgxl7r7zJg7lmd2uP7d1L&#10;zA4eEpFI06Ou5mgFLrI25AISsLJc1XomNseUhGgdNykVdV9RVIINNK8//zxfeuuz7G4VVKFC6IKe&#10;K6j9ELynF6cIWWGNIKiMUKdkxKKyLMoKN8iggd00WU6tA6pw7GzvMhxucFAtqOdTtPNgMnp9T117&#10;ahfxXuCspJSBzETyTJAZmTJ2y57+FD/oJhvOy21j/SbKmDML+inS+ZMcHaHvyxwRoY6encGQK8WQ&#10;cjLlaH6MEIF8mHNUzlNtm7WYPCdOZwQEZXRsyYwvv/wZ+lpxf/KEejMj7vT44OQBtU3QV1GsYKaA&#10;VcgLWNLOpwiBwvRyYl0vO15rV5NnBqE15XyWEKaLnCIvqMqSsrFze/0e3rmkXZscum+YxJUW5D7g&#10;0OSmz5ap6Q00u9evcunSHoOdTW5//4eM6yNSFr/AAvfe+x6jy89x/daLzE2fqz/9NX709f+DorZk&#10;OkPJiI9ztD1bOKyWMUatJcgELKyFSa3KQYASBJWYychrbj1/ic++8hxFHpnPSqLSeCpKqeiFObWc&#10;s8gkoTQoFSmVRShPJMNjKH2NszmmOCUKhTK7iDhGMGNnJLlxdYOHh8fEvE9tDMqVlHOflIORgMd6&#10;S+2gDobKZxTek+WGKEucaIPuyRvHu6bLIAl1aGzltqNBNg4pwKqCWyKFQsrU/5ZksVPdIJMDGH1j&#10;STexYSnEMqyZ2HtKnMzIMGzonL1BgbUzvPBs9zfYkDCZBEKm8YMaMalRThALTRULXtzf5829Le5P&#10;D/ieLsnevMwbr+zzoFow++Au+sBADS6XhPkJhQqr0sTYKV9P9QaK2tplb7y1FUZrtNYJvCKERKqh&#10;DXVVYW1NlhmyPE8G+mJB2/qttELJhjhNCuZ1RVHNWJRTeps9rBfcv/+YzSxH2JLLl/fIFhHhIsN8&#10;g5fCTYo/vsPBgztsvfRZNo0n2xhy6dXPc/C9byOrGaFpyVHKdJ6lnYLkREgpcS7RNQkpQK6YJZUw&#10;SFHz4o3rvPbqi2xsbmJ9SLRMUiGUBqlQUeCFX2pvYSRolQiuI8mcco6qqgh9myqcpMbkOcJosqJg&#10;e3uLXv6AycSijELKHJMJqioBYSj9/5P1pj92Zved3+esz3KXqmJxZy/qVku9aG+PbNmyZiyPPfZg&#10;AjtIggTJJEgGCIIsyL8wb+Z9grwKEiDAIMg/kMAz3mJr7Mi7tpbU6p1Nsrmz1nvvs54tL85zL9ky&#10;AUpEkyxW3Tr3PL/fd81jlU8ZoUkJQgi4KKkqS0o5ykkp8kj3qe/h08OVa+8zYjJdkNNLsjua25fn&#10;0///9y5W8VSA8/NzcYKoBCIGfuH1N3j+xnXi5hw3lugk6FTWV+iQcD4hhcYVgiihsIFffPkl6kHy&#10;gwcr/uT4PsWlQ15/+SXO+pG/OTkn2Cwyd/1IpWecDZvtod2G2zJRtxMjkxLaKryPOZ7IGoL39H1P&#10;URaYCV4afTarGWNRk6lvKy/T2qB1Ji1iigTv2Yye6weWshBYa3n8ZMP65CZ1ihQ64q3IlKhVaCO5&#10;fGmPvVpz79Z7fO43/mP2y5bLl57HRc3RrVvo5gkAvRc5qGI3z3761k0JlCjQWhKFJwSHtQqrDHGI&#10;vPziBb70xsu88NwN3Nixabvp6wiAA2MQSKL0E1ElUMYitEYJjcJMT9zcruhDj1USrQqKOpK0JmnF&#10;pUsXuXb5kK55gAuecRxRSmKtJcTAMAyQRHZoIHMsk8i4r7YGpeaE2AIeoQQiKXImzDPkyTOP8C2R&#10;uz3Qz5IKYsskPCM0+nsHNm0PvJg+7u43IWa557V6ztc/93muX7lEPJwR3YDvB+6crjG6yAKi6Oi9&#10;x5Wa2Gz4hSvP88r+krOjI969d8b3bz7k8GDDDbNgNa7oH5xTC3AyMIpAVBal62mmjfFTmF2cGviq&#10;qqJpN6SUKAtD3/cIErPZjJQSXd8jgKookVIwjo6maUkpUhQWrTWkbIsJIWO6CDiolhzMKqrCEERF&#10;r6BZHfHOrfd57nAfM5tji0CsNJ1zhLblxsEeR2f3efC932fxrX/GfoRf+sILXFj+V3z/T/8tzc23&#10;gGJ3q4ppBpJi922BlJA65FwCWaBlSXQ9pY78q3/1P3Jxz/Dg0RMeH52QFMwXC/q+Z+j6DD2NPU4Y&#10;kAHJAMZkKaZSFNToWKBErm1N0bFZfcJCzzHxkHrPUo+OsTnjcK/m62+8zNBtuPngiKqoUUbStC19&#10;32eixlqkEFOWQk739j4wnLccLOcIKejbLsssg5oIgG1+mGQLGsQYdtJHKSFOaMqnUYQdbvCpw57/&#10;3Qn2ik9f0x2zAcQk2a8s//Xv/jM+uzdj6M4Z40ghQBSJe8drpAY/eGRpKEmsV4/5T978Ov/tf/A7&#10;GNNx93jNw1t38VExLyuWyxnL+SEff3DG73z+Jf77//C3eevuB/wP//P/QhOnRSxNYRI5iylNX2xi&#10;HAdIUBR25z8qi4IEDOM4FSbn1hQ3jozjSEoxP9701ADucxetIFciWWtILuGcxwvDeohsup66tqgC&#10;Wu/QXY9VOud7SUkaAjJlEPvOj/+KvZe+gr64YDEMKKG49srrvHPvJnocSdHB9oZNeQwQaoLDECBH&#10;RAA/9qgEz129wJffeIkbV5Ysl/P8SBWCo+NT2m7IZryqoO8Hohsy3CSnHgUdSTILbFKQKDM1nIsI&#10;yRPGFW4EIw5yFVVVYMoC5UYOFzXXLu1z+9ERbdMidKIoSqqypB/6XQ2UNQXGGvxk2RYCmrajKjRF&#10;tWS9HoHxqRrlWeZLZGVdXsa2yAo/d2Cn47q7RT/Nku1w3OnwfgpBEOBE4pVLV7mxt0fTrdh0Lefn&#10;51w53McWituPnmR9g1V5/Ok6vvTci/zOt38NqTqqoFmIQ/TsAvsvKV5/47P8k29/m8WlBSenlpPT&#10;+9y+eYcLQvPG1ef405u3pkP7KTVQ/kK01pnxEhkYduOAkhJt9G7JspVFTXHwznmkFGhTYoyBmKnb&#10;MFG82zYVkmDTrOgOLGufiOct69WG/UONVRLnAiiHFoaYEkPfg/dYY0AJxDhw+/t/xmd+65/y9V/6&#10;BklK3rn3OqePH/Pwh38+EQc/B+E8A+/EqPGuY1EXvPLiNb742su89NwVmtU5xloOLhyitSF4h3cD&#10;MUmUKggJEgHnMi2dv5WKJDNikQKIQqKVRKksdE6hYxwEJraYeomwmmpRozdrdCH5zAvXuH10zsM7&#10;p4xxZNNskFJSFCXz+Zxx9LmseRipqhotNULA6BxaFRhdY4sDQjgiTp6qvwddTVfuDvJiywA+HQ9+&#10;Ptdx93ptgYpPjRbP3rTZjvj61ecovacXI/04kFwkuIiXiTurFTHljMWQJFU959v/4JfZ39/j8eox&#10;d87g44c9Z6vsYjnvGz5+fMxFlUDBR+tz/s8//y6HywX3WofS5XRoSTuMMz9O5c6+YYzeoQvGWkLI&#10;M1dhi0zdprRbzLKuIC8R/Tgwjg6JpLAF1hhiDPR9h7SKqBXno4eQ0EphRQTvkaqYrOEBo01O6K5r&#10;qqrEJY9RltMPfsjxl7/Ceoh0j9/n7v2Ba6+9Sbj7NkfHJ5+ynOdH4RTkFnNby7Ur1/jqF17ii68+&#10;x+WDGhkD61WDquZcsAX7+3s8d/0aAjg6PWMcPLYsECkrx8KEOYspjyqHOufpZ6cqi4EURsY2IYY1&#10;hTAkYG9/j/XZGcPg2N9bsLe35BFnaGPykus9XdeitaUostN46Ef6dsQWGlRCScPo8r9ZlPsMwym5&#10;QTMrvZ6d458htLYncDp0z3AIz5xY8alfP7uoPcOEbQ+7EFTzGa8+/yJ7VYWvS4RU7Ns5ITq6puNo&#10;dFhbMXYtShiWywUmKf7vf/tvuLs+42EvOWsEq3XDqD3vbE44vn2f2WLOJ/ceEroNN0ViIwKtVSzr&#10;/W0sUsxYHoIosjgjkxCRGENuq87IEOM4EnxgVtVIkbnkkLKIRaocgSOlyjcmAlsU0yHuM0YrJVGb&#10;rBnYOLpCMSuglBKPhKElzpaIqsYaBYUlzRRffm7Od9+eM5SGZb/ip3/yhwz1VVJlqJSgrksu/dJv&#10;c/TH/w8m9hR4QpIMyRBEgYgDpYLPv7LP19/8Kq++8hnqQhPdwNB3dP2AODlFC8GFw30uXb0CUuJ8&#10;ILjzjOnqgqF2jE3EDz3WTN6sTuEKy5AUOvYYWUNoEFFiNoa+bRC2ZpCepdHsLRd80g9UwvKl52/w&#10;6O4dHh/3OchCaeqyZrM6x48jpqjRRYVUjr7v0NZgrMnoRJIZsSsvE4cW7xsiCakiQnhSVAhhiYwg&#10;tmjXM3Gc0x0qf8519XQhy8ximObirD/OeoMkBS54Xr8w58XnryFmhplyzC8uCEMkdfD9+xtOm0A7&#10;OKIHqTSnouB/+6ufcPTgPUSSlGWRtSxKgod2s+L44aMM4Rmdg/ykJHmPFLARYruIbU0RTw2BMQRI&#10;uWUxxWxi9N7jnZ9u0wyFbTsSTGGwxhJTyugBiaIoMMbsbiatsgZBKZNbA4F6ViOajq7rKI3Nbwat&#10;iSFmjawtEBEWiznaGMCjFld4cP8TZu/8La9+65/ghhEZPZeee4nTV77Ihz/7AXNr0EbjhUJEx8II&#10;vvkLX+PNNz/PlUuHzEpD8gM+eqTSOOfpuo71ek1RGuaLOQcXDhinQrjT0/O8IKEIRuOUJExUdkzg&#10;Y/ai7R6/IhEDjIPL9Z7n56RliS2yUn+2aVj7geVixrVrV2i6x/SDpxs9SkgWiyVD37PZrCmqOaWx&#10;LJdLNk2D94GyLHEut/xolc2XSXgQLid7C4EQ6VOSQ7G7aJ8lGKY/9+x48Mz/xsn1nFLcFT8brRmH&#10;AYngCy99lnpe4a1DxECdND4I3nt4xB//7DanpxtcAnzAq4gUHu8iziWCa8kwpdxpQOIU8UoC4Tr8&#10;JJJRKtu7doIZIfKclomAMMFfuTQubIMadJ5lY8ghxPk2dRlXlApjLMYY+mGg7/upJTuPFsM4oKTA&#10;Fjkx2w0OzKQ73W73KeaFyRqM1lkdNglFpRC5WVyAxdOpJfO64tYP/h033vgy84NrxH6ki4I3v/YF&#10;zh5+SOzOKKSn7RsuXzzk17/1y7z5hc9z7cYhKQaGdpO/NiXRxuBDxlebZoM2WSc8Xyy4dvUqwUe8&#10;D2zWDQaBKkvaEPBmyoSNiRjBO0cKlhgcJAdB4MbEOHqG01OsPaCwM5azmuW8pt8MzGclz924yp3b&#10;x4wisLfco2ka+rZjPqsxRcm6aem8p6pr6rpmtVnjXG5418qQkkcqixBxEgbBVlscY9hdRNuoob+H&#10;tf78DyEmW1D++3LCe7VSOJfZteQDi9mMr770IkupIUgenq356c0PePvmfW7eO+WdszOEtzD5CVPy&#10;QG7nVKokjEM2FUz/7FbLAlu6Nv9aKQ1C5CROtgkzafsufIprxuB2N4aQMqvfY0AKidGaFCPeZeBb&#10;66wCcxNSEGKkLsqM6XY9QoAxJSAYxxHXO8SsxsdA07VcsIa5nqGUxKWAnR5QPkCKAi3zT6bZOxBY&#10;7u8xHt3mre/8Ht/63X+BKGbIMHAyv871r/0ab3/nD7jgHV964SV++Rtf4RfefI3Ll/dwSMbeg8ht&#10;hWnCIaXLnnvvPZvNZhL/aKqq5uLFQ3zw3L1zF9d6kpakeUU/SwxSEl0kGUn0+TUKbiCmjhgEwQli&#10;SDRjR7+S7JeaoizZm8/YlA3BD1y+uM+Na1d598OP6doWKRTL5R7ODYxuYDGf4XrP+dkZxlqqsqRt&#10;W4YQCCaiBVkeKgukEggVd7OpeKagO01IwQ5B2P6OfMqG7X6K/ORVSu3OhJQSIqSQGcWrl65x6WCf&#10;dz++w/u37vH9W3f42aNHrAdPiAKvJYVSIBXbGlohsohJTU/drZBKiKwh3kbhS5ljrITIo8M49oQY&#10;MpQKTwW2OwlxSsQwTsotiUDhJjuI1jqPBd7jvN+B4jHGPGeFQGEtpDz/AlRlhVKSYcgt2EZZrLWZ&#10;hybbReT0hhm9R/c98yLXHCkh0VKgUr5FoqpQXUcXBfVsweb2O3zy7k94WP3BwwAAIABJREFU8Su/&#10;xPOLQJTw+i++xmvzgebex/zil1/li1/6HMuDGeiETjLPySni3YgbRgh5Js+xoQk3ejabBm0MSmnq&#10;uubKlcu4cSDce8Cm7ZFWYReWYAzOCwgy22NiIvqBSEsYwbsczd+5geHMUy5nlFXFcjGj3Zsz9llN&#10;duXSAfcePGTTBVwA7yeDphAMQ09hSuaTATDFyHw2ZxgH2qahsDZfUEagtUXIaUdJgU9DKVtMdrtU&#10;id2t+vRPfPrwIra5EnGHAyslMSZS2JI//dF7vP3hTW49PKZDY0RBmUoGssApuJBv6xhJMhBTptGF&#10;TFMgSk6pSOQxwDmHFIqqqjDLq1SlxbsB43q6ZoUP4xY9YLJbh8kmM+GM3hOTIqWsMFLaoES+LcOU&#10;aLgVywzDgBtHjDGUZUk/dMSQsLbAWMs4UZTGWGZ2ngudpWQcPXZmuX7lIsVMcnR8jAuOJCVCGWKC&#10;4ByaRKENm+DzPGpKxjFSDz3v/t1f8vLnX+Xbv/wa9uQmd27d5JUv7HPhV77FxYuHucHbaFqXqCcR&#10;SzB2kl6GjCubnOYXYy7DGPoxjwPaMl/Mmc1mXL9xDT8MuAeP8EZiZxWpMqi+REVJCoHoPcH1RNHi&#10;x0D0+c3QuJFmE9jrO+ZhQVlY9hZzzk5XFCJy/eoFPviooOk3GGPp+54UPbYw+BDougZrLWVZcL5a&#10;Udc1s7rGKE3Xt/iw1RCDCTnQGPE0/+tTJdE79GC6aUXiaa/sdJZT/r2tzSWPCBJtLETou5FHT455&#10;79YjxuQpZYEk4cOIlBaHgiEiZSKmMNHZIt+2ZOu+m95R28ObRViefDlLPvf6F7hy+RJ9m0X/tz56&#10;j5sfvvsUp+VTWF0ipfyuiD5AytpTESUh+FytnrYesbygjcMAQuRlSYhpkbJYW+B9/mSMtpRVSQqC&#10;tu85PT/H4jl8/hpfeO3z1HuaO3fvcfPOByQpsFVNH0e6ZoNMGdAvlCLJgmHoMUoRq3261TF3/u6P&#10;uHOt5W++8+f86CdvURWKf/Ff/qfUewfMqoKhdxTlbPdNVDIiVcjfBEC6AZk0IUq894SQ6NoeIc5J&#10;JBaLObPFjOeuXyOGxMPQ46oCWRaUYk7hC4RIpBjwfsClhtQ7kjfEGGm9p4kj55s1i8WcebHPrK7y&#10;mLDyHF5Y8PJnbvDg6Gd0fUtV1aQYcH5ESUlRGdbrNVIpjMm/HvqBsiyyEF/k1p4uhszSGYmRErZO&#10;DT5NKshn87x2FMLWuDONEOnpbauknpyyMauvfKQ9PSPpOSIJbIwoK+gtNL5nlIpZ0NkWKNVu5Nha&#10;/KVUICaLf8gFfCGEDB+GXNh9fnSfUji8d1gtJ43LdhF75i0mhZj8SfkfCSEQRA4IS4CPuc1aiXxg&#10;hRS40eXFoChQUuaiYEQeC6SkaRpSEhRliVKKpumRJjfYDM6xWq25f/ceh37JrJ6xXC6ZLRZcunyZ&#10;83aNG0/YWyyoqgrfbWhCJiKMgKHYQ7XHXBJrNJ733vuI2sx46fo17r17m5mL3LhxnQvXbrDuPNKK&#10;qdyYvOiJrXNBkKTKFp0k8qPKBzabJh9ypajmlouHF3A+0m1OOC9y446mwogCLeNUeuHxYSAMI8qX&#10;hBAYY8ARWTcNbdex2N+nriv29/Y4GlpCVFy+cpHDw32OTjrcOKJV3h+6vgOlmM9nNF1HURiKwtK2&#10;LW3bUs9rSFlg7UdPYRSpVuRO9PT0wE4HcOIFdrPtp7RFP/dDCYmP2a60daN0bZ/lgtpQhJ6mVGwc&#10;hCTRQVK6iLIBHR1ezhFST1kTgTA1wUuRheDJO0KKhJDjXfW0hPdDz3s//js+nMpKlNYM44DYesTy&#10;spln1yQUSkQcAe8cIkWIDjcGjCkQwuJ9Qtkc0tYPPeMwkkTCWkNMEecdtrAICcM44IKjKiu0tZyf&#10;n2coKkVUhINixq3zc1ZvHfHr7WeYlxGF5CwMXLMaLa7QrE65cWnkhUXNW5sGK7LweqDESo9cKD45&#10;PsU1nn/4a69z6WHH7Guv8tHjY37w5AldaXllf0nNnMY3JBFRKWGlpInQas1eKtnogRRyTCaT+D0S&#10;cznIaWKpDyjMPlcuXCJcgE9iQxvmlMUBWhtk6hFqhnb3IT5EPV4S28BKOjqRIAiGzcDQtIi+Qxcl&#10;1aJiuZoTxjVXLx7wmetXWJ1+hNGKYRwRSlGWM4auJ6bIvJpzfn6OspaqnuN8oGk7iqKmmM8Zx4HT&#10;ZoU2gmsXa5JzucESdqRNTC4jDXJLd2etghLbzmAyNhoSo5iKPlLKbUVW4vuY462iwckR7XIupYyJ&#10;ICLRGJRQJKsopCGKRIghj3nKEWNO+BExIabFLssnM8MmlCCISBgDQWSz4+gyrS1letq5sBWXILaA&#10;clb6+7QV1ExbXgw5N3TC10LwxBiwW0bH5Vu3rmrGcWQcB4qiAKBrW7TKlpE8VymKasbgG07WGz68&#10;fY/nriwQlaWMsDo+BjVjf16xDg6tPLuEQZk1ot47+n7k/v2H/Ls//y6/9o++wU8fvMUHf/QWcT2g&#10;DiJX64K3Tp5w8cXrvHJwQJQlPiqiTJQyIOnYWI+MOZ06yQTT1hxidhzHGFGFpqkMs0XFheVFHAtO&#10;VxKGzNxZVSJ9TtFRQNd1uDbS6ohL2Vs3BDhvB1bdwH5RUdUV+3sLur6lrixXr13l/VsPWK1apNH0&#10;w0DyAmM13jnabmQ2q+jGgWZzjjaWurB0Q8c4Oqy1aGVomp61FSzmJcINGS6aXI9CiKl1cYKZRE6i&#10;DDFkPBb5FEFI5FsykfP4XOSFw0OOjlZ0LofFMX0/tNIIpZFCZ5sMAucBKXOOrcivZwiBwZMF3hOk&#10;mu1o0+c3PR0CcdepIbdxBYKnKi8pcl/X9pGh1KTp9JloEEkQZQA8MWZR9zgMDENPjAljauIkq4sh&#10;b4xbiaLRmcL1Mau/ut6DFzgfiVITkmb0gnvH5ywWJTOl2BOafr3CFA6pRwSRy5cWiHsnmToNgRAj&#10;UkoW8z2a9Rl/89ff50BIvvrNr3GwbuluPWG2Z2k3Jf/v3/yE/esP+a1f/wYvXKgoC0ErekR0mBGS&#10;qiENu84hkbKvLKZswPTR0Z6tORklqZbUiwWX9AIbocPgo6YyhmKM+eYZyfRrF1kpj9MJU1a4JDlr&#10;Bk7WDeVsRlmW1JWhLhRDkFy5doUbL7yAfnKCQBCTpyzLvBClhB+HibFMmSp3jtpaNu1A23uE1Fg9&#10;Q2KI0oKqsFN+WYgh327C4/FIldBmEg9ZQ5KaJDVITRK5CM9IQWgdyEymGCX51a98jZu37/LnP/oh&#10;utgHIbPeeDq0CYGLmbSycuoti4HoR0L0GcrruwmWm94Q0xtKTuNKJmqmyWVixbYL5dOZNuUtUpBj&#10;kJTU2QAoBC7mNsIYXF7TEmglGIeO4ANVVWGtmSheR1EUdJMWtSiKycITMcZMPi0xJQgKmiHLGzGG&#10;deg5Wm9IJrE/Dph5SRg2tP2Aj4pFXeGDRxu7s8lAQmtNPVvStRv+r+/+GT97dId/9Ju/yz/8rX+P&#10;w31wF6/xtycrPvreX/BH3Ypf/PobfPHlGyxlhVMzurJAn98jWJM/opgObpwcvRNLE/qR87githpC&#10;RV3tYeYlbRJsnMeKSCkSMigGl9GE0TvOh5begC4KhDA4H2i7nmHoqeuCeWWYz2acdhuQkhdffokL&#10;V6+TYmBvOefChQtUdcXQtUTvEdFNAvu8yMQYaNqRh09OWa37abH2GJkwWqBVvt0y4pPnx+D95K5O&#10;SJmoq4pSy91M6b0nxJT1ur0nSUEvPAfG8PUvfoWL+5f4ZLOCaPNoKfXUhwE+JHwI2Z0de0bv8THg&#10;Q+7KDcHgZpYk9vLTzOdLjpRv/q1VPMQwXaAZastfa/w0ehCDmJom84igtUFJhZ9Oaophm88MJJwb&#10;UUrtmK9xGHZLS9f2FEWBtYa+64kpUU4YbyQgIphC0bqOSitc9PQysulbFhS03YYDsWQcWxAKFxW4&#10;cfJ3JYhxl6MQvEcpw2LvAsvxkA9uH7H53nssX/sGv3xwibff+4TL19/k7HDgrR/9iObcc/zVc177&#10;4stcPdDYzYgrS9JkyMyKfyY9xgRz5vKIvAwMLbbvKGb7LOoFpZDoriW5ASMd0iaSMTnt2jvWY8/g&#10;I2Vdo23uoWjbhvV6zXIxoygKqvkB/f1z2q6nmlUU9YwYPMvlgmvXrjJfzBj7HoJDMdGp1mCsJQo4&#10;PdtQfvKI01VDIgdckzxG5+bFSRaVFX2TDzD3IBgOFjWL2SzrQrynbVu6rp/o08hCl3gig3AcFhbQ&#10;zOd7/MqvfBMTs0FATNWwzgdGH3bWrTHC4F0+cOSLkS1SkLZsaD6kW9/PNkjQu2H3xN9+7vAMI7YL&#10;H850RN7klM7ZXi5TcDEGRMpxmX3fEkPEWkMIfjf3FbbcYYFS5C0ckb3qW4eqVFAVlqqu6No1oxtY&#10;NytsDUKXzJcLCmvZtC0yenyU9GPP9YNqUtHnR4gPHms00poJX41YY9k3Bd07P+M7f/Jn/ME1w4fp&#10;HpuLnvY/X9PdHrj/k/d4+Ne3aJ484au/+CUuXruI7CpC6p/O9tONm8Q2Dzfl5UwEXPRs+g7b9tSV&#10;YFZVaCMYW0HoW1CRwhYQB0bv6bxjjPnAG19glMGNI03T0XQBbTXHm8BmAG1LbMwqO2lzmbIxBqME&#10;5aLG9T1WZUgxxJApbwHaGGxhKKwlJIFQgpRUDldOZgoR3KrPQp5jlUIVlqpeUtQzlFSMw4h0AhM1&#10;KgS0DkihKaSg0IlSS+6fHBOi4NL+Rfx0HgQ5DHBwDun9lJkBFk2R6zWnPYSsi4sRQ/67zyZexrQ1&#10;YU6T2nQxbWdnKSf0QCmZpYmTRUZJObUOaow2OKUm0Usgp31D8G7yMsnp93IHrNb5sa115otziEb+&#10;xIIPeXmKidneDKMtgzbEYczAchTM6hqtLKUucS5QysjQtfT9yJc+e5EQElZJisLSd12GSqTeJTsO&#10;ybGMCjd2/GT9Lq//9iv86vIWr4j3uRBOkVcv8/03r3DrZzNOfuZ4/NZtxr7nS9de4niaq7Yh3btb&#10;V0nStBDEaaEZvOO865iJgaKomFuDp6bjDO8FUlusKZC6x48wxsSm69FFibWaGAXr1nP7wSmb3vHT&#10;Dx7Q9CPSFEgpMTqLyqP3bFZrjPSIlHBDDmtrmpZ+GKlnjsGNDC4iExgpc6Ce1jmgzruspdBZixuj&#10;JEYJSaGVorAWo8mRTDHg/UhKAa0ESJk/18FhksSmnO8grMJIkytc1aRTmGZumUBPjFsCrBDYyWMn&#10;tc4j7JbomLQE0ytNMpN4K+V0nG23xlZ3tk3w1E//yvSNmj5KSkzi7al/lsya5Zl5wjanCtAcLgdJ&#10;ZG1tSjn1RQqRzZGTIdJ7j/eOJCSLeonWmXxwmxZBToR2zrM6W3OgC4rDBWno8ONI8h3XL1xkubfP&#10;ZrNCjm7SB0BIUwerVqiUaGXB42uJN37jBv/yCzWHf/chB95i+afsFS9zPr/I6vV97CsFzXrF20e3&#10;uJM27Ksyb7cxTEwQzxLxU8xQThkUQjKmSOdGnHKUSlCVFqJlGBWjyDh1UfSkHnyUtIPDTDirFJJ1&#10;d8753RM+vvuI+0cd9WyGsYbLhwccLA6oqgplM847dLlEOobAhx98xOgcm6Zl3TRopQgRnIeIngpO&#10;PEJmX54WWQutdF60pczhIUkrhLMcNSeIKUvBe090WTkmhSA6hRKKQhh0FEgFxazCoNivFiTWbIGy&#10;lBQ+6oy7kgPwXLKMIWaCQeas2q1De0yawU2tN0IgZLYNhamhB7X1t22jZ/NJ3UFeWYepdnBSYSxd&#10;11Av9mn7DlSA6FFERHLE0JO0xLuJ9iVSlSWCiBtcFm2Pjhg8IeTDnyMnExpPUSVCcFS2YpBPcCkS&#10;nOR+O6B0i7FnvHHlgPVGsRndhE4s+O9+43P8H7/3F9wPS+r5ArrHzJRng2QQC2oRodmQXgocHb6P&#10;+knFwn8VP34Wu/8NVvMTolhi2g6lWvYPC/7hhdf413/9DuqFA+bL+XSb+jz8x5TVUSh8AqsAG+ik&#10;p/YanwwbIlWhsEBVzYmhho2lLgwsW8RYoboWScK5nnWb6N0eT84SD88aTifvnUgRLRJd1+D8nMvL&#10;i3g/8vjRfdZk61LbthwdHTGbV3Rty3qzpipqhiHbndquox/GnYhfCEF0LXVVI5AZH9cSazTLquRw&#10;seDR8ZNJ65A9fWVV0HUttjBYoSmMwSqJFYLKKOZlwd5shpaCoA2FVpRKUGiBlTlDLaRE2/YIkxMk&#10;pd66pCMEhyQxyoLRBXofGUKkcz5DrEydHhOhZYocIyBkJh+msI64g72YMNvs90q40VGWFW7s8nw7&#10;9ggiQmZEwKWRECLaqIkuzFxyDAHI89jWSGeMmYbuMfvOYkRpgyCPETI5jo6PuVIVE9yUN10pBIvF&#10;gvlsxr//za9Qasu//oO/4kFzgqwXrIYWayWuP2VQJa++vOC/+fwNXiu+xOvFIaFUlEGwXqyp1hcY&#10;w4aFGenWDT4VCBW4//EPOe9e5nOfe5n9/Vme0WJWsQmZe33znJvZ8+1TKSdCOsYxOy2UgqpcIMs9&#10;hGmxpqAuC4xKDC4SkuB803F6esrJOTRBMpAD6RIwuIF2CvE7X63p2oajoyc4lx0TbqLMF3sLtJJ4&#10;H/G+wzufta9SYwz0fUfTtPjgKVWibzoEYMuS0Q0oAUNZEDYNr7z4Mkenp/z0o5v4icg10yFTcqut&#10;DpPuNmKUoCiy5nnm89dXWUWhJZI0CX0UPkSOu4YoDdoWU4plQqSAUZJ58gipCAhcAhen/LiJgS3L&#10;iqqqidbSDSPaGKpyZ7eZoJB8xAkh7ADdwTlm8yXj2BP9MG2eDhH8VPiQsFZTFJYQPYMbkGhi9Lts&#10;rxACXTdORERkfzFjf7EghYA0lrqesdjbh+Bp+w3t0NKPPU3XMF/MMxujJePQU+0f8FvffJ3/6Dff&#10;5KNPnvCDd26D0Lx45YBXn7vEfgGdTzghKQfJmEYCkWMB4VHEmzOadcPZpqU5XbEeeo5XT/izv7qP&#10;utLRxJKXn7/CopLszUuESjjvpiZtj7caryUyKWSUJJlVUH50jKFDcMLMauzeS5xcuAfDKZf2K9pB&#10;4lLF+3ce8vb773P/4TGHhy9gipooMrSTlMYmON90PHh0vMv31VpTWk0Igc2mZXSOx6cbIC+jO+UU&#10;IMioylbEX9cVVZ0f9YuyZv9gj4uHh/RjD8NIoTTXqpHX9w/55288DynSpcBR19CEQBjgwv4+e/MZ&#10;e7MZs8IyKyx4T9s0dLGbSg/9hEZM2lnyEt6hMGWVnS1S5cAWKSfhT8tm09D3PePoafuB800DWlPN&#10;Zlgxox1HjjZr7o8tx+dn3Hvc50PrpzKynH2X55btRielJIRIUdQ0Y4YggncQA947ZJKolBjI6IOS&#10;hrIqJ42kyDNsjHjvMpIAGKWY1RVVUeNC3M2yWsB8sUQIQdd1NE3D4vCAsnzayujXa7SAzm144eIe&#10;L/36P8gbfxzxfcuTVFBveoKOnA0d/TBQ1jW+1MSjcxp3RrfynD455daq5Xaq+fBhR1MtePOzL7O/&#10;f8Dp6TlPHqx4/vplLl06yDNjGPKyZxReqzwyxOzcZToszjfoeIrzDuMW1BfmmHOLDIlqtuT0Sc+T&#10;4w3nmwGfRHbvKoX32c7ifUAIBUiktiQRCBOEVBaKsioY3EhehzM1KpVCivxYD8EzjgMi5ZAQrTVK&#10;FwgrMUohraYZeq6UltXJE86PTxAh8cE4sGcs37h6hUuLGRcvHnB5tk+1nHOprrh8+RJlYZFK4N1A&#10;2zWsVg1aD1yolnjvaDaOYdymWBZTunzACsVePdtlcuWDK7DGUEpLJQSxrjIM2A8cVxWrrufs/JyH&#10;zQlHpyes+wEnBJ33bPp2iq/fQTvTrRumzKiU+wi8j1hb0EzFFgmBSNuoI0NKYlchaco88McQdoKb&#10;rdluy7bN65K6yuKaYcw3sPOB3g0slWHsRW5VJIduaGOmlEOFXm+IpmQwFRGLkSZH5ROItkJtGlwY&#10;GIaR876hSw7brkkukDrHW598zOPWMJqSl772dd6oLzD/4Dab+kO++oVXMUbz7tsfc/fOxzw5OuXL&#10;X3qNK5f2sUWJG3pSaUgmJ0kSIBKJSWbxdxywqSF2Pe0G5gdLLvZXORIdj8/g40/u8Ph4A8KiVE8I&#10;I8ZWT2GfmMeNDP9Msaoia6+6vqUoD5jNZyAVdmLJ5CRYysBHJPgqP4InuMiWJbaAWVkQxhEtJc+9&#10;8AKj95ycnqNI9KmkbUZ++PiU64Pj6uA4nJVcGCLDiyV9zJJLHQVd27NZb+jaAWM0PkZCAmkLDOTH&#10;vdJEIXAEXDugdbMbE40xKK2JIdGHkc5l3fboPV0I9FJwHgI3j454t+lZrdeEkChsMXWPTTOtmuAp&#10;UiJM8y0iIaSaqurzuzaLeiNaG2LIo8JWHBRCyA4GmefhLXy2ZW1gqrePnr3lnLoqWK9anBvyGKEl&#10;Qx/ohohVc+qyyrpXFzDaorTBliU6NUQxImLe4seuY2gDpZXEoUW4NY/XDWbUpDAiXcs6Bu4/afje&#10;7Xt8cL/hW//4N/nd3/wmz19QmPYYf/UCb17/CueHl/nwo1vc/uQed+4+4Wwz4JLgy1/8PNeuXMgB&#10;fYVFGIOUGhHk9EZPU8FIBN9D1zGuNHa2ZL53iDp5xPu3b3L7/jH9mLuDJQk39lT1HlLpSYsbkUai&#10;tMwHJea9ICVQJseGLoqatssw4i6EY/JOCSEQZXaIiAnhKIqCgz2DiAFTVCgluHPnE9abhsVyj+AC&#10;82rKulCKExKhbbC1Zb8wtCHRuEgUCS2g7RxEzbxcYo1hEANeCkxRIHVm+yJgjaWoKs79GdE7hMmi&#10;m5z2OrFyIeJ6hxsdm7ZjPXqO+5Gz0TEkgwgDlanwIiCDQIpEgXpG5ZVhhJ32MkM7YlrQckaoNpYY&#10;Rqy1tE0HKVNtpIQPbtJ1bg/tVGk/vasgQy3OReq6pCwsJ+4sK8lEfuGLwlKWink9wyhD13bIGLhw&#10;4RBlNNoYVtV1bOgxriWN51hhGYbA6smaUglaB66NpK6hlZHYS/7u/mN++P59Pjl3tL7nl17Z55X+&#10;LfoffUA3L/FGcuXaVzlpBu7eu8vR2QpZzDltPT96+0MSiWH8DK88f4jQGW+UU3ToLkVA5C0t+hFG&#10;T+gdj5onHI2B+w+PeP/mJ2xaj9Ylw7jKIH/ykHEbjMox/N45pDA78ch2Ge0ClOXA/v4Ma8q8qJIh&#10;xrLIYSJbe2qYGiyVzmXJccyLj/C5EfH2zVtEATEkggt0bkMSCqdnOKWgVNwdBly74bUTQacNclYz&#10;CFh3LWVVYIqCMUWkqBAhom2BthVhGHLUqy1QUrC8aOmaDUlZohS5VstYpFJ0Q89oFEPwNAKOx4E7&#10;Z2dshGKoK+y6z4ov1+OJmTMgbiEvidZyUv1MImgXkDGwTZzxZNJByvxI0FJnfFaESZspEUkSXaC0&#10;JSF6ohtxwRNFVk4571FCcOVgzrrtcVNVaZAGWxZoBoJQnHVrrqlLGG1pm5blwT5lYVBVzcKNeFnR&#10;xIAKHX5zgkw1603P2gA+kcYN577lo7OR794858f31jS9R0fHa3uXeTnexp003K3ge+8eE8cD0vMS&#10;2wTu3j+hERJTRObCkqLkZx884LQd2cjP8PqLcyojEaFCyAqTPLUUDCiMadDnI0k53HDOBx8f8Yd3&#10;bvPe259w1niEFbjUgIYkFOOYM9CkkIxhnEid6UkXBVYXeW5FE3ye+0fnQUmEynmvZVGAkOjCE7zL&#10;QvTpe5qEyEvuosRoCXHM6Tcx4nxO2O66AeH3iMFRWZsRVyUZUXSjZK0V1ruc6C0kxWyJ0JpRitz/&#10;qxRj32PKGX5aHAujCS7HBai5JawFw+go5yVYQUieoR/pXM961dD1kaMu8NHJiidtx3yxYGlLjjSM&#10;3YhQ4AeHlGC3kNc2lQUBcnqs73iGRBZNTP9FyG2Lo4SJw87GuLy4ZXduLpPLxb1xJyIWKVHagqos&#10;p9EioaSgsAaVqpwDmwJaG5qmwQSXewtSQun8JtEInNtAGhk7T9tEygqS8LTHx5gkebgZ+enDFX9z&#10;8xHvPTnHa4uxiq53rBaRy4eH0BuGYc3Nj+6zamtevXjEr17SfPzyAY+O7iOKGcnlHoEYIrfv3COp&#10;hDgoeKl6hf19g4qaNMLgA7W2FK1mqMrcejNf8vt/8cf89d179EJSCJk/VgrTzbytOoqTIGTrdg4U&#10;8xmzusqOkHEk+9ZgGAY2mw0pRtpdmLXcjXYx+glnz+L2vBUoOhWhNFSFQUwtlEIKQoTlwhKcg+ip&#10;rEUJSSklMyWZz2c5KVPlmCslcnO7UAqpQGtJUpLSzlFFQYoJU+SPpybRuZCSCxcv4ccRRCSHUmtk&#10;Clgh2bukCKuOwvbsBc/aB8bR0TXtruZWKYW1lq5rCdtDm3ndrc1CTFDVlOg9Da3Oe7wf8S7bH7bY&#10;awhhqsuUWdwbM6C9NTuKrR5XCVKI7C+XVEWBdwNiOsxagq0sOpao6Om7jvOzc/Ryxt68wk2og/eO&#10;6CMpDtk8GBRClDRdgw8Dbdfz4Kzle7dP+f6DnscjJF1h1DR7FzMet5Gbt57w8tWCV/ZH/rPffo3v&#10;fHCdNy6secFveONQ8vthoB0rUiDHPqXIGCIff/QAsa8J9YzPfu4Ki8MSU2skA9oIukFSySLj2xev&#10;8J5vSUEz0+DJr0NI27I+sdOWKiMgQmEt89mcSxcvYq2m61pWq3NCjGg1oQsk+q7LqT4hEoQgE8/T&#10;BTKNKUiFEBqjLL1yPHftJU5OnmRl3qTWG0eHm/BdJRIzU2C0oVQKrySlSKySYWYMqbBEkRhdRxRg&#10;C4OSBS54rC0Yh9z2kx3NYedgCRFqVWV2bPBZlCQNowtsBsd6HLlzckwbImiD0YYx+OyemS7QYUqV&#10;LMty8gtOL2aeK596iTJWm3b/LfumphK1lHb5rFvVkFD546QYkEqtdmbrAAAgAElEQVSiU4aoEtkC&#10;LET+GFevXMq6gU2bdaGTe1XISGEUpbEc1JpFXbGY1xRlzvRCTJCO9wgCwUeQmkI7/HpDH+Anj1v+&#10;4O2bPNxEVqHAWkuFRISA85KI5fi44X/9ox/wL/+L32TerbCdZfSJz7BEVCN9PxKTzgqkFJEi4WJE&#10;6QKdEm//8H3O+wTuBrPP32B+yVLNLdFv6FrH/ZMz7sbEaXHOay9c42/vn+JKhRi2viuxu2ljyK5m&#10;PQlflFI4N3J2ekJRmKyIIk5qLc0W6XHjmMmEmFUSIbhJ2pdpdu8jxpYYUzB0HWZ/zuc/91l+/Naa&#10;4AbaZpiQH4kUOUwwCmi8z5oCpSfReU1V7RFiYrXZ5LYHpXLVlogMImClJYUha2qnn9rlpdQNPUkr&#10;XBBokQVIbd/Tuo52cKxHuHNyzIeP7oGxLGeLKe8iUZYVZ6tsdZKTFkYKia2qp9qD3Y07/RBC7F7I&#10;EPzOZi6l2Ol2d9ml0yIXJ84+Tgp4pTRherfE4FAicePqlTy7xZA7HMgxo1LkjXM5qyntlBuWEm3f&#10;MxvzzUAMjNFDP5KSYggDNraYFLn1pOX3fnafD84lSmqsEcjQ42JAKYMQGuEDs0rwex9uuPU//R7/&#10;/B//AmJ5hTEEhG8ZrrzCnf6YWOwhk0QzQHR5AUgJERWLcskn797lu+3/h+kM+2++RpUU7fkRP/nJ&#10;e/zgnR8hXv886/1jXv3cc4w//hmyiSTFjiLPKdwyK/NjNpB6H9FaURYF+/v77O8v0VpxenbCar1C&#10;S8tqvWZ0Li++Pt+0UubQOxf9xERma7ySGozFO8fVSxcRKebl9ziHX8cgGccRARmDJSHC1IGmNUVZ&#10;UNV1hqJ6SB60FNjC5jMQEsklpMliqqKekZhuR6XyQhkTuJHeZxNqcI5u03C0zj+PR8XNR/c4ajfY&#10;KjduxhAIKee7Ka0Z+46qqnbJRfP57GnNaN5+n3arbudWJSUhuGzDSJP+KWVwO4/BW4XN0+j7MCVP&#10;SyV3yTVuHDlczrl04SC7AVJCiXzQUwwMY4cjIKJnf1lhtUK5RAojF2Ii+kB0I92mJQ0eqQzr5hwb&#10;PY9OW77z449597hnUc5JrkO6nigVQRUgFEoElOwpPHRyj7dPVvzvf/khv/rtV3muWqMO5/zB+6es&#10;qkvsXx15/OATrMmMoBAgYiIEg/SOIsHRJzf5zh82xM1DXnnhGj/5wY/4adsQuxnFv/mQq9cO+Mvb&#10;7zBoiRkkqRhAqp0TVWmdX9fpttQ6p3sjcszSMDj6YaDrx+xALbMxFOkIMWWh9hShKmWactLEhPH6&#10;SaklqcqC69euYLXi9dde4969Tzg/O2cYerq2oaqqjH8Gh3ceJRSVMYxlgQyOsdRcWM44WFTUpSWS&#10;3xQYiU6WJnik1lhZEiKEmANVXHAEPDpEBu9xvccPI10/cN403D8+5t1HZ5xtVojCAIKN3GSHNYKh&#10;H1kuFvmMyS2JkxjH8ZmbdqfF2wpzs/8/xczKbC9hAdPtO7JLWxTTxjv9iVyKl3b+nm2W13PXrzOr&#10;K8ZuvXtzBJ8ld5PnIlOVfZshGiWR0Wfv2TgwtB3j+ZrBB0L09H3LUeP4q3cf8bd3jrC6/P9be5Nf&#10;268rv++z9/41p7/d6zuSj++RFMVOlKimyirbKsdVFQMGgiBAgiCBZ/kPMguSjILMMsrASCaBk7gQ&#10;JJMERpTAZUtKipRIShRJsX/9u317ul+7mwzW/p37Si6nv8CVCEr3vXvOWb+91/qub4OvC1Kt0Fmf&#10;Nih8EKqe0vKQ1HVgoBqGVza586Mf49MB+3t7/ONZYNmzDLcucO1qw9HOA1of8CalbS3KW0LSo7UN&#10;qRGu5+HuU/7JPzlgkOcc7Bxw+7UfcPXtt3BffsL79z9geWJRxpINNyjqpZCctSEzhsSkNLSxNRPC&#10;Ut2Id0RZlHLdK1bv67E7Jc97MYlHVCWS0+ZRzq3ey45YGYJDa9jaWmd9PGLU73FwfExVVucZxyFQ&#10;LZdoFG1TRzWsOLhUBKbzGQMGaB0IrqYZ9BgPBvSzBBsMDk/QMFlfxzc1TSNcAi/VC9birCiu67Kk&#10;qWoWTctZUbI/m3O0nKKBgTIkXqREjZZc3qqqyXpiXtjFKCilsF1P6+L2auWcbQR/7JJufDxhgw/x&#10;TWHV2/oQ5BrQYfU0uEhhbNsWbZLovK25dPkSiTGU1kYid4h/t1xLWSIcBpP4+CE2JHiS6CNWVxWq&#10;tiyqOXWzBKf4+N4Rv3h4wlT3GLiKkOUUrUO14rOQq4BvBQ9Fp1S9AWk749oLN7l4+QbL7QP++a/e&#10;50//wT/g3/zJd3j49BSF5sk3n3M8naJ7PYKrMCHQqqUMdV7ha0hNn2WxZDY7I+vnmM0R5eEhf1S3&#10;3Lx7i//+l0/ZrCtO3RFBKbyK2cE6Ra+y1eT9bOO1r1ArAlOapoAIDlGaoqoIoY7sM79KDbJNI1L+&#10;toVIGldakecpFy9dgBDo9Xt8+eWXYpSNIBHGiFIBF/DWkmaZXMsmISj5nZZlKTlpuYnOQi1WiQwn&#10;1RL3Ok4yyqrGFRV53gPnSVCEtqWsA7OqoC5L6qJiWjUcns04OJtSB8vIZBjnSVI5MBsrp71vhWra&#10;AQN5L5eZKk3E49EHt3oDnZM1rnOiF9PKkKVCaJYsLuEn4BN00MI+x6/kFCLAcxKmFzvWvD9gY2OT&#10;G5cu4YoFqYd+olG+Isvk1uwPhnL9EfA6UNee0OYkNsU0NcqVLJYzTtsK2zrOlp5fPjrlvfsHnE6X&#10;JCiKkNBUcnJr46maKbVf0lDRas/St1DPWLt0mReef5nE1TzYucf+bMGHP/sZXz0+pdfvMx5mjCdr&#10;GD1AWeFWuGAJ1mJdRuFA9VtCKOjrEYSEN75/hzt/9xFz3ZJlB/zbL3+JLQ0z0ye4Ad4pvBVmvg/C&#10;btMmobEtPkQSfVzn1k1F6Hin2ggPIWi0EtGgcE5l2aNNgs4VPhiM6aMVBOsYJCP6JuXapZzRCKbz&#10;JfcfndAypLY2qjRA6R5We1oCPsjnrZSGtMdJ5ZjXJVVVo5wiRSMRBHKYFfMlptenaFuqpiHYmmZx&#10;impKqqKkqh1F3VDO55ws5jwulnw9n/PN6RnHZUtmxbXGZwZnPM7VpDjwDSjhUTjvItzp5SEqShIg&#10;aK2VoAAhCsueaRW0QpMQEoezeuXppI2RjU7cedNBOfFHW+vJ04Ref4B3Lc/dusl4PKYuFyu9mYvI&#10;gzaaLEtR3oqtUGNplaEIFVlPg4HF2QzjFPPFnIaEnYXjg6+3eXw0R6UD6nKO8sLNVAqctyuYxFpP&#10;CC0BxWDQ54XbL7C5ucH+3h77e3sYrfns09/xv/zTn/Piczc4Oj7hlVfu8ujJNtaB8w0uWGF1KSEX&#10;NbUn0znWtiKTz/rk9o+5uv4X/PbhHvON58h797GLhHZUospc4pJ810oJ7OWjSXPeG4vGji75UuFs&#10;g/cWrczqRBbKZxT7wQpWVAowCq1SsiQFPFuba6yPx2T9IfcePGG+XMrDF5S4LTpPcG5lJDidz0nT&#10;lCwkFMslw14PpxQ+y1kGj5vPGdaaMMjJ+j3yXDIm2rqhXJa4uhYnoMTTeEVjYVnWTIuKCsWithyc&#10;TpnNlyI579b8zuGNLCu69jSCVivnx7oRuNU5S6JM+hDFC/gQh63IFl+pUDt36+h7F+UQ2hicVbH3&#10;EiPmzh4UFCrpkWQ9vA9U5ZKrl7bIU0Ndx6vNiqarbYQ9lRiNtw3Kt9TBYZOATzRWJThvKaYLihoO&#10;zmYcVIr3vt7j050ppVMkriTYGlxLGxJ0lACFoKkqkcODJjGGzQtb3L5zm0Dg8aNHTM/OyJKU09kZ&#10;//zn7xL+4B02xj0m4wHDYcJ8WVI0FUmisY3FpCa6RnYBHD4GoiSo5imXN75Nc+cyxc8f8k7i+Fnu&#10;MbUMr8TB09o2GmOwwmqruiaJSIBtGlxczw77feHWFhUhzhOttUiYgpzGBoMyGq+8mK1kKSZRXNhc&#10;Z5DlpNmIL7/+FcuyAgWZUaRJhmtaaZucrH/PFgvyfp9+nhPahpBoKtvj/t4+uwls9TNuTEZs9HP6&#10;WSYeXQSasqRclPhWFL5Ka+oQKFrL6bKmRHNatxwuKua1JWhDnhjoNq5xiPfeE0T2ysqL1kcyuO8S&#10;mBRapdnnD372X8RlbVhJjIl/SOdh4KNp8Pk4dh4qoleYrYhWCZrhZIO0J4Ydo17G5c01cOKpmqUp&#10;WZoyHPTFCTr6gXVSHdeCay0qOIwSs7OzZcNnT3b5dPuEv/z8Ib95sMvCGzCaulrirKXxIQowJTLJ&#10;WiewTpTL9Ho9XvnWy1y4sMX+3h7bT59K8QVYm6xxeLDPp59+wtbGOndevMWd2zcpywW9rI9tREfn&#10;nWRLqKAjwC/D1Fdf3Cc//Cl///qCt77/XY6PS26OelRLjXPjTrFD8D7+nHsGdYnGxZFL0EU0Xdhc&#10;59rli2xOhitIsSNCmkQQiDTL0UoIR0qidQhKMVkbsrUxpp+mnM1rnu4eYD00rUX+arG10tEKVGuD&#10;ShKWVUXdikj17PSUp7sH7J9M2T4546yo0EmGstAUpYgqm4ambGiqlrqyFEXLomxYVDXTsmRaVZxU&#10;LXuzgpOixess+qd1rL/z7+BjznL0rPW2lcR2kECayM/WOsk/7wAEaQ2k2fberr67E7dbEXZ2OiGu&#10;dVXnIBJA6ZSsN0IlIqVoqpLnrl/i+oU1ciNMoUR5Eh3o5ymDfk8sgOqaIkYSeSWSDRrLIBswW7Y8&#10;PFnwq4fbvPv1Hp88PqT2GrzF1UuMCjTO41QWc3jb1XWapmlcjLRcv36Fl19+ibqqePTwIbOzM/Hu&#10;iq9jkMLBzhN+8fN/xmeffcqrr73C3bsvUpUNdenjmxviddpRruXKevJkn63tR7y1/CnrX37B5bs3&#10;eTR8E61OxGIoiia7K77zZKVbzsTliUek4c45To6PODrcZzE9Q3HuyJLlGUmaRiv6gDKZUElVIE2E&#10;y3rx4iZrayPWRmMePHzKfFnggqdqGhornlrGJJLu2PkKoJkvS07OZtgQxC/WQVG1uGDwOmNRtJSV&#10;WOPXRcPp6Yz5QoSnRdWwKCsWdcO8cUxrS6lTds/mzGqHM6k498R6E45tJAjE9B4ZRs9dZjq3TRN9&#10;LkIIJDrNPut+SHVPvne0TQWr5zqiBuqcedRFHnnvRa6eJOisz2AwYTgYUdYt3gfyNOHuretcWh9S&#10;LQsWXjxgXQgkGkKiaaIVvqRrG0ye00s0oVyC7nH/cMb7D3b47c4Rjw6b+P+rCa6VITDu2Z3zmCA9&#10;t9HClE+ShOVywdVrV/je99/myqVLfPDrD9nf3Y0J6UaygJ1He8vx4RT1rbs82H7Kjewmi7agDZYk&#10;7eF9TWpkOyO+U4HWNmhj2Lp0gwdPrvH41mO+e/CY0ewT/nJyAcIEZY8Jqo/QM1fQy8qYwtqWPLrG&#10;CIQIRitG4wmvv/YqN65e4Z+++yH7Bwe0ztF2XrFaXmdA42wNClKT0ksSNtbGDPrCpnrw4FGUBXma&#10;tiHVhl5iEL65kphV77GtGGwcnU5RwbMxGZF4TWpymrpk/+CErSxnOhyiz+YMUkPQiiTpiQRJK1oF&#10;jffMrOekaDhuAtO6pUFMt5u2wTsbpTvCybbW43xUcitF8Coa0hmI9p95r1t0ORIVT1rps1QcBPTK&#10;xS6EgHUBYmhIiP/d2UAGWY2R5QMG403y/gSlU0KzxCjN+njIjUtbjDKFaTSq38O3DmccIbj4RkVi&#10;iFgL0AZHbcWI7tHxGR89esqHD7bZnRbULiXVnrZcipohSWlaT5IAtiYoSZkUy3N5XXkv463vvMFr&#10;336F5aLkwb17lMsl/TxHxaA/pwKJTmnbwM7hCXeuvMj9g202b2xxMltwtr9AOXlgURrvoXUN1tUE&#10;nXH9+vNc+PEr/PTTT/nW8RI3HvD0m28YZAO06hFQ2Kjp7zDqjgZq2xZnG8TdR2NMQmJEY3VweMRy&#10;PqcqS+q6RkdeM0pW2t57gknRGCHNe824P2I8GpBmCcenp+zvHUjrEW2JqsbRz3oYLev4ziAu0alA&#10;Xbbh4GxGGwKbg4GIG5McGxzbJ1MSraiGAwYEJpM1+oPos6DF8KW0nlnjmNaB46rBmwRvW2wUNGIE&#10;hahqwYzBE0KCUmkUGQDOoRNpYTqLAvHgsCQ6zWLRClUtjRxYRbQCihsrOVn9qqUNPuK6xpBkOaPJ&#10;GsPJBq01zBYF/V7Ocjaj9i24FtdUGOVZm4xRTvC9ui5p2oamrpnN5mLvozVVYeh5z8ZozO7RKe9/&#10;dY8nsxpFD63A1hW9VNSxZeNQJiXYlp5ytEmO0aJy8BFXvnrlMt/97ttM1kZ8+snnHOztCelaKbyV&#10;EAofWoIzrG1c5Mt7j3gy32fj6pjNzXVefeslPvrlJzTHjRhuZGbFQMp6GXWryLIeFwcXufBH3+E/&#10;+4d/zt6vdjgwOa3xXHEb1FmBtbLmDt7FFKFu/e1JjMYFRNmsHDYElkXJ6dmUOk/p9/uidjYJy2hq&#10;DZJH0ESus8FBHRgPRowGA7I8ZW/ngMVijncyADrvqVpLncmgbQxCRWxbXOvESC/v09qSRdPQSzRp&#10;MgQ01sPSe46rikGS0O8PKRsLpgEVcKFlUVcsLCzqQGE9ZH3qco5zFhMDp62z2LalqisZZE00dA6A&#10;ioMZCPfDJDRti3nGXShR2pyhzZ5W6kpnT6MAk6TRHdzLWjAuF3zwaDQmV8wWCp2sMdy4TN4fUpY1&#10;jW1R2rOYT9FWQb4mqtuspTFj1mqPTzWYjEwHirIgTQ15njKbVVgFqg0s8xH3jkq+eLjL7lEpvw8W&#10;vIR7NEGQjE7SrtOEkPRI8fHK9yiToNKM17/7PW489wJHRyd88snvhEOqRPnpYxxQzyXUSYC2JrM1&#10;yTzj5dff4t7DRzw5/hzjhEuhtZG9OwWJViwWDpUNuXjlIm/f3eBoPmZw7TaPv95loiH3UKaL1aCr&#10;A2LuBiu5jA7g6ePDFK0NgQSHyJe8V4wvbBBOjgHL2ayK+/4aoxQ+KFIsbUiw3jDJM65u9ZhkNf0s&#10;5ZPPn1LUFVXdYOsmyne8+Nyuj4VHnSSU9YK0JwtSOfUNroZTpelry9ZWj0UjZHT8Gm3lKJKCRdMj&#10;C4p02GM2bygrL/0siuOqYl4d0++Jf65WisZbrLcUdYFzgcSoaDMrbah+ZkFlbUM/FbV21VjSfg5Z&#10;HrkHaf7Z3gd/fuXy2/+6pDO2ARPphdIoy2bCosQ4g4BKRly8epEkzbEOiqISZWhkG43Ha+Ly17Y8&#10;fbzNty+nZBPNsm2xpaQhLpdzZsuCYjalKgoIUNcNZZLw1Tdfsj8tcFq07861aJ2sXMg74rleTZSC&#10;XqR5TttY0jSHxPCTv/N3+NM/+1NOT0/58//mH/Pw/qP4ujRlWQljKa6eg0OunyTn8OCELz//kp/8&#10;3T9je3ubD371S0JYEHyEqWwL3hN0wqWtCyyLkp+++xXrmxfY3TtiMhyiXI1OUywKZS14CV1R8YFb&#10;ke7bFmunGFJCa8iHirULY158/lu8/fKr/O0/eJmbt5/jm/vb/OKXHxGSHv/sZz/j4eN9ZstasjCU&#10;Ic8MG4Ocm7euMZqM+eiTz/niq69oq4q6qvAR3fLegTfMFjWj4YDp8SF11YqkxxjSJMVZWd/XRcFX&#10;S0urr3D34k28bXh4csqTXsol1jGugkVB3dTiSqMMXqfsL5fc396mb1Juv3Cdpi1ksHderJd0SsDF&#10;GNSIy64gFjl4XbCUTUOaDYROWR4zyruiTbLPfV38RKQf8TuIgkFFBSVKYX0AnTDo98gnm4LBNmLW&#10;4azF2YY0SRiORtRVgw8NmRaan7GgmpLGNdSlML76eUYdpTlVWVI0ll5/wM7pjO3DEwbrFwg6YXp2&#10;SprIMiOEzvXGnD+hSiAbYzTWSc5vIHD50iXeePMNvA989NHHPH78NPJ+BRvVRgq2aRp5nQrpFwkk&#10;puLp48fsPH3KaLJONphwdnooPg1xtSiDmEQl9Xp9vnp0xOhwwXJZYpsarT2+tXhjSFU8S2I/66NN&#10;KVHSVLQ1g3zEaG2dP/qbb3P71WtMz1ruvPwSN1+4STU/ZjE/wtuSv/f3/x7LqqA/uc/vPr/P4uyQ&#10;1BiCa7l04SJaeXSS8fDRDk2klHayqfMMhQTrAnXrVg4v1kbnwqicDSbgfUs/H3I4K9D2kBuXNhiO&#10;xizrir2TGalOyLMUFRwOqUCPYjqbSQC4kYxlj10lfyqlYqaDi4N9OEdXwrlRHgpxTnQO091S3ska&#10;1wzW/lHXq3YrrYjaxh5WEdBok5L3hwzGaxK544QfUFXlORSTaGzbUJQVbV3hg6NyYFtHqEp8sATv&#10;xF+hadBxmnMhoPOcorXc39nDKgMmEVZPIpajTV2vZMgrzC7q6bu0lhDC6iR986032Lqwxc7ODr/5&#10;zW9o6jZyhSX2J4sKUefO8WjnPVXdkGc5bVXx4JuvxYgvH0jclIt9KaKSbVq76rXS/hpn0wXLxSIu&#10;H+Rhx0sOmY/aLQFeuqBkJSvwbMCdt77Hi2++zZvvvMOb33mTWTHjdDlnvljQGw546603uXPnRU5O&#10;TtFGMVmb8MM//JE4JzpHbhRXL62T9xKWRc327qHYbEZMuLOw7/gF3gfKso7S/vPwbdvlaqDQRpEl&#10;goefKcepa0iU4UJvyCTrkSeK0FSotiYNgUQHymLJ8eEByjrKumZZloCOq2kfX3OMaPX+fA8QzhcN&#10;gbDiYQcvOWlNMMyrEIs2779neqP/6dng4xDkFKnqhrq16CRlOFmnNxzTekVVypUjNpuKNBPIwlnL&#10;fDEny3sM8hwfPHtnC45PF7RlASGQpyLraOqK1CRCDEkSrNZ89fgxZ/MF/dEoPv2SYNgFj5ho3dRh&#10;fSvpD6z4pU1Tc+XKJV5/7TUIno9/+xE7T3fEhTxA5+3vfaCO5nettZRViQshap3A1iUPvv6S6dkp&#10;G5ubEoUZH2prI+NfG/K8R2stSsFsesb07ASloYpEbeXjIkGrVcEro0W2kiakec6r3/kb3Pj26ySb&#10;mzzeOcA3nn4/48H2E3aOlzjdY/d4zsHJFGU0zz3/HI2tGY2HrG9t0DYt6+Mh42HOYJCzu3fIsow0&#10;xggnuti6qQjYeeeoqgobWWIoET2svGE1pFlOsJY0M7hcs79c0PjAtQsXuXPtMi89d41vPX+dV27d&#10;4MrmhH6WUpQLlos5tq5o2oZlURGCeNh2AXxE58TOu7jjZDyLZ9dNgwqOYC1V6/G9TXqXbp+HoqaT&#10;C/+BVIJ4G3jAOsm21ibFpDkmy3FBsSjkFA3e0ssTenmKtQ3LxVzyFlLZevRTuUqPFwUn8yVVUVEX&#10;ddyxw2Q8ZjgakuY5RdPwaHePJ4eHcj0ZsUBXQSKZnLUS8Kx+P23wfDMXQqBpheT89tvf4fKlC+xs&#10;b/PZ734XHVeiD0O8fsqqpKxKOWGa9pwKqMS+Z5AlVMsZD+59TZ5nKzJyZ2vvfSBJEwbDoQxNbcXp&#10;0R5G+eipKidFqgRaUlrHfNpoYRn/nUkTxmu3KJRhHhxPnuzTzEpuX7/G8ckJR7OW47nlZ3/5IY93&#10;j9jdO2DrwgU2Nzc5m55y4+ZN0iThwuY6vUyjVODh46e0NtrFxzK19nzmcN0CybUr8n+WZnHzJC1Y&#10;nmdk6ZDeYECeJYTGUjWeedCUytPLFMM0sDnqsTHq0Us0VV1wfHaKU4raBzye+XxJWTQoovRehwhz&#10;nZ+0sm19RoQQkRETvAzbSY/nXn2HN378r54Xrc56Hx1+9r/+d8T+ECV+SsPRmNFkgtKaoqzEwbp1&#10;5FlKmohZb9PU0ugH2cMnaULTtNSFpLTMq4aylV8sWJECN01DXdfs7+1zfHrC2WzG4+1tVJbFjAYf&#10;J1krkUQxAb1TTKzSxTtAPsiQk6Upt2/f5vXXX8N7x29+/SGHBweRL9CR3COt0kmf1+ndlFZyysYJ&#10;NksNOMvDB/fQCinaFVUzyouCeMMqrXFNyd7uU7SSByJJ06iYiVZTHT6rhf4Z4qneOsfh4ZKkJ2Ef&#10;eTZgc7DG9958g2F/yPsffspP/+IXzJYtG1uXuf/gIQAbm+soFdjY3CBLM8bDIXlusK7l+PhElj5C&#10;5Yon6PkV3A2ShLBaVKSZ+NsmaRrz4HIGvQloQ1NXjEzO+mSLR0fHvP/Fp8yLGSo4mnLJcjalqirm&#10;RcHh6SmtUjhlUCqwmC+Zz0uCF06B9K2dT06nmAnPcLrjfygtlrJKkfWGXLp5l6u3v/1X46fTyYX/&#10;cP/X/4N3zhGSMf3xRXqjDTyGoihZLmYQGtbHOTrVtE5c/FzrGPT6jAei3iQEQnXKaVtEYohm30PQ&#10;oH1D1TTYpmExmwtwX3seHJ5Se4VB4awiNRmubTCJGJQFE4FnJRKPgKQSBnxMyJaCyPt93n7nHUZr&#10;6zx5ss1nH3+GcoJiuJhg2DpLWctDhlar08/LgYiKvmYqG0KSMz855OzpVwwvXcYqFYcB6Z1NYhhm&#10;CbltmB7vUhRL2mDAZLimluhVlaJ0Etfc4k7jvSAHGoSr2+xw5+pzZMuCg8WUyihubgy4cfUKwVha&#10;FEkvIcklOqqsGp67fhXdLGhmU65tZQyzhiwZsX/iOC4tjW/QoUV7h29F2SAPOiiiJ3HMz0hTUU5Y&#10;BybpsbZ5kY2LVwnGYV2g119DJSn1YopflhyeOX6921C1mrptqOo5Z8tTHu4eMG8UwWuyYMXpsWk5&#10;WSyY1zVOadmeeU+IvGGLqJ4RiFoSb+RuwAXxV/ChZO/xU9JuEFudtmn+uRlM/lF/MGIynkhuV2uZ&#10;Tae0bct4NKLf78sTNZ/HrKuEXq9HlmVC4m0aiqIgzTLGkwlZltE0LVVZYiOM0lQldVMzLwrKtmV7&#10;f5/5YonRCSrolYWOtIHnBiJdgkqcYCBAnvei+6KQbm7dusnzzz+H0Zr33/+A+Xwm8FLccRP/PHEk&#10;N6tTtjs5rRUvAhM9ddNMuAuPHj5iPFinlw3Jo5XRbD5DGy05fLkAABNhSURBVHjllRd58c4tdnd2&#10;YjhKjAiN76uzToYb5+J37OVW/Vtg99FXfPrxJ8zKmllZsbN7CMDNG5dWZil5KomZIjtasD4esbE2&#10;Js1Sbty6RVCGfDBgb/9gJZ3qJOiSGO/iVjO+fRGXH08mKzXEYDBgfWOdLMZnpVlKf9An4JnPZywW&#10;C0CiCx49fsz9J9ssG0fpAiezJbNlgXVuZYjcIVl1VcWcZGnpdPSiDfGEfaaVla9ATECHPM+oq5pi&#10;PiPR6q8WbTxt/+PH7/7XVmvFbD6LQ1XOeCy+rcvlcsV67/V69Pt9lFIsi4L5bEbbtvFq6cdNk2CS&#10;3oscOwQIrbQGpfMcFyUPd3eprEg1jM6eYYzFGHWlVi1AR49U2tB5iPnIDppMxrzx5ptsbV3gm3v3&#10;+OTTT0Q1bPRqe0dsL34/hbsbAIwxZHkmPlWuC6owHB8fc3J0ysbaJnUpK+fxeETAMZ2dMhzlnBwf&#10;rfIqVkLQSEE0SsdWpEtJZPV6QoDy+AlP7j0gG61jTcrDp0fUtefmtS16eU+2b1kugXhGUxYLJqMR&#10;W5sbBBTj9U1CmjMvanZ296QcvKzIhabpSbSJB4KoI0ximKytCbqgFePJmPFkQtM0zBfCra3rirIs&#10;mM/nsnZ1ltZZnHcsiyVfP9nlaFkzrT0ni4pl1axu+cgmETOSeJh5J0JWpc5L79laXX0pEPOoGFrS&#10;thwd7HD/6y//xaLVSXY/Ga7/l/f+4j8nTSR1JUkSqrpiuSxwzq3yb7XWNG0jw0wrztyDwUDI3k3D&#10;fLGgruVFtFYIG3XVYOuKZVlTuMCDvQP2z6aYVNj5iclWDKruROiohUT6mmT3KrQy1LXk8XpnefmV&#10;l7jz4h3m8xnvvvsuRVGSZbmgDRG7XeUnPIOXhgi3KMRD1xhDUCpO0PJwaqV4/OgeWnuSRIYU6xz9&#10;/oD5fMGvP/w1VVmSpalcw7Eauw9ITveIJ0fEQ69wZkjsguLslPH6RUx/yO7RnOPpks21PpuTMc5L&#10;j5cmGePRKDq4KLa2tkhSjVMwXNvg4fYuZ7O5pL1HiDCEcJ4U3wgDTlS1mqIsUMYwHI3wIXA2PcMk&#10;hvF4TFWXFMWSolhSN7UUe5A0RecdQXn2Z0seH005XLYsGhn6utBvpWNWmZYHuaoqyrJatSidtZRe&#10;HSDn5G/5OcHem7YVnogr2X54718sWoB07eK/r7Pee9poqrrm7OyUxWKB1sL87/V6hCA6o7IoARiP&#10;J6xvbJCkKUVZUtdN5HmmoAxlXVM2LUXTsiwLiqZl93TO1493qFpZuUrMUlwadKdtvDO667y7Xny0&#10;VBKjZs+Fixf4wfe/x/raGl9/9TX3790jScxq396ZY3SXtlAputU0q8ISBKKNJhopeZ6TRpy4LE6Z&#10;z45JMzFZni8K0rSPUikff/wFTS2O3jxDholQueC7Lg4+q4+FbhWE9g31/JQky8gHI/ZPZzw9PCNP&#10;EzbXRjSto44IR5ponG1omorr164yHGRSmL0Bu4fHkvkVQwi97zzZosl1JoNyt3DIspSNjQ16vT7O&#10;ecZRAXtychxbQFl5a0U0j66FroqnaRpKF9g+OuN42bBsRaYliyAfiepy+KRZRtt6ZvNl/IzTiBcb&#10;tE5Wg7UMxJFfi8IkcWi2FltNOd57+tcXrdJmll+4+SdP3v2v3pvPpmitGY1G5FkWidU1TdOgjWYw&#10;HIgMObollkVBWRQM+kOGo5E4LKKoWituz0DlHFVQPNo75Gi6wGQ5CnFY8YRYvDLJO3sO5stKOUQr&#10;oBjap6WXffPN13jtjVdpm5bffvRblktRv3YSIqNFubB6jldFFeEV3ZnJSaEJ1KdX8uU0STE4iuUM&#10;YxRFsRQKpEkoy5qz07MV6tAhBN3VHwJIfqF65l0+P/UD4iZoy1NSBVcvX2VW1nyzc4RCc+3yhvAB&#10;gmN9POTqxQ221oYo37C1PuLyhXWyzLB/eMiTnV3mi4WQp7WQcIQGKX4GWZbJssZo+sMBFy9dIgSY&#10;nk1ZX1tDoZhPpyIiDUJa97bFtnJyP8sDJnhUmrBsLEXraJxo1zRS5ND5PKjowAnLZUnV2FiondHy&#10;77VO3XcQf+Msy+V3qKYszg7/+qJ9tnDLb/7n98bjsRSHc7RtS13X8tTGkwhgWRQsFwt8CPT7fWG1&#10;t7IRqW3Loqoompqybam853RZ8HT/CE9CluakkUpI7Am7PrVbBnSQSNecG20ijOS5fuMa77zzPfI8&#10;5YvPP+fB/furN9ysruFzR5xnO34VT7suFVBeuzwUNg5OIQ56KmiaqiUxGUmS0rQNo8mQslownR1j&#10;Er2aEbt9Yrf1Mia2Bc/00OGZv9uRUxenVIspN65cJellPNw9ZjavuHZpgwvrIy5ujLh1ZYtv373F&#10;t168yaSnSELF229+m5dfusNkfZ0kzSjKQlLhgU6hMOj3hRDfirPM2to6/V5PiPdlycVLlzg9PeXo&#10;8FBuGaXpIrjaqM8KwUclrKhbTCIGyQEo65aAFiwdMduQ1yabVB8USic0rWM6W2D9s7PF+cWDOke8&#10;jJZDLDFGaLOhpq1m//KifbZw67qmLAvatiVJpG/t9wfCvinL2GA7kljEWZZRlRXLohB5hw+Udc2i&#10;rKhaKeDdwyOOT+cCAXlIE7EEEnguYnmBlV1oZ2TREae7F2mM5o3XX+f2iy9wfHzEB++/T7FckmcZ&#10;gBgOe3G96f75vHCf2VlDXOl261YfiekxH7dtCd5gm8D0bE6aZqJtSzVPnz4gIAsQa9tnClL+3G7T&#10;E4JfycN9BNM7JCPNh9TVnOP9PUb9Af3hgIOzGXv7RxjluPPcDa5srTPMFKN+yuWtMZN+SuIb8kSx&#10;ubnO3bt3ee755xkMhqv2RBtDlqZ0mRpraxMmkwneO4oYabW2tsZysaCpZOnj48PqnaOuqvjwq/iZ&#10;SKullRLOr22xzrFclqjo4qgCq8MCBO/vIr58gOl8QdO6uM7+PdTgmS/n5ICSYdthlEcF+1dtkf5l&#10;hTt78t5affTkp9e//2/9UEeXlKapoyW9JUkMWZ6TxNO4KGts49Eekj4kOVQ+56DSbIYZh7Xiiyc7&#10;tNqBEaO0tjHkWZ8kmlE4K8Z2BAhOmPpN05LkJv6zRyeBrUsTvvuDN0iznN9+/BUPHz2S/snalcOj&#10;8050UUoRgouJ1zKEKURv1YWB6BjkrOIHRPe/W4PzYgtflAuS3NDv5dRFhfIwzIcsSgnj0ASwDpNo&#10;WtuQ93qdWDnyReVJ8V4KQUgzJVan1McH4BbcefEV9h99xZcHOywteKVpG8/R/hGmWRJUSmsDR4cn&#10;PNg54+TsDOcDP/je2yymp7z37nuyLsexbDyj8ZjhaAQKyqYVaXaWkpiE2emJxGW1Texf1copRsYA&#10;Q/ABg2SRdQR2hWQo1E2J6gUyk2DynMbLJjVNDImRUGpjZBOmkxRlNNNlTX99SBIcyrcozzMEIhnC&#10;gmpRqo8DKVaVMxqO/q+L9tkTd/tX/+1PL33n3/hhUzd0KtRBvx/jlvzKIcVaR572SbMElUox1I1l&#10;UbXkWJ7unnI2X1DHDzbLMhKdopSYM2uvY1KL2Od314dG460jaEeW9QlYfvD9H3D9+g329/f55Xu/&#10;FEPnuCYVDb8A2R2lsTPJWN3dWnrNc4ecZ3lD53dVN9lqJX1WVZdMJmOKYklT1hGXlBM1zTLRfWlN&#10;lplYDKb7A1aIiI6IglJajN+wFMWcxWKJThTXrt/g7OwMXe4RXM18tqCXJmT5c0xGOWXbcnBWcDqb&#10;4XxgvlzSH4xY29hivLZOXUhKzvrGxqqNq+sa7wOpSfDOsSzmYOMDHHVYPr5f1nlInpEIEWU+AMET&#10;VECpjF4uyedKpfR7OcbkYtkUQ0H6JpdW4RnsHaTfTrQhS8W2qrWWTEvPbZ2LS6PIOQoejWM8Gv6f&#10;twd/XeEeffo//kOTGEZD8XbSGpq6Yj6bMZ/NaGoxNUtSsbJ3ztG0lqp1nC5q9ucFT/YPqKzHZD2S&#10;RCbfrle2tnlmyJId+KqEtCLPRb3gfcv1a1d55513MCrhg199wMOHD59RbOp4mgmIr1CrBUM30aMi&#10;jtrhLM9M9KtJdlVcmjQTOXu/n1PXFVmWoDWcTU/o9XKyVB4wFxleOj5wPvgVxCUoyPnquOt/VdDY&#10;pmA+O+b46JjaVpRty97eApPkfPe1VxmMRpw1cLqwHE8XHM+WnBaOvD9ktLaB9YrpfIlHvGd1mjEc&#10;TzBGhKN1Va8gprqsaMoag6TPu9AFMft4LWvSNF+5L5o0Q5ss2jJlJGlOmuUYldLvjUhMhrMBRUKa&#10;5CQmJTU5SSLwaJ7n5GnGoNeTdsW2LIoCtJZ8Bu9R0ZI/BE+amNgKdu5HcvP1+vn/vZP22cLNNq78&#10;e/On7/2n7ezoP7r82p/9O20roWs2MqzSVPJ0QwjUbYuXzEtQKadFzVkx5Wi6wKkEk+agRRYjZs6K&#10;LEvjIOaeKaRO8y6W696JudqPfvR9rl6+wsNHj3j//Q9IVkZl59yCFfIQwX35E39vSo1HuUKt9uBB&#10;Bbp5X3Rb4nhtjLDI0l7OYNBnfWONRw8eMFkbc3J2SpomQrb2HtfIckK2djx7hMeHhzhfBpQTIznt&#10;G4rFksmFdfYPj7HHJdm3x9y8usnD3QscLPeonEJXFS4oSPrYpiVPM/qjMbP5ApNmNNatzNxaa+P1&#10;LPIi2wohnYD4/Qbi8KTk/UXyLBIjKorVL6s7KE8MCtMkpd9PGQyGK/x5PJ4wHg8ZDPoMh0OS1KxQ&#10;JB2Hrrosmc9nfPy7j6nKJYTAsD8gSWIrBhKcnRhUNL01Oob/Lef/z4q2+9JJdj/fvPbvnjz61X+S&#10;brz8GUq4qUkiNj1KCc+UEDCJIc1ykrTHrKyYHZ9RxzgiHzTaSVHoKC2OrmFCl4sByl3xKiXu4kYr&#10;7tx5ge9+9ztUVcWvP/wN+3sHpEmKdX5lVoZWq8zWbm2pVpup80vGx59ZFVPEcH0cOkBgszSNEiQr&#10;gXyvv/46BweH9Hp9tre3MVp1HBRJlclS4dUS5EaBVVRpx5VYLTqUJrjAYnrI8d42t+6+wKUr1/ji&#10;6QHbB6fgnufGtYt8vXOEtaAyyNIEFURyE5RmMBpzcjYlzeQUVJGNZpJUWGlWBsEQf8kQyfBdboYg&#10;iYFUQ56l5HlPPjtjyHPpJ0fjEaPhkLW1NSaTCRe2pFceDkf085w8yyUdPU3idx5XtbEFidyOtqn5&#10;W3/8N9nd2eaTj37Dwwff0No2LhwkzaYJomGz0VE+4Dk9Pfp/V7Sr4k3zz93ioco37gRRv6oV80mp&#10;lCQ1mETF3Tks64azsiIojUkydJJiVIKOfq1BK1SUCXt3zqQSlYKKGzFY2xjzh3/jh1y+coHPfvcV&#10;H37wG6RHktNeNjEi8VYhEJRanWjmmVO2g9BCEGwxYFaF5J95k4lYqnWezCQoA3mvz7179+kPhvTy&#10;HuWyZDwaUtYtFy9d5rXX32RjY4PESCEoJUlB1jtaZ2NOsBVZi/e0reXpk0ccTY852H5MMSt5/s5d&#10;vvrkS7aPTqnKlq3NNXLjaVpL6xyJSellKWczS18pRqMRWhtGoxEvvXQXW0tskiQOtauWy1knbuJN&#10;G/t5R5omXL9ymY21NbY21tna3GQyHjOa9MnznOFwyGg4lAcxyEnbYb4dUyyEgGtlZdydAU3TRqjR&#10;07Y13lokK1rx4vO3ePv11/jxH/yQX/zi57z7v/9vlMWCLE2pylJgL6PEPT2If2/b1v/firb7qk+/&#10;UQCuLn84uv79dwOyKNA6ulRbT5JqwXmBpJPLBNmWWBdzaOMCIMQrdEWa0apbkeC85+5Ld3n9zddY&#10;Lhd89NvfcnR8LOYVnVtLkGvedevZZ1oAVAf4C86inhm2Otri6t/D+QIgBLIspy5KEmOYzxbcv/+Q&#10;F164TZb3qJYVTd2QpTnXrl3nW6++Rp6nGAVZanBu5eGDf7ZFiH9nHRzDwRrTX/0Fi+N9Dp7uc/XW&#10;8/QmI3aOj3h6cMb125dYH/fwTtMiWbqjfp88z1CIMcmg3ydPE/74j3+CaxqyNKGsarJcnHzaKL8B&#10;IfK0TUNrPWmSsLW+xqCX08sysiQRmEuJM2NjPWfzhXwmcXmSGOE9d+9Xt9Uyke8h61tFG/3KQjyI&#10;0iSh3+uRGkVdF4zHY/7kT/6Uu3fu8N67f8lXX35Jkjq8a7E+RG5y9OVQ+v+fou2+TN5/rzz6ZPWR&#10;vPWH/9o3rq0yo3Q2yEeZtctsa5Ms12mqtMHZQJpkJDohSTOCUag0pS3LaBIsUIs251f3YDDmX/nb&#10;P+bapU2+/uYbDnefcOf5G0LMCZYQMx+64pSlQZe51ZFVfr+nlbddCit0XfSKMN25m/sg6SrOOax3&#10;9AYDbly5yI+++x1euPkceWZYFhXLqqWfQpaIe7ZWjjSRBO4Qzs1SpaeNpHIcN69cYv/qFvk4ZUCL&#10;qs64c+siD77c5+jklOu31rmyOWFnt0RhUEEkNrl2+GZJlmuubI1p64Y7L97m+PCQ+WzKqD8+X2To&#10;VKA/H6L0x9O0cn0nOuBszbItmcebwLsgxRlxWmX0ihAUvAcjuWirzWIcgo3u+lPZYKYmodfL6Ocp&#10;qc5xIcHXBSbLxA8CeOnF27xw8wZffPkFv/n1h+zsPaWurSitXSvbUZPzfwABTrya+2CmSQAAAABJ&#10;RU5ErkJgglBLAwQKAAAAAAAAACEAWZlVR+MgAQDjIAEAFAAAAGRycy9tZWRpYS9pbWFnZTIucG5n&#10;iVBORw0KGgoAAAANSUhEUgAAAQUAAACCCAYAAABPVN1FAAAABmJLR0QA/wD/AP+gvaeTAAAACXBI&#10;WXMAAA7EAAAOxAGVKw4bAAAgAElEQVR4nMy8W6w1W3bf9RtjzEvVuuy9v8s5x91223GHRLExOEEi&#10;kQDFkbgKYQISIjFKIuUlFkF5iFAQAl4I8BAByhOYAEIOD0ASKRJEeYgiRECOAGFwbEKMgt3Y7m6f&#10;7nO+y957XeoyL4OHWue42wko4RJR+1tfVS2tuo055xhj/v//UfIbvv9vo/VO753uICqIgIigopga&#10;qoaKIc63LILf1uC4O+6d/tk2Dg6CgIAi258Iul1gO/q2/vyst30HcP+V7W+78rcuTvPt/lur9Fbw&#10;XhHA1LAYMY2IGoiCyLcd78h2AQG5Xe9X39P/5eJ8yzPzK+e6Ped2Lv/8t5vdbrbyTmuN2hutVWrv&#10;9M+eWbb/PjvP1g6K6bavot9yjZtV3H+lXeRX7Oa+tcFnT/6rn+5z+8q373/r2h0cpws0oH/2nUO/&#10;PfjW5tv6s2t8ZsvPrf6rLy7ybV/KX/ODb7vDbznzra0+s/fnN++bBdzBG/SKt3bbbtA73jvefTOX&#10;b/ZyBPHtu8/vQG7bKqgqaoZZQNUQM+TWJvItz+A3o3jfrvfm0zd8+smnf51n+v/vIn/xp/60P1+u&#10;/nS5ylIrNgQsGmoQJDDGHft8xxiPPhIldNsaRgxXcxGTDt68y9oLS1spvXjzLuJgKEGVRCBZIFti&#10;SAN2M7KqIaKb0W+fzb7bINvsLbjwLY7G0eaIOs0LU5k4XZ85Pb/h/P4bLM/fRLyRxx0Prz/i7uE7&#10;GfevkXSgW0JFUbbOXLtQ+taY0goKHjXL1gkEVBC5dTI6CpgoQY1gytqcuRSmdWWtDUcIFsghMubI&#10;kGw7ng4O3qOXtspcJs7zmafzkz9dT/I8nXmeLiytsvbutXdpHjENPuYod7sdD/uRu3HwQ0oyhMgQ&#10;AjkETM3Fkd46zaGJ0FXpolRXOoKIYRpczcTEUNkCAPC5E3cBF6EJdHcq29CrLj47stCYpDMLTAhL&#10;FZYmlNopvVFb9dpXoRUEJ5gRLGKmW1CQbXBtPuwzh684tnVGBFPBVG8N73R3XPxzJ9ccevfb4Adc&#10;UNRNTbQ3zBuhV7QVdD25zO+kTE/4/Ow+P0m/nijniTKt1MUpK94a0jtQ3KW5iMh2z9JdDDSIhDT4&#10;eDjK8e4l4/6OdHxFOrz03X4vMY+EmN3VpLdGLyttvsB89q/87F/5mf/1p3/qN/r0Hq9XpM2oN3qH&#10;v/Szv8if+rP/3d+qsf43vISPnz7mMs1yus5M60p/7rh2kL4NZktEzZhEiS0RW9wimBtKFNG4Nawp&#10;rnweKzqdJo6JkSyQLJIsbk4hZmLY9kOIRIuEYFgwghlqWyRUEywoarcBCltnckFMNs9fV2S5kurM&#10;gZUYG3OsLMuFcjnz3q9cpis6PtLCkRZG3BJ664jNldqVBtAavTcpHVBQARVHBUyEFJQcIjkEohmm&#10;SmuNZS1c55XuSrBEjgNDbByqU1ogaMcp9Nbp1WVaV6Z15jxPfpoXLiu+1EGQ5Kou5i6tNxec3jvL&#10;4n6RIkEEw0Wp3luQWo0ZdRWV7k7t1RsuHad9FjNFtzxNzU2jmAWCmZsmiRY8hohZEEG2AejuHZdC&#10;94bTQVYRmVW8sqUcAWVAXFXEXFiDuXgQtyi9J6csIt5BzbEgorplnSIeVSQA6rjJLahv/wQ2W4t0&#10;F0E6WyDvIC7bT+tte1vUueW16uaGiCEkcTd10ZRAd5hWL9akavXWG7U5vQu9FWgV7Q0FF3VM8aBK&#10;CptzMkUk4EiRUK/4ZN5p9O60tbLOe2e/F98dRIbRUcNNRGJw8cz3/eAP/OAP/p2/3of1E/f5LUyP&#10;wvTsbW389t/6A8uP/o7f9nxuldmFpgFCRnYDX/mlj3/qx/7t//QfuV4mylo4n+e/dU7hL/5v/73X&#10;4rKuzeepyLRMtLogNMYhkmMmWoKm9JboJSJFCN2wHl3dpLNlD6pGsCC2RQRvScVCwFQR31LdoIEU&#10;MrthZMzD5iBiJEUjpUDOiTxkcs6klAjBPo9owJYuq+EyYH1B6pW+nvDyjNUTdz5zSM7iwrVUpvnC&#10;8/RNzn7hxI7F9nTNiN7uSwNiEey2b06RgrcOvSM4yYwhJvbDQE2dpRboeC9V5rIwL/PnTiHawD7v&#10;uRt39HZE2ZHC1rNbc2qBSgRV4pAly0i31QkVLU12YgQLhJgEh94KtS7AitKY5866rgIz3jutdWmt&#10;efUmzZsgjogjigQTYlCPwUgWJIZADFsb5XDE407UB9QTpgGRLZ43cQeX6o3qjYI7ImJs08goQnaR&#10;6k6h+6oigxiLGIUk1SKtN7p3EdkChNAwXMwhCSR1SaJEUd/yls8nIHBzCF2Uxm0b6Ig0bHNevaG9&#10;indcEQnWRb0TpBFo25GKtJDwMEgPqxdbpYdCU6cApXXqWtACBpKCksw8W5AcAzkqQwrkIQmqiEW3&#10;OEhIAxbERRaR0mFaaX1C6040Dago3ZvQF0pZ6X1BXSVKdrMMEsR7ZWc6fNeL/XCphak1Xzri4u6h&#10;y0c/8D3/8A/9iX/Z4wA///O/9FN/+k/8Vz8WAv/Bz/3cJ/yPP/m1/0+dgvzm3/+9DsG9m7TiLOtK&#10;KYv3vsiW9t5mbU28lVF8HpGlk3rw2JOoJDrqLiqobVFUzYOoYEaIAQthG9gi29wNSDGSYvQUkqQU&#10;yWMij5khj4zjZ58dOY2EGBEx8Fs66YJ3ZZCVnc4cbGYnV/Y6cdSZzEx3WJpwKsa7euBN2fFpSZzZ&#10;UTWjFogKqoKbbU4iBCyAaEMFgik5GPshMcRIDkq4YRJ6ww0W70xl5TqtdIcUEsfhwMP+jtfHBx4O&#10;R3IICI44mATW3lh7ZemFy7JQeqN5995dFIgWGFJmTAMmSvNKa5VSV1/KylQmmdeZ6zxxna9My8xc&#10;Vqp3QhCPUSQEJQYIJpg5JoKpejCTGAL3x5fshyNjHMiaCZirGKDSRFhpvvQmaysU+pZJYUBw14CD&#10;VO9U3FeQBaNgvrrKjLF6p3qlUcALQvEoTXbaGcUZpZNFCBiCgYu7mLgYjtExGkpDaCLeBTpIRfBa&#10;oC5oLWgvqDjBPsvsOio3LIFO65VlmZjnM9PlzHI+M58mpscz0/sT6/mK1k42ZZeNXU7sc2afMrsc&#10;2I3Zj4dR1AISEhoHQszE4UDMu1ufVpoE72KCJRyh906Zr7Rldi8zkUViOxPbibCe8GWhlcJaGyvN&#10;S++U5lKr47Klqd0anqprboShyTB0puv5k3fvHn8pD50f//Gf+bv/+B//K/+vO4Xwla/879vcfkvq&#10;aO0GJ1lHg6Cm4hiOi1bQFfrUmWYRrYpIpDrS2OawMQSiqkQ1siTMDEy3dDwaGgyxDRxzd8EdRQhD&#10;IgyRYAG1iOq2TmkgWEIlUGunlsa6rizTxH1ufOHO+PIHA9/zMvKd94H7PZhUvDllaZzOjY+fnvjq&#10;c+KXr8qJPc0GLEZyYJu2xOAEkxgTMUUsbp0rmjAk48XdnuN+oOcIdEw6po4FZXVh7Y3OipqRkjIM&#10;jRgK7hNlVtCAqRHMiaFgvaG14bWgpRDFSBpEbUuzkwaGEBm0E8y3zAil9SilZdY6spSFqSxc5iuX&#10;6cJluXJZZlKKkpIRkxGCoOru7tK9A4iaImYU75S+kNzADXEXc8dQXJQkyIhSJdDY8AVQkCCi2wh0&#10;cRouBVhcWbrI0oT33bl2p3inSaNLRaRIksKojVEqozcyjmpA5BY93egeaUD1LTsAwV2k+4ZzOBWR&#10;FbOVqCvWJtRXhIb3itPoegMbUVQc8RnpV6RP0Be8z7Q2UdqV2mfUHfNAqcVrQLobSOQ2nRALgkX7&#10;/BOHQB4H8njwYFGEAJh0V7psbeXu1JRpZZFWZqhXfAVZG6oNV6WrIroSJUgAUnfmaaV7AyrNHREV&#10;QdEWaNPCPucPX3754cPdofgf/aO/xf+dH/tNjp3k3/ojP/tv/Mc//tV/5Stf+X8+zQiP3wjEBCkX&#10;YuqEACFs4KAamDmildabk1VchCqJpXbWtbmUIurm6kGUiFinx+4tuJQY6dLBOy6OtIpGJaawOQbb&#10;+hmmFLlSFjYHFSMWMiaZpVaohndD3Ki1s8wL59Mzl8uCVOP1eA/7e4YW2WFbmt0Kl2nm7bsTP/eL&#10;E//L1xq/+M652IEeMyFEkkZyjqQxiSUlDztyyh5Cl/0+M2QjBXjcZQ77kf0+s9tlhsEI0UEal7ps&#10;UXpdiBrZ5z3les8l7HkKe3ZhTw6JFBOm0Hpx71VqWyl1YW3V64ZvgQRyGtgNo+/HneziSLLopiKq&#10;DhvD4ktZ5DrPXNYLl+XMXGZvvUpEiN4JDULpJCIWTBDFbxwJHXHv1MvMvHQsOzY4EjJmCqZsf4KJ&#10;ET5DeB258SxA34B87xsSoDd8RtybuLzWyIQweePcYWqF4jNBVsZQGa2SpZLUNwDaC0ECiNJdKW4s&#10;HlhILCQqidKN2gRjc7Jop7OgUqHPjk/SWcALtI654II3d5FaCb37qF00CjYodheIkqgZ73MRXxvg&#10;tDqzzI3gK96jd1Z67BJacmtRYpsY2aEpEmSHSEI0AsnFg6h/xrY4MZpL3CPepfuE13taOdHXJ9bp&#10;EZme0etlw7Jad5MmMQZWL6wsNCopJrcYRUPcmDMJ0I22XKRpwamizPyhP/jFf+lHfsfxd//5//LN&#10;n/v3fuyT3/eX/+f/+85B9l9+8Bg7KTVyLuzGwDAEQoqgHWJHU6PJTHOhronllFmeIsuzUC6OdHEl&#10;iFkCzDe2wGWRmZACMSVCTBu1aYKZoAEsCjEaOUdcoLVOaQ1UsJQZ9wd2x3tSGtGQANsyhblQzwt7&#10;nfnCAX7DRzv+9o8OfPlF5qODQl95f5n5+tsLP//1R/6Hr5z4ma9Om1PwRCMiqgw2kvPIsNsx7neE&#10;mIgxMY7GOEZyhhA6IYJZQ7QRkpAHJSVBI4z7kXEcyDmDQ10789RYzhVvEWMgxZFgEYClFnJSYgQz&#10;91Jm1rXSukiKO7/b3ctxd8duGP2Q94wpE4MhuNAbrTdabT4vs1yXK3O5uKuLa6WzeAhIjEpO5jlG&#10;VFW8C636Bti507179SYu7kGFw26U+8OR++MdD4d7z2GQoMmDZkRMHKd7ccelb8fT3b27C6KImJtF&#10;2TJOc61I784izScvsvaF1Vc6i7usIqwgxc2QJMLoeDATBXqH1vHiQRYShdEXGWXpgaWLz4g0rXRZ&#10;UWa3ehapF3o9e/dZoKDePLhLx73ShYYHVwldNwS21htDMLFcTlyenuXy9OiX60RAGUMkh4w6qJqk&#10;nD2mJCkP5JQ9p8zh+JK7+w84HB4YxgeJcU8neWs3fkrU2ejKGyxavLUrbT1JWx+9zE+s05PMl2e/&#10;Xp5lmWevbd0cU5/pLIK522ASx+BxiJg5MTTJoXgOE8EmMT17lHdYXJFYBV396Xl6/pN/6s1/8of/&#10;8Me///nUqfVvMlNYT2fXbEI192KyTk7VtnH6FrHBCCMQjW4T1eftIqpoDN6tS28NfMVkQQiiEhE1&#10;R5CyVsrScJ83nt0CMRkx6OYYzLnqliE4Sm0FTLA0Ua4zXhty98DuYMSc8BTYj4l4N/IwNL54J3zX&#10;q8jrh8hhhBg7tXQqjbkUns9XHs8zz9eVee6M+0weM2NORBsQVdBClAtjgDELKVSCr1h1VJ2wJdW0&#10;VrmeF+ark4fo9w8HGVW4H4xxlyilcqmFc7ny5umZt2+uPD+ttB4wTYSQSGHYHG8SLHaprVCbe+uC&#10;yCBBP8U0E4iy2clu4OAte7sRer1Xal+pbRaX5iE0ycnFrBODEyOSgqGijiu9q6hu2Iw70oDWi3Rf&#10;Sdm5O2RePBz58OVLud8/+GE8yi4cUCIu6sW7lFJZa6XUBqISQiTH7DllyZHbIEIMISgEEUkeaCI0&#10;D3QZpFOpUmnSpIvjvvi1X0Vv+oJthq7S6BsmQJMmlapKEZPSlLUFmoCpiom5E6R0k9oj4gWTJtY7&#10;3qu4dwY1yTH73pIMokgteJ1p+wvrXjgPC09Z5e5stNKdVkVc6T3QVFk8yNoj10Xc1yreC8P7qx+H&#10;t/Ly1WtevvqQu7tX5OEoogOiA2JRkEbzjveGeJPSZi91Zp0nWa4zy3Vlvla5Ts48V5ZllebNW5vF&#10;WSB0CSukigxdGQZ8VPfgXTrVWyv02gUJdMTNA2Imh+z3v/dHHv7Zf+ofld/17/9Hb/7d//zPzv/i&#10;T//lvwmnUFuV67X7PLnEEDDtiBRvXsQJaDSPg8iw37yWBHCvoIszVDF32lxptVH7RliJJzfPIt3Q&#10;G+gC0GqhsVBm/0y75KIuIiA3vYKoY1GxqEzhRF0W2jJDLxzvX5DyQBwiuxz54M746CHw+mXiboQU&#10;Kr3NLNU5t8K7eeKT05nTvBJz5td9+QO+53t/DV/4jte8fNgjXThdL7x/fuLd8yfQngiq5BwJydDg&#10;dArNG61sQqOyFkSFIDvJOnCfhPsAUq8btZWc+DBAaVyfLrxdzsyLEOOOITmxGU2cpQoqjeqdhkpx&#10;87VUWddCqeeNi5MEsrmBEAS7Jae9V4GKSEWto9bEdCWHiTyIh1AFZkqd6K2JYIQ4EMPOkSCtOYIR&#10;I+TsjDtnd8HfPAc+eX+Qu/FOdsO9j+Feggwgg7hn5qUyrcWXteAgQx457PY8HI887A8cdqOPOUsO&#10;iRgSZoGE07vizdy9SyfSgWa+6SG0Spc7mldvXsVpW5rcBWmCdkVNXRXUEW9C7cp6I2eVIJBoNlJ0&#10;xX1FvGw6hV6JOINEog2yT5m7YIRekHahtkfWoZDDMybKHDtl7tKboToi4R5JD67DC3HLVDcpzVlL&#10;ZWqTTCy8uzxy7Av306O/Or6Qw3DPGHZEDQh9I3q9MtVV5uUi83Ti+vzIfDmzzhN1LfTWvVQoXVnL&#10;KtOysNQLYoW8Nh9rp3sXdSSp4DEgYqiKC1Eah21mIQ2hbIK6vjCOHP+5H5V/4Z/8Yfk9P/Hf+n/9&#10;r/0RfuSTN38DTuH1K+F6hukKtShYQ7SKaN90AIvIcun4bLK7z+RDQtOK5lXYCXVvTFdkuSpldZSI&#10;ehaTRAxym4PeGO9NB3dTP0JrLm2j1aCHDYXunRwD0QJxiOQBYnZCqFgspCEzjoH9MLA/BPIuYClA&#10;EKoUpl55XuHtpfDx85WvPz7jcc+Xv/c7+f4f+Lv4wnd8wIv7kX0WTAJd4LJc/Ze+vpOv/eIv8P79&#10;G9yF7hvLILbRabSGSwWpgEAf6RWoSmgQQyRIQ71RvSL1BPWMtIkokSgF7wvXtVO6Em6govsWRWtH&#10;SjNKg1qd3rawixginVXAVMRUQCq9r8BKjJ1hVDQ4TTuFJtVn3C90mSC6oyKVhUs7yVqcZamowJCV&#10;A8bkhafLIkpliJkge4yDuO/pJUEb8L7DERoq7oKEwGHc83C8kw9e3PPB/R0Px4Pc7QZ2w4GcMyFu&#10;NKepYnJLpP0mkgqbNkQkYj7gUsWl4+qICto7wT9TMppss/ROFcFvCsJyY7M6A9VGqq90r+AFoxGt&#10;o+7EnMg5MpgxKCRb0SDUNhMssNZGHGam9uyWTHLIDPlISK/R+KFIfk1joPZAbUrvUHyl9MnX5Vnm&#10;eqVerjKvhX08MVgkiUJfaO0q6zrxfJmZpyvLfKUt100xdVP8qqqg4NaQG5/TdUV8xqxJtE6kEFon&#10;tIC2TK8ZD1kkDO4hiEdwq+ALdMdlBg2oqXzhi/KFf+K3++/84R+W3/nH/kOX/+xPwi989XPB8F/r&#10;FL77e4THR3j3tnI6dXDBLBKDbfLQ7qgrVoNbiZJaJHXDqIjh5CApdr9ml+vUCQSiRs9xkDhGcr7p&#10;D5Kh2m8cum/ij+a0m+S0V6MVqG0jwER1Q3rHSBqVkIVhFxn3iTxEYoxbx9JAs8yld3op9Gvj8bnw&#10;zefC23PlcRGGw4Evfekjvv/7vpv7w8guG0l9oyOBw+JSTnveK7yZzj4vi8QMaRDiKKh0gndEOjEC&#10;CFkb1iN9DfRS0bSHWpmvM2/envn6x2958/bE+bJAH5l82rIoS24SRS2iknAx75j0vtFwuOKujos0&#10;ZiyKD0OW/X7gsB/Y7ZLHJOI+U+uFeXlGdfEQXWI2Wl9pbaX5ym5M5CFKiBHEmJfmy9qk9Uj3hnij&#10;+8q8rlBntFd6cnrtmzBnKZQ50+rk+FkQo3Xf5PA3pmkYEneHHS8f7nhxd/TjYS+78Y6UMhZtm4Wq&#10;YGbkGEkhkFImxU24FjRiEpGgm1ggyMYIWUBNCWa4gzYIbDxYNuEgxoqyOqwdL2qSJeM4Jo72TvTu&#10;oyMvUuDB8ANNUp9xVioTTSeKn7zUk7TyDHJFUkTTgu0W0uieBiPkQcweXNiLe6I3tqyxLazlyrKe&#10;WdfJWy3y1Bvv5oW2Xlnndz5d3zFd30u9FNoy0csCZSWqEi0QYiAEI0TcYheLcEyFO+lEVcbUfMxd&#10;hthJsZEA60ZvJkUC4NIlYqpuElBFNG7sHUUR1M1FUFy6yx/4veK/6dfz53/PH/B/aF7+T5zCd34p&#10;c7hvMu4rbz5tTBfBixB109sLm7a7li5eOrI6ppFARHFxhcGAwQkBTKInM3JS8jETk25OYQibUlE3&#10;cc2tZ7G5SHAPuG8o9lq2OgDEGMYjeXdg2B1IeYdLZFmddblCU7Ik7gdFaFzWlXYtPM+Vc4MaM/nu&#10;nrQ7MOwTKTn7Q+K4G4gqeG8s80RZZ949PvHm8Yl3z2chNGx14grDKqD9c007QIpGTIGdCUE6tS5M&#10;l8J1Wnk6XXh8f+Lx/Tuenk9crhUYUBLiAfUoqgmRjEty30aCiwRRS+6otCZSS3e3wjEMvLg/+Iev&#10;7+X+fmAcg4w79WG8F9HCZX70T998Q5b1TBrE8SBlHSgFz8mItmUXauZjzNKasK7Nz9NFzufFr+cr&#10;EZEoiSAZVvO6mtQVL2uDboKr0N1rW6SshVobN8xSHOfrggdTCSFICMH3h6Ps9nvG3eB5SBJiwEyI&#10;Zp5ClCFn9sPeD7ud7McD+3HvKd9+F5UQzVVVNChqmzQ7xIjF6FERM8VVaSq+CLIYUkQc+6ySYmNZ&#10;IspOhH1QT9JEvXjzicaF6s8Uf+JaH5nLE6VdvLcV9+Zen2GNeEpIDxIkuZpKNEVVnK7blMhHao9e&#10;6k5Kq9Jb91oLpUyyLk8+XcCtSPWZVmbvdaHMFynTxXupiCPB1FM2GXfGuDPf7QKHfWA/quRgPsQu&#10;ObrncAvrinivvgXQKm6ruzekG9q6aFg92UqQImrNqZsK1UQFUdcu/H0/6D/0P/0Z/+QP/uvtwz/3&#10;3/z1MoV78WsK8tEQ/XRv8ubNwuO7wvW04k1AIk5CulCulXNt9F0mDYpEvEmX1Z12S+skIWodpbj3&#10;izgRt4TkgCXDYsDMCBo2ebNE6E5pnQ7EkFANtC6spbGunVJhfpxobUEtkVPmOARWN5YgXIeVaMLa&#10;nFLhuQqzGjJkji/vGe9fsH/YM9eZZZ2IBhVhLStP5zPfePOeX3z7njdrZwojqgK1Qq08T43e+q3A&#10;pRPNOewhaXcvLr11aq305pRlwteJ2Gf2YeVh1wiy0bwxCikkgu6BQO+R3oKU6pTavfeKqkjvRinO&#10;4lVqnxkMXu3huz6M3N0ZMTaGsUkcBUvOC3Yy7O/88bnLPF/EW0Q9ETlINmPM5ikBNOldaAg1qpSL&#10;M9cmoQi9Gms3igvX1kUkuNkgMY7kdNwQ92BiZpRama4zp9NFTqczl+vstbr4VjiBI2LxHSFFUo6y&#10;6T4CwQwzE1PbJO4xyTAM7IfB9+Mou3Fk3A2M48huP0rOibQJ38TMiDEQUxJJEYsRDRGxKB7MYzAJ&#10;wcRyxIISBEE2wDKqonQpbfZzvwj9TPNnSntkKW+YLm+YlkfmfpW1L9TWnXaVuZ9ZOVH6ewpvZcgf&#10;kMILD3oUkQQyOAwiGtjlRJCRIOONJCq09kqm9cjzZcfjY+LNJ4uc3y9+7TNldlmvC2Ve6G2VlOFQ&#10;IuJZkmWXHCX2wKAmY4QhbWrL2t1LLV7WJkt1r03oakI2NARXA7EqIZ4J+oT5Vbwut74MdBdWxxsp&#10;DHzw9/xm/tjbJ370J3/6VzmFH/6+v0Men2d/9zTL47nxyf3M25erv3+qcp7gPHc/zS6XuXopLuvk&#10;lGVGAi5BRYMhIeA3gdJ8XTnp4hpE8s4ZdgNpN5KvK2HIpHFk3O0ZkuGSXNMgOWcO0QhB6b1jYnQX&#10;amk8vj/zdJm4Ps9cr5UQR+4PB168OBJUcWssoTPlSMCpLbJIooWBMArHnhmOR8KQqXSmUlA1TITn&#10;85lP3r3nl9+847k68eEFd+OBukL3Qu+F3lbaOlOmmVYWYi2EYKwlyLJsziOxkmIgoUQJRE0MduSL&#10;rw90MfJwIMW0Cb16Yr421mXDcEpV5rnJNBWfl1lqU3o0fFTmCmNaoL0nyp4h7H3IkAeVkASJjnnj&#10;uAsifuBqA5fn7q0grEqKBza1h4NUNESvLnJaV45xIN9V1tR5enelLN0FI+Qkw5Bltx99d9hJDIGc&#10;VcZBGIeRkIIjsCyrfPLpWz7++FM+/sYbnp8m5nn11hCdoZVCL5kW26ZoNXXZqsu2atlbPUQIIjEK&#10;MUaPMUjOkf1ux36/Y78f2e0GhpQ85UTOWUKQjcEKEQ0JDVE0ZcIwMux3jOOOkPImFd+KxTAt9C7S&#10;+laVU1pnrZV5qazVKQQ85JvqdJXGSu8zlCt9efJub6S2F+T0IDEcCWEAHcVlh/mAyAuivPJoH4iR&#10;QQNumZz2DPnex3wl6L08J5dzCiSJTOHCfD2zTCdg8lYm5nkhhSyzBQaM4Bnt4r04kxRZ10VKLZTa&#10;WAt0xEVVQoK4RR0sKjIYEu/Z1JVHr+1MmS+yXCdqd1rbikj+wb9ffl/Hdz/50/zub3MKv/Hl93M9&#10;LJxeTjzPC28+mnj3PMv7U+F5Ec6LyKnAaVrl+VI5XQrn6cxlmWQuK6Ws1HWV1jcVWsW3gpCk5EmZ&#10;LxAHJ46d4eDsjxFpTo2NOnThoKRhx/39Ay8Oe6LpVlbcCrUUXu0PvB0f+SZv+Ob1GcpCWBu7Gri3&#10;kYckHGyDoV3pxAcAACAASURBVC7ryuP5wuP5zFQqDSXf3ZF3IzEqLp3SV6bmmCoLKysLK7N3K9J0&#10;xUPDYkD7JqRpTRmGzHiMRI4cknA3GveHwPFuZDcoY3JygmqyCXAIxHxEJBLDsFWFitK7sDTl6fHC&#10;+bkw9071sGkWmgulsDRoGFhGRPC68vbTT7g7DKQUZXd4hYhRS6XNhebAsmfgwLjb8TKZhA/35LhH&#10;MWpZvNRFEOd8maTWzpiNEMtWnzB2xnCl1S4mRkqbyCpFkf3uNv2LQowQkxKSSIhKTDs+/HDHd3/p&#10;pXzy6Yd87Wuf8I1vvJG3bx7pK+AV6Z1eKrSAWdhwlFvJsbdGp7HUzrI0gtlW4iJgpsRgpBTJQyCn&#10;KMOQGG9U8pASQ8rkPG6K15yxlEnDyDB8Jo/PxBt2sQlWC6YrYh33iPqRRMWSEfWOkj6g1Gdfy1lK&#10;u7C2M7U2fJlF9Al6w32i9SdCz2gYwAZvkgS/Az4V908wHzE25avIRIwn2Y0LL1/sGYJySAf24Z7r&#10;7sp8ubDMT6zro/R2Bl9Y58qJSqtwXQsxIGab4qLVlVo3pq81EDEJZj5kEx90C8Dhjl38gLh7QRgO&#10;gEurJ5bpDdfzJ1wvX2W6fEzpJ8Qr/8Bv89/1W38LP/zP/6s8/KUbbRle3n8v9xRe+8q1TnxxWbgu&#10;levSuazK3JW5Kc/z6k9Tlcdp5v3pkfenZx6fn/3x6SzPj1c/PS9yuq5c1kKp7r2ITBch5cywg0O7&#10;RXLttODku3gTDu2xnLCQGeKR43EEr9Q6sVxP9DJRDwYf7Ei60KpzGBJf+o57Pni54+4QGLMyVee0&#10;zjwuC988X5jWFUcZc2fYHxkGIYQOobJ6oSyFqU0UvSJplcYz8/yeaZ49JJNxl8g5EJNiEggISZW7&#10;IXG/izzsI/fHgUM20g0k64sj3lDPWBXEA2Csc0Fqp9VOac3X51mmx5nn55V1US8tSO2B3oxN6ov3&#10;1iTExOF48NcffiivXn3IsH9NZ+9v313k8f2Jdb5y2A28ePjAdyHKdVpwFAmbnHw3HnlaRK6XRswD&#10;x/sP/U5N1lIpa2NeZtblypDvN14BZ4gR8Yp42wZTEIKIWxGR3qEWenRMOy/GxMvDK77w+gUf3N/x&#10;9fujf/34Tfn03Xsu14VWK71Vmiu9Blrb3mkhqtsU7fZOCEMBoQsbO1EbdV2Z5yt6BvcCOKoQ1Egh&#10;MqTEYRw5HPaM+9GH/SBxyFsx3ZDJKW21NTFKisqQzYcUNu2Gsono4j0xjh7spZhciPGZnK+0fmGt&#10;zzS/ulAxEPHk3oJ0gS6VfqP+RCeqv2filzzUKFFHko5ETai7t1porUg0OI57Rrlnb51lv1KWmdau&#10;zMs75umtz9f30utCY+E0F87LTG/Fu68ifrNlLfTa8IYEC+SUZb8fubsbPA578vhdsj9+P2n/ayF+&#10;EWdw0UWOL957Ld+U6fxXOZ/+Ko/vf4F5+ip9fU+wMv4z/zT/xcPD+o//hZ9YCT5mhChRBo7sGbxy&#10;5421d0qHpTpz7cxLkWtZuawjT9cjb08n3j69l7fv3nI+TZxPV55OZ54vs5/nznVxLqVtXc1hOhd6&#10;PdPWlTZdKc9HyvnKep4Y7/fY0pDmFL9jv8s4wtQ6U13prAy58tELIwm82AV+zSvnuHdi2sS3xYAg&#10;NIMaE8WNCqzuDOuV/Xrm3g70W1HwXGfO84Wn63sez5+yrO8Y8kTMTTxUQlgQ26jUlANjCuxi4pgG&#10;Prh74KP7Ha/v7pBgWw2AVFiM2TYs5BvPj5yfLkznmXopSAn0KpSOTFdYJmFd8K6BOBw97w6S9g/+&#10;0fFDOR5fyG7cu0W/KT4Hf3jxStQibWYTF+UPxNtC1O51vQgr3I+vvLYu12nm43efei0f8+LFC3k4&#10;7vj4l7/uyUzu74586YPXfplVJus+h4Z7ka2EvSNtdfUutO69VoJE0U0qvUmdq9C36lOXfZNhNzLG&#10;4K/v90J/KRqaHw4HefvuiXfv3/s0T1LLQmuOIu5dRAhojA4qEpQe8FL4vMR6q8RzoW0vz9i0LB36&#10;Vj4wL3C+OM/P4vGtSjKVZOo5JRmGzJizD+Moacg3Cnv0PGbJQ/KYE3YThMUb8h9jJMQHJwXQgyMr&#10;kVcEW3GpogEX3ST+Dd1Iub7Q64S34uqrKKsYzYNAUJNoyU0G8CjeEyb3HtJA0p2MllwfDGgCs8/z&#10;W7leXnI5v/flemWan5jmJ7len/1yucrlcvFpunKdZpa1SFu7S4ccouzH0e/vOl/67jv293di9gUP&#10;8ctY+HVS9Qte0Y2n0VcS7SO3w2tS+g5i/pDT8wtZpje0pcQf+nv7P/bVr338b/6Fn/jaHwqP66db&#10;FaS6iyK3Ihe6OBKUFJTgyriL7FbnsDjHMXB/aLy+r/78ssn1PHI+j5wvA6e5yHURrqv5pSPXVTkv&#10;cFmcpczUeuLx/SOn53fkxx2744H9w5Hn+2/yzbsdd4cDh/1IMqHVhXV6Zr2e8eXKToUX93e8vMvs&#10;9obFTVxUmrO2jc50BUtxi3gWSDERBmXWhcfpHWM1ggh4p9cLZTmxLmdE28ZQZGNISrRO0IqyIL6i&#10;PhOqMuQ79unAfsSDVdEEbuDeMDq6Oj00ru3K++XE6TqxXBptMrwYvQjJjoz7V7z+6LUc718x3j34&#10;4e4VH3zwJSnFWaeVWlbJOdJq4XI6QWsM40jKmfNyljEnxhTRXsU0+TTN8vb9p7I/HHg4HPjw5St5&#10;enpiXRYvbeXXfud3yOn5keX0ll++vJOXr76DV7tR2ph59/6EuZDEmJdZQjAXcVnKAuJY7y6i0sqK&#10;6VaR2GqVczkzXWaPQ5baOkkTr+9fSrbCcX/k9asX8nw+czqdOJ/OXE8XKa3Q2kxfREKKaAteq8pn&#10;b5dyM1Q+e5fU9kYFEbYaGVz67aU7KHQXqbV6qy6zd9HL9uIYFZEQAhZMLBgpZ0k5ecpZhmEg5UjO&#10;mZwHUoqklEgpiuWwUYNBJYQBi4kQHEsiOStxK9YQVRCtLr5K7zPeLtR2ofpFVlkw7QSLEmwFSQgD&#10;OYwyBDzGSMx3EuX2oiH9P5h6ryW5tiRN7/Ol9t4hU0AcHFWnVE+LYTfbrOcVSD4sL/kSNNKmjXMx&#10;rJmp6mKdqiMApAq1xVLOixVA9UXCEmZImGVELN++fv/9+7PkvGWZ90zjk0zng57GrZzOG/xhEDEB&#10;JUiujnQqejwlnc5VNKOdy2yHLCYnLpuq416ZT1nWmxHXnTB2K5ZNc7HWHiWLZItdwCXHIDuCB6VI&#10;rBlvju368Dj9KNrmbVfIUYNZVFVpmCrb3CQY1VrFlkqHYELSlatyN1jyvmOeDOMSmJMyZa9j8nLI&#10;jnMyHGflZYwcxyOXy5H5cmYZz5TppOflg8Sj57BySOfx1jF0Hauhox8CfefpvWHoDF1wiK/M5cLL&#10;rAy6wlhPKnCYM4dxZkoL1tNaU1sRWZrpprb7q6ogtbQx5PMLh/OZkkd6pxhj6AS2zrLfDKx7oXOZ&#10;6fLC6fDE+fnEy/nECmXtnQzO4rzgQ2AYenyMLLUSxjObm46FgWyFpS7EItQa6M2KL774LW/f/JL7&#10;u69Zb/dcpiin86RPj2e5u73l7u0N1IXn5wOPT4+8f/8Db9+8grpRo2u2u61YqZiScMZAFalz5PT4&#10;yPP79/rq1Sv55puveLXpKZ2RHBd0PPB6HVQ2XuI8EdKRIDM2eExvqVq15kiMi8QpSylFU4pSosM6&#10;L846RJWlJL3khZKTiBFs8LjQ4fsBK04DnWyGwGrYcHN3x08f3tOv1qy3kz58+CinwwFdIgbIeYaM&#10;OOPbnpYxYo1tFvorFvAKuGkcFqqId4i54lVa5ZDPFCehrSyXwrws1x2N5qbVK5PuE/HL+1YYQhfo&#10;+p6uHxjWNwyrQVarjvWqo+88IVgN3ojvDF3fioML4HwbmVqxbdOToCKdiIkgpTU62aHqFfVQshg/&#10;i/U93i2ItVjn2/VMBw1DZVg75tVKhnHLen3DdrVnu97rafPCdnOU4HbShwNHfyFOCYfVVTfIZrjB&#10;6lrixXB8OOPdD1AN/SbR+VsVcWhdJKcX8vkD6fRMGi/EKVJyUYpKSQbidZnr//7f/zfVqtowGoKh&#10;2Y3bWL4ZVRr4Sqm12QtSMahkGqoiImrRq9AYxTHnwDkFPkyOMTsuWTgtmWk+Ms8H8nwkjSNxvhDn&#10;C7nMVAlUdaSU24cieMLQE1Y9u/2W+7sb3r6+YzMMBAMsF6y07cmY4PkSOcyZc1bUO6ppT2+hcNev&#10;eLXdcH+/YxgcSOYynvnxp/c8PTxzPl5UChJMYOgDm83Abjew6kA0ktJErRkxhmHYcHtzz+3+ju16&#10;i/cdxhnEVOaycJjOPJ0OPE9njuPE6Rw5vijT0dPJPV/c/Q1Dd4+VNTV7Us5stzu2ux3zvHB6fkTT&#10;zN1uYLW9YZ4nfvzxe6bLAWths1nz6s1b+jBAFabz/BkAs1oNnE5Hail4bxm6jr4P2gcn1hhSjOQU&#10;KTlhSwYqVQQXuoamy4VlaVqAats9wJlWUFPCWcPxdODh4QOXy5nVZs1qs6aKkCsY6+iGFb7bYrue&#10;pWT+39//gdM0Y53n9vYWUeXl+Yk//tsfOF9OpHmGlNtqubHNG3PVFlpBMHjfioQxfwVPGis412zx&#10;zSZ/ZWPUZoirpfFCiyhStf29wSTJOVFrbZ9xoWEAncX1nXadl6Hv2azWbDYbdusN2/WGdTOO0Q8O&#10;54WuU/ogGjqREBTvC84lrMuIVXACWFQNYBETcLYRu5y1OG+vtDG5Kiqt0GlKxCmyXEaWaeR8eOJ8&#10;OnBu418u55Hz6cLldFKtVYK1uhkG2W3u2G1u2O323N3est/fst7c4uxAzpllOTHFZ1hmapyI6YV5&#10;eialqb3WOEyzTuNiyg1iCc1mfIWI6BVoWVBU25+VKqVCKW1fHFQNIhbX7IHWgBhUndZqRYYBmz0h&#10;CytX6HvBaEeQPa5EappI8cySLlwukfN54XyeGGMmK20ZpxZiipzmiTBOLLXiBPI8s4zNNDRdMocx&#10;MUZlwYB3+E4IwbAeAq5bs/Eda+NZi2CNZ9OvkPWG8njkcLjI48MBrcJqs9bXX74R4wPi13i/orgd&#10;Yh02dOB7JtejseNcDbWOzUGYF8RWYlmYlomYFjrj6Lcb7rsNJ2eZzh2XU1Rbq+y3Pfvbe6wTrTVL&#10;zheCZm56IWnRy+OP8vz+B9artf7dt++k5Dvm8cJlHPX44w/S3b/l1d0r/LBmmWYVTdIXYVh37QBJ&#10;A5GaWsQmMGLw1qtYL7VUbI5QW1EQ6xBjKUYZ0xl1+frOF1znyCXrWFVCZ7nv7vjqZs3xfMTYBgO5&#10;TBMPT88suahZNmK6mew6plxgmni927O7vcc6x+V8Zrde8w9/97eczkdOT48cn54aOLh8AqrWxmu8&#10;Hnx75bap1s/AWjHtFCmVqlUpKqZerelIc+TSUG5itLlvtUHdkhFSyZRaSDlrjoukpTKPMAocrBCc&#10;pQud9l3P0PeyXq11s1nJZjMwrHu2Q8e27xj6jq5zdJ2oc0Wcr9hQMQ7EVTVGEOtEnKX6SnVKtAnb&#10;KcaDcYLWCtffQWqFJM33UiMqVq1dS+cD9IVgC9t1Jt/NAhVvkN45+uA1eIe3WZbzR57GBw6NZ6U5&#10;J1lS0lyrWNsYJ2IqufQUNaAVg1FREVGLm1NGVZr55PrCt2LQylfzpChtc77t09fG/MNgRfVqPlUh&#10;F5hRPS+RlznyGBNTsixZSKliSfQu03vFiQHr2qyZglkpzraZdj1G5lxBI8EFrFG0RKbzkTw7aq2M&#10;U2E8L4ynxHwpnMbMmJQsgu8C601gv+/x2w4XOkLXc7PZsfPQUZp/YHVL3S7Mm5npGLkshSlVeTqe&#10;CesNZtiwWW8xoUONZSzwfFmoLycoByxKLhNLvLDMZwwV1YjWDKYQfE9wezyBPG4hdVSs/Pzjex7M&#10;C5v1z9r3lru7vd7f7qUbOnUbL2k08vxhVPUgRC4f3+uq83IbOt6st2KNU2udDNZwu99p7IMs80TK&#10;i+72O6mlMk+TdqG78hcNuRTtbJAQeqzzGi9HoVa1rqMqYsQgDjam05IXKTWqklEpkhXpQ6chODFO&#10;UAK3vVfrnbjOI8boErOU2ugZDx9e5Psf3/Pzzx9UxYgEhywDXgb94m4vVTecTy/6+mYl8fUtyzhq&#10;LVVSSszzzGUcdZomiXGh1vJ5aQ4V1dJclA3qiiIqUAVUi4qIarv7gjQ8oAVErSBGRK1AZwVVDwZK&#10;LcSSyKVoyZZSkpaa0FSIZSQvk0wn0RdrxFqD91ZD55quNgQ2q41u1lvZDCvp+0673hGCFdcZFWcQ&#10;I2KswQ6T+k7wQQVX1ISK6RDXiUIWSKBZhYLOljJZiVNWjVZKcVqlI5VMroixVtdbg3ciToq6OGNt&#10;ROoiMZ10ihFqFNGsLhgxfsD4rXTDG7XBYF1rAVzNUnIkp6glZ1CDEavuOE0qOBHpFHGiYpq6YLXR&#10;twQw7dALHlGHmooaqIJijOTaCgVqKVWkpIVSFtXFSE4wx8RlmUnLgVoviM6oFkgJSZlOK8FHnM90&#10;QdhtICyRVBdkPqHVU0qg2hXGd4QhYJzHuA78QPLCagV9BSOOvusbiiy0QypSW+uGp7MdwUJxK9ws&#10;DJuJu7sIYc0lZYpxdOs1w3ZLkp6nkzKXM9MyMU1TGyPFSFpmnS8XuUwj42VkHCeMGrw1DN6xXa24&#10;27/h7mbFbnePc3cYtyIVz21XsY02LBoLj8eP+vIXy3a3lfXQ0XvHZr+W+Xwix5kKuLBlGyy7ocOK&#10;lZIrukwshyohdNr1g9QyCEnxzrPe91JzgqLqFHq/EqMGWfTKghzaAma53os/ORJtL0V6LTULpoAo&#10;pcua8iylxgaytR1ZQ+P0JVFEZGsD4tpj+usvd/zDF98w5ixP44Xny4WH44n3P/ws/uYGvxpYOSNu&#10;6Om6e+18kFIi8zwxzyPzEuXleORwOHI8HkVzRkuGUqR4yPXqMNUqRhpAVlH5ZHSoSlu0I4kyY8SL&#10;wagxiDMFJ4K9XpVV2tJZ1SqLZnItWkqVWgt/dba3h6aAahWJC7zErONJZRh61sOK9Wqg7zrxzuKt&#10;xXsroQvNJ+EdIaykW1l1A+CyqMuoi+CjYMfrVKxKyUaJVnS25EXEssEwiBbPuCyac1UjIluz0riA&#10;xkVkeUZLUa2FWqNoHak6UZlltdmw3Q3shhWr3V4221v6fgWYttmcEjHOsiwjtUQVVNyT/04EqwYr&#10;RppHvWEL9QoBRY1pQqM0aRdBros8IrnCQiHVhuzKqozG6sVZidd79mUZOV6OXC4vXC5HpmlsoNOU&#10;1NUiKwuDt6wGYbtT1qvMZt8E55IKKRfyaWbOJ2Qx9DuHWTn2d3vWtxu2c0cpAeixDDhWCB5rHP0Q&#10;2A4bjHrmMbGIozqIJTOWioaO4e6G7WqFL5V0pTeLK0zzieM08vh84Plw5HA8M56mBnmZk8R5IUZI&#10;qZKTNrR78Kw62PYJ+dpzu7ll8G/ouxtqEcZ0wpIxkjE+0wdHLVXm6ax//sNfpC4L29WKX/3iW+7X&#10;O7b7e4a+xxuLFdQieOtEVaEoEpUObU4/41HTMJhSAQk4J2IxeCwiVj85A6zpMVVAPqHSa4NISpFq&#10;iiBFxaqIbUTnpB7UYJ2oNYaUs2iVds38RBsSUQWpNaJOkN7wblgTbzNLyXpeFvn+4T0/vTxzmkfS&#10;0GN3t7K9eUXXb7WGtSz9wjRPeBxeLYMPHI4vOo0jqeQr1VkppaBV8d6JiLuSlx3GOqxpbkZjK9jc&#10;/CJipC3jZawUnCheIBgIrmBdRu1CqVFKSW234dosq5rPISdtSgLer6ULDS7sncc5p+a6CGqo1+W/&#10;BAYtYlGK1OqkFkGcfjboFV3IzJrKTEyRuFRJi5JmIS8Gy0a9bPF+IyJWsIKQOcYTNS0aL2cZHx/Q&#10;UkRV0ZJI8QIshA7eEnS1sYQwyGrVs1pv6botIJRcyTmpdZNUhZysQMU9b/7Xhruh4qQSTKUzVTpX&#10;cCbjTBVnK9aoGCpooRQlKVIqpFyZSpJzXhjjzJwXlubVIZsFcTPWz1h7JucDl8uBx8PEnMCKyMoL&#10;nRH8yrDdW+5uLTd7yxAEsjKfDeOlcr5kxseZ8aUSNgs3X0a2b7es9h51PaUacqmUPFLihBaLlUDf&#10;rRm6tpHWHH4WLY6sllI9qTpSES1SJdtC0UIuhbRkTuPEx6dn3j+88PJy4XxaWMZMXpSaFE3/zhsq&#10;kHKmptYNbtyG6bTw8vDALmwp/oKqJWWlmoqVgmrk5elEmiZIRQYbuN1seXN7x9vVll/cv2MTBnJu&#10;OQpG2nKTt64VLttyNYzYxh2gudz0yjO0RrAYtSBawHwa70lpV75rtoKBKzi9gv0U1mOlQbS0EbgN&#10;7VLZUn3wtuHBjNrGPdNP+j9ov26OxRzZ2cYVKDXLbCzffPNLHu7f8G/vf+ZxvDCNM6N5QVdrUbFX&#10;+G3Pfr1HU2Y8HrAVMRhUW86GWI9fDVdK1pr1as3Qr1kPa/p+aA5S6xDbut4lwVwyUSOZCyIzjeu0&#10;MNiFwS10bsa4o+qnMikt+8S2XoTrS4SVluvh3UBwg7aN8PbKc82LsLZlhdSaSSlKLQVv58bo8NK6&#10;bFMbNbzOGCZpuNuElMIyZ86pEGewuoiXSMgRY10DFUm7Wk+Xk4yHg8bTJHFaiHMkzpEUZ7wV9rsV&#10;q6HK7b5Rq/MykcYXpCwYcdd9nUWm8czp+El0rLjp9n9BRLGmoKZgbMFKwsmCY8LJRJAJL0mNzqIa&#10;qaqYnChx0TRPssSLznWRMRemmIk1a61GjG4w0hHEMhBZuzO67RnWDr/u2G3W3G8HbjrDTb9m328Z&#10;+g2bfktwPVTDPC68HA88Pj/w9PxAzDPOVnZRWM97Vqs9vhuoHgqJmEcm88I8n4nLzGVUdHhH2H7N&#10;rntL1g219sRimZcz58szz4cnOS0j5zQz5aw5V5mWxPE08vh45PnlwnjOxAlIXJdLBKq5Br0oWhUX&#10;PL3t2boNt6s3/N13/8hvf/VbnDhSKpRakZXVy+UgJUWkJtbWazVFem/4zdff8dXrt9ztbrTvOhmq&#10;wSfUmSDWfgKhowbkkxpvjf0UUSWiFaG1CvrXhCppEU4FKCq0x7nW3MCoymeQS6ttrZ1u/CRz9QOo&#10;FhpMy1htbE3X9KXClbCqlTab0hasYgXjA1LbNdFWw9r3DArbXc83N6+5LAt/Pr/wh8NHjo8PuNWG&#10;sNmRS+Zmu+bVzZrffPc1f/zT9/zw83ueDkfMZsuw3rLebBhWW7a7PZv1XodhLUO3YugG+r7HG0ep&#10;VmMyMiblnKJe0ihTfaGUF6Qe8HpgsEcd7Fl6b/E+8qnaikktwsFK67Gw6nDijMMZS+c6vO2xLlxB&#10;w1YR+znipmolp0VzipSSxXuH8xbjDWKELErWRCPEz0yL6jRHsa5RubM2UoSpRg1I1YUlNfSAc0Ln&#10;jIibEH+W6iYSi841EmuWGCOLCrUKXXhUQSQus55PT7Lq25VGxJFiZZoWTuczp9NRY1pEqbi8fweC&#10;pOtoJ0khSUUl42TGyIVOLgRGgWbSiMvIJR04xUWO84lLvnBOZ07LifN40VQzBsvar/A+EMIt69Bz&#10;t7uhSESD0G223O5ueLW+5VU/sHJ7gl1jncM7g7VgbaaUC5fzM8fDA6eXF0rKiGaCLEgQjHR4t6E6&#10;y1InxvqEcSO+tyQLKRWq/cAhX7CXHxncgDGBVByPp4n3L2d+/njm5Zg4jIlzzLKUSlwK05SZxsJ8&#10;qaRZIH4+W40zQaEaEEfzK1jl/mbNr7/9Ff/yj/+JN/dfEHzPEgsiDqdKAHHDwJQj8+WoNmd+sb/X&#10;337xrXz3xdfau05ERWqs2jmHE4MoanP7yDUx2yq0PARqUYz5d0voWbT1BNdYpdqcJxYVEakUVFVF&#10;rTj9NOAr1w+zIFi9OgTas7/lqYlQVAzXh2IF0zLqVGnfa5HWXqPW1BbYomhMVUxw2OKQrGpqFVMq&#10;tlTtVr3crN/wm9c3+vufPsgf3j/y/uePuO1KbTDSDZ7Ndq3ffvu1rHdbfvzwoG69ldV2x3qzI/Qr&#10;7YeN9KuN9N1KN+uNbNYb1quNBudFxJKycFnQwzTLYTzpcV4T8wC1J9CzsoHBBTof1DpBzKQqETER&#10;6xTvjHTBazBBggl4vFraZEdUEeNUrJdGhPUKhqoqtVRN0ZKSlVISxnkNncN1TsRaFWtBihQmXaKX&#10;cQ5Mc9B5iqzWkfUpynxJqkmFmlSrkktBFbEi2rtA6UV67/UgM21x04pfrFYDy5jkME+aP3yQ43Tg&#10;w/OPcvNhpcElRDKlCNNcZVkagDmWTBsxiLrnKaq0+CVFVHoHG28IXaBa21DUCLUqKc6Mc+J0OnA8&#10;P3C4POppOshxPvByfuLl9EzJyDBsud2/0ld3X8jab+nosMVc288mYBoTGMKKTbdh261Z9zuGsMJa&#10;i15jP4xNWBbu9mfS7QvL+YESz9R0RuOZpUSqN9iwhn6gmDuSvqLUL1jykTEeOS1njuNHzssTp/En&#10;/BVxnqvh+bnw+Jx4OhRenoTzuTkv50Jb2V6gRKFEaVeFv3LHMS0QS9SBcZ710POPf/sf+ef/+M/8&#10;/d/8HSkWUjbEGrB9j+ZEjSN5OrIcDrg08eVqLX/7zTd8tX+lt2FNV0VsTO255Ly0sSJXWHlrX0UE&#10;SutYjW3hE3qduKvR6+GuzYt2NaK1WXzT6aFSaxGpjs/zZxG45liorYIxKkZErr+kkUYablXnqr5d&#10;mxBjW0qT4kCac7lx0a+XmeKat6gAuYjkgpSCVJUaIzYX3amRf/72W37x9h1/eXrmd9//SY7LxGFU&#10;Hg4H2ez3+BD44tUr6XYbtvt71ts7Qj9IWHUahiAuBBEczhaMnaXrK945UTX4RcW4RcUuInYhpgi1&#10;4Ax0xuKkESWsCbTKpSKu4gP0wTH0nQyuI9hOHU6oipakWlMTY2lFX3BS9VNYTRKkUadRqOqkVKdS&#10;LIIRfd2wEAAAIABJREFUUUGsQUwnzg4MIWOp0lunnfWy6TrmdWqmInVibYczTgXRlrIimlNinjs5&#10;vO44Hic9vSwcn7NklCiZeYyyxMT5cOFpsayPTvrQ4guWCONYWKJStUlQtGGwuMPDRaQpSo3b22dM&#10;l1V8lMTCmYv2ehDqs+b4KNPlI4eXnzi+fNCn54/y8ekj53ghm4zrPDfb17y6eafvXv1KXt18x77f&#10;M7geiydrazlFwSlYMYqxkkSIODoCwa7ovMV7xbmCJVL7Ddn3zKIs50KsI9kaLJaiisaI73u61Zah&#10;f4tFuSxHnsZHPowfWUrhsMwc08wyLxRVisIcYTLCsjKQDEYLTis+WeIMJUNOVyCMAXxri6+2W6kN&#10;kcbdbsNvvvqOf/mH/5nv3v2KjqGJVmpR6bCyIsYnTh8/8vynf+N1F/j1V+/4p1//8ooIM+JzVFud&#10;eHFYaxBtAYeNjdFcfmKsir26dKgt56Dkdpc3graEp2vpuD77BalUVK+XBVExom2LkU9oM1pn0X6q&#10;yWViFCtijWlgD66Q+Mo1+rGJatcuBJwFa1StlYY9t6gR7KeigyqlSkkJcmkvbhmQmIUlU8m691bW&#10;wx1fv9rxX//8I9+fz+TtmoLqqu/4+m6Qvzy9py4Lm1drXr15h/os0Uws9YCIUKSSUmIh0jtLcB3i&#10;DKt1EnETzr0wzc/kfAS9YEkYyQgZQ6Vqo2Z/looEbZNFRUwVMW0qYWwTbEGgWowMauVGoKdUyDZR&#10;6kxKUVPOiIo468Uaj3EOsYqaTNWljVZzpsaJEiexEVa17WdUZ1VsIIRBhr6T4CzWgkgllUXHZZLN&#10;2bJ9EXnetE3WIj3qC5wz01h1ykLMIpdzxpqGRMxFiKmdRhcQ3ynGIiIVd/zpj5SaqWSsq3R9oQ9J&#10;OpcY7EwnB3H6SFzey8vhzzy//Mj56RGWLHXJpKlgu15e3X3FF19+w/3919zvv5K73VfcbL5iN+xZ&#10;+QFnHEuKTHFhWSa0VIQ2H7cVbE3oohgVvDpWVQg5Y8hoEWJWallI6URZXohparKW84htQleJiamO&#10;5GXhOL7wfH7mNJ05zMLzeeDpuDDHCZWMDWCtEDbguqqrTZX9K2WZYD4r44XPX9MINbfPtvctZMVe&#10;M1A7E/jq1T3/03/4Nb/99be8urkHcZSxIsaQozK+fCBfDmxz5utXb/jbb77mq7sbds5BaXBRb4xY&#10;FG8F669tiNWrSefankhzlGnhekQrmKtQaOW6H3A9rdeiULW02wL1E3G8iWAmtVDdzxxIEb2G+17H&#10;0sLnBAgDxmJEqAa5Wg35XKCMAW/Rxl0DHFdUN9lY1Ll2Oac59iRnbMqQE8QF4ogkpM4zRjN3246/&#10;/+4d/ccH/vMf/ohdbSTmDaci3G5vOJ2O/OF3/4Wbmx3B91BhXi4Yf8Z3I66bkfApcK6JoqEThqGy&#10;WY0s84UYR0qc0ZI/J0QnnbSUUQoRUwuqpvmdKqi5mvhqY0WqKkaNYjrBbqhyI5hdy4FACWSoK7pc&#10;pWRFJSMSMGbA2A4xhcqFpM/M6UWWKXI6zYxjpIyFOitJwfogYdA2YveWYd3RDxbrDLlmWcVBh+1R&#10;uq7ibMWb9lCxTpEGspUcaUnbWikqXMkWDCvwg0q/EfZ3Hb5TIOGOH/9PUplJOqEy43zF+UrwiWAn&#10;LEe0PlPyQafxKOPlTDlH+uLY+I2+eXsn682d7m++kLv7b7i/+4ZXd1/pq7t3st/eMfgBLxapcJnO&#10;qGammJjKhVoLVgWnQm8MwVjcJNjLhNGC1Yi3EZGRoCd0vpCXE/NyRPNMtJaMJ04VzQXc2ExGcebh&#10;8MT75498fHng8TxzHBPzYsi1B6lYr1iXsS7jjIp3sF4L243RcqsyT582GS1lEepVYLQVOjH03rHq&#10;Vhhdcb9/y3f3r9l6j9HCkjLjODGeZ8bDyPn9B+7WPd+9uuNfvvoPGmoRVxIyToTOqTdBnAPv3BVs&#10;mhVnP6WrtzTUT+tB7RovcM2MtJ9v9n9NY2/ywFWVbKOB1hBUbQopIPnKZLeo0QaRbZrj9eflWlQU&#10;UVUjKmqkpX21dDmag1c+f6mVlk9nHGo9eu0WaOBWpFy9KfOEmWdYFjRFao6QEi4XKBUuL9wYx9/s&#10;tqx++Uv++88feXp+ocTE229eMcfK6eWRv/zwO777m1/xxdut3taNTPWFqi84eaELhcGo9tdX4pqT&#10;JX2X0ZAomkk5saSsMWZJOUFZoGRsVUxjSmoXBrwfxIlT8ynzUpWWuu4Ru8KYLchGqxlaq6WFllBe&#10;VKzgbS/O7xDWiA4IPSoLuTwTS2GZnjgcjD48qhxeCufTzHiJLDEShqC7/SCvXkWKZIwdCL6n9710&#10;ITB4J0MQeivaksijGJnRCrUUcjzpVLJUreod0htpV2hTcAOEFfTryu6uqg1VqlbcPP5fTMtZ5nhi&#10;KSNKAZOa0CILnVf64NgMG7ndf8Uv3t1gkkGmQoeRzTDQ9zu64Y5heIXzezV21RBu2qMamochzpzO&#10;J54vzzyNHznGY1uISRG7ZPYKdzj2ZtXoUSmxxAu9q4SuYLoI+QGmZ3Q+kMrCMStHNVzw4HqKccy1&#10;8ng58v7wxMfnZw6nI9OUSUVBDSkJS1SWpZJiS8nwAXY72N0EdluRzWZmtRG226sCnxWTwWXo8XQ1&#10;0KnH4xC5owu3MCnPH184dZFsLMdTYnw5Us8X3gTln3/xjl+9uqevUVxNBKN4h4bOYLyoUiTlrDZ0&#10;Ik4k11ntlY/ZHP/mE7Po0xxRrltBWqlCLUjRdr83gLQWwlhpph5RVS1SW2judQQvV29ClU9g33aN&#10;0OZL0U/lRaRWo8g11FFMs7mqERGHiFPUiEVERVq7R0FqVolFyBmNiTqOWi+TMM3YlNSU0tKrxLSI&#10;rNoI4lqLCkXWwK/Wa3Wvq/zu55/53R//h1Y9yd0Xb7j55Tv+9P3/o27zIG73Rrp91E4eRcsjmp+1&#10;1rEF4IrFXJO5LaiVSjUF0Uw1BecKxRdqKUrJWEXBY02gNz2dHSTYlVpaWA2iSm2RbgmLUdQhYppf&#10;UgWHUgRFi0ZEEGscyl7RDdCJEBR1lLpIip1eRi+Pz8Jffi764cPMh4cjTy9nuUyj9r2V+/tev/5y&#10;wzhvSXErmrdqyg1DvxbnvGIHSpdZhiKmy03N7q2Eda+rdRJTIpKKbIKoCwUXKi4Iw8bJsLUMW6ur&#10;daANsqq6jx//VZc0S8yzFq1SSm7ttcu8ut9xd/MFb+9+wc36G/bbG7arNR2BPI0s40HP46Oc5yMm&#10;F4ZiuKiRaCFb0axW+q7HiJLjyNPpJ356+p7vn/7ET8cfmOYDJi2sK9wXy6vquTNrbtVyq8peCrvB&#10;UwaD9MosL5Q6UkvkfHzm4xR5isq5ejA9scJlmflwPvJ0OXMeZ3JUSm7UI62VaSxczsp4hry0XQ3b&#10;KfWuIrHiSptFd73geggdiGYcSi+GfbdhpWt86rRMIh8fEqf5TCWxvV8RVjtIBY2RQR2v97f8p+/e&#10;8sY5QpyJutA5R29brLyYAhWVRj0S1YSmxDUd/mro5a9tfNtMkc8Pc4O02N0qoipNXzSIQdRwfXq3&#10;PqLWCqZeMwI+l4QmPqLXXkSkjRv+egtRNVqvHkDTjsb1tg0tEVVFtaI5tzpBm3dTirBEJOX2FXNL&#10;aa6CtZ3gHCqqShEt8nnvwUgVKS1ns89Fvt6tmKYN7z+ofPjTnwHhzddvcG6WHx/+s07fV3n320Gq&#10;mYEJK6NQTgSq9GLxJkiQoB4nVs21G2udlpXWdqtUwYFpQbvibIejx+qAYRDBXtcxqwiJolmjqpha&#10;qJoIpuAkiDPbtrNDlsyEmIoxHtiKSqdtv0il1kKulTmJXGbDy1n4+FLkh4dZ379f5PkpcRmjbLYO&#10;jJXNNnGek865aAYpxqgaD8aL1kIRo8lAdFVmX0h9pa5Eun3HqutYi+Vu7cX5gvEF4yo2FGxQfCfy&#10;af/CouIuy6NYrHbOCRhk8PhhrevNnbx5/Q1fvv5Gv7z/Wu42e+2dFyeKKRPJdXrQJI/nH3mcz0zl&#10;gpki+3ThaGa9mCKHXFmtNnirsJx4ufyJ98f/wf/38Dv+24c/8vHxZ83nk7xxgXduxb10dEm4U8u7&#10;MPCL3ZYvdc3OOoKD5CPJTEQbmc3IZT7y9Dzz4VJI6okIqRQylU4V76FaKEtlmeE0Vczsms1cC65T&#10;hr6yXQu7tXDrLXsx9CXjJaAoKS+4AOLa6teUjqgmAhsxfsd2v2O3+pZffvNPHLPwPEfGy4Xl4ZHf&#10;7Pb8/dt7bg14U7GiDFR8d83MtM0qQ8PetsNRr+OC/OkZzfUESxP5m7on+mlhsE2R5NO/E2MUq6Kf&#10;bOrGSJslAgblqjSL4VMXguaKKNrYiVZUixRt3YlxFmy5quyg1agUc729fPbBXy1QzfkstiU+16uf&#10;w1SDqaJGvRi5aiG1AgkEMQ5kHVRtIxtpU3iRlCBl/DLrtzc7ul//Rv6Pf/0v/PG//Z7HyzOv3m1Z&#10;jt/Ljz/8mfHO4obMYCxr9Yg9EC0kEzDqcMWKl7Zf45qnE8XzuWIKgG/cYyNYVaBStOii6ZrHbUUE&#10;qhgQI7aWtkTYprFqrROra6BHyY3ViGqlw3Irok7aZCi3PMgizBHOs9HTEjgvKy7zSsa4MJWZpJZC&#10;0KodyiCpdDInz5w9WXuqDqrVStURUDFGcUOh21XW2WAZSF2vTi0bb+Wm9/QWHIVaC3G+sMRJl/Ms&#10;MUW0tYG43eZrvB3ow46+37Ld37K/fSs3d1/y6uYLbre3crNasXJILR9Zpr9wXn7g5fBePjz8xIf3&#10;PzBVJImH+EIpP1P0gyz1I2P8Bd24aTkSWknLyJQKOUEtllxExpj4MI0kc+ZsAjvXkV2PNZlQM5on&#10;xuxZa8sQWCQy1UxyhRoq0ldszmQauUkMBAGqQa/BKosRxAq+s3hVNray2ii7TUup3q6KboPK6xvY&#10;73pcvydSSbZQ/UAuE5oLtrZFLq0G3Jrb17/mvv8NO/81wa45Pk+cH08cnz7ydfB8czPwbt8TmBGZ&#10;EKkE11Zvja186gPa4VTR6/efQko/V4XP4sLVKvWJJaBczTYgxlz/h3I1J0kTB68HtV6niIg0PMbn&#10;qfRnDUHEtHGtUYu5up+RNmbRqzdDSxWtbbNW/t1xujYVTbkwn4qYpc2fQa3INUMXxNEinxw4Dy5Q&#10;nBNtE4wWKV8TZpngcsFeRLbe4oLjn37zDf/6l+/58+//jXn8gnBT6O1AeQZdEioTqS5omBEDzlS8&#10;BJyx+KulOVha2JA1n1/HqpWUqypJjMwUZqz0GJ3F1A4IGPFYcYi096CqqDVWnHGIsdfVTQvq0eox&#10;tDGlMR1iQuvgtBXXop5UO5Y6EHUj1dxgu0i3dWzTAKZnns9s11ZW64Gu2+H9Hmv3CHuEe1RW17em&#10;7WpURqopmLDQbzO99xA7keJw1SAFqkRybWzVyzgxnkcZx4lxbtxHAPfuza/ouh19/4pheMV6c892&#10;e89+e8duWLGxBl8yNZ90mT/I8fQ9T8ff8+HDT3z48KQPH44iDOq6QcJGELuwjKrPUmQsF2y3xdiA&#10;lko8fOT88p7D9IHBRV7vPfOwxurCrfHc+4F9P3DfdaydoZjMszwzuoIvlTIXpjJznmcejwuHuXDS&#10;wmghlmaBjUtFs6BZ0QI1K5oMZJCiBKm4DpyD9ZDZDYabtZX9GkJfqDJqLVGMWkIGUiUuGaTSgKUd&#10;lRU1rTmdB0ISJCx07kQ8z7hp4U6F7/Y9r/uKrxeEggupAVCtUWNqO7hXT6H5dLauuRJX41EzI1y/&#10;/6wcXh0Iaq5EZAM0Uph8umrwqXJ8qgR/FSDbk1xNu3d8qjfSCkQV03b6q6K1NvE+V6hXlbFcU8NK&#10;G5c2aaNeZc8WQwuI+OE6FQK8IMGAN6i1VOvB99ANiBtQ21NtQI2hOaavo9Y8oXPABouxBjOO9Ci/&#10;/eI1Hw/PfHw5UEchEijqtTLKzZcOu7MkIyzZUKXNah09zjj1RsXZQvCVYMFZwUpWkdIi18S1JG2t&#10;1ylvUCMdhkEMnRr6lpOKwYg0yzGJrJlYkwYtEkzBsW0TBnVq8RgJ0vBcDTZQEFLtiGVFLDti3VPN&#10;oq5XWe97au2wtmOZD/S96rDuJYQbjLxCuaXonlg34tVRpEhiJkvQagKNrGsRm1CzUEhai8iyVJ3m&#10;LKRETZm8FMpcyQuk2JPnrLk0Gcm9e/MVxu3F+XuMv8eFPcbskLrCVIPmC3N8JC0/yfHlex4e/o0f&#10;Pv6Oh8cnjodFltkRXM9GLJ6OIKImwlImxvk9xj/RkspnyviBMj+w4oVVqGQbSSFSNbGqyloVWyOp&#10;BI5qmKloWhrFthSmlBhTZoyFucBlhoahh5KFHB1pETQpNefP0VzBFrrO0O8825XHd5bOC7vOMPhC&#10;bxNqF7JUihZJab4mXVm8CsF5VAspFs7HEcHTB2VlBrrNAEZ5fHnPh58PxOOFGwNf7u/ZrxxCRpzF&#10;hYD3ghd3fTi1mX8DhFyZhA1SIdIW1rU2E1LzJyGiV6mrzSZpXgWVJidIKyZiWjFRkQYbapmt7Vpx&#10;1RBqFRVjRcQqAkaraNVPTk2tpUhz4NA6mKpSruvIUhu0pMn5SMWAoNpOiRhrlOBFvANnVYMTOo96&#10;D94rfhANa+i2qm6QKpYWi9K8FVoTRVFLy4gQ51WsbTWoVP1ieyd/8/ZrjkvhfYwaxyw5Zvnp5wf9&#10;ZVrL3VcDZvA6ay8KmCpEdU2oFVXnMt5XvKtYq58zOXywKi4BRRsoQFEiMAvMaujluiWsWpvG06Aw&#10;Qa114qQTbx+1t494sxEvnVp6PHvxck9nvlDBUWuVrKpLLswJmZPVJbXg3KpGjRFC31HrTpxHQ6ji&#10;O69VBpYycJk7eb4Ypc+MksWXqNSRmBcWraLWqwkBXJRYFj1dFhmPieWURC9ZWQySDVYtHUGCBII4&#10;FVeotoKg7nbzhWK3ou5Oq70T59cNXy2WnGfm/ExNP3C5/IGnl//Ox8PveTz8yLgUqnPqt8icH4n1&#10;yHwZuPdbuQn3bMNKqUg6nslpwsgF0RdKOhLnE2lJMCdyLJRUOFfDqM1H24UObxxUIU4L81iYxsJ5&#10;rIyzMmdpAx9p7Kd01bRSrJSlATqCtfQhsFo5VncrNjc9bh24e33D3e2Ou82KrQg+j9TphfPlPUs+&#10;EpmwPlOyUnImtjaRUoVSLTmDrQZbUbosDz/8AMVTa4eh8tXbG359t+OmDwQpOGvo1r4lbl0dhe1k&#10;62ctAK3Xh3i9PnP5/6l6ryW5sjRL71tbHOHuEYGASJ2V1Xo4xuaYNS9ovOVTzwPwmiO6Z5pdLUpk&#10;ViUygVAujtri58V25AwvYIAZ3AyBiHO2WP9a32p/No/J/4/Lw3WnMV2FAfvFhtyoqN7p0y5muHYa&#10;aYsG7c5wPTJIkh9AQTJDJUMuWClYyrpiM64nFahWrZVCt7WrfZnSNWPRADsxNFNO8LJOWLxuxSFw&#10;bSmhzS1BpWDb0jLOIVjwiFRxpX0tKptsPcN8pk4ncTxRzxdsWhUs8MXNgX//zRfcrLP+8HGxP/68&#10;6sPzprvb9n0ebjd5BihV5EytQdmwoiJiwsWKQkXe8BFiL/rBadeLGGW+i/Jd6zOpOKo5Fatg6Woj&#10;r+RiljeTU/h0fkN06v17Oj/SuV5jOLCL79h1Fw7KgmgFWHLVaak8XhY+no56Op04nS8sy6S0zWZk&#10;uQhBQc5XDK81Vy7bbGE2K91FS8CGXAlxk9mJZX628/zI8/qg03xiOs8sL0nHB+P0CPOLKEfkU2GU&#10;46YL3A0dt8NI1w0aGrLacFK42Q/aCJYkVRV8D90oGwbUa8PS0XL6WUv5o831e216j8JE6DtzvZPb&#10;t0KSYq12e06J+JItXGbt48CQDUsZqyubFXJxrGnk5SiOx2qXS1WunuBHYhxw3tHXiHdQ0sp0ymzT&#10;xrY02/G6tp916BzDznF7EP0BwiBiaP2Gu75nP45XhFbPfnhN1x2oAULjEeCzGLMYGOlvX/Gad/ix&#10;EvqCt4VtSZzPFx6en/jp6YXn88xpKuRVdCxM/ll1+pGv777mtr9vA7RYeHOIvN73BKt0zjMOgGac&#10;WoHuL3EDrgYkgwY3r2aYrpPw1vXI0ISs6zJyDSE0IUHuk/gIDSrQjEj8/68bqlcdoto1Vu30yebd&#10;pgcGS0Upm8sFams3RjJ90gEsypm/LkzXdmCs5SC8IAgLHoKzGqSqABZQDch8a5BOZuRV5jfwE/gA&#10;PpCcU3JGKJgKCrnCtrSk63aBdcFtq3lLmIpUC3c9fLaPvD8+8PntW5Xs+Zf/9iMfXl8I7szNfYLV&#10;sHWlblu7pkQvOgdDJewcbvDoGlAqRdQS6PKA76JcCXj1BN/jQrBsppQzpWTlkqk1sZRFS1mpppaO&#10;LWYiaIgH+jDSh559d8umxbLPrFxkFpWzY1qMl7Px8Snx08PEh+cXezmdmaaVkrJyWch1JueNUsyg&#10;IFflu6IaHKuMs2W6pZi6RZs9si5nXeaJ0zZzmlfmU2J+No6P2PkZ5pOUT9Bn48Y33SeaGPDWy8vr&#10;KqQ6R+hdT9mMVE74biGy4N1O5jyb+yOm32ot/8Lz9oOel0dOKVHCnu5uJ1wHMjokL29BnTxGKmf9&#10;tD3A2VFKh9ke370i+huKbczLC2s5kd0kwkrdCpkOUztiX2pCtfUQ+P2Bm4Oji56uF74Tfe+4vd1x&#10;uNlzc7vncDsSOnC+IpeJQejKmvQKbLOY52SnddPHpx/JpdphvNGv3v2at6++5d3t59zub+gHT/RG&#10;yJVleeR8+Znjyw/89rf/zG//8D3/9sNH/ngsnFfDRscX+xHXB7qDZ+cHlocjcTJzO686VDKekiOD&#10;G7ne1q8WIfvltNBwBO3cD7+YhVrg2ft2frAGlTUzmdmnxHObUrQ0o0lebTdG9skAScOl6UrVqrlS&#10;yVgCZ2vDb1WoW6L5BNqs05plUp9cCqZotQUtrqtTkxSdl7lGLKEZoTM1t4JJmamZlT7pDWoT1fb0&#10;XcMcmK8ZVza5kqSSG5rsem0wH8RuD7tB5ARpJa8b7hQYN2N0D/jDAPtg/9t/+Av9/PyP/PD3D/bZ&#10;q6pnKqRKX4yum8FXc72pv4XhdW/9/aBwO1I3WbUOq0FFZuaCvN8R04EuDNb5nhB7FrfZpBOTPSrZ&#10;yUpZVbfEVhZyrWQTRmSzzWLp6HKnOZ2Z8plz+qgxvMJqb2sKXKao4ynyeJR9OBY9X86alrNt65m0&#10;nm0tSVstbYLBSkhF8yq2ubM5enauqrNVcd2MMLHYB9KarGyVsqHlUjmeseczuiyQslRzg6rMM5Ra&#10;2daJkrBcWmVjbE9R04JDN1vvi1QSxSU87SGZ64nZfiBt7zkfH/jj94/84YcjHx9maoXDfub13cE+&#10;f/1Kbw6v6f2eUh3ntHLJFxYm+7gsOk0LKW2EsHEz7Okl866KMWIhssaNl2mlDoW4q9zuOg4xcDfs&#10;eb078GZ/w91+38g2o6MbPF3vGKKjj7HZOiWsJrZ15jKfOM8XXs7PPJ/OPL0ceThXHs9ZL8eZvut4&#10;++qtfv3VPd7dMnafcei/ZhdvGGOk7zyNVPSWqFewjXzxZmC+3HI6f8/5/JGEGHzElczN2NOFys/v&#10;f09YC6/ijbpubGg5J7wzUp6JCpIT2WqDcNgnjsH/pPJfI8tcaUC/vDm02X5tm/RVf2wwLLMKpUrX&#10;UM7/dAzhKjtc5wN2JRo33aI2IbO59Npd8peDQP2EHLq+vGpbfcth+AYywYkW5G1OwWuwqoFMbBGp&#10;aZVXv3ZbpAFKsxR/mr2ajOoMoiAGiA762M5MzlnBZM5hvTPMK6SRGBe6NBPShWlOFnd7/c3/8nes&#10;/23hp582Ti8PZN+GjZ059nvZ4eC4GeHV3tn+4On3Mj9CkRPBE3ywnT9o71/Zvnut/fjGum5UiD2K&#10;nQ1hoQ/P6oK347xh9YMVLqp5sZITNZnWrXk/nTzBOevDoGk9aOxeEcMbK2VgXTvN02Cn08DzMer5&#10;aHY8ryzTorImq8mUSzari3JdzVhVQzGnZvmImyckMwtJRVvz7JRq25yV50LZsGmGeULbgq0rpM2s&#10;lqpCk9mm1Zi3ZOty5PHxrF3wFsy1fCxY+GwsKiSSbSRbWcuZZf7Aefs95+V3nKYnXo4rP743fnwI&#10;PD53VD9z362MblQ37nl3/629Gb+Q58DTcrEP5yfq+YN+Hn8m1TOL33As9EEEOTkSJU1kf8HGif6Q&#10;GO9G3rx5xa/eveOb21u+PNzwbrzhthvpXMBqZl7OFDZMleIdtWZeLi88Pj3wcjry8PzCx6cXPj4t&#10;vJwKp8k4nQvzypWQZHz2JtPZmfXuxDw9t3LR/JrR9si3bLxVo9CTbCCVHfMcWZaIlYG7wxs0eN7s&#10;7vnrX32LK5XtdOZujHRdYNc5LCVi3xOd2ssvYblgvpXCymp7Ka544aspSSaZ4QURI1zfNbWeCq7s&#10;UdX2fpdrjsHRInPtGtIgIdf7gtGi1m3lMfNqqCTDjOsITc35eB1j/rKctK3fCReaaalNQZzMear3&#10;AFYsy2q7+vgrpMVZaaJoRdrMLHup+CaRpGpW2wLiA+2S0kd835sNQXUMMARcCKZSpZzlUrY2b7kW&#10;0sQot/f0tyfeHqIVM+WaMXmLrpO3TmuW3XROXWcWO9PNCHcHr7sbZ6+GQO89kYino/jBquslNzC4&#10;nR26e+73X9qru6/xYW+mTsWMjUlmgaQFVx+pyVG2YiUXci5Ka2bbjFza/8t7sYXVUsnaiiFFakmk&#10;dWCaKqdz4nhyHC+FedmUt8VKWrC0GrUiCsorZluzKztPXjdLa9ASK4nFXJ5V/WJTriyz2bagskHa&#10;REq6/jyvh8iuQXh8kLkkApBS1mkrTHOh5S/b0DT8n7/+aztvj3qefrbH6ayPl0e29J6y/cTp/MJP&#10;TzM/PRQ+vsC5FHSQ7W6k+69u7fUXX+jw7lvC+JVi95Xt3St1W5H3jxj3Rnyr8+6FaTkyz0dcWlF+&#10;HUGVAAAgAElEQVRasZRwNbP34nYcuHl9x7ffvubbr9/y1at7XvcDe9cRq7EtZ47PFx6fXnh6fqDW&#10;Qtd13N68ptsdKBlOL8Yffpz5/qcTP3448/ExM00ibQ7Vgc5ndrEy7Bw3zmNT5unDAz+4H6ib53xZ&#10;7W7/Xr33OFWombSdmadnLscHTs+PpHLh7n7g3edviDUSNnj5+AfudnfsuoFgsE5HVhsou7dYPmCu&#10;pRB932HmzJqU094++2Q1buGnT9qAPhmAqCoWmkZgpuu2i7+WolwHDAJT/YRma8gEu+72bdn/pDW0&#10;deE6bqvCXHsEnFODLdBKgvWLXvGJLdbCQC63f+7qvWlNLNVUrXmfc2m1ZmnTtr5QU0IZueTwNeJd&#10;JMReBE+NnmRBfojNwMWnE4rAPGok4TblqFVtttgaltXtWyJZjm1dNS0LZz0zl6yDv/CXn++4Gb5Q&#10;0AsuZIXoOfQ9N2PPfhfVD95MlZqgrp5cq4pbrLhEKmjzo239ndK6GNY3N6IiWGeWe5WtI80daY6k&#10;1SsXZ7XIVNpVrCkv7aSVS9GaEtVWghasBvLWUZNIS2Wbm15WtkTdVtm6maWkBsPJTQC2DL6KLKup&#10;qmyFvFaqslSzmc9tsTQ1pBpXBpAz5I2ux4I3GEw1GS4jXxyhymypVidUp5YGVm0O9/CXb/9KL8t7&#10;+3lALkw8X1bm6ck+Pj/pw1Pl8SXYNDsd7rx9/qXTzcFrPHS8ff05b+++5s3uKwa7tVSkY5rIJZNY&#10;zZt0WHeENdGvE2FOLOtE2hbWWhg93I+dfXk/6s++fs3ffH3HN2/3jKEjrRvH85H3T2d++Hjmhw8v&#10;/PjhmZfnM0GOV3c3/OqbzNvPHHE4cOje8e4mYGVkjE+8uT2zrCu5FESlbIZlw2FEDzUn3v/8yM8P&#10;E/+g3xM1aHBi3zl2vWMMkRCMoTP2g+P17Q2vv74l9gNSR1c60tPMj0+/Zef3DD6zXJ5ZLg+cpo5n&#10;l7jvPuem2xGDx7G02nR9Eg3B5Foq0UfkI/ItTN6w2Amq4XNt88NaKGlD14oeK0nNnVTxDpy/GpdU&#10;wHvkvZzzvxiE5Fv0ulkJ6i+paqT2mVaLZGpmoiYg4qzWIl3PH5YzKgW3rebWCZZJNk8ql4st56OW&#10;84VtXqykrDjueDmeePz4yDDs+Oyzz3nz9jMr/SB1A24cUdyjGSxFbOthHcxtO7GOqO9bvMJqO/v4&#10;aNaY6XJqVPDojLDb49ZKvVxI5wc+Hzve3L3jsz6Ra0DKhNDTx0593xE7D6paysq8rsxlo0aoAeFF&#10;8onZnHoCnTn140zXvzLX3TT0+uaxeZDbbvHpjlBmanYK1WFsNvhrhN21BR46nB/NuT213dApSdTk&#10;VZMjp8q2Za3LYmlesHWVpUzfSTE0/LSvDXbjTdfKPqNsVTgz31xXONvkSm0dmV3LxDgPfUDDiHkD&#10;Z6IkkzKEUvHVyWZPOZltwVRnILeUSEj2gepecGHGdytrOfJ0etTPH545XipU9O7e8eV3vb54e8eb&#10;m1uGbuDQvdHgvsCVO86nqueXn+3x+VmX+cQ0XTRfFrZTZVteSOmJVJ7Jymw1s5RENXjNqFdDx69f&#10;dXzR9+xWz+n5wm//9IHf/PAz//Snj/zxZeNhqpxmWKaCr45d98ztDy/c3v6ew37POPbsxpF+GPju&#10;q19RKsxrYpo35nUjl4ltm22eZkXvMLBcsqb1BHkmWiThcLuOro5Y3xxvgw/sgqduCysFakKKqEQo&#10;hcMu8vDwhCNyt+9YZ8Pyai9M4k1A2VMWUT34zpsLXlgrvrVPjj+1zgwzE3Wjpo26btiW8NMZrQtW&#10;Cts0sy2TtmWy6Xgi5RUn2nTlsLP+Zi8dRlzXyXU9rnmpIQQsBJCj6n+EKdT24xZ7psMsykI0Z3a1&#10;HTqZKtWEy5iSibRh26K6LJC3ZqjY9XLda4b7N4zON6Mazm6d13ehLUYWPBaDStfjfId8hxSbllk2&#10;XJllbCIJp1bSa84174NcQwZz1VrKQl5ObNOZaVvJ1QgKdog73UXPF0OwX49OH48rKR8J2Qg5E81Z&#10;6x2vlJRsqaue84WZ2uprvdSNzvJNkVZQMoZxtm6Y6caNVJ0taSEtpjp1pnwjlQ3bHKVAQS1X0nlz&#10;Cjgf5dxICAe8u1FOeywNttWelHptKbNtxXJeVcoitJqLiRDNrp7Jq2/Nmg/VDN/OUQTn1YVeoZO5&#10;6KmqxJItmrHWqpAKOVezjAIiIvkqyga2AglchpqxzV8bPjLUVK1UU/jDh9/bUk56XH/i+5fv+c33&#10;f+S//+6RP30odGPlzX3HN1/e8Ot3X/LZ/R33+wP7/kDv32D53qbpoIVCtYW1zjxe3vP49J7jy6Ol&#10;dVPeNlJODYjqA1myIsn1AQ1t9d4uR17cxFHi355W/p/ff+Qf37/w/fPCcYF5VcOhnYU2tYrzD8Zu&#10;/8Kb+5mvvzzw1RA57Dpe3d7Thz0pFS7zzOVy4ik/cNxW1XPF1YwvJpfazlq3tVnRM0yLI6XAMXbc&#10;rCM368C8dvT7nkCHV8W5AaVKWcTiR+Yy4daV0xKZX1b6rSgkx/z1C3UH/qpTtDxCK1jRJzERh+Us&#10;2zbIG2WdKPMEacUbWN6w0hJ5YQiE8YaRGx0+f0et1XBIQyM2hy4ShoHim1W4ykOp11alQrGFJlxU&#10;o9JGAM6bEUSuqFZctQZhRdeGLXAFXG2CYImeqojCDl86cJIL3rq+E74tJBTaJUbepCArQrGHPlJD&#10;wPoO4oAPAzUjWy/Y8kxJGz4XXNpg28hdVO07c10vLDeJBKe8TFgCHwZGGTU/2Gk96TQl+v132O4N&#10;7gZ26XtSah2h6rAaZzZvzCXZ2TZe8mqntHIpVVMqrMVs6J3ut6adhCBbt0ndfGZYZ1McsebeMZVK&#10;nbG0oGWRTUlsoBrMXGciNAHIR1OISd4vlNLbthSWS9LlXOx0ujCfzkqXiylDLFWtjqXIuWpyyKma&#10;ShUq5rzDh6AQPV0XbBg6dcMe120kh3mKYs0M22aur83I6hq1sybMlqpim9VclLdKXqqtZ1hOaDrL&#10;5otRspDJws+nWQ+XH/ndh3/kv/zrf+Uf/u0Hfnw+kR28OQRCPxLiAbMe1gHYk9OBGG6p5VbbqWc6&#10;XmyechN8fLbkFiadtGmB0ZGdOGVRuh51o7rYUV2l9IE1iZfnmefnlYd14V9eZv75eeanVJhHCL1j&#10;XB1db2g0ohn76Li/Hbg9DLy5v+GLd695e/+am90NXRzIpXCpE+KJak+45ZF+ORPzCrngqwjVYc6T&#10;nbHVSm7972w5s+WFeTvxcBKKMN6N9Ld7+v0Nw3CPLwfWSfz8/gW9rIRLImyVg8HOEr6unNNCqod2&#10;Tm9Rg2adDX0jPteMldJEJas4spyKhU6yEPDOmXQLLhDaKE9XL0BzBvp2/agtCSOu2T2iU6VQS7aO&#10;iFVkuV5jzLO0TdI2mQWn4iJGZ/KSXOBTFFsg7z4xSFuOEZPVvlfd9eDAZzOVdpl2ETOSyAuq2WyT&#10;LFVlq6bYq04OXMTvD1brXoXK6sz6cSe3O1BTMC1JzAt1XqAkc9HkQrtf21pVEqrmjN0gN/a41KOK&#10;+Sy5uZCejrb/Vaf7X7/T4avRfv6vf6/5mC34VRYh+6yFZOeycCyFY66cKqzO29YFpQxpzia3oHAy&#10;10X6cbNYF/VMEHdKeJaceJ6OvBx/4uX0wV5OE+dl1VIT13GHNbqbo+tHG8a9uq62xvF1Y5071smz&#10;TjNpncjrhKUimVloAxjzLuCbmIu7knOC90QfLDqvQCDImVcDyjrdEly2LmSVsNG0jYj3AxBkm1FZ&#10;SelMzZuldWNiI9WsxWjVe+HTsNlZ+E+/+c/2/U//rN98/4/2T99/r1M2aogMu57ISCyv6fM79nZP&#10;ZMe6OXt4nLTOP9m8HHWZB87Lqpf50R4vP+p5+lHn+Zl1y5adpCBKDLhBlCAsVlwHw26PHyJz5/gp&#10;rxxfMn/6OPOvHyceJqM6z2eHwOu9ONxCH8TYD4zjjt1uZDzs6GKg854gR16eeXz4meNx5niaOV5m&#10;zvPMtC5odrA5igXOU2XZjDUVaoWSDavVvGv49MYEqZ9yOsQBuucTu9uJw6sTb15t7LqEcztuXnVM&#10;i3h5rBz/dOazg+ezPbzqPB/PR768v+XNYU/NG87LzAXlWgk+trhALZJv7VclzZSyykdnwTthVamv&#10;WDQLco2XmDM5pTbRk7OKU6km5Bu9Khf50duVKiVcwcIAQ49ZFJZhE8pFKtl8MWrnrxipHqcDuFH4&#10;DvNe5hoxyDwoRnkKnoJdxa/CZrYt8vOm5eMD88dHpocnPR4fSaViCjptBe1u2b96y7vPvpI31/wn&#10;Ubp9d0f39h7dvZLvBjS6loXYnHDXsW0pUs0t1u2c1L9tWYi40fW3GvuJz24Df7b/TF+Hnv3jIy9s&#10;WrvMfO9VrsSk6grFm0zBXHG4pVCnzJqq5q3atoltk5aa7WxHHW2zcR/pdpE49KgbLJk058Lz6czL&#10;eeJ4nnU6ZZtmszVfh0i+/pIDG4ai3VgYelqYLFcsGXmLpDmRl0RZNyw3ZmXrXJKKV6ugpDQTmzfh&#10;3HWA2/aXUkykYrlmOWXLWpVZyWXDW0R+oO9uGLo7i13AW5GVCymdNIczJ38xxYtpWOVUCWNDkAKE&#10;//h//0c9Hh/s+fSszYw+RnzorWPUn739a/7m139lf/3td3pzO1pwRZd50svxIz+9nPn54YXn4xNb&#10;ynY8P+jx6UeeX34ilc3MIXbNTuq6gh8D3ifMTdTgqPWGSxns/YLeX058fL/y/qfEh4eKVbjt4VU1&#10;PvOF21DpO5pj0Ue8OTQntosxr4llmjm/LJyOidOpWaHX0kJSqbrGZKwFy47TE0xHWC9A8VhW8zEr&#10;I9VWDDp0iErojPFG3N0bvgZuOo+GRC1nHK3s9ewXztvGcTUOg+OcM8/LxofnF07vPscU8RRkDYTi&#10;gl3le9qdvSbkCq43s4qqZWU5Qt/hQ2Vbjnp6fGF9OpOnzciGOa8lZyUzYteRcgaDEHpUJ8ZYdTM6&#10;xl0k3B7QzQ027nAKplBVEExZChFcD2EPujHjBtgJBczaVBTXKL+5QmdCpZjVRM2TOJ1kj0+2vH/Q&#10;dDqRnay7udEfP35k6zp296/509OJd7/+M8Zf/bn9Zsn6q+++423w5N/9luNvfof+7Z/pvjjQv31j&#10;YX8r112jx36HwgBELNY2MXBVJWRCSfg8sa+Zz+KeN/GW++HAax+5nSvdT5U4fM1vtfK79YWUF0Fu&#10;2MnohQsMChy8bx75XFTXymUJ5HOVO2YeXlYNe9HvnXU7Lz90FAdLzrrMG8cZjpOY56K1HUCvUXNd&#10;p7coXSprzNbFmdhFRTc0CHaS6lqpa6auSQ00apSCMlwbZyrNT55Nn9gUybAtYyGoCiNVTCvUk9a6&#10;sFkiW1Gkx2JHGDZ1QzZVT0ieuO4k5zkMPWPt1EkMo2xfVl1yQw5UVYX/9rvvwRJylW5outPd4aDv&#10;vv1L/o///e/4829/pbe394zuVjEZqVs4uC/p40dt9p4fn3/H0+lBp/OjzduLci2UrdVs+eogiAxM&#10;NYETPhiug/PzA91OcoNjcBVncNg12lcfxE1feL0r7HYOi45zNfJ5pp4u7TNjM/SWVWwXsc5tPuuj&#10;Z4zgERFYc2G2Si6YlaJ+AH+H7WapbglbwTbDG3RdIEZBTEiO6D1j77jdwX0Pr1S4KRvBd+A3Sg2Y&#10;Laxl5jRNzHtHkUzRay1iTcZWjCE2pchqVp0T+Gvyzwm8mdUis6LgG0illso6XXj44YnL45k8ZSie&#10;aS16nCb74emJJRibM87rhfv7O7t79Ur7ww2vzGt82ng6X7jvA7v7ifjmjH99oB8HfIVynFHYmQuj&#10;XLwh+wOwUy2jhdpDBvMmhYK8cDILMqnrKBmVUgmx4zxdbPq4SpfC6bTies/tq8g3uy9srlUud3z7&#10;F/+OD5eZ5//3X/Td3/wtb+KB/W4kfxe4efe5mRVqkJxLUl7QdgLfkOiKN7K4R7WpZMoL/XmiLmds&#10;OvP687d4Tbgc7btvvtXxhz/y8I//asvv/1Xd371mGzNP84UYHCEE876hIHwv62NQDAPjzmzUSs+i&#10;iLNlrSoFmJrpxy6V3Bu+r2Yecq1ytdrBnHqJMooyGkVgMopkFX+Njjic8zjfCmbaRypmRU3Zy+Zp&#10;2bTOR+v7wDB424+DxqHDqVLKQs2ralnRulooCyE5hQXJFyvaWFi5pNXWksmgKCMFs9xv2sILo/Ua&#10;UmCXA1GGU6aPG7e3ZvHWcZBnqpWMGc4pfDwuFjs09A6yGAbP7rDji2/esn/VYyFxWZ/xnVBtyOph&#10;NxB7o9qjvZx+o6fTI9M0kVejmJGtYLXaQNAYRD+0JJrzwgesi+hmV3mzd9zvWkxkfeVJNSBVggOv&#10;VrCybJXjmpnXFgZq9TqGng2SKAvkuTIvsG6QsqPgSE3PZq5Gza4FBX1lt/e8ehe1HwK9K7gtU+dE&#10;mSG6QucdnQdnFd9afRn3nnGMDF2gk2vVXMsL0+UDvd8x7mDLE6cUWOogqx3PLwvHl4X0NjXkhkx4&#10;R+dCcyFQqZbb39iKlURQA55sxzMf/vSe88fC0/uFh5/P7F/t+eIvf81f/c1f6fv//A9sFNu9Puiv&#10;v3rL+pK0XRJlMt5+/S34Mw8ffsvTxyP64xNxhMObHe++fK3d2FlaF+2/+RvF/WvD3Uh1BzYgi8J5&#10;ChkjIZdxrqBocl3D3PsY8aEjTzPj4XPtvruxsGV9bhvVskrduP+8U3WyLFPyji++7nHDgd3tW1z1&#10;KHniqy8pb7+WYiSEDqYzmk6QzsgXLDrVfDGWScqZmlcraZWfhOtHwv233N1+zc3uo/HwrHx+QGlh&#10;jJ7h5sB8hfkGHM4H4zqWFViwjugHC7ue0ZvGvDLOF7tPZ62LLC1OZbsmVp3hgplrpjHhMB9aApTo&#10;5brWVZtc1VqzrVVKxZGrN9RJRGEd2XaWU09ZO2WidWGAoaj3st3Qc7sfdXPY227oNMRonXNSSbbN&#10;J63L0da1UNaz/JroipnfTNVXkitQk2kzkUQpsqUWjprk/GSD7xirt7E47c3Zzkt9MBSSEQuxN6mr&#10;Rm9kD+bMQkloiJHBBwZf2PUVxyMPj//A9388sVzecRNv+KAeTKw58Xxa+Off/oHf/Nvv9NMPf2A6&#10;FltOVdsEkmx/43n1ptPtm8JhXznsKvvRiB3ETgp9g/4GCVc82xRYamYtG1Rrkf0E2+Y4TcZ5gmmG&#10;UgwzR82OPIHb2q+6WHMsbsaWWh6+Bqgd5B4sCBdbiMqPI9EioRqwEV3FdYGa4LIULqky4omu0Adw&#10;vaB4avUNPFwStW6UNbNcGnbsTb+j//YLqqt03lHk+el05mGema1y8J7gIm3C3syELhTaFbG2DIPV&#10;xtxeF2k+M9pmizzjbuSzdz0xmPptYj8f+b/++i/sx5cHneYjh8efbdBB+/sdt4fBerco3MOf/+3X&#10;5vJb0jor5Y0asWJS9lGvvvvc/M07EQ5Y6cyl0DoKfAAXWxmMVZMVLJusFlobSZBSRc7jLVqNO2Fe&#10;xW+NNdCI0cYY5GNUF6IRoyw0fgLjzjTuRT80X8QnaAwyt7uV6wdkB2A2W2YxL2LOJityZPlQTLcH&#10;1f0t7G5QKZafnpSYcSWby4u6WlWcbNzt1PWjmYvaunb8DCFaHzroR9ww4HY90VdTSQqpJ6fOypbY&#10;5mTzcWFbk5lJsfM47xW8x3tP3w34rsd30dSLGquSz8xsbJglnKoFoLdagnIOTOdIch3VDdDt2Pc9&#10;Ne/ANm7HQTe7nd2MI13w5mvF5YSysa5itcpWMiltprIqrJVUsxWZims3YMsyV5wCnqzCVo0lVR6W&#10;IuaCnysxG7fB2d0gdgdjPKD+xhNvA8O+UB2qhoX9Afvic6+vvxrs9WunXAovp4X/8vf/zD/+5gOH&#10;ww03NwOdT6zFOM/Znp8nPXw42/ExabtAnVGHt/u7Tjc3VTd3xv62mO+LuuGKH+sBH9joWNZAKiJt&#10;kFYxz4VlrqRN1AxWHTnBssJpar9v12CND+2KUUslVCM07GATDVHzAFjlygAheEcNPRY8RUZ1ryDu&#10;KT2c0iN5PZNOm61HVCZBgr6KKBijcdgZr0pizIVuFN6LIIcrQtnx7z//gi+/+or4tuM//dN/Z54v&#10;DEPAeUdRZS0Zc7HxDZyphIKLvnneijVmeu2uRa1Bps7c/qCb4Z3u/t071O/M1SJbVmxLUDKvPfr2&#10;268N940UveSsIczWTVaLkSpaUUkR20Wci7j9Xt3dHe6wx0IUpTfLHTX7az7hl+yFvPsU1bqaL6uh&#10;OUu+4JyaGSp20q432x9US1JNC8oJV4uK8+A7XD9K4w6GK+yy62UhNKpcSXKlYDWjkiQrUFYKG6UW&#10;1eJRuCPseslVjIVqk7x5FCNyRqEqDY55cGwfznKnZ0YShy9f60+xMscof/sWjR52HRqiaoy2hkAJ&#10;ARc8wZCrxYY4Qj3IymZ5t6rvz7YuiZyFKZILlkBZAkU655oBtTlDLfigwQdidFQXyIqUOijngNs8&#10;rnqK68mhp6yiQ7guMoSe+/0NN+OoXewtOBN1NUsFW+GihOVZeTmbXxe5nJspvjb3qpwUatOjWoq9&#10;bXIASymcjsXmZ5FPXnWC0apuh8K7e9ndjez+FXq9Rg51RH0jy4W//fNB33xza7/69kZ39/DzwxM/&#10;qNj5LP3w4wv/8psXSxNSCIZV1VpVirDioEa8Ve4O2O2h6vawcLiBbjCTl5Y1cp7hmB1l7tjqDVva&#10;kVIjMdUyW81n1ZTazL525FQoqZJybWUVcrgxMN76Zn0PhnNGqaIvImaHW4ztUtmmyjY3mozRmCGW&#10;RNd5utgT+8iuP+B8z1YK0+Zbr8OxKD22U0cn4XeFrhdh8PQHocHYrLJcGo1oCJF97Bn9gW9m8R8M&#10;vru75W//9n/lfV15sMSH50e6bJRpxW5HanCyAKG7zifNJB/BRfDtIqhR+sRXqwZSprpNRRtu6FCJ&#10;xpahzHKmRvMpuvIAPRYOlAp0Tu42ggIx9LjQY67D+d4Mr5LBFycVj7MO6BuR+VqU2sDXat2IFoBK&#10;SzCK4q9OBitScVLw5rqdGPdUVy2XLF9S80R535CwNTWgTC5yVW2lyRmVREN352sOpLbp6rij3r6h&#10;jq/J8RZZMbYzNj3LPz+hJeMqhD40AfXmFeMC4cuBUDKMcAkPZPeGXejJo1PeidzDEiR5h/eezgVc&#10;hT6joVYoG6kski0wHNQNjrVil63qcp6YlpktrRILqguODeedfO+bOW1w6vcDYdihGIQFahnMtojP&#10;DdISXMQ6SdHTucq+97odehs8+DIprwspT0p5okyTzsePdj49MV+OIlVUWhx+zbIVkRtvUv7KJi1U&#10;1T5jTii3+rBUjPNcOT9WDRLL6BFSXQp+yTZs0i57wuDwmMLd247qMg/PZy5r5OePhZ9+Nj09ifPZ&#10;WJbWEUoq0gZsV5dsoKUqgkGP6oBtnelsnnp2Shlwxnh/19xud+84L57z44WP7z+yvDxi0yyVQqeI&#10;6zOEcu33FN45xs4TuqH1UcaIx3BWrkwRCNcHqroVHwpxD7vsUfWUCls1VquITCdsCEW9v+CVrUoK&#10;nSf2A7mrqNvoPdz04s0b49XNwKtDz+2hIwQolljWlWVKKDtSBlHIdqY+f08+/Ykv7l+jIdqlJOVl&#10;QRh9P+Bchzdvql7USLk2ZeEAZ1e2sOk6kqZapZRMl4RLTSOpziMX5Xpv2HDttBQVoWAmSS44vPdS&#10;8Jj35Fwa0Emtnh1rYSxnHqo3K0FWm5FK3km6khnDVQKXb9RjL/M+KpfUwDAYUsVKsVpzs2z2PTVE&#10;qjp8WBp2njZutWXDVlPT0xsKqlVRYtUCpkE+RCkE1HVoGLBxbzYMysHhrMqHSFCPbR1laeTo6EWI&#10;A+xuLXVJRGNzq82W9PSwsYwj4fU9pkqqxUotKhjyzhR8Y1BsmC+VWEwDwTZLutSFUlZKwPAFCwuu&#10;dxYrYEXrtNh6Tkpzqwj4hTC39+jezB9EGFuwrWZhq2meG6Cqi46x79TFwOCr9d4UtarmZNs8scxH&#10;S5eztnlim2am84VpmrStQPVGEnU1LWvRXMwy0AXDRbMammySLbDhbatSKoWtVi3FWM1RV9dYIoI+&#10;YbtqXMjsw0Y/YGAKv/v5ZCpeZRUvT5nzsZWglOwo13SFzwZbbafMAHRGVcXkjBB0miqXuRAd1LVS&#10;i2HeW3/vNNSNwV4YcmZbxeVptfR8FOcV5oKlSlbCBkO96GK41hEGYuiIbqBTR7Sme0TniCp0WiHP&#10;lFJI0VjG2qoeq+GJYJFsniUbrghHlfzcdt8aleVJJZHrBq4wjnAfPW8Pns/ewd3NwGHs6aOn1Mqa&#10;W8EnLrGkjcu8QoJ/+UK8vTF+XXrC6YndqdOrEPm8OzCEyFIzKfrrS3cNy6j1OdinY3pzyDbwbIOj&#10;Ei1g8hBEUONNqh3zVeghyBSc6ITVouqBLraXLVdsK9fvg5p70nuq+2QiRi6199pM8sG1O1lAeGsB&#10;res1wQWQeVGF24TlBcsbxTsYgoidmY9SdvhFCsVTrsBJUeRohcBmpXEarpYcnEfOyYeCukK5uaMO&#10;PdaPuBhbzdqWzFWp+kZ4yv0g7m5wVnGnS+NHumD+1b06Riw8cXz6wIfjiYdTYvE7gn9D8dmcTzif&#10;MJ/NZGQzU4KhSE6B3nvra1TXRYud5LbVLnVVYWLvzzaGinXIZrOlZqYt25yrPsktWk2yYnKzaoay&#10;enNhbH091SElq5ZIaZLkLefMRpa3ah0eV4rqutq2nLQcj7aeztqWzea1aNmqzalSVlRWsLVB+qrz&#10;uM7h92b4omrGWmWnpXKu6IKzpRhzrbZgqh5TNDn/KYIGKaPpUu34nOg7A8zC9w+mdM6kF8gvwAIk&#10;g1JbK6E1enHN1p7cjtYTewDvr7z/C5ZPTvlYIWEtnVeVVJgOG/7uhG6a6aJmVK/+awUIo5hnumEA&#10;ACAASURBVCPu2zjHDGoqWPVYKeSysPgV13niLrI/9Lw67Ljd9dzHHVYiKQ0s2w6/bpzXjXnNJAxT&#10;orpEskTdPGU1at3QeW3Fnl7kXFsvxNqery4YfTC6Sai/4PcL3b6ncz3ajOIMU+D/o+pNdiRLtiy7&#10;tUXkdtpY4014RLwmK1+hCuzGNSCImvAb+Gn8Cv5FATUmB0QWkMXHlxnxonMPdzNTU9XbiMg5HIhG&#10;FDgzwAdmUNcrV84+e6+93/cMqed4HPnmbmDvO8KnI8s//cQUB/7y7TccpjvS1GPzQlwLvpvw2N3m&#10;9tazcGOy0ZLKQXhw86BbR6HjiVvDa2uLvyHZU8sU3vBot2ibVXwr7su5sVW6wY1AcG/z+nJqpRCe&#10;FNl545Qm1CWnQx4zNVYsyJWSQopO6BCDpILb1WUmz45vDqV6MClEE4OcUGUhk9fqKaNgJnfzkle5&#10;CiE6IQV3c1ELoX2hpGDQVQ/rRT4fYH8Hx6Mz7hrWumQPtX1ILXQ6idEI1eB68ZRddTWKuaf9TvkS&#10;9eX62fN9VnoTfdonedzIqchD9tk3aq0kb4nTGpJvDFoUW+y7Bop17mlEwTwpKRE4cNBhPzLUI8t+&#10;x3J3ZZlXr15Y86zNMy5I087DuJelAzntvIROq0VWd9a8svpC2Wpjd9aKl4Jds+qcvcwL8/nq83Vj&#10;2wruUG4x6G3tsKqb29SYduaHo7TbB4+h4eFqRrZ5O443yKVi5uqCM3ZNLwhBHpOIQyX0ardKE/PJ&#10;yPI2MF4/4WaSKTjHKPbtTUM2fKP17Km2uGoQIUZveRb3KlfeKr662Gie+ohIfkMCSBaEXxyWtqkN&#10;CfpRTO8j928C92/EMBWKxFzhuoinz4XLZ6e+0so7U6Abt4ZyTwEfRFagi6m12tTM+XXj+bxyWSvF&#10;b1duc2rjDjYB8/fe0MZxbGi01iBUcK1bEwbD2DHe9RwfRh4fJvrYgSr1tjIdhoH9tOPubs/j4Z6v&#10;uMOedoDhP16ppwul6ximgeF+T0iOaXFXVafxdgbcICk0QbRF4aIUosuTsCDR46Q2XvhvXja/ARLM&#10;W13TLXZshZI39UotZ+SrjBVbLvj5Qr2sYrxD+0fiYacw7F2pw1Xlfmo5qRhQ7KR+gGGQBqgYnjc0&#10;z3LlZgCKt5l0My+nWVpXqYtIIuGyIbUglUkxdEhdK1yLQZUGcakKN5i0I2/+HD8v+LzipyeF3Y6w&#10;OxB3B1k3YKlvQBRqcw32IlSJtWK+sc5nBRNpCOzf7vTuw578OMp2uZUUc2Wxq862erFCNKMEETSp&#10;C+adwL0X7X0vgjyGQA8Ec+4U/V5Re+uxmPB9ppasZZv9kmfffBN9RMOOmgZmeq6etJBooNcFZ6bk&#10;mWVbqdvWXI3XwnJa2V6ztkvx9VJVtuC1RkqxxsfGJWUfBrTfw/09PDxIh13xfijy6r5sEnNgMWEr&#10;FK9Ud0LAuxToo7ThhBvQz0Lw0kVfu6RrSBQKoan8pFIHhRA9Dq2owpYVirmKtzB9H5wJaefeH5L6&#10;sVO6qf95qZRzxhecsYF/wgDaydmh0LfIskqzhU+Dc7wTj+/h/bfizVfR93euLVfy6syLeJl7hjHw&#10;0SvP1woXsOzkYpz8TC0ryzzweBjoUqLWwuV85WVeuGRrTsZSqbX+XhvPEmBV6ym0dPOjtpUkqRKG&#10;qsMRvvoQ+fB14N27jW//sOObd0feHe8Z4kAKTgiFfkjsxgO76chhf+B4+MBxfMeBA+vuDR//0z/x&#10;8//1N3IfefvhPXfThKyQLMirsFBoBWtRbX+ndsUnOupaIeONH+DFwasa6qypDW3gMAmTc7uW1wpe&#10;6GmBfq9FrFe665nLjx+Zn1d4+wfGu2992D2qs0D2F5kysXEdEYOHuEf9pLYqCq5aZJrxuhGtNg10&#10;6F1DByRZzSq2uW1ZnVdSih6CZH1jP1BBMbZepRuxuUW1RUix4aNu3RxdcI+WZXWD1wt+ueD9Cz7t&#10;0f7ocdwR+76thyzjXrCaUV5JNbNPws5Xus75+i9f039TOO02LuFK8kXKV3w7U/OqNW9YySyrgXbU&#10;sNemTJ8eCAoKDqmLQhudL57KqhEYLDDUdia3iSoQlBSGgRJ6Z9fJ+5FFiVwklf9mWOpT1hYXltOV&#10;y3LW9bSwnDbmU9H64r6eIV9QWQNWXGai2SPdu96Y9q6H95F3b8XbR3Tc42PnrX0tS/UJ8gKvL67T&#10;1bga1HYx9S5CjYExoVgrv9UB1pDIafIljcq0UBxmSkOMDe2fC9SCtgqry2fw2Vo9wC7QeycPzlIW&#10;QgPbyhbHL4KLxILLTBZA7goEkrW0nUYYenj3NvDHDx3/8M3AH77d8/DuoG438TJvvH554cvnV2wp&#10;bFPA7hwOC9dslFaZzTI7m22crxuf+uvv0VKzBixuENFEr3TrSwbcyUulzsXrhryUthePQaFXI/nu&#10;EseHyP23Aw/fRh7ebjx+2PP4uOfN8cCxu2PX9Yx9Yjft2I2P7MZ7pmGHwhsIOypO9x//B4Zj9HCo&#10;mv/6RLGZ0AW2XSJKHjzpN64iN5BruwTctg7eYKq/9y54Qd5uaADC5F6bwOA3AIdVzKrjruBAMJnN&#10;+PrK5fkFDo8c//gN3Z/+kdKDba+Ul1/g6eRuq0rw9q3pJoX+zuP0BqfDDFUKChUInr1TTAOMrhoh&#10;hNqivC5R1eC8ZW34t+qu2IYdhVsiNLQimhBvwmbjQHoJwkdUCfIiIOIhgVVnzmJ5xl9PIoTb2Jdo&#10;vMlMma/EnFGprk2q6wqj++5hL/vKCNMZ1SuyzLKufl1mdcuVxVfPpXEQOzcPKRH6nXJXvetcAzAN&#10;gRSSpxqJK3TVPdRWq0cMjnUyF+0B6Zrg3ges771lUYJ6a9gLK1XpCjGqpcEtSDVAlXtBZlKp+FoC&#10;OQcvm8nNSMmZdsZ+jx4fxYf37u/eweO9tB+D5NWXq/H6HPj0o/vPH53PL9IM2ICn/gb4clNUa0xL&#10;plZZKJrKrYSH6VYY2K4SqeracvUW2k4agw7YQxhaOxAmtpcNf/X2UivtJUvG2VzaumbaJuBraSUs&#10;2Z2ukSBDgjTC8Gbgvj/6+8Od7tOOaRshJ+IpsH7ZeP115fnTysvzxvbidCamMWFTQF1sSO5bB6B5&#10;JDaHJAr2+4EQUkfXjXSxIymCVbYK2UxWCluGrbhyoxu3L1nqWFPgJUfGWRwpnGpkyk63XAkeiBro&#10;0kCrE12AQC4XQp3xnPBcwFbi8aLHf7tnyuLd/YF9ShRzFKJCDK096WYAcFr9WlMWrA3OrVOhndoy&#10;fgsrgmN2s8h6Barrt5/9NzR8IG9XQt2QV7IV0gHCYYPX/4p9/kXrrz/78vSLPn00EQZ/eHevD3/+&#10;mu4OrNtk1xPqdsRuIsYJSGynq+afP3GZr2zbQpWxO4wc7veaDnuPwyiPA0qT1A3NjVTc27d+wRpp&#10;EVIgpB6FiHkgECU1fUeKv+MqPahNeFYdy2ItiHbwNchcxAl01QlenGry4sSxJ0wJY+XQd8T9QKAj&#10;bOZL2Oj8gi9PvvnM6sWdyEVJQ+ccdqPvdkcd0tH3cdTdMHqnWco76iV6mhdUXHa7thXMq1zq5F1y&#10;YnJZh1dJ2I1NsJnqmtVuivLeOyaNqtFuNZBVtdvcR6gZ5Vx9syqrDZi127v/8Q+d/uFPo//Dnya+&#10;+XqnNw89u11ys6JfP/3Kv7584eNH84+/oJcnUbboqXdCo3V5JWAK3uL1xZO7gm5sKKt4NRHxEJr4&#10;jePJHqVYE531dCVC3ig5s+VKqbeZxhtjL+RI2gLtHWJ4dZG5tQQH3arR3VszkMoYCTeoR97g+SXy&#10;/c+m1RemH090KoRayPPCa06clsDpLJ5/Nc4vxnppXoNujOynjg/v77jfdYx9gBRJXZPtq2eKG8Wd&#10;XHXLhTsRIxIgDBjNvputMXJLAAv87p6sW8vxX06V739xcm0jTd4H8m7PNoxsw0hd76j5Sh5HoKUW&#10;yzVjLxvXT888ff/E6YeZb6Z/R9j3eBJ9n8gYVZl4m6lvHVAedDMOuav5t3976O03kPpt1Lll5NrK&#10;wFtYOvyGfxY5Q1nck8m9kor7AztsKbKXT/hQPCyvGkLQ+ObP/vCQVdaNLWfXchZklAI1JY/7KoXg&#10;dANFKLx54PDmvR/yKrYFbRc0X9y3VTyd5al63A/S1OPau3ZBhKpQN2czeV7AMrGPLrlcA0juUZIH&#10;+norw6kFLwVy9maGsdax6SZr1WgegokY2o0jm3sxoQrD4Kak0KFpCO6etVn2EFaZXXDOglevvGDM&#10;lOCoG1qD0oDSYeD+7tEf+0cOce/HbmSIm1MOWoeO+noS24qZU2qrKXS5pzGRBomubeSWvLotm0re&#10;KGv2smzypRCqGNQR+sB46Ni6gXlI7AdnWavmB/x6hevV3VYYU+QP30z85c87/vztyId3Pff7yfuu&#10;l1vkOmfHiqxmz7ZSPDugPgYgNxRAAaVOIfXEIVCnlaDi8oqSo6TWmxl06zRHRDzdffWVT92oqRs8&#10;lapyfmabr2ylcrpWcm5jbaqOZaMuuLIUYnCPJksO2dQ+o9iayYMTIz7tTLuurb3nYjwvV56/W/nX&#10;7y4Moe35vVa8GrJMbY7MNiZchL06SIRDoPbGklfGYIxjx3Hq6btM7DZCXFEU7olaE8ulJdCii6nr&#10;qbawFeOaK9s+sfbONWTWdSVthT5W73dZaaz0O2cfI5TKZTae5ezDxH24J6UHyB3X88L5vLJsJ5bn&#10;F84/rTz9DU4/bixfMilH+j++45tdJngHm4gpuqfGQ7w1OLTBEce93Lh+Jszc/MY9pOLmLrutH2Lz&#10;KxlZHtyFSVtuvoFYwDeltTqWsH6UHUdsE/5iUIq280xZL6g+K8bOcaMLWbadsOFAiDt6N9l6ptgq&#10;yxdSd4A4Ykr6DQdsJaBwEMPRCZ3CMKmOe3zYQT+q2bgdpUGEeIPZbKhepXVBNqD+0PwvXhu6vn0l&#10;m7TiyM1Rqe1ubYas/Ry6Dpt2lN2E501prYS1YHlWXJyuCFLW+fkza/lJ1/gjxb7g5ZlYXnTg6iHC&#10;Xd8TNdKp0/0++v0h8ng86LG/9304avLJexlKB8Zu4NT/4Jf5i9ZlxmqDD6ToCmN0xeKFWfN24uX6&#10;zGW+cpkz14trXo11FfPmJOvYpYHjm4kpTeB7lm3P6/WVtWRlK36+zqLg+z7yh7cTXz0eeLi/1+Fw&#10;9L4f5NVZLiuX66rzWT7Pg7aMK7hSn6klE6KTYgB1hLh3QqQOplRW1MLjDP3gh/Hg07jX0Cdqtt8B&#10;4Omrb/6kadz5rp/UA/PzZ84vz36+XLX1Ga3Vy1aV56v7WsRWxFVNuCu3/8gxOEhmjlGh4mkJ2o2B&#10;92NkN8JaVz59Np6/OF+eSyssbZdnQSJ0FfWOkagrsLYxRQlKhdN1Y30uvJDY547985X9CIfR2Q2G&#10;W0UWiWEET5RtZc4zSzJUemoduNQOuok1idlf2WylDytj71IpqEDv8PBQ+epDz/0xsouVYzcw7EbS&#10;ccT7TK4Leb6wvl5YngrnT5Wnv1/Jn4GZ1m61Qc2Fahsp0h74Ggiafts23DYKt4+hmYold4VWC477&#10;Cm5yj62glNguC8HlluV1w8pKMINiKDsqaiWwtaDQk3ZDm+vdsNE85E4pFF5++Ul5uZIk7KWjN/eo&#10;nvjuXnSG58XL55/E5sQwEce79mb14JVE7AaV6oLqU6fGasiLWy3S2t6ahhGS0YWEjwd3Npk39jvb&#10;fNMrbq3PIbrc5dXw3NZ1rcDCm8ErNLw9nUhWSPMCmzc+QXbmWumMRqtfV65fvud6+SsLP7LUWUUL&#10;SSsPyXS3G/EwAgfcBqbRNXQzUyoMSUp0RN+3CIj3Tmfy4ZVcTpzzRRY2kpw+CiVk9cqyvvjL+bM+&#10;v77w9LrydK16fjFOV/dlcVRchz7xZjeRjnfaTUcOQ+IxdXpTkq85c12qnp6NILTfV94/bvrwtvqb&#10;+8I0ZW3bxnxxaq26XKv/8rHwww8rr88XWYXUJ+iCzDLtPdKp73aewggdjBrFcKEj0/eDpqGnS3Kn&#10;qrL93lqYgom8Gq95g2rMrxvzpaqVRgwQkVKBWCQ3yBUWxzc1Yax31EkunFpFaai6zsXdvuPtQ4tB&#10;z6tYv4SWe3gN1JKxUOXJGz7MHcwIqTAcxPheDAMENdOURVFMzB83nn9eKDIk6CMMLd7LMEQO+4Xj&#10;3a5pQSW07ciWKZv5uW6qZ6N07puucrsyJcP6wK6LdIiUnbxVFDq6KTEOMO4e6A8PpMOBmIywdPS2&#10;Y4hvSOGCuivxfk+xSjhEn/o7vXv3LcN4pNZACiJ6dEBuhXY7sNuK0dph0IRqsN9VYGrMzUhk8eZc&#10;iKLKG+l4w2tDgIuGTi9zpaxFwSJJA2atHKe6czqfwJtqX8vG9bT6cr6o5I3eX9jfLZrebq5lZtwn&#10;omXZ5y/8/fufycV8eLhX6Heom6RuYtwdUOg89r1SmYmhA1p5qvrBLUouJ3aRHA2SK40drgBuzaxl&#10;m9MiYW0H6G1bRXWo7q2nAkxtWaOQqGbkdcZ9IVpqggzRU60KZaPa7LP/pI/bf+Gp+45zODE7rLE6&#10;PZqOkDrz1HvLeJh76q4c+KSeT96x0xAnOo5goak1IeJRnlmY7ZOMZw++arXCUp2yzVyvV57PMz8/&#10;F//pyfnpS9BPn+Dp2Vm3oLup524yf7O78Dpf9WX+lbsxeB9deCNMgdEN7sOA7o/w8LAxjM9Uv+o0&#10;d1wu+PNn45cfiv76z7P+37/N/vFjE3dDTN73DYkXirWi7ygNIdCFpKBE6WNbMRfHijP75rNnSqnk&#10;nNutVFJ6/j//2efsWotjVZBbryAVjNTEMJzopYmLt322x/aBupsa6h9kN/NcFxnH5PdD0ttdz2GC&#10;c9z41GVQ9ewmTwajwwh0G6HrCCERgzN0hXE0jgfn4S6yn1rZ65qNy2q8zM6nV1hnKLNY59RMcr3x&#10;sl84vlnZHyPdIErJbJZZCLq6KPMFVpSCE6oxC0rnrPtINziLnPwxMJP5cqm8e0zwFfSDM2yFWBPD&#10;tiflkbIGUl6Z+o2Hrx17V4kkDd3EPj4Qu0jJV4aUaNTylrgEa0CXhsyUvDaB11urs5vhZi1mHFqw&#10;yqRbJyNSqSivzrqIeaZuWfW6UU4rRkSxp3YDS610u4lu7OjGyrpkbcvi27yoG45S7L3URW/ujq2y&#10;L3WK1dCl6UrXRUzv/szDOOpwnNiK0ZSawHq9sG2rcsn+c8m6e/OG4+ODdnd3QC/fqpe8qQqUInQd&#10;de2J/UBIrflKQkG39SXW1rOxtWm3Kwxu5goSitGVgmyr7d9DbAfQVl3V1VWjds9cwi98DH/lx+3v&#10;PNcX1s6oIXq5cSq6jHddpUuLj+lCjKYQNlIpvs4/a/Od992oGIaGZlYhkn0IkX03qHajG6Ed5r6p&#10;bpuv88zpsunTyfy7z0H/+gn+/lH+y0fX6RltixPC5lNnHEfXmwN+HDbGiHqCDxL3B+ntY/THx6K+&#10;w1WrluvZfUNCnreOL7+YPv9Q+fW76l9+QN0p8CF39IM8jnvZsGONwVvXtKt68KAeL3jNRSrFvaBt&#10;Dcx581wWcq7KpbrbzUsHnoani/JaWVZnyzSnYWnAzmZdaRsJyfBEEwg643ZW6Lf7byuSCJBwRlFG&#10;aWXgvI2Y4JrFGiq1y/Ku/jdA/Uo7gLZGeC4ZcoC6C6QycAyJ4E4fM8kyvZzdKB7qQMZ/e6lQNqdk&#10;w2ZIV0iDkXZiPEY8irkGbAksW8Rq4yWkm4WpIubcYRaxLC5X49Ozcfw58uHdQHlJ2KOjndGNE4fw&#10;lt12B3PHVja2sLEeMiVlKpVssGWnKFMtsOWNkAagYcd1g2pJje/v3oSb1nxgaqBnd2rBXYQQW/eX&#10;O5431udnZ1nlS2a9zl5y1YYzR7xTr1gTWoOHEOgnVwojXdp8epwU39/LrdnTFZ1A9WImlFp9upJr&#10;6DSk5BPN3CP1KEYfuDVSWQHPvp1PyueTyjJ7CEE9lVg2L3qV5avq9erletW6bFjsuX//rbO/kw8j&#10;ismVom6Vlu4xtFVSiriiy4NkUmz1z824UdyjgqREDYK6uGpRqBX64C/TZ/3c/01/D//Vn/JZs5vn&#10;gEiVGhBJHmJqptvaGBZRg5MHwYLr725KFDfveKEhtotirJTtrJCvTO7UamCZWjYvy8Z6qTqdnF+e&#10;A9/9mv1fPrl+/By4vOJlbav7mmE2eHb48fYY7Xq434tv30njPvmwSzzcRb/fF/ZDYUyVaJXtbLx+&#10;dJ7+2f38L0Hxx453X8zfLSiC97uecNw5h4O2w0CeArkTG1DVK9dErpBr4eVy9mdOLPMz83nVvBRy&#10;gdS13ITAU+oGT3mTPLd9S2h/sULA6035lkMPaeqJQ2otP7V6zVV1dZSDQlFj0VpRXZ3za/XvTHq5&#10;rExD4wfMZNLBmR6hnNREsBwIKUBf8Gi3C3Vk3kT+UpjnjZcR7nrRq+UQammV9e+HwOMd3D86nbVG&#10;stnFuYetA5sCw/sejh2XkNhfOs5bx1oMLzPJr21fXpuLVyuUJXApHfUZzk89nHa8W+94f95T7/fE&#10;/RtCuMfriF1vqbXkmDInv3LJF/Ja+FDf8tBNDIx4EZ5GDzEqhALKNPHAxS0c5XbLGrVcscBUQ+tl&#10;jF7EZpSXM8vHJ15//qSKufdROSIvla7reTMddZ1XL7YS0qjju3d0+xH6xHjo1KwNt4RmrU41zFyp&#10;H/A0QOhxoqpFgifFYcRXo+J46NXa5h1CxSsK0867LmjwYxMhi7FuRdvrifXyQr6cpG1u2oAiny6v&#10;evz2T+we3+IxyW3AY4eH2NquUoSQ8PCbn0Nt/VIdKxWrta0w3RvVy5FcVBlXO+u7/D3fhX/h0/Sx&#10;7WyC5OmW5QCIqMp9M6NsxiWD26pSotdyYXxedBiffTd8r8S+FWkJuihi3VzlLM9foDwT7Qy2atnc&#10;r2f56YQ+PzmfnpzPz/D6auQFsYIyaA1tVd9YvTBAdyc+fBv5xz8H/vLHTn/+0Pv7+53e7ju/GyDZ&#10;hdfPL5yeFp2+N7/8DW1/NfjBGE6uoeBRVSUUz7uqvJ+ZDwPrLpCHQOkiGifXMNENg/q+Jx3v1Xcd&#10;Xei805PHcNW8bP+/vuL0/a9X1eJuJnls6q+DWzUFC0SXW4xidI/7oHHfaz911M2YnzdOP13xs3td&#10;7Jb3BYK8hqCXOHPpRb8LjA8ReqMkx++af4e1/R7rrN0+fqtC9FaAGJKwEHiZjeeXynZtq01vnSd8&#10;c+fkx8juMfCwc3Zdi1q/EngdYU2Bvp8ow56URmqK7JXYfKPUSlleoWzELKl37FxYCZTSk+i588h9&#10;7hkviTh0vz00rLFQmSGKxQuvduFp/ZWX7YnTfGY5Z17nM/0hcPfmjuPDkd8OAHnA3FoyX/XmWWhx&#10;yZZMLHJznIyvK261CV4F1rz667rww6+fNT3e6/7xkfu7ifr5C8tL5senmS+/PhNIOuzvWD5+huQt&#10;mZgcJO9S0jSM9N6rSx1hSJA2PF5cMZC6QSJR1HlRp9SPhDg0WKs5ZuZWCzkvqnWVe/Yk5FsmXxa/&#10;vLzq8+UFi87QQ359Yb8LHO73PkxJyVfy5TNrMbrDI93+nq4bCF3vil2DvTScGbcSTCT3EBxqO8Pb&#10;nrz9PW5GjSvz8MQ1ntmG2prFq5HNyBh4G1IsG9tSfuvixFyUGpgX13W+si0rIT4rdd8R4qA2meMp&#10;ol0sTGFlYtEuGlNoVKfLEvTLk/PDZ/efP5tev8B2Ad+Qb+BZTna0mTAgQBrQ+/eJP/+p59/9m1F/&#10;/oB//bbnzd1Obx7ueLPrtY+V7Spty+KXl8z5i2k9gV0hbagzeaztkVsxvawzT88zLyHoNTQTryVp&#10;2CXvDgPDcWJ3f9Sw33HoE9PxTvf9wLytvpSsUgulFqqb0nZyFAIhRWISxQpWTbaBrQXKzVPSoW2p&#10;1LpiGumnUf37kbuuY/35ovx5cy4oloh7uk2KiYJTn535U8XG2oxR4XeN7Tf3P8EFNWBYcynibNbq&#10;waJHag0sW8VWtWSHxL/OxsuLc7oEPjxs7If2Wz2Juga8BkYZyzVy7qNfKMr9RgmbV1tUVyMUiBVi&#10;rqRsjA7vx8KHdzse9j2jCjt/IZ+vfPEXqF/Y7/Z0/UQuiZftlef8ynM+s15mXp8vfn7Z9FPJlHok&#10;7B7479IdPdVVcts0BlqLtAwU2/2gHadtURwiViIlGwEn9T2FjWVbdF1n37+7Z7o/Mkw9knN4vPP9&#10;ZBrOxn641+W0sFyeueSF8Xhk9/aR+68+sH//jrTfYdUJc3ARZEmtiVomBTyljlKdklE1iP0OuslD&#10;GNTgJkFmhbgt+HZ16tZ0AYG7c2fGt0NyeuS+kn/9G2F5gjzrOhfs9EKY9uwOR+K0c6aJ0nWKKekW&#10;37t9N3D9Lr24PDvk2nhonrFaIBdqunKdTn5+fBZDZkyDKz5qna+wXltHR4Vc5bmibYO2BZeqR7aa&#10;/DIbT69ZH5/ML/OiNS9sFWrzg9H3gbsJv5+c+8G17/CeIBVj25zz1Thd4WWGbcZjgb4G1dzaydik&#10;2LQkj/HmUDw6b+/c39y53j4Mev/26F+9u+ftw4MPwZXnK6+XjteXjtfnpPm1ki/udTZ8daVK+8Rv&#10;EmVtRljcWnGMijsbWq+V9WnVpTtxGp6ZHiZ29xO748T91PnjrsdD126D7q0K6N2Ep5bqpW7OZRXL&#10;EqgbsDmqtDhuADuBvTZvjb134h3e3yUNH/b4uaM8LaxfKts5YwvOZlJuAmRYA6zgASe2ctTfRpUg&#10;uFULNGfib3XlbaxGxQguhqAGkqhgasHc5xnO36/8/TmxnxJDVyEU9veVO8AGsD5ADMKd+Xrhsl20&#10;5itWCiqRWCLpakwl8BgDH46BD70xhQtlXbnmwnxxfr3Abuk4PBwZ9nfgI0WRpQtc+x25JsrjQd19&#10;wmPPL5b4r/qVQ+75tht0CK0lJNyi07QD4vY+vG0jWsUnUOinA3ih1kpdC0NIvH/z9ZYErQAAIABJ&#10;REFUqPAuUjA3XJ2g2w9KD4EpQV6PyHtimFDaoX6CfkTdQPGo7OaKUZRNFHMzSX1P7Heo64USkUAM&#10;oW0KBBaiLHWk1AHCLTTRuQYFqhNdngL0QXQJPMnL5nV5UeQNPG9cP5354YefONy/4X44MO3uYXcn&#10;pgNh6AlqBjmr3FgRbakiUyu9bj1R8uLNceYFqZKn7PVtlv2hsOsn4JFtPfDCM8FFKDPXUt1XUbOo&#10;W/BcnK24b9VZrOh0dZ5O7s9P0ukVv8xo2eSrS8157T5OgWkM2g94H+D2ppbM3Irj1WUVX1bkK4TN&#10;PJlEiLIuUNw8JtHtpP2D+/5Y2U2b9kP0u2nHoe/UE73MWfO2+vV81fWz+fl11HbF87Ky5VW5GKHi&#10;bu1OZcBM8g1TxNnJvL+tvAE3F2vB54K2OfvTadVT/8IwRd/tE7t90rTvvO9jc8969fTnr5NCFXV1&#10;Ts+FsrVgRc3xBggyWrhQaA3oizgvM/1ijN+4+vcjHOXDu0GP//6AtuDnzwtPP5+1/LrBCfwifPWm&#10;inTIezXRMjp0Tp1AA6hzFNT6ECWSV/piDCt0M+BqrESDqzl2uxqvbqznjc9XSH1gN8BjDGhM9OPI&#10;MHXsYiKQ8EuAOcLScZ5n5uvKdtkgw4f9gbdv7zjsJyCwWcVS4FxfseD0u4H+/TvK8UjatVDUqJ7e&#10;Aqk68bHDTRSrlLLSrZlrrfzsL9zpgV3siI3mzS2s4ditA7KVxbZJWpGum5y8tsMyiuF4VOp6ym4l&#10;Dr2HZdHpy2f+/td/9a8/vNPDmzf008GHbpKHHmLvTDsYB9ElamuplXJRWTbvlRWTESJOQoQIBMyD&#10;V0/CkqOhpSaViDW6q5fFhKUEY/SYRpGab7u5DpvDGQsKsVcMk69PrvWyMs+ZOO19uH+r4fEt8e7B&#10;bdqLvrkbcWTVmvh8W8q0jM7N2WQuR65gCt4s30s8+3V/Vn6b2X1z5zFI+23UOq9+GCddL0e/XM6a&#10;rw0WtK6tjMtaQIsCnLfi0+tFbie22ZwNQsF7c9aKb6DVnLpWnYs4vwqzVrsWWiUGN2mURMCye9l+&#10;u2m7m5WWPxoiaTJ2R+fxbeDtu8C7h577/UjvSeu5+Jf1QtLm1TJ1q7BO4APEhVVfWEL22kthFCi4&#10;F1Mx81WF0r5W6gwG2t+SCJjQlUpy44wjS25LwBbj/LxqjgtDJ4Y+kBrOy9M+yMeEYpTfGdpJnIbA&#10;OcOaja35YlpqLzgVdwxtP62+fcmKx5Xhq0H+VefdOzSMQXff7Nk/Tv76dNHll4X580o5O/SCAehp&#10;hSBAJzEMkd1dIO0ChUBVIQ3G8RD46n5gZ+DPxvPfMq8/wesXUTdnMceDE/rGZZS3AEousR1sl4Lt&#10;XunPI3tN9Pv31F3H3BXOw5lP4SNf9MI1XTxa1YeHA1+/e+Dh60fevb1nd4h4mpn9BR+cbr/jePcV&#10;fZxIRKLDUjfqVhhWR9mgwuC1mVuGxGCBLyXzcXUfkutNapmHFhhMt0Gp3RT8ZuUFV1BT4y3hRlQq&#10;FfXWLKn7QW7ZU9/pw9cfdHg4Eo87bOqFQjMHRzXCWnuibtG+ZhWKKUnL6lYyXkxeIRQ1/qIjKxUr&#10;7VmMXd/QQiEppIGQpnb7GCcZvVvo5CE2KBgtzwArdb1ipxdxnrHLiqp4+/W3Ssc7bOyxJKlTGxWL&#10;yb3lu6giepRuC7LfDxt5W3HRrPHVCnmXddnNzN2VcDWFQAPydKhzR0NL5KUQmPqOmnvJe5cSLpHd&#10;OS+rjtPFd90LXX/WNF789cui5dW8ZMjmZGB1fNlcS3ZKEaXAVhuxXRWXuaK1RDC1EcdvSTdCFGNn&#10;7HvncRRvd4k3Y+DY90xhJGoARhmj003qbXMss9HjXsgUbUGeB2nr27tkcWsOcG4G0FuW1rxJc43Y&#10;YXgLKTCoYfY6qpxKCtHdb4Gs4tTZqLc5Nv1wqnrXR/96iPrD2wDvnM3ML1V6WQNPq/mX1fRczLeK&#10;KpJ7T1lqA6J8WVjm1ctLp/m5Z3orjm+S7w5B972RJhEfAq9PlToLtghLQLUyRvdDL+1dHKsYLWC9&#10;8CHx+H7iH//ylq/fJo7BsNeN746f+a6/8ndV7NyjzZndyV3lRt+mN6OvsbkgF6ffIkMx9mSmaIxT&#10;IsRI9cI/2ANr7ai6Uzc4948Dj4/33D984Hjc0Q0B14FsD1Q3chHrlnm6nLheL8yXC6/zyrausK08&#10;pJ6344G3uyP7tGMME713pCxKnzWTce+bjBKkkgJFlVCN5HhUEEgWWuozWIcsi3qhshFGeUxt3mON&#10;Cj0YlYCjWsnzTOwcdUkhRNT1eNfQbDfarZOKKJUao1REzBWuM7XgtYutkEwdIbZORbOAWXuZVysQ&#10;iisYUS7fTF6r+9g1u3ZpNGrqlbDN+HVmnQvPS2XZzA/bpmMxYnWwwFYqyEgSFPdQUHuoKuahrQtC&#10;RwjmVmor+VgLSisXTvyn//t75veF/V8Cf0gCzihciCljdiTUA0Pz3ctij4ehQWNuXPZcBDET+6zp&#10;biGFzxy7Zz2Pr7yeZ1EhVLmya75kLteVsxet0bl65LKKdS1Npyh4NRdVjSJsqAGvone92FH0pgu8&#10;HzrehF479XQ6EMODxM5bGe2gOAx4bW7VFNE0ZD/u4XJfVT87JVXWsCm7e6uHa/Qdv9kHAEXaFjcT&#10;tDk+4yzNa9woXw7uRdW5cbGkzG9pG5Qur8b9PtFNI+8f9zwcOkJCc85ct8o5m04582W56iVXzhXW&#10;rYCjLkR2Q2IDnWr1z+tZl19EPo/K9xP3x5G7PjE8BHbjwvlUWV6MfArUGa7FpQH2KfCQJu67jss2&#10;Y1Z5zIE/xAN/HHoOKVMN0vsJPm3UUyb2C5/P8LyIqyWUBBjBDQ+GRZEFny8rtXtiCYuf+aKH0HN8&#10;iH68Q28PkX4KxGEgpcQwDvTjSOoMs4XLXDhdFs6XM+fLmcv1lfPllet1Yb5uLHNphhgXhxQZDvfk&#10;Y/RKp9qJc15ZX2H+4myvP/mHw6P+4//073nXBXZuBJ9bLDIGKSRhpZ3u3hrpKUa4MRJaPNVlbh7V&#10;EQ18LZxfzoQ4+CHuNOx2lLXN4C0wRAvU07VOML/pFQaSuYcqjxVSwEpWXqsXN+h6QuwbRix2hL73&#10;MHSi7/Culw0D3k1EOveQ5H2klo1cVrbLK6nOrryp5kbCWorI3ivEHXmDda50FkjW4NO1NuEsmLVq&#10;teKYBfcQFbvUFhAyLIJ28N3TzH/+p7/zv/8f/5kfr088/kPn/8v/+rX+w//8R/7wp72H8CIvz7g1&#10;unfZOmrGa4ly66l1cLNe1Xtydl+uK9dzUj9Hv1+P6mzmblxJwb0PzgB4WX3bFq7bVUtefF1dy9V5&#10;vWycXo3z1Vk2sWzuuQnmCh10yRkG6X7X8XgY/HEcOXSDhjQR4527HmW2U16TewnMCx67Tn04MO4i&#10;ezMos2ye4Gdzj4XiRQumquDyyNAOAf8tvbC0FZ7n1h/F2gbUW9VlExuKN4lvo92E2m21jXHpYvjn&#10;aurXgs4rD2b00Vr/YXK6KfH1Y8cbHymlUkrzCXRdIgZ3902LBT7PkR+eAz8+VZ4/rvzim18eOt2/&#10;GZmOI11vxONKjObXiDKJsIZbH0NsWwpV7u7vWOvKdil8///8xK4+0j/2jGngzdsHtn8TsXAifbzS&#10;jUY6wedzYfNAdWFKEMGS8E54chgr2l8U7y/0b8XuTdThoedw6BmGREwR9xErmfPrzOv1F5YlMM/O&#10;dW7Qllwypa5UC3TdRDzs2E0tjdl5ZGLESuDXE3p+eaFsP7NdMteXytOvlV9/KdqnA//l+y/8b//h&#10;f+S/fz8y+Cv9bpB5pMAtFg66XcblG87WSmO8ElxEc7HMXH558pePz6reU9Jem3pYV4iJ1c9Um5ke&#10;H5Fn3LoWNa9R0ZMHJakGmbvX5Eq7Hf8fW+/RLGl6nuldz2s+k+7Y8tVd3Y12ACgAPQRnSAzIGY1I&#10;RigYigktNKHQXtKf0D/QRiuttNNGGoVGC5kJjUASpEgQhCFAGDbQQJvy7pg86T7zmkeLN6sxC2VE&#10;Vpyqk5VxzJdvPua+r9umiElJTILc1qjz5AhWLAoSomJzRkMijxF1I4ZUSlezj90bthJWl/T9SshJ&#10;U1Q5X2/IboKrZpytB05Palo/IY0J65OYWKLc98GeheycMmKdGFep+D3dOqlGFekD/M2vn/Kvv/sL&#10;nkTY5oWOj0T+/H/f8ZMffMy9Nxe89/4pb9wRWh+IYSQn1TBmhiHQd712/ch2yLrtR3ZhkIiiVnTU&#10;nQx51JEk2WatKy9N7ZnWtdb1gnpupDVGjQGTyzYppqwpKzGppJR1HKOEIRKGqClGSSlJSoWd1VSO&#10;tq1lOp9oNWkwdiJdmKlVT6q8NN6o8XsCszVS0jRHyRK1Vss0GOkHoe9Vxyx7BG45AF7tb3ORwjGA&#10;9Kj2e6udL/YoLdM6JZC12z8uvlqK7838bpORMCTW2vF429FaQ+tsAYrMKhZScdA21M0MS4QQMENZ&#10;CUbN0oeOLqh2Q5I0RryqNlYxWSUvA1ebwK61tIceGo+RKLlJ6NEIwZJwXObMuHGcB4PKlqb2LKYe&#10;Yx1nF0IFHE8NtZ9y8+YE7w5J5gy1a5IMDDmx7jNxNIRkMS7T1In5Cdy847hxWzi5IRyfGg4OLG1r&#10;8dZDgrEPDONAv9ux3UDfGUat6YfiEI3Z7qegFca0OCik37Fj7DskGPpd5OXVlrGDvoN+yIQuMKwC&#10;YZfLxN5WiOx4+N2fcvf0mPn0dd46mukwXGGd4L0X1azivSCGNGzVUlB4mhUpuOYCZrFJJ9OpyMl1&#10;chId/ESWwWK18AeMNVSNURlAUhY1ibpuFLyoOsmlrSwAKmc0E8VYU4xVY1T2Bm2skLIWAWZMGvpO&#10;RCymrsENGlOWcQjSD53WrRMrkdxtdQiDXHWdrLa9DhgZh4Bo4nhxqHZ+KHYyQ7xXTUlIYIMUG3AO&#10;ReYtJUm7BKtqEXruTbW7qywff3bB3/3qMy7HrRJFVCd0u2t69qSWs2dJfvC3D/Wbv3NX3n/7UE+O&#10;VZaXL0njRlLotO89m15Zh8Qmj1wOW92lJFEMVSVl0GVFTWWIkjXafRKTGGmspXEe5z3iDDijjfU4&#10;U4k3HiuucG9TFpMCoe906HbS9x27kMmphM+6usLPJlTTCVU7xTkr1opKccBqjKBjJqZA3nSk1Zp4&#10;tYHVTu1mFN8rbUY9STJJTVnYqIIkymKoB3ai9CC2LA/LkYHVtB+yxv3j9fN70Xw51OiYRMZBdZlU&#10;zJBwKVBZSzXN1LNIM+uYTz3TiTKpVV12RfM9DtKFHsGJF68H81auX0dME8EGHbcqfR/Z9SObbqQb&#10;LOKE2lvMTNGYCCGzGT2ri0zaBZTIYgaHU6VvRtzlANdqquOWRV3hO2W2U96a3uRYDrg52XJjtuXx&#10;xY7zbaDLI4tTy43XHLdfF67dVK7fajg+qWlbh2pkHCLr9cDqMrK8CFxdJe17ZBwzwwjD4MobVrk6&#10;yerQZPflN2gK5D3Sy46Qt8Kwcux6z3JrWHVQ25qJtkzE0NQVl32nV91OujHwb777IQHRP/nGe7Jg&#10;yyRsMeMW62tJKarawlTVpHuTCmJtVVa0OaEGMYuJmqxy/mIlrvYMyXCxXMq8qfWwndDESpYPzmna&#10;lmY2I9VIwIB1uLqVwlUtPBelQGrEKYQo5IxNWYwaxHuwHqWWHOJ+bRpIkgVnVFAhIQHoM/QJSVKz&#10;1chl6GWIShgijbE007lMDw+pZxNSDiIpIDGgIUthgSrGGsRVkq0t0J8hiM2F4WqCyvOnFzx5dsn5&#10;sqdPRQQpRFb9VlJOGGsJovKnf/kJn3w2ly+9f8y145qaHTJuxPVZm6CkkBjTyLyqxEurg9REl8U6&#10;o8478d4UwKkp29GQVTUEGWNAdhQfgElCsaSoMYWKXduKylV441FnJNXCoI7duCWnfV4FmewMznmk&#10;ylSupjFOKmM0ZSc5BB36gX67Y1iuGJ4uZXyy1PXZVjbbwK7oEsTtK4CEaBSRzig7VQaEIRt6LRVB&#10;+nzWAGG/B8+lkXz1BlA+2NcdzlS1ZINiRaxY0Ejoog6dioQAu1HtMkvTOjWNFeuNtMbiLCwOFtx5&#10;+8u8fvM1vX14LCeto3JLxF+o2nOJ4ZLL80ueP9vw5Enk0YXj2Ra22wSTjKuNGm8kJkMyUhKc4si2&#10;S7RuQjU/pKFBVsJuB40xTGTCqZlwYGvuLTK7+Zbnhy94fvOKK9kxtpHqIHN0s+barQmHxy3GFRfm&#10;sFOWVx1Xqx3rq5HLS7g8h9VSZIyuqGVQTFZ2u0Tf75OpzEDlDG1jabzFqsWmBpen5NRS18cc377N&#10;tdtf5vTe27THC378w7/gk59+jxef/IqwCQwZCSqgju98+IjnF0v58LNf86+++RbvHQB51LqZi7aN&#10;KJDGHdY0WOvEiUWHBM6q1J5gouAaqSvP9XpBlCmrXYJ15nIXeHm1Ec1XTGYTDqsJ82ywY6atvNZS&#10;iY6Kq+sCfI0jToQCYM+QorhskaiaxyTMW1QsMWVSSHhBTQVJVBAk5qwXy7XsxpEuBB3GUTQmqumE&#10;g2u3WK02eKmYWasHs7lYETSH4vcP5X1KDETNKsaIqaoCP8UQQyb0ETdGdSmThiTnlz2Xu4FeA7q/&#10;ZgbNpAA+WZqqwjXKmDwfftzz4PFjvv5bh/LmDeWkzph+JS4lfE54EsvRUdskY+W5snWpzaLuKyzI&#10;NmvSKKs0EuJIjKOQiqswxoBqErGFH2KdEe8M3jkq76X2Fd559bbC2Vba2jOpKyZNK3XTMm2nLNxE&#10;JqlSGTLbvpP1ds3laiXLqyt2y0vZLVfav1wzPNvJ+DQQt0ouaB5tUdrygpatZjYKa5AxK4FMpLQg&#10;hswIREFqFK8Zi4hHcIXyKfvjHgVxWYtNWJwvR97MQ6XihkzcdJirJKIQCKJW0dqxm8Gdt27LG2+/&#10;z+9+/Z/w5vXbcvvgUE9ntSymiWE8k9X2Pqv+Fzw/+BVN9YAUzuiGQNdZtsGy3iVClcU5xTlBJ5Hk&#10;oHYt12YLbh/MuLGYcDSpmVtHm0C7TBrBGWVyMMVVyuHEceuuZeNq+mZHmmXy1GImHq2Efhy4PN9y&#10;uex1tUqyXsOma3Q1TOSsyyyHTIdSu8RUMpUm1JTya0wCwdB6x8zVzJoGX09p6lu07etM2jucvvY1&#10;Tq6/x/H0DrurK37587/VP/vWv5Fff/Q37NYXBRabXvV9SQCG5PjwyYrHFx3JTvU//uo1+Z27jdTD&#10;BVXyVM7TOINUAzmNaCj6WJOjkAc147ZYrKWims3pxqjrq0v5+c8f4Ka1UBt843nn+Do769hsEk1b&#10;MxNLHRMydrh5Uk8S33fgSgaDZjSOmTj2SE4iVtAKVI2mrLLNA77y0lhHyI6YVENG6oMa7ZS0jmx3&#10;CbTSnKzoGJk2FjuZMG9rmZ9McQi5H4kpFv9HLszC5K3gHRbBdj0moT4hNgsakkifsX3mjeuH/Na9&#10;6/z4ySn3z7aEnLE4bRnF1jXBig6jSlUVH8U6Kj/82UuGq6l+6XYr11sldS9Vx50UyZ7VrQR2fSc7&#10;d02TqWRQYZ2VFIPG2BPHHeOw0TF0hDyKGlFnKqlcRT0ZqSeJylla0zBxXme1Z9p4mbQzmnpBWy9k&#10;3jY4X6mzFbVvhJDJ3aDdy6dyvtrJxeVaX55fcba80suzXpYXA5ttT4G0JAlDhoRWChOQGUgDWlHk&#10;1gG0z8oWlS3KUEzyYoGmPJakQkKpRHFqCCKF1s8+/2fPN3Eyjiqai1TVe2zlsN5hG8NgIHSRMKS9&#10;ljJB12Mw+CjM3USPmoUcNAfM22OmbYuvMqMahrTR589UHj+Chw8Njx4bnpzBi8ukV5sgxkM7MdQT&#10;IUtEJuBmgmOgXoz4RYKpsNaM9j1XuxG/GZhhWbQ1B2nLQdvSnnrqk4rJ9IjOTVgzshpGXj7fcX65&#10;5fx8xfllYLlKstrCqC3ZHQrNNUJzgsw8VgNDeE5OZ1RxRTWMZdLdlFCe5BqY32Zy+g5vvvmPuXP3&#10;A05O3qWur/HiwUt++cMf8rff/e94/vgnbK+eig4dGhNeFVUtCdO8cpTawvwHNmPgf/nLn8snj27y&#10;x1+7y3/ytWOO0pLUX6HtAU4SxllyXTgCJmfMkMUaS3ZWgyA59WC8XDud8I8+uMfHT56z3PbEosvn&#10;8HDOpKmwXri8Wsn24lK7yyu5fjwXlwcd1+dysJhRz6bYphEjhrjdkbsBBcazl7iDI5neuMFF7Gib&#10;CtPUbJYbhmGUfux1021l160ZdmsJQ0+SAyFudRKMvPfWHQ4bT60Jv1thskG1qCWNr/achCK1R0HH&#10;RL8bIWYRrHpXicaSRiUGuXPrhD/5Z/+Uxd3X+bd/9QP+4bPP9Hy9EWtqKjGI2sKyHBVxQmUsYWj1&#10;Fx/3bC4jv/vV67o4EOx4pv3qArZW3CDUyah1OxEJmjESkmofBwmxJ+tOhYHKIq1v1PmKeiE6PTAy&#10;Xcy1mQp1naVyQQ8nXo7bOafNsc7coVQyE0k1Q0A3V1uuLs7k8uxSd8sN26udbK4GPbsceLEK8nIT&#10;dTVk6WPerzfZh/CWeHtEBFEsWWtVmWJoEUrmWJFIBNBxPy/Ie40CezdRQrXfR4hAKuLQQjvQyf5g&#10;KF6PUIvmTE4jUg/UraetKxrniU4YGsvQS6n0skVyIqaR1cUZz+9/Ks9v3eRW26osWkkJzi5W+vjZ&#10;p/zq03+Qn/36Po+fXPL02cjjp5mrwkAQjYW5EGcGrxa/AOf2WzcDV7sd227giV0zp6LtlbYbOUK5&#10;Mam51dY08x355IjxsGZjeq7Wa1Zjz6aPrFbw/GnP86c9y4vEZuXp+pZOPXZ+jergOlV1m6q+Td1M&#10;GYyw251j4hVN6jiqM75WokS6GDg5+gJfeON3ef+tb3A8O2V3ueP+R7/me9/9H3n0D3/Hy6cfsdo+&#10;IqehYBZzSWbK++EOgKOidL/D54Mdsuq6H/jex8+46oLcPDrW3339RG5Pd3ThUuuhwtNgK8FbJylB&#10;6kdyimqdldp5jMtKHsXVgr9d68HJG/LpkxUfP7zQ+w8esel6Obl+xHTRaq9JonNSzQ91m1Rq46kP&#10;TnQXe7l4fk5IiUk71cpZcdaqeI+bzkXaGUM0ev32m6IibIaOdbjUlIOIt7JoDnQYB0lRUEVv3TiU&#10;a6cncryYaEMSCQM6RMaQ1IgTYz34Mo+QArLWHJOQU5HVh6SS9r6llMrnFLGVV9cYuWFqvnLzmP69&#10;N9WmQX58/yFPlpdqF14mjRWnon1CSEGzUXFNQ6+VPFhl3f39kq9+8U3u3fptjk6V/tFTzetOJCsz&#10;16uTSK1B6zQyxlFjDoIItvJimoydRKTpsfOMm6JSb8gtkpsMPqGVqGsnMp1sObKDNqGXuLM87ZYs&#10;lytePNny4kHP2aMtyxcj26tIyiJ98YVSgab8agVdhAVFAF/o18jnw0SFLP2rR8r+s+yZt/s5Qdof&#10;FgOwK/WqshcOCkVAXJfDgX0AnLpMJOesxAITrWojC1/p0bTBLSJCIEtALKJ1raYqZRMRKnvJx59+&#10;nzicy6f3T2iblhiDvDx/zsPHj/jowZk+ebnm7GKQzaVBOoFR1CQRKoMaq7l24mtHYzLYxKYPdFl0&#10;HbO8CFsaOj2pndyZV9QHlvlRzcFxw+y0YWws6yHpxRZZ9o2u+0a2nSfFY5I7Yn79kPZ4jmum2GpG&#10;tnPc5JRqdkgzn1EfzvGziYqvICWpUK3EiLM11oIzghNwanT54oV8+uNf8he/+l/16f2fy/PHH+nF&#10;2aeiudcYAmkcBC3wpIKGVV6lNQBEGaGEz0uZ55dT32hi6HfcfxL519/+EfrNd/jmu4c6TVu0Twyr&#10;lWi+0ul8rtWkwc9bSSkWt5KgeGHIUbe7HbvLNZP5Nd64MdX5pCFkh9qskraAIeqgIyNioZossLUD&#10;E9mulpr9DNSwHAImZnUYnBXiaqe66oCX5CDFJSkqWmdms4k6caxfvqTbbHXeVtx58zUWTUPjRH0Y&#10;8d6TpNJceWxbfR79YK1ADppTJEYgZCSLoiX92jirVk1Rf1tUnMHUFeItrSY9ruHWxHJz3ujBpJbH&#10;K+h1VJMHjPUY7J6cn+hCL6rQYWR3nmieeeZ3v8Tv/8F/yFu2YjcEVpuNDP0FXX/Bdjhn158xDhvC&#10;2BNDLx0rduYlO/tcendFb3u0SlQTwdaCteDVCMYwdYltdSmNGRB7iTUT2qxyrAY1DWMKknJF5SBP&#10;vMio2IwYMSjKwz7zYJdYxSg9WlgQsp/x7o+AhLIrB4KUlA6KjGnvYFCUhErRNZbb56mPr+6C1iAT&#10;g8yz7N+2EGem+/SxPS3RVFC1yHQBBweWxWGlsyMr86NGJ0dTaaZTJXnZXmVdngc5fzHwq8vP9KOL&#10;ZyJSYYyj7zq9Wm/lKqn0opq8wS4a1cbDADkkRZIEysg6n0fNUy/tpNapFwwdTTVqdaCcHFZcO2i4&#10;eTjRu0cHcjqb6bRt2ZqKPs/YhLksx7lKfUuOr9/Td0/fop1dQ92UgJcRq1GsRAp9RwCRhDMjRhQV&#10;Izk7JVq1yWAkE92olVgmxkqbs/7oO3/O3/z5v9W//8G30biVHAdNMcgwqiaMpGxUsy+AlKKW2M97&#10;RVSM5pz3fwVrK1IKovob6THALgS+/8lDOZpbGG/K146UViLTxjE/mEhSZTvsIMF0OhXxnqQqo46M&#10;ZLx33JjNWY1b5naUxbUJYi1PXl5wcdEzmbzG8eGErU88evCEMfb4yovzgrEGXzdoNixXZ8TQ0dSG&#10;03rOpPKEfmBzeYmq0s7nsjg60nZ+IKUuTRzdqTiYvkZdVcXsFQUnRqwUu3JWI9YYnKuKqEoTOg4l&#10;HHhPmSICWUSNx9YV1nokQe7LQFG8Repiqy7Mn5EqB+oYqWJGskqfR4xUtM5RZSnWaLWIVPuXj2Ar&#10;z+OzR7z89hl/9r3/l6/+zj/nK//o93nnS99E1KGiZJPIRNJ+y5RixxiXXPXmlU6rAAAgAElEQVRP&#10;eLn5jBerz3ix/ZDl+GtNrCXEDSF3GgmyFmVtlY2Htg6YvMMQGGYe2zYcLubYkwPqoxWXDzb0zzvq&#10;wVBHqz4bqVzF9d5wbz3y8PKCJ93IRczs9i/rskcW9pQLgX3MaHkJ71vU/PlhkF9VpfuPBagFjg3M&#10;BGkSWmWkRtUgohh1KZSgUyrFNOAOR/yxYo8CZu6Rw0bscYs7nWFrS9aefhiIpoG2Is+E9TYz5oII&#10;dx4NThl9zWRxiulmMtuN7PpMN1rpxzLM0q4jd71040CXYNxUTPqauskcnbRyfM1zfFLp8fGCa8e3&#10;uH78JtcO3+Vo8pr4+lR3pmbq55zWC9zksORQZpEcVIdxJGIJYulzuXC1APtVs5TUZaZk3c8BtRix&#10;skniMzodSqpT5TOVGXj461/KkwcPdOgz1tbEHBljT9rHkdscJKKqxRpTjm3S3nmjWByFyaoa87jf&#10;GRcWvu67v5SVsYeffXrBkWZuvb/goKKgutsKL2DGEt+u626/QjJUvoiWUszssMwOWrBC0DXjeMW9&#10;G3Ner065GhO4xOLanNvXvwTUXK3WvHjxjDhmNi8vGNYDFsO10wWTeUVmJAtMWs9p9RrTk5ZqWmG8&#10;FYdHTCFMGwc5KCY7Km1JtoBQyBGbI3ZfzEoKpHEgx8JoJJbKCivUvirqS2PJrpCVRATxDokZTbnw&#10;DrQmdj2p77A54FPEpQRaQLlh7HFG8MaAWnJQDXEUMRZnhV0aaZs5knpWZ5f81f/zP/Orn36H9770&#10;Ab/3H/1LFqevE2XCZqhIqVURkdrDdPY6R8df4T1fqoLkBnqzlGX/KU+XP+T5xQ9ZrX6CSy+o4pZ+&#10;mblCUIu2tZN2ccTMTTEHtd48dnJ9suBZe8GD8IT1sw6RibSTI+p6xrVjwxc08YXtIZ9dLvl0ecX9&#10;5ZbLMTPk/Jv6c99hlJ2ZFJny53XCft/I3u+yvx+1wo2Z595ixixn6EZ2y44wqsRcJmCO84A0YA5F&#10;ZwdO5jdgeiMyOYh4VzNK5vl54P7zc8YB4ihS8g0rrJ9TTY7VHR+I941maxEvCEEkNVoNWVxI+CHT&#10;jkIahXHIdH2iHyKhS6TNSLjcQu9RO5PF6ZHeeu0Or9+7x7033+T6jbsyX5zS1gfUdoK3lVpr5cBY&#10;HRUZVBliJiYlBaXoX6xkLQAKp0q0BjWqrlC9RBENqiSyQMai0orV2hgsJUJht4qSrbI4dHz1vfdZ&#10;Pv41z57+ki6vNRJEQW0yBaDGnlD1ShG0J42+2hAnIvsuUQx7g2SxoJYOUEsKlDcVL662/PxR5PWZ&#10;5d3TmpwSY7fFpEhbV0znLTKREvQukHPGO4f1BX3Rx4iEhKLU3mJTj/Yji5CRtMOEGjGesU+YmJnO&#10;HP044g7mNP4ae6sXxlqkrbG1x7kKZ6qid0NQ1ZIgnXPZYUVwe3R90pGUf8PIMNagY0ZjghzIqfy/&#10;tK+cEIehJsViHHqVBKUKBQMo5FicLU4qht1A3G5gu0LGK3we8FLGuD4KdbRUpirS3c9zLwsD04hg&#10;xbJdj3Rbg2CpauH80XO+f/ZtfvazD/W1t74kb3/xA77w/m/j3YIQra5WUaKvNHgrrTGYnHDeUbfX&#10;9e70utw9/YB8+l9ICFeMu8eE7TPi9gX98jmSryANTBAO6khjNgR9Rt1syIeJ4fYJ3WbH5kzZ7QJH&#10;kwCLmums5vi4Qa5brZdGmhfKg+c95+vMLlgir35GWqTwpXdVVSR/fhgIFejEIjNn9LCt5N6tKa/d&#10;mnDjWkPc9Vw+30iXR8JaiUnBqDhbN2QTsZqltYbFxLCYZ62ng0jWEla5tgxXwnYb6MdUAJ8VuLaH&#10;tJWJq6jbSlzTkJ1BpUZBTGuJiHYpy6YP9H1QF1RctFqHSm2aSZ0PmOqC64s7eufa69y9fYfr146Z&#10;T6dYa0nRYBEVA96LepMw5LJTV5RYLpoUVDWqmAD+lZlck6YMfTQarAV5leyTSEZBVL1BWhGdIbSq&#10;5JgZBiVtHNswctF1/JMPfoe0O+f+Jx/x6MVjurBTtYNIEzQGo5qkYML2XAhjftM9/Abj/u/d9PM/&#10;QKQ4APfl3TZknl11/PT+C2qOsTrhYAITEfrQkbo1R9emxBzphpG+C0xaT13XOFvTTiYgUg4Ta/Eu&#10;46qKmXXYhGocJIxrqtphGo94T5IJRhzOOKRol8rX5AIqSpFsWUHT5xXKHrWwj7hL5P0pJXsWgykL&#10;LtIQSGNAQ1Fm5pww1lC3zf7HUKTir3YzqgohYpNAUFKXSgXhLINAP3Rsr5bsLq/wyVD7mqpqEFmR&#10;TSabhEguoTtZNYngvCWlRM4Za00JSjZCzpmci3Iw7iLdmOTs+RN+8nffZnZ8wr/4o38pX/naH3Dj&#10;8A4XZ1Eut4mLXA701kWd1ir12uCsxcoBIodMqru4BbhTJd/LZNOJskXimnF4Qr97IHH4Ncv+U9bj&#10;U3qW1IeeMSnD2nKpDSHVHEjFxDlcVclx1ZLchJwvsLLR89UofYzE/WTRs8eQvGpHtcCJajFMPHLQ&#10;CsdzK9ePJiyuLWhPZti5LZwQq4y1YpynEgSTcae/1WiMgawjKY368hFsLkSq2mjBjfdiclJPI5Xz&#10;zF1NUoNJtZrBSU6BoV+hy5F60uGrGudqtb4WtZWmyuON07pyiJ+LdyfaNjc5mN+Qo8U1TqaHuqgn&#10;WF8j1pc2ICV6VSSVcYnJUGXBYkWc1coaDBGTDSYJNlqIikTFZcWXy5byFKo5CmGEaJVgisGoNkIr&#10;llbQWkScqGpKmlIWH7K6MbO9ONPV4/u88/oXuffGKe+9f4fnLz8hEBAvOgYFa0rgC4m8j4XX/e3/&#10;5yx4VdF93iFmKROkrCWVSgUuo+H+JnN7DW2V2PWRI5eZ+8zEZ1Znl1gvWGOZeofJibDdsBvXXKri&#10;nKeuW+p2gtpEsiPeuqKEFKhFSNFhYo3xeV9uWrL1WFeXdkcEzQ6ihZQE2ezT6YrJyGBKkrQUT5em&#10;TC4KTHJKJddbBIzFiIA3xTaorrhE4756KE+AvGq7Pv8nU1LPu4g2jqDQxcB2t2Y3dmQFYyu6DOsQ&#10;Smy7ZEYiNg3UCtZWYpyoc56UIzEmUoqEoFhnsbaQtZFySKTxqmyNBq/bPsqf/m//E5/8/Mf8wR/+&#10;MW+881XUHPPiPNF1nrUa2URVt43ircEKSk7iajC7ooRVdXhXUbdzzPQa1eItqnmiPulZzJ+hB4+w&#10;J4+YPn/K1Ytz3ZxdSeoyxga6KmivWXL2BFdhj6YcMUdmVzK7WjH0HWjEatIqI0b3TggVUirAv4J+&#10;E5pGoIFtExjjhuXlwNNlYrtasVv1OjiVelbS3UUy7v0/eFtyDjoOO9bLtSxfbnj+YmDcJjEoziWt&#10;KpWqTjo7mMrsYKF1PRVsVQpvzTiPIlnyONJtS/S3cYL629Ic3tLjk1tyeO2Onh7c0sPZEZNmiohg&#10;EDUq4pLRlEu7nHImZlEQtJhAC8BDshbjNvt3wsJUyAMiI1qpEYdqZUvwcozKELN0Y2bIIqn4R/AG&#10;KjFMxTADqiRSAF/CSImu8DuLbl5ov3om681L/enPZ9oNyvH1e7Ttj0SzU+NqsfVc47CROPYa40hM&#10;QXKOqrl8nTnnV33Fb27GlLKbfQvxajmkihBJGLZJebLNPFz2HDQV0+sHaC1EHehTh1OHxoxzhulk&#10;ihAIoWfQHm89MQaWmx05n9HWDU3T4IzBe4+3FmsNagogGRGqpkGsJRqLisP7ButrEFfcmtYgjUcx&#10;aLaomlKm7l9MpWLIpFhUjwXVaTBiqVzxmOSkGGMRY1GRIr6V/SGTXinwSxI1xu6HYoKpKrK1JM10&#10;oWc3dIwpEa2jt5mLkDgfR0QF7z1VU+MqTx6FFEdIo6iWQ05QUhyJmjHRUVc1OQVcdkVyrB7NkHKS&#10;MK4I45afrF/yk59+h9/+xj/n67/3h3zpK9/g2dkll5c7+u1I23owDUlqkpSWRAGSMq1rxAtGMk0Q&#10;WhFqb/Decnz7He7deBcNynYzsry44uXLM16eP+fi8jFXq6ey217S95ekuMXYkenJlObgmNOxZ7fb&#10;MIaeHAM+RyQFFQ1iieQcJaZIyJkspblY58xy1WO2Pc47pnWDkyl2PqOdgXG2lISi6m7fuUHymWAy&#10;675ncr5jd7EjLrfY0FGbJE1ladsZZlLjpg2T6RxnHWLKD9qZCpMbiC02HuvE3+Bo/ga3bn/A4fVb&#10;0h7OsbUhhyyEwq1KClmdZDWMqpgse5+3wZD35MakZp8J6UWpMFQiYjMakpAjEAQTClneo2IkaSTT&#10;J9glw1aFVCu1V6mt1coIXhRHwsje/q6CyYIfEbNLmvqe/upj1pdPWG+VH/0oim9P1bqvcXztFxj3&#10;jJhGkArvPMl1EsZex9AR40BKIwUXJvx7BYOwJ6SXj3i1VP68dijoSiUorILybLnmtBWOjqZM64bp&#10;dEZTgZotXbcmbjq2uxUnR1PmiyMOjgw5JeIYCP3I2Pd0m46r1Qpfeayryt2X/r+qKtqmZghbnPe4&#10;usJ4pV93aBbqelKW4sZgaotzLWIrEC8o5LTPqdh/g04NVoRsPViLwaJjJIZETuCsL0lBYktEvZj9&#10;FlcwWoRHagyIJSKoN5jKEmJg13XsdhvSEOi6gcv1loud8rIbWfWJCsfEeExS+s0WyRVGBGNVVYOk&#10;lEipTH9yVkwKGBJVXe9/AYYspoCEciTGQMhWJXgR3/Kt/+vPuP/ZSy7Ol7z7/hf59O9/wp/+H9+W&#10;YXdF41qadkE1nUNrCEYZNXN6csLN64d698axvHHzDqfXDjk+nevh8UTUGVIWkjFYPIf1dVncuMlb&#10;fJlxDFyt1zx//pjHT+7z4uUjllfPCeMKco+fDUwma6qxYxw7CWFE0ojNI0YDVgNuP4DtYiTEkSEH&#10;omQm3lM1DdY3OFvhvcN7SzOtxTpbeLm/9998WZv5ROvFHDtbiEiFTVAPHZO4wecei6K+1WitJCM4&#10;a9QLWLEClRq9Lovmnt6Yvcvdk3eZTm6K8wsV66TkMkDKFGK0lsS4skb5nK6jqlpSwhKa1UjUIt0k&#10;izQC86oAWawETSlJNziNvUgeBRNFrSBCJkrSgEoQQxAhiGpjkdaKttYW92ZWDapEJ4JVnIE6W10/&#10;u5Tzh0/0yf2PeXHxUFbdipCdbnsry+WFnr38hJfPP4TUi3dWXe2o2lZyyqzXK82aJeWgMQ6kMEiK&#10;A5qCSsFq7scMpWTVXMJ7dT+kNGYvVNnj2gzw9kHNb9085Gv3bnD3oOFkWnHYek5aR+sTVkay9hjN&#10;VFZoK4d3ZcpuX6Vb50QKkTGEPacBUlaMeoyU3r+qq/LQnEh7HqaIYLMhjhHNijH7CTclENc4t79b&#10;sA5shfga42u0qhBXeJQKn7cdFBtgGU7m0tMrFozfFwgWcQ41DjVFmQ/Cen3F8uqSy6sLumHLGOBi&#10;F/nrXz/iTz9+wC8uVlTNlGlbfC4pJ3IoJ66YpMaU9ClBqHzFPlijjH2NwViHGEvSXNZQKgWaa5yK&#10;cWQj4uuJJoz4Zsp/9q/+c16/9zYvnj3X/+G//2/l4tkjjCrT5pAoZX1q64r59ADvWnXipfae6bzl&#10;6ORQb792S776wVd45933uHnzDmOXCYMhRsPYZ6xkrAWMY9Som7GT5XbFw0f3efzwPs8fP2JcXaLj&#10;Dok7YrhC2UNVGcRpRDSRSfRh1DGOEmNQci65wd4xbWdUVYP3DuctvrIYI4qIuLF1oErejGL6Nbad&#10;FD5gfSiuukaOkIfEbj0QUk9mLFl3fsphe53Tw7fl1o0vc/fkntxZnDDDQ6zpkpOLrGgJoRZrlGxE&#10;o6qkXOZTSUWSmkLZKWyUoggUMCZjBcQoXkSdGFDVYvksEg5XvgnKLzwrBjGmoLBQxRl0UlsKZ6fc&#10;ehWNmhESE281hl7On7zQH/3g+/zg+3/LRx/+jPXFE3Ia0BxAAzmXAFgxlqapCWnQsO3FStbJ7K7e&#10;vvOWfPD1f8rDh5+y3V5CHtntVvTdRoduy9B1WGPwzuKdKUPFnIkpMY6BEAuc9XPUhQjGOZ50gWrZ&#10;cXAw4MRixeLForFn0giT2lK5KZUpc8BsHFEAYxFny4VFwjW6p+dLgZ8C4EtroIoxDnImh4SNufAM&#10;cpl5uLqMA1VE0v4gQ8B5j/GupIhgSIULSXZ1GZ4MgKb9wLFAYzKKOFd8NnW1rzTLYSjGk8WSxWIq&#10;i6ZIHHaEXcfyYsl6N5CzhVG42Hb87GzJX3z8Mc+2gbpucNaBGGJWQihXiCFr0fGW+YsR2VcPHuvK&#10;ff/t7ulStuShFnASGBEpqiDGsBMRRx6Ev/6zb3Hynx7o733ja/Lpr77JX37r/+SzX/2SfneGsRXi&#10;i1Ug7CYczE/l4OAU2yyIOvDi5XN5+vQRP/m7H3J67YS333mH99//D7hz5y0Wi5tY75Fg0LJLxxsr&#10;R3bG4dGU105u0X/xA71cXsknn/yS+/c/4uXzh5hxQT+uSWkrzow4iipHc0C8io2JFJJIWceBg2DL&#10;PCsbV6zwdQ2yf8iNU1HNQtLMmDodc2AIvWg/0ct4hA4TiaPTbhglx0wlnqPJCW9cf1u/+Pr78s7r&#10;X6QyDTXgQ8BbUFQ9SWZq1FrwNqu3ZfSUVXTIjk1ENkHZpqSDQM4F416SVn8jvagM1NbgywVUiB4Z&#10;vGZCSKS4pwNaIZFLiSjFqSa26D1HocTBZSVqwpqMzQMPfvZrfvK97+uPfvB9eXn5TDvd6MhWBg2a&#10;4w4Td+rK1Y21Lb6ec3B6k2Y6pW5qnbSeo4NbeFtxeXbByyePdL16IcYEbRuvi0mFmZ8yDJGUIIZR&#10;x34t1lqc2/fX5RQoq7f9rEFVSTGyUeWzZUeUM5x/ncqChB1tC02wTAbPYeWYeUEqSzYeR4F2JrHl&#10;IHEGawSxBjH2N1sSW5VJ1KuFdspIUiQrhKILKK2OIK8wy7lsEBRKQpMVZB8jl2Wfi2ErdNoitjAb&#10;yWCS7hU2glhXqgjvy2wBLcr9fc1kcsKkkWEYWG82nF1e0O96wqon7gLZH/LR+Tnf+vgzfrHaItIw&#10;rVpq5xFnCRoZNJVqS0QcaMGMaRlmSpnh5KzkEF9JSUoLA1hjEWs0apKEYq3gvCONES/QCDz77FN+&#10;9uO/k9Nrx/pHf/Qn8uLxEx49eKpx3EkKPQSDGEfYBlIXSGPPETeYTGaFxSClnXr65DEPHzzg3/3f&#10;3+L46Jq+fu8L8sabb3Pr+A4ns2u6mCxk1s5o6hofDdEKrZ/I4Y0pd2/fYvuPP+Bieab3H72Up88f&#10;s7x4Rnd1TlpfaRy2oqkHH0F2xLwhpQ6SR7TCJME7j6rXnLxsN/DqYnDziESSqrf4g4mohX4Y2ax2&#10;MvSBvj/WcTgR4ZbeOLglb9++p19590vy+vEBh94jYySPWQUrRmqyZJIJIIFjGvFG1UkSp0HtfmKQ&#10;JLERy9KiS0U2oJ1kGSiGwFSQkniEqjLaGJHao2a/b9ZIqT8o8BG1RqOoRCM6WkPYF0+aVCCTLGKd&#10;aFsblk+e88uf/QM/+tvv8+zhI8ZuJUaCNq1ndxnYXSzJuyvQTpFBMFFzFn3tC+/x5Q++QdUeyMP7&#10;D/TRp5/Is82V9vGHMoadxr7DGhHJUTUFLslY58Q6r2INVdNSV57pbM4YRmKMxJQQMTjnEBHivmKQ&#10;/SGhKbMLkU+Wa5pHz8BcZzo7wmikShaTK4SGUYqgpVGHZlMGtNmiBZldZMMF/1jQ+SIkLSWzsebz&#10;uYaYMuvAKjkrxLSvJhKSA/tnAxGVMpQqmjqxmLpB6gZTNeS2KRwGU1qNqJ8XbxSEvXyuzJMENgpp&#10;3EDuyWPHdr1mu97RD4FKBaxldjLHXvf8uw9f8lefPuHn91+AKfoJVMhOGENPTGHPeCwVghorKf1m&#10;gKNRsWUYzV7eii29G04MZdwr4r1HXRnS9WOPl6LEDP0OUeGnf/8Dokn81//lf8UHX/897t9/yId/&#10;/0PE7k1wOSCUKMbNVkAccR6YzmZMpzOGIRDHTIjljezpk0c8fHCfv/6rP8OLo5JKJFuuH1/j3muv&#10;88677/Dam29z7cYdZotjqsozbQ65cfeAu/feYJAPtB9H2W46nnz2UB5+cp+Hn33K8uqMPi2JtKS4&#10;ZkxLsDvaekbMIEPRnNjPUeqoe/r4KYt5w+Fhy7Hd4lymF+VCDS96RZjLjfaEr7zx+/zWa+/z5rVT&#10;nB/xEpEwEkJDzGVwhQTIO62c4K0nuETKWSQVRkFDkkqiWhupraU1VgZjGbMhjFqmykDKIl4MrUNn&#10;VpgapS4xxVDAuToYIYuSbYENZyNEVRlSVIzDvMosSJnL83Puf/ap/PLH39Pnn37G6nJFigUBhzHk&#10;HOkuXzJeLcV0O0XXZBJiDfX8mD/8F38s8+MbenZ2xV9/5zt0qyUSOmK3JsqAShYUTYF9MVz0YyFm&#10;QuwApdttRETUO1+2AN4XHUZKGFNyIOq6Kr37Pq8wDiXJKmXlV89fknMkKXz9tZscNBNcJQySkXqC&#10;q0vIroqQRNCsxAHGmLFWy5zBCsYZrLUYSXvVYXnXREHU7CuXvRSmhAhjjMH6prygxaDGiKIkTSXF&#10;2AjSlLSp7Gx53pT3h1CxeZhX09SoSEiYUEKMyYmcEmaIhDDSDwObYSTFiCi02dGZmp9fXPLdTz/i&#10;bz58yPNlR1svmLqmJJYbUMk4///R9mbBkl3Xmd639nDOycw71TxgBgFiBgSS4CyJUohsjW7LVkjq&#10;dkS3utsKhwd5enD42a9+sMN2O8IPbre6W9GhIRSkKEoiJZMUJTUngSBIFDEDhZpQqKpbd8rMM+xh&#10;+WGfvFUcpJba9o2oQNWti1uZeXOvvdb//+v/BV9VWAw5KSkrKaumpBJVsVJyOY31IEIMsQCkzhas&#10;wQjGOqyYQq2Cemelbmb0XUsOERXBGcv+7j4XX7skr7/yJk899QG2Nk/xf3/uc4T2gOXBDnu719nb&#10;22P/YKkHu0FyWOBsTV012pqFGOtoJhUNlsViSYxBUhzohyVh6EkpIFl47a3n+LOvB6wTNjdPsLlx&#10;is3NM5w9fSd33nGWM3ecldmp0xw5e4KNk1scPbbJiRPHeOw9T7LsOra3b3L1yhWuXrjIO29dYOfm&#10;VfbnN1gu9xF6vAlUfiBxcIiKy8f+O6fVxOl0ZtlYQ9Zqj8kb9MvTVP6DnDz2Ie4/+wx3HT+tE+ul&#10;iMeMSkrFWxqvURDRrBWBqY0YayQ7r4MViQF0yEjIOpEgjYla2YAaI0vxHGjNXqx0d4EcdMpCVMWL&#10;TD0c8+imTzKxqfhBYoTsNESRvS5r12XJ2WCs10iUbDJZVK1xsru9zaW33uLVl1/UV15+Q669fU1t&#10;TsgwiJbcawIq/dDRtfv083c0Lq5LCvsKETGV3HXfQzzzgR/Rtk9y8cIlffO11xj6A3I4kByXqjqs&#10;mn8ENBfWZATjdaVHWJ2zMtRz68MYczs7gTWFEagqj3MOU9VFA9APRcMQI2tWePLkEd573ymeuPcU&#10;9955crxZDFMPRlZzemn3IWNEC0ZjwVnBOYsrIjAokwPGucO5fLxCYTVemFEKPxY8U1y7ii2LZsQK&#10;4mukKr4c2dRj5PxKtFmKj1HIIaMhk2PBGzQntLiqEhdL4rIDLJf2l5y7us2X37zI67stVw969rpA&#10;NlJWr7NhyCDW4Cw4Eq5x2MZjqgqbiuugWKd13YhiGIbIYtmWEUiLpgJKXmQpfE6drwTjaIdAyFlV&#10;wHkjXd+qahZrXLHHC47jW2f0p37uE/KRH/kRrK35/U/+IeuN5/SJNe44s0E39Fzf3tfz56/J899+&#10;kUtXLtB2B7q2OZXJbIZznpTK80kpEYeevm9ph4G2HxgWS1K30JxaEQlYP8G6NYzfwFczZrN1JpMZ&#10;EjzV2pTNU8f07D13yt333MMd99zN6bvvZuPUMXW1k5ijpr6TvRsH3HznBteuXebalfNsX7vI3s2r&#10;DP0SzbFAzD/034oOvWhOIvUENpt7ObX2Hr3nyI/Jh574Ue46cQ+NbQhh0JztSOblkuYk44pGApsz&#10;nkTjIt5lcMJCGoaIhoDkHvVJaDTKxJTcq+i9tKbmZm/0emvYHwSJypGZyOY0M6t6dTaODacvFJcq&#10;MWV2W8OySyTA1R7RxM0b2/Lma2/pueeflwtvvsn2jRuaYlghmJik5OwQV2GqirbfY5jvS7e/o4vd&#10;K6jeEFiqquPxJz8gDz78OMdPndIvfPHP5Orl66oDxGGfHPdJuhA0aT6UmB4Kk1an/Ps1CrcJl/66&#10;DxlLDSM2MvG+4ALjYcyhZ2rhziNbfOCRh/jQ40/w8NljHPctOQY0J4RcUp5UoSxfISmo0SSVEzyp&#10;sEpmFNDbIkk2tuwzyLhbY6whi2jSEdQRQaSEAh+Gjo+PVYwtCdk5lpk9l/AeyRZJBpstpKJqjBoL&#10;jhV7Qt9i2oBkw36fOXd9l0/95fN87a23WdgJ6mvEOlQghAiUlr+EtRaV4mwyKeNKybQhxogYp+Ic&#10;qshsOmPSTFGF/b0Duq4rpZwR2DWm0OS5JCbYURtR/iSkMRhWEaqqRqPqrF6Xp5/+AL/0S/8h6+tr&#10;/O//2//JSy9+m/3dq/gqcHRji3e96x6eeupxPvbRHyYbz4uvX+D3Pvt5Ll25wvxgD0kB0UxSCFj6&#10;XDxAcxyIfWJoe2LfEsMcCIhRNcZIpsLaKdZNMW6CrR31tGa2OcPZCU21wfr6SR589HEefOox7nnk&#10;XWyc2sSog1QM2bxJ9IsF21ev8+K5F9nfOSij3bt/7XgOCUKYSR7O6qN3f4L3Pfwx+dDj79WjTc1E&#10;rJhczDMLhViAwFwUvGIQJAtWFUfGm4izUTFIJ5V20TEMhhDABZU6qzaiuGoQrQydcXpjbtiJSo8y&#10;cXBkZsUT6Of7uru9I/v7C50ftOzs7sty2WrbDdw8KKh91owYYW/3Jjs3rsvOjeua4iCqZcut7dpR&#10;f+OpTUVdTzDelE24FDi4eZ39G29L7LdV8z4iWepqQ//Rr/4nsrF5THwLFjAAACAASURBVP/k83/K&#10;WxevyHLRKlkJ3ZycluS8JOcOvrso/FXF4G9dGG7/4vHOLjCQCL6qi9gpRkxOPHj2DI/deZan7jjD&#10;kVnFic0pJ7cmbM58YSjKmjI5DpDKrGuNwYngDFjNWErn4KzF+BpxJQQmYcY4v1xAOJERR1g9QItx&#10;hTossmFFcinjquOrMwbBahi7l5zJKdJ1LfQ9LmU6U3F+r+fZ81f5/a88z6X5wFI8brbOkCIpl/0G&#10;cXXRVDiPM5a+7xn6gZwS1luqpmYynTCEUBLKVVWzijUWa1wBG8dX1ogpxUOk7EjYVeemKtbIShqt&#10;UopCykrMGSsWEWh8padP3SP/8a/+E+6//136O7/1SfnjP/4jLl96i6Yx5CiErkNM4L77z/D0k0/y&#10;nqffy1NPvIc3L17hL58/x59/7Vm25/uEGAtnqgnNkZySxpAkDoGha+naBSl2qCakSPooV7JV1Iqt&#10;GlzT4Eskn04mm1LXa4irWD92hDP33MFDTz7Cww8/wp1n72A2rckx4AxaOydxSIfgsnN5TUzc0jW9&#10;l63ph+RHH/1JnnzkATamUVJU+qRao9KYQTMiCXP44LMqOQm3BkcdN1TLVreTJEadahaJKZUwomiI&#10;Wag1Y0iafRSTvc4ky8RFdbbn+W88ry9++0Ve+85bDK2OW8YlwpDCJ7Nodxn6QAhBwjBoaHsxijZV&#10;RVV77UOi7XsZVKlcLbVvdOIrxMZRQKN0iwOG5Y7kuKOa91FgOj3Ovfc8zNBFff3aa3Lu+XOKrVRE&#10;UYmY2ogOXglOSl8soxRJv7c4/E0KxL/1Y9V+ZMbRwNhV7sY4szu+deUq5668zSeNYc0atirH6dmE&#10;B84c4yNPPcb7Hn2Q42szahaILiB1hJwYMCQ1WOuwxmMwRGOwWuTjRkuHdSgwKjQdmrOmnAv3LxlX&#10;XOYKlZdziaqPiTzksihlLGIMyZStFU0B2iWzmNiPylvzwHOXLvG116/w4uUdlrEiGTcCdR3RGqJJ&#10;xJhYa6ajlN4jFIbNOI9zFusdznu8czRTRuymEmsNbduzWCxply0wsj3jT8hYg/W2xJdmJasKuYTs&#10;WGfxvjgNpJTohoGhH3BOcNYyn2+zv3+DkE5z/OQ6mZ79xQ59dFhpxlet4rULN7h85Qt86Qt/wYkj&#10;G/zMz/40P/Ej7+On/+6P8c9+47d44Tuv0i4GGreBkMkaRcmkHBmGwHK5ZL5/QLdckkKHMCAUHS4i&#10;5NBrHzvpFj1DGyWsJdY3Er6qOLi+pNu/wbXzr3Pl3Hd4+umn+PEf/xhV5UssZAh4a1V8JcZYdYvL&#10;U6Q9yZHZI3zs/T/C0ydPcLKG+WA5GCyqRhqUteTwLmO94s2qxVWSrDit8hY2mrR0DSCqRLXSq5bu&#10;AiOo1eKuE2lckFkFrlH2F0te+s5L/O6nf5u3r1+XmAyz5riGLjH0PUNYEPKAikhW1W7e0rYtw9CT&#10;Y0RzxlsrYdJoHSoyiUymrgy1W2dSTWQ6y5o0MMRA6JV+Madv94hhF4hgjsnWsXfrMx/8US5cPM8b&#10;r79Kv+zAJrGVqKmU1W6QZDcGweq46KhjYVhJmL/v49+hQJT+4DBYTrVkIzAWBCh7C4aVZTe9Ksuc&#10;2GuXnH/tgK+/dZG7/vzLPPPQu3nPu+7j/pNHWbPrWAJWFIMtlK5ShE4xE3MoRd0ZrC14QsoGbCoA&#10;tRbocKQTxrhjLZ5fqtANGGNwlSNqJvU9DBntlZQNN/vE+Z2WZ19/lXOXr/Ha9QUXdxdEHFVVY03G&#10;VY7JrKbemvHOjW1Cm3DiaLuWfhhgFHqJGHxVM6srVMwIzGaauibFRIpLtdZKiglnDdPppGxuqhBi&#10;IKXyY0k5MMRYOjApYGyBTVSixkN5fe0dlTWlawgibexZzIvbwdk7zzDbmCJOCakrdgKIGmPEMsHa&#10;CXNtNBwg//Sf/Sb3/8mX+Km/82P897/6K7z25kX5zd/5NK+cv0LfDaC5dMIoqkJlp0xqkGTpMSWh&#10;PfdkHUTHAE5GfGoYIC8CIbfUTUNTN0zCBK+BV7/1TQ6uXyG3c977vvdy5o47MM4Rs0jOaFTFmZvH&#10;MXGL9c1NfeKhE3LnUc9UEoSKaIXeZHrJEBwOcClLA+pFsSjGliAKVdWRK0RyFgdqcRJJDAIdQk6m&#10;vHFysZFv8sAMZbOOvPBvPs9ffOHzcvWV82pmR/BVw/5yn+X8QELfonEg50DMUVMYJCwPNIQgMStY&#10;T1NPyxvKWbo+SM5grKeZbDBtplRWNIY5y2EubdfrcjnQHmxLGloMM1Fp9IFHP8SDDz+Bncy4cOma&#10;XLhwdTx4PTEWKs9VVrMGSblXyWNktIyrxN999r93TNAf8Lm/UWEQGTGcsf6W3mw8kKzeCwUE1Bzp&#10;UiI5YTKt6AS2t/d46cvP8vvPnePYdMbR6ZRTzYTjsylHN9a449gWpzbXOLkx5djWjMorK3/nEFPZ&#10;mNSy27D6B00ZHEsXI3ncZSnsRJaqzPttmZWXPWzvd7z59jYvXLjKy+/c5PzOAbsxs0ww5IZghaiR&#10;Ng7E3GGSZULkiPNM3ARTl1HBihTqVITK12XJCmG5XBS8wxR2IIZS2HTULKy6mBjTYUFVysp6EVEJ&#10;ISTNWQWk0MRj5ickUc3Fxt0WpqgsfqkmjTKfL+naKNPpFuuzI0yaKf0wJw4BGaFlbVv2+wXdbJNj&#10;x89yZOM4MVs+/7mvcfH1Kzzz4ffxn/+n/4Df/ewf8PUvP8/FN66AGow4NcaKE/CaSBKJksjWFT8L&#10;rVBdQk4iGspjDT0h9yQdyHldIYu1aB9FvFQc3LjK5z/7+9QemtrJqTvuRAclFhpH3HT/KPX0FCc3&#10;TsqJE+vMbGAWe525SiZU7FOzyJ4kQpsBdQyKVGQq8mgEXPb9DJSAdBVQEY+lxmhtRJw6YjJKzCIa&#10;1easPmWpQsSxoArXVNp3SIs9xK0Ticz7liEtSbHTPAyQsvZ9S+yXqn1HNkarqmGyvoH1jYaosj+f&#10;kxNMpjNms5nOJhOsJC3uOR3zxVIX3Zy+X5LSvjprZX12p973wHs4e/9DBAK/+6lPcnBjlxQyzhqi&#10;DoDFSFVAPJPVWYRoVYswWVabC9/TDPy/Gh3M6NSQb/9OUvZDRuhw/HSpFlq8rIp5TFToDTllYoxY&#10;Ea4vB63396WywhRPVUzL8DmxXjnObK3z1AP38vA9Z7n39BGOr9U4EtZkNWqKOhgZ2YdRbJWVRBo/&#10;Py5bSWa/77l0c84LF67zzTfe5uXLN3jnoCOKG0PTy0xvDGAV51n5g9ANCZ8cEiwswVeOVnr20gLX&#10;F/pwMpngK4e1lpyVISiaEikoUQdC3+O9UWsNbdcRYyKPrIOrqnFDsuTMGBWsdUymU8kKOeZDN7Ly&#10;30zOSYqa0xV1ZPGDEdWymu2cw9saIx4jFc7UWJ8JcZAYehwG0YHY7cqNay1tNeOgnjL1Ey698zav&#10;XLrE0+9/ip/86Y+zPlnjT7ov0i4CoU8ShmIeQ1giuVNrYgkG0rrs0EQpeU/ai6yiE7NAcCRbSwqe&#10;FJ3k5MDB0PXs7V7jtZde4OyZU9x19930GkthweJiyDqtK9z6OlmcWlWq3IrmHd1yx6hMlokEXYRa&#10;Wi8EUfpgySqaxEqdE1VOeASXLQZPdFGDBPHSqRfPhEY3xJJClGGIGm2kVyfzNpJir019jcceOkMc&#10;nubtm59ld5gz7yN2GGDoS1xdyqR2T7RrVWIgu0xTz3CuRgZluZwTs5INTNZnbGzOWJ9NRDRr27W0&#10;y30Wi21CWBDG9vPk8ft49NEn9f53PSDXr93Qb33zS/rWG2+IpEGNlG3L4hlYU/jXiKgWSgyv2ZaV&#10;3XIy43gcD3GFH1QQ/lbdwuEg8n3fKf/Ab34bH4oqtF071pFxbyEgXRx3LShKzUzh7m0IuMU2X3j7&#10;Buv/xnBiWnP3kU0evu8enrz7tDxx5ijTaYO3gpAQTcWuLCeMdQwp0XYdewcLvvXqFb715lVeurrD&#10;jeQJbgpuhp3OsFryMROQnUPJuBhAanK2eM0cqSYMQ0/SlugqtjaP4FNFSpHtnV2WfctBO6c62EWM&#10;GdftcxFoHcKygI49Ts5lryOVV9S7EjK8enFXrLAVX6zpnNNm4mU6nVJ+zQgx0rUdi8WCEBTUStPM&#10;9OwdJ2Rra53dnW397Of+RC5eOg9Y1taPs5zPiatFLw3kLJho8L4iZMMiKsFEnBVefvOCvnHhorz5&#10;2gWefu97+IVf/EX91Kf+ULav7xCGgVYj2dYY10gjliEN9GFBjJ0KToyZlI3I1BVRsA5COCBoQAg4&#10;C2vr6wTxhDAw39/D58TEGJWEpDG+T8TgTE6SFp3G3Y7Y1rKcGqxbUrGU2dAzkVpnZia77qzWGBlU&#10;ddAsSQ1RhSSWAbRCxKPUKHUuWEN0iBPR2gVZeKNUojkqXZ+xTcZIVE295P2kRycn5MkHH9ePvneb&#10;L5+7oMsbc2a1Z+iiSoqiqjqkFiNLXCXUzSbWVOScpO33NOUkrq50fWOdrSMztU4I4UDiEJgvlrKY&#10;LzUsA1Ycjzz0bj76Yx/h5B138tLLb8gff/Hzev3SBcJyD5sjWWrEGFXNEnNQyGqtxbsK50RSHDSm&#10;LOSoYp0gWVPKaE7/VqDxezYn/z/9+Ku+62jgS0IPhRKrgqOihHTLgP4Ay7YmLu0v+db+kj+5coO1&#10;rziOVhUP33GC99x7J++77w5914ljknrh5t4eF3e2ee78ZV68/A5v3thhOQQiDnETXL1OERtT6D2J&#10;xBzpRl8DXe272CJGQyjS7FTGgpQSzaTB54yvRsAvllEmDHE0trl1sFcfcthFIbfqcPlMjIXWPPza&#10;0R1Hi9/x+Ck5pCqttbdUplqYirqZEbFcvvo2/+xf/DoxZa5ceYdhiGXU6ntsXVNby9B35AEMhsrV&#10;TPwE60aKfUj46QQ7qYgx8NWvfwPjKj760R+W//q/+TV+67d/h69+7VmsTIlDIOWIagnTEaY4im2e&#10;ZtGcVTKZnGKx7dEEOSKa8c4ynUyopEKTZXP9GI8+8jj33//A2EWhKSFoVJcks2jn3Ny+wc0bc46u&#10;zZhWG0QSXnewuieztMAZaGWDjobWQIunxTKoZUDpKIm2g6IhG5I4rApTCdKYgYkbqKuJDEs0tIno&#10;M9El8SKYUNOGnoOFYqoGLKImAqJV5YnREsOAM4asQVKKSpyRck9OgZQGjFhmdSPHNja09g0hBLrl&#10;guXygNRHZt7L2r2n9e/8zE/yyOOPYa3lX/5fv8FL3z7HcncP6xSVLGqzCpGUyhvIWUPVNGKcUWPL&#10;GbfGgalK2ywKolJc3r73wN/eFJQO4v+vgvBXfhhZ3Zu3PZQSDAK3txYUu9+UySoEDMk4Eo6DkLnQ&#10;7XPu5g6fffFVzm6uyzOPPUYOkevXtnnz4mWSq8DXaHMUmrKA5MUjCjmVQpBJRZeQSlp3TuN5NVIo&#10;zPEh5VjAVSNCTInFcklIia7rRiuKlXjq+4vBraeot357S0gGrLQWHCpJV58Dxi1VHYVXWWPMEmMx&#10;QLfGrgBI2rajD1kWyw7Z3qF4QDr8dHrrX82ZJEaNIsvRpDYn1CIyrZpx96BgHUkQW9dMpxOee/4c&#10;165t88t//xd4/4efoVqb8Zk/+AIxwxAiKbVsrq+z1qyDihzMt+m6XDAIU40K1QI+FmHYgKYIMZMl&#10;szab8a6H7+fe++5lY3ODNmdSLouKmgU3kIhxwTsHN/TVN9+Qk0ceZGuyQdaa5Cq87lHlBdVwDWs6&#10;arshtTFam4ZKahZaa59FUlbtSSTNBBWJ2atNIs4qtSgzFxl8JBqhjZnlsofcUflQRC1uwlIreXtn&#10;rrvLnkGh8hUuqDhbIjFzAGI5gVZ6HcJSUhiwBibTNTbXKrbWJ+ztt7K717FcBpzd4H0ffJL3vf8J&#10;fezRB/jqV74qv/kv/pWeO/c6IYqkqJi6Ek2DmuzQpGTb470X5xzWuYJWS7lVc84l91uMqhSJNFJc&#10;h763Kfj+o/i3BxpXb1bgB3YYh5KB0TBl9XWHEMT4r5a/PhQb43BlpMgJ1ZWEHDCjdl8LHRZymbfr&#10;ekoz9TSVp3OeL79ymTwEyBm/eXJszQVnPI6M5lSCeDURNRM0M1CYgWI42+AtjL7JJAFrHc6XFHDJ&#10;I5+TlRvbOwwp0vVxtLtzh5ZqZQW9PFsz3uR5BATKi15A0tWrJbe9RinmkdkdzWKMUVUjORdMQcQh&#10;xfK79CMixSRVM5JA06AhZfG+xteN1N6ysb7JpJkgWLq2o2t7lstFESAp1E3FsePH2NrcwvmKIUS2&#10;b27TDj05Bvo44I3l/OVL/I//8//CT3zi4/rhj35UPv6TP8e//o1/zbPPfp2bNxakmFCvVN6ztrZG&#10;TknaGEeKfGQjTAKyGlGxiDo1knJATMPJ0ydY21hHjS35lINhCIJmxM2amv3esTvv5IVX3+ThB09x&#10;9vSWaqol5BlJFcVTm4DLAZe2cRap3JTGrtGYdWnFMwgyaJkVgxpUjeQIWdF1K9IYYc2jfY3sedFl&#10;P6imTqqmpUPxWNWcWewv0VhMTGtX0UkHkotqtkSCFOIzeYydaEkWSpw+e6/O1k9K2zcsBuWhJx7g&#10;vc88oU/+0IO8/vpV/eY3zvEb/+o36eZzHboBTSOLFqOkmJQYqYyUkBp6jAmjdRdF22+LSMdVFdZ7&#10;Nc5KTEk1q+a0siX+vumhBC6akb//d8AdlYL0f29RkFHVd6v1/W4gw9wuNrzVQKuMYWmuLKSStbgt&#10;lW3FAplq1iIyGlOS67rWzbUtqZsKJBcxkQXT1GVpq+1ZiaDNEEEzJXVAcZVDjYVsIJoSKhwTXWwJ&#10;IZBGAVpZnhJWqsmcEqJFCxBSPix0qnr4vEVM6YQOwZfyeQujiUs5zmaFO6zs5MdCoBRFZKkhSkqI&#10;EcEYX0RYsnq1yksHxdMxa8Iaq9YZEQND7BnSQNu37B8csDZZ4+jWUdbXt9ja3JKubYmpY29/l8Xy&#10;QK5cvczefB9fVQVbyZk+DvTDgBghWSGKp5KGT3/mc/LVrz3H0z/0JH/vl3+eH//YR/T3fu8z8uqr&#10;r5JJuImhadZplx1t261ar9WbBySJEcUbEWeKU9qy73jtjTe5eOU6kyN30euU+RJCMiIY3LAMmvPA&#10;0Ld6+eoO2/NWlmkQn7NaLIl1CWamIS+l1gWVLlVioNZBfB60NomJWZOlqWgx2gFxTJnrsrA/Khas&#10;BV8Zmc4sa+uW5U2k7RI+ByqfmBgjoV3qwc194rKnuCJnvDdYl0EHVFVyySYvZqFRxfmZrm9tMDl+&#10;glN33aUnT5/lyOZxYkDfubYr//R//S29eumyHOztlySibMjGiuZBdYgURbYnSibbpGpVZAx8A8UY&#10;HTsElTiMM4WvxIioOIvJTgwlwfh7Tn2pEmW+YLSDKKTzDzj6f01VGK97Hefn28qFrnJ9yteVElQu&#10;CzmsCnqrKKiKjA8rk8aloTwmvd9qpU0GpNipNa7GWy9D6giLsjdAyiNTkEk5kVIpACknYoqghV0Q&#10;o8WhWXUcF8qtfvgUbh/104rSLWYrpQXOJM23nrOMvpCayTGTJa0MpWHFfhiHtUXvUNeNTOpGfVWV&#10;gzcUAVPXd5piEozBGI8xRsUYyTkgIioiZFXJqazw3xoxHMaCqC+LVYer7+W1SyOgubO3x/b2LtPJ&#10;jMpVCBD7uKorDMOAH/rx52RJOWGNpa5q9vb3SPT4yrO5cZzaT/Xm9i6f+cwfyltvvaXPPPN+/vE/&#10;+Uf8xZ9/mZdffpEbN65TSY23u4UVGkcjXUEpY8HLqqominc1ISZefv0Sz3/7Faq1M5y+5yGGkFj2&#10;5bW0i4Prn8ZXEz899kOxb+TdD9zHmdMntam9pCgSsmVQL8UAw5ExqGSRFJE0iE1BLIo1otY6MdaK&#10;FLtvyWolRSFEkZzBOSvOW/XOsVz0dO2SoV1KZROZXq7efIevfeObLEISdZXaesqyHWiXrfTtktS3&#10;otqDJLwxJYjk2FH5ofc/wy//438op++5g+deeJ4XvvlNXv3OS1w5f4n9nX1ISaw1KmVHZrRG1zFQ&#10;IxXxh83UTU3TTIpdmQhoFk2BFAZEi2NNU0/EO68rftxKFjRpjAPfTzqs+PBVa28od7jh+3+NqVGH&#10;A8GtrmPVDRd3Iin8tKyMe1eS1/K/Zi30YPn7dPg/i7DaGgSEmFdbhBzelDr6GviqoplMmK2vgcAQ&#10;A8vlnLZdsmyXLLtWl30r7dCNzj5BhnEVPOcyemQtEuEUC+qfs/51pe+76+BfARTcUhfo4ZtfxnW0&#10;Q8pHdfSLjAXLiEG6rqNtF7RdqzENklIsYTxSSMnivS9ijcEYI8YYccZgnai1Vry3q45LR+cVRMrP&#10;MY9zZYlSseJdhRELaorFGMWGrqonGOPUSOExa1/TVDWTakLZGQBFxXqLpo7Q7rPY2yWnhK9q2do6&#10;xnLZ8corr/Kdc+fk5//9f487z55lcbDkncvbLNu5ptwRUi/FCDerkEXV4P2MZrYpa1trJFRDUlS8&#10;DAFcM+Ou+9/Njf1eF1FlEKc2pf7teuPsh6u1Oz7S9vDgA+/i7OnTMps0JAwJW7zksqrJRkQ9GSsJ&#10;0ZSRHCOaevVEaWzGjU9csZJFyGokZ0MfDTEmyUTEKykZaZdBFgctzmVi6uTta5f5yjf+kkU/iJpK&#10;fLVBCkK7XMjBwQ1SWoh1iPfFiPOJJx7lE5/4MfkPfv5n+bM//aL86ee/KFfevAKDoCETQ5CggZSj&#10;xJRkiJEw7toXVFkQKfuSKS3IMhRXh1yMMXLsRdNALkEOiDEY56X4S+aRtw+S0yAxdqwSHW69hQux&#10;KWJvK92rg3/bNqJYxDgRcRjjyiwr7hAQWyHfq5Z5dRDKYV4dFT0U9ehYHG7Zr43uQmP/s/rv9yH2&#10;IjRNQ9NM8M4RY2CxWNL37WiddghM3t7tfHfn8zdETVbP52/7sRpTSstQEpNWi1jG2qIhcHYEEUE1&#10;aQy9DGEgpSCMN78ZRUhlRhjvAAQdV8lLcVNQJKuU4kkxklAxZa8iRrIqSVVGp0px3lNVnqqucM5i&#10;rJSmyQlqsmQyMQ4SUiTmkhOyug1UlTj0pD6QS3grIbSSUk/lHU6sOHFCUq5eucgTjz/ET//kT/D2&#10;1evMlwe0XSd9SCNWhGhOIDXOT6mbGdPZBn0cZNkupR8iV29ssxxU146cluQ2RP1EoynjF2tbd368&#10;2Tj94TZlzt59F0dOHpfZ1lTj6DLqxeEUMXiUSiJO49g1oGDSIBI7TOy0lAMr1rrCAJssKmjOjqy2&#10;wB4KMYgsl4nFUrF2youvviZff+45Lrx9FTuZFk+8BDs723Kwf1NDf4ARRPB67OgpPv7xH+eXfuEX&#10;5MzJE/obv/7rvPrK67LYa6m0IndJJCkiWYbYITKINQlrFesEY0WUVPbWY0FXrDP42mMNQmyLx2Lq&#10;tQCJ5SphdCM2pijeJpOGFHsJQ1vMWm/D/cqht1I4ZFfm3/GGWXUZt4rC2PZRgLLS5AtoOlTErQrE&#10;KiFitf57qzOR0W/QHv5bqwUmGVsk5zzW1iXcxY7GK7cdUucc0+kUzZm261gulyMIefhFh2Dm7Yf0&#10;rzi5f/3h/oEFQUYV4a14tFufl/Ggm7EjYGwYSrFm9KEo2RKjg1WO5BQALfe6EQ6RifINys776F+h&#10;qppy6TDIsUASI6BZOrSxGAlqxBTRnln1KUhWJcVAjLHY3GtCU5QUB+1jL0PoiXGQlGP5cVHozaqq&#10;qOuKyvsi2Y/FYyLlDiGq5kDftdK4CbPpBuvTdebzPdbXas6eOcETjz/F1WtX5cLFS6p4Sdlw6DZl&#10;vVb1TGbTTT127Lj0Q8vO7i43t/dJatg/aOXVVy6yNjkK0cri5lwcgMnD3KT5LuI337l21Vy9cV0f&#10;fOiEhD6RBiVFYVaW8iWKQakEBEeFmima55i0gNiL5B1cHZnVPdZMZGmstsZKL6hmQ86WnBTnUFu1&#10;Mh8C5156lRe+8029cvUy06N3E4kkzaLaarvcZmh30RhRVM+cOcNHPvJB/qtf+xU++5nP6J9+4Ytc&#10;vvw21WxdrVgZhj00jiapFq0dkLPmpGNbbbDGqPdCjSBUCMUWPcRBhqHT0M7HO13Eeq91NRFjKsV6&#10;xJaZ1RkjXkTblDTGFbem3DqlY254+edHXKC812V1cr7rXKzm1ls3uGqREju3Oty3mIH8PaOKUCLe&#10;SaULcr7c9GgxFxnNWVXEiPeekAf6oSvsyerRiozekYVrt9aUA1aQkBGEMwX4HA/kama91bqPGs/v&#10;g1e+uy35wdStYfQZL7XntqJX6tHqhbnVQVlrD4VIKjo6WiglTK2c+hwT4x8Ov1spurDyjyh9UJLb&#10;S9G4Sz0uTplSrLWsiIkYNYWjLvfFWKxSjIX+sw43Yg6qKkZt8Rwta05Fbq3F9j5rxsfiPp1WxWSU&#10;zSsqOSdCHFh2S6Z9p9PJTKz1fOtb5+jaJf/wH/wKTz7+EOfPn5dvn3sdQ4UxI9gbkzixNHUtRiEF&#10;RZOlaTzTpmHoW9545RwTu8nmxklQU/w8r1/+5v+wv/v250+9++Ofbm/sbu1fuSmuRxWDWiQiOleV&#10;SjLOqBpj0WxEtdKcFU8l1ngk76mEFpuXuLTHdHoCMUcQ2yhG0DiIRkWjx3sjrk7Mw3U+9+VPsbv3&#10;tlSNqJEpzjXk0DGf36TrDkixp3KOU6eOyy/+0s/pBz/0Xj776U/xpS98SS6ev6KztU26PjJvd3V/&#10;vkvoFlhBrXWSjdXKOvHOY7zTqOMUqWgKsdiihUDOGeesVnUjsxMndVJVKkAKATF2HIMK+2GkyFhS&#10;15JiGkPEzfjuL92VNVbBiqpo1lVEnOqYEvdd50VG2bAZeXBTZlvIk8NW18joXZkLuHerS5DDYldG&#10;orKolPMYp7syEilIfnnkMRZLuNEObvVAUsqEEAsrMC5ercx4VjiFs24Ez+Tw8BSkfhUplxlSHscN&#10;RmZkxR7k2/58++LYqrUwh/sTY1UYf+XDJsWJIE7GBsuM2ML4D+LgcgAAIABJREFUaFYixVwe9zhs&#10;aTTj6zXiMNa6Yj22cpJSNKcsYqX4yTCK2q3Dj8IlY10BK0OgHwKJXPQV47p11uJQ5auyvWmNwShY&#10;a3F2NHlAyViqyhKGREzKMPTlknEKRhiGniF0BO1BCkCICs5WkjTrwfKAmDKTpmLZCs5d5Pnnvs5D&#10;D9zLT33i41y6eJNl29N2St8vy3tCSr6XBfFS4aVmiJH9/QPEeayd8Mor30KobxUFxiex7mbMd/d5&#10;++I1vXZ5KcdPCHUDao3k7ElaoixttuJUMKqSJTHYCmGmBhGXLDosldCL1wOaxqj1SaypdfCBQUS7&#10;aNBB1Pmao0cacRzQVIbZ7AjTtQ36oaONcz3oWpKI+qqRU8dO6H/0936eZ555jH65zWf/4A9YLDtt&#10;ZpXM2309WCxl0bXahQ5UNaBIHFQ106GIiHKYUSgqYqmqmqZqWF/boPIV3tcYY7WPmRgHcgySkqpI&#10;GG/8cj5SGf/KPJkGjMTRbOW2N7royO0pq52IslJe2nZbOpaxIzEYY9RYK9jRRk616NdzeSvlkYoz&#10;lcMmGXdMVkWhWMQ7K8TYH7av1rnDRSo1StSipwhDYNABZbX1WDCGlJQQAjreYNZYsiaMWJwvN5m1&#10;DmedOozkENGU1a68BzSjxpCtIdtb7kZpdIAq8/OKTbi9y1n9dwWijv6N41Gyo+mLEUWMlo5pLBiH&#10;7f3o1lz6s9FGruw1SJS0wiZVrBUZ7akyuTT9powtMUeMIt5YZpVn4hutfSXWCEMIdCGrtyqTShjU&#10;yqBCTJFUCCqwWYSE5FL5p/WUWd3gnSOElv35gQ5DwDcTmU4mJLUMobwi/dChOUnfL4m5Qwm3dVOF&#10;Kgwp0YWBjGFIASvlPfmlP/tLfubnPq5PPv0gjz12l1w8v83Vd4J27Z6IzRinGFti6cWoGqcYl6Ub&#10;MiEoYgzWH6joUlSLs+fhjZU0c7C3y+tvXZRvPP8yH/7wfTSThpwGjBrNFhlc+fFVFFHHqI9QtJKy&#10;MJk1WyGkFt3fxvRLcdMttmbH2UcKJ15bdudZlClHt+7ivrse4PzlC7RhwPaLkWoapFsstHKOY0eP&#10;8Oi77+d9732Ccy98Q/74c3+kV965Qc5lvXSxXNCHQNJ4W/Nd3gcIKsVgQ0REJ5Mp6+vrrK9v4Kxn&#10;CJF22dItO9rFUlLKWqj2hI6qsLEx1VsWXiNcbWyJ3MuIiFXKnKneewRLSiopJbWi+MpKXXmtfV0M&#10;R9ItzrzYjhfEJOZMGE1FNCq3qMKyc+HGG8fI2PmOXHvOmSEOiJRDZIwd9f5lS9Cbmqy5WKDndNje&#10;a9LDW9iMNORK1SfG4I2lrmtmszWOHjuOd56hH2R/d5eh64l9kGHoSws/5jOWA1xu6ziKo4r3wnh4&#10;KWPkilbNI+uhKGb8ulIgRkv2FeuqiqaMmHIDM+IEshKxrBiacfa3GRyqk9oVUjer6KhLKNW4vENK&#10;YTFkSldgy0+P2C9J3RzNSkiRSJY05n5KhioJtViMdYI1CmXi0HHEmlYT6mqiCNLObzKEXoYYtD3o&#10;qCeJql5jMmno+yBdPzAMHSkFkkZUi4Gv6oi+qJJClF57clT8dIYYw+JgzrPPPseHf/h93H//vXLn&#10;nae5cW2O806ayQyVnsnaGpO1NRZtz/4iyqIXUrIQE5KjinRSV06sr1TNbZ1C3+++8s6FP/8v/frT&#10;/9nu/OQHv3nuZX3wkRNsbU6ojMWLSDIQREVN1lBqv1prsMmJTSAJVVGydSLi8Tpo6haSw6BTEpv1&#10;UZ1UXhaSte8yu51yc8/jJmfx1R5de5Oce1IOSApau5pKVB596F36oz/8DG+88SJf+8pX9TvfeRVx&#10;E7qhl65b6hA7vudDEFFrPU3TMJ0eZTLdpGmaUZAU5ObeoEIgxsQwDLTdUPCnnCWFoIVJyFpuuKx6&#10;y39x7KeNSo5Y46j8FO/t+CZTEUStKautpSzlEi2YE8t2UfjkEf43YhBrR6peSal4Q6CKGROXnPPj&#10;oSn6DCWtZlsYb14jgjPusBNXBR3n7TyOHDHmUmzQQpshh629kRKK4n1VKETVwp3XnpOnT3LXPXdx&#10;4+YOddNw+s6zWGO4fOESVy5eZtm3mKzFGdoZcgoFR2HV5o/33TgWrfY/iuvxaB2vOh7scfQZRwOV&#10;Qp8yUqZWZDRWZRQa3tpRWI1QBYxUMoFIQHFl5dpJyahc9YujOEkUKOG3IxpiSIiklMcikolaHEGS&#10;aMkMVRGzwnHUYaQEzjgBHdOzhxyIg0jOqsuYpE2RLobior88oFFlfc1SV6bsc6R+7CgpGEbO5X0G&#10;aIria6gqWwJ/JFM7S+Us1in9cinL+bys79WetbUGW63TrB3XupnJsgu6s3NDQnLkKLTLBbHvMcZK&#10;PZsxrQyusqJGbhWFFNprO9de/Jcnmns+kHL3yJVr25s391q6oFS1Q3PWOolMkxBFJdripBxNsatS&#10;Y7GmKtRd9iiWhYlCmqsdemH7utazTD3rsdMGf3Rdrdayu7PG0TP3cu3mFT1YXCcOCedg4ivR6Zoe&#10;WZ/w0IP3c89dZ/nnv/7P9ZVX3iCpo10eMIReUyquy4KoGCvOVazPNphO1qWpJ+pcjapoTkrsE6JQ&#10;4bWqPcNQtAVqPW7mSmehWZVcZmpNoxxARXMu2ADjTSRGcs7aWKfeirDKqlDVgkpbSSnpMAwMQ0tK&#10;sThbyu1tbnntO9XDQ7JiAZxzZdTAlKY7l5Spohnl8HblNsry1lblCPaN2oDDw2hQk1SKbiDeBosm&#10;jLHUdcWkno6U3GhFlpW+7XR5MJdpUxNzYu9gn4ceepjFYsn169cRb0dqrgiUUhgOn4cdfeRyLnhD&#10;ztzCPihgqknl9yvWoBTdWyJHRu0D5FVw0K3nak3ZRRmBwJgUtGBFWaOWGzfhbFl5RiHGKCLFJLeu&#10;qtIl5AQMUvwSZbSIH7M5xrEZXXU9IilHTXkQImNnYcZRx2CyRVLxFlGbWMmjS/BReU45B9rlAWEY&#10;WJ+t471hNpvQdu24uj0+Q81iDTSNp64sVpLmsJSQe2y22FwYJSNKDIPcuH6Nvj9gMjVsHD3CwWIu&#10;OzvbtF2SnBWNocQK9gnxUybr6xw5fprZbB3rK4BbRWH1cf3CH/0Xy/2LXzz74N//7evbe9ycn6Bp&#10;NogaRbS8AM6o2lzY+2xEMSJqhGSMWuNEskFSCd5Q8RKHA4ZuIUH3mRCZ+DURDZxdm+LvjVy5YOXi&#10;6x1p2FOjXub7LXFo8Vbl7/7sz3Lm1HF54dvf4cWXXuPajR1UYEilO/BVNarXJjTNhKZqRMQQQ2Kx&#10;WAp5jtWIJR3OuGUGLwEzzkASlaTFwQgRyWJKtHqxrhdjR+/0w8O4ChBBZEyRApWUAjFEKfkNOnLg&#10;BSkv4S8CpmIIxV9Sx1bbmmKJ5lf8Oqs5PxFzRONIs436JmPHIFYKCAkrYdI4LhRGvfy9MSMzkTHG&#10;iveOuraE0BHiQErl3hTAauGonbGlP8oRcubg5o68srfLydNnOHbqJGtra7z+6qu88fqbXH3nnVuP&#10;dzzN3haLfTvGxokkkuTxBdPRqk9HByRDKpLksWisgoBW7F8xT5WRhs1mLH4rvEIFk2Lpyor1U8Eo&#10;CsojSSyaVSVnQXP5vYh479WYGlUrsY86DD2iUWQl4MioMwVSFlCV0aN0PAVlEaJ0HbL6mZXdH4kx&#10;KTpgYsL7hPUNTTVlpXTvQwcgqlGHITEXZDqdaT2ri4FKl8hBxRpRcsIakUnttWsPZBgG0ZB0Y22C&#10;eit+Y4O77r1Hd/ZuyNtXL/P8889qTEofe1m0B9r1QUQatbamG1pIinUVG5ubrB85KRtbx3Vt/Rjj&#10;m1ON/oCiANAevP47l176Pz706itr/9PZO4988OTJI4gVjSRZotqANGK01gyaJWUp07wZ12qMqBMj&#10;U2qSmeggWbrkdB7mxOUca5VJE6WSHXbmF7n0rU/rtfMvyHx/VybNlmpOsjZxnD27pQ88cFreeusi&#10;n/y9T+rN3T0Z4qBiDevrW0xnM5pmItZ4bdtW2uVSd7dvEkIvFMtRECmOOcaot65w0jGN67OQpUw9&#10;WfPqxpViNTkikopW3tM0E2maRo2KhBA15SRGjLaxkzHcpcDEBfZmFNbImD+howOQMBYnay2+qXFu&#10;/BEUYlk0QcqRHNMhiIYpicoFPddiojLajskY/Z5SOUqqeis+TzOFA1m11cVNKIU8mpqmQ0qyxNoV&#10;Gq1MTXlkLvIh3fj2pctcunSZoKpDP8gY7KLjq3aoAzAlG6q4L6Xi5Slj5SmteiRmQeKKQRjHHtK4&#10;SBUxAnnEFOy4e4IKwwiIFvFQkaGLsayi2I2U21qsxanikJIUVjAH1YzkDDlmWcwXBeB1DutqSVQr&#10;ngVUSxnLWVKKsvohkYu2wRiDWEPOSYKgg2RSHqSseGUpVO6AhIxNESsVgmhTT5g0tSiJmJIMITIM&#10;naacqNNE1tbXscYwP0ikFEdUQXEWsSaraCCkTvYPOrbOnuKhd9/DR374Q/LVr39dn332G+zu7smi&#10;XRLToCpZRAwpRwnaAgnbHNPZ2kmOHz8u67MZTdOIp0ezlvvyB3UKADl1dPPLX3n5uef/8v4zD599&#10;6r777q5dJyqOKJ4liWAyjREmqsj/09v1/Vp6leXnedda34+9z6+ZzvCzqYUYKj9qIVIbFFFIQCNq&#10;QqIiF9xpxAsuNOEP8N544ZVXGjGReCEIFaOQtNoKVlqgBZJCC0KBKW1nOjPnzDl7fz/WWq8X71rf&#10;PhAIQRN3cnJmzpw5Z+9vf2ut932e530ezRCC0QFwVCqQxeE4tOhiw+B6KG5ie7plHrcqnNC7AY9/&#10;7Wu4/4GH8LlHvoDrmwnB95o0YZ7O8LLLl3HfG38Wz333Cp544gl849vfBl3AhQtHWO+tsT44wHaz&#10;5ebsFNMwYBi2mOaJOZX+XauxKKHR+kfnohYunrkghvapigx2cwkEGChoncd+t2LjvWpM2EwjhnnG&#10;lJNFfZuUuB5uRqipGD5EIGnSnDMoQu+8ttKRYupDi1QpI7U5MSctzLoUkA1VL2HoQZkIzICFxcQ6&#10;zedAqulMjQYFsn1d1BSVmg2ZzEpzG0KDEnVrrD0dsgJTnKwQFuvBYywOzfBYr/ehJMY5UnRCjDOS&#10;JmYAjTfqzeLe50XyXGXVhIMXX4JiKiNDEBnEaCBlYUKMT7FKiOKWgTCowvJGbANwDiYay4C6c2It&#10;FaAODAKI2TYOiGPWjCmbqtW5YPSyWv6kWeFTnVj0rlJAOjhXkjgLUFr1GVkzqLGAnQqiRcozRM2Z&#10;K+UZFp4cC+XlKBI0ND2apoWIaMqJMU0cxzPM0xZxOEPXBLiDQz05OWHOEdOccOv0Fjrv+LLbDnHx&#10;4h24667X4KfuvBPiAz728fvxzHe+i5PjYyZNSDojaVHX5gyIwocWq/Uh1geHWK332AZAEDFvtzpE&#10;pb10KKn8oZuCXf+Er3z+rz74ipfo1+77ubv/4pWXezZe4RiRnSiVTCBGOHVUkKqu8tDZDseOAxpp&#10;4MIhRFZ0TYvx+FlcefFZogn6neeu8fEnn8Q3rz1Duj1duYsWWpRVDw+P+DOvfT0//el/wRNf+jJU&#10;wcODI+zvrUkqrly5gmGzsRNfleCi8GPtz3fruyDhMS4Ko91GcI4Rg00RiggbH9B4j+A9I4Bh3HIc&#10;R0xxhmJxDisTSDu9i8GThg0JhY6OjQi8c+ppJqkxmept1mThxwX+F1dlu3ayayonekoWoFK2HRED&#10;CelKylMZepKS0qzFg12KktEq4lwn/8r7a32rkHDeWWCsc5izIs2TiWhK6K1CAUZs4oScjVEwkFJ3&#10;/x7L6c9iyQdactPyXtgGUa1PrIUzUMtXvQFK5VDuIaBgCa5Yt5GgaNWJAiDmMnWZi418LmyFsRQ2&#10;kGWOygYuJpJ0HqKidM4yx3KRQ1ngLmOMZkpeeQ0hy7wJybhUPPXQgUl2mVJE6SoLaAwlrGopGnTN&#10;OWMcB8xzhHNm4LJa9TjYX2tKM69dewHArKFpeOnSBZydnXIYBj09O+Odd92Ft/3SW/Hz974ZD/7b&#10;g7j/n/8VX//mtzRmUJyj5qzDOC73ormGOe3afe7tXcB6dYimXSGg0ZA9NyeniDGRTtD0ncI7KHSR&#10;e/zIx7efefJzjz7yyY/d87p73nD56PBS53LwYnQcIMwsOjMxhwGWdtbEWzNzFiZ45tBoFk9FNb4E&#10;lQJpA77y9JMak1BchzklvXTpIu5+/ev45jfeow8++CCe+sY3OSbV1d4+RajTOOL41jGmaaJRYAUM&#10;tL5WbeeuTM5CQC2bQf2n8393zmnXdVz1K/RtryF4ZlWcjYOeDltu51Fj0bLVhp1GmJefbVwYnYeE&#10;oE3Toms7dk2nHh5OBYgZcZ6YKhXp3I6XpwPE5Kn1I1pugaUIQQB40AU430LMHBPiCHEo2ofGTjIY&#10;JeZ8gHdloo8CVwBM+yBQANWci12/AjEmi7tLRo3GnBdNhH1f1WMotLgA2Rx6mVxNccEWzusOyqCI&#10;fV12kuEqw1Zyqa7IIh8u2Y4oO7AWsQFFbCMrr83MTyzTgSJQuCW8FlS4JsD5hs41pDiATiGCDJPc&#10;2xPZWdGoKrMajpNUmeo0aAmxiTmagIyVurXxKNbnQgvyVa06TDKpgnR0PtAqFCnP3TQegNI7B4rH&#10;MGy5OT1BTBFd1+l6tULbthRxeOrpp/GJ+z+Jx774OL539SpiznShtMU501gfUUIQXMOjo0u8eHQZ&#10;B3sXEHyHNEcOmw3PTo4BTdr1nvuHPXwnDJ1j0/sfvynknHDjxtXnP/qJD//101//8pf7pu3vePnt&#10;d3beeaHSVF0kIZBMSLboVxLMdJocGUU1AswaIH6FpjvgOAw42Fvj9pe+FNuzDc82M27cOsU8z3zz&#10;m97Ee97weuyvOv77ww/xe889D4qnovL5ynEYmHIsegIr+0UIE+0tGwLw/ZXArj2gMASPvu+5Lr0V&#10;KUgx6jSN3Gw2Okwjc85EFc5jwaFYJh9J8XAu0IfApus1tC1DCLRJOVITqKnaCpkWQcRbFLprkNUW&#10;vNLGeFlCWSlybhTY8g9FDBMwqbGBiN47hCUcJZRWguX7/CIEKrsYltRpTaaXQFHdefs985yKTLpB&#10;23Zo2tYSvG1VFiDSkqy9EJ7WNji6IsjyEASYosLB05vxivPw4hFcgC+v6RxtW6svnC/wWKqDuoNr&#10;LpqKQiGKxRojeKNSvZSF5mwGxHuH0AQ0TQ8RX+5ne/d1IUpLjaCkW0BfMVv2OtsgZR5FqkFD+TOg&#10;Oedy71mjJuUZ2mzablOzEGETqXnnWSctKVWiTYXz7NZrzPOo280Z5jhzu91iOwyMKYGgeh/QrVYc&#10;phEx5SJrU6aYkFO2Ns15rFd7uHjhNu6t9+F9QIwJp7fOsBlOMacBPhD9quFq1WvXtdwOG4zDgHEY&#10;fjim8KMeDz78qfsfefTh+++4/VV3//EHPvSn73zHu98z+waRjSo8QE+vM12eFcyYXV8xZTJNmhEw&#10;w2ErK/X9yzmcXkUej/GOX3yrng6JV298EdM46qvvfBVfcukyvv7U0xrHiW3TgCoa58h5HFVEMSej&#10;E0XKmyBkLVpijDzXPtTmUgF7c9q2Rd/1AIF5nrHdDjoXqbOa54CKs1JfVTWbqxCNM3aEOBXn2a96&#10;NRgxI+ekJKvtT6H7SqIWqblQkY6h3It1mMbMS1nKVM2p0GNAcEbdiTiowsxr66wzbMF4BpNEqyJq&#10;tDJZ+QMt1M4mLhWAVcRwxDlGc67qe/SrHsFPBSUvpT4BBo+2aSz0lYCQBsAZZakKG9Sl1KGrxp5v&#10;TEXstSvLUNgYc0Ip2EKJBqgmKDmmulyLfqKIHVQt96L8TOYE5wqk64AcnM0w0N6BGKNpMzQha0RM&#10;qilmVp3pov4qTM+uESzHSqkItVQ5Qts6ICWsV0ikDFlUUKieFtQighJXr71Cy/fVqg1l2hIimsoG&#10;QjrABYrzS/uWVTGPM67PNzAMA/b393F44QLk9BZOTm4xz9avu3JAHR0ccrVaaWgabDZbbLY3MY4R&#10;OQLdutP9wz1cODyiwAN0HCbgbKM6xkRAfnyl8IOPGCNevH71hX/61Mf//rOPPvzAa3/6NXf3/Xrd&#10;NH2PLCrmKQtSmbNTqAUyhaI/TQJO4unDCuN2wPGNq0h6wu889wKef/FYY5z5lvvuxcG616986XFe&#10;uXJF5ylSQuAwbFHttodhoHeOPgSQYEoJKSXWnbtuBiQpFIQQuF7vse97Ouc4TRPPzk45bMfKW5d6&#10;F1AqNWtp10lHz+BbdG3P9WoPbb9iaJoiMyk+BJpYS4haFNfpRIojnSNdObVpoJ84D0g5X8RKTuRy&#10;yjsP7wReLKreeSlyXguiLTCcYaMJu6j34rm0qAfFL2PFUqoIwGTSORum0PUdQghIOePs5NRmQZJt&#10;TvNk+EJUFEMWmx2ZY7bX4AND0yFDEJNinCLEByjKpJ6ZFRjnX7CDot429V/xNRByGbSqq7NWRRSB&#10;LGrDOh9RZi90h4+YzqGIjfIMzYQwoAmterFKapktoTFSNkJt69h5ofPO5OTiCpZACK1yoFRBVTXO&#10;VgrFcCjYu+6cqVptUJV0zuZZUs7qnSC4EiBE2Y13OQ96R4pT1zREzpqztXAGGJOhCao5YY4zx3HU&#10;tu0YS1ULqIqCwXvu7+1r3/eMMfL69Wt6fPMmx3GC9x4Xb7tNL1++jUeHh3DikRK4GZKe3Bpw7fgU&#10;tzYTN2PSn6hS+MHHY1945OH3vO9d977tLW9/52/9xvve/5vvft/7ZxKjtCRFPSYbVstAzEAueEtA&#10;hooC64CxDfroI1/lV//7WdzYjqTPcH5CjKe8cfMGxinScOoIcNI5CsV59G1fhpkiUqoni+xuJxG6&#10;kqTchEr9KTabM8xxXPQGFABaZwmAsrRIOPU+MIQObejMQIbG3ac0qxSffDPXoNJJRfCwDEipwLKW&#10;QeRKgdZBIqPVqo6hmoWKEEQoAJbF0Oc5nW98UPpdtbYpLf17ARK1tlM5J3OOMu0Vq9GpVmclaSAS&#10;EFww0VGa0XR9yUQg5inCN13Z+pKBaNb8L1qJpITGtDCxRMY0bAsYau+FbUS2kEUVDsZfaxVI1G6P&#10;ZtGflUVJqIhRQVUVUQiLP0W5flLgnaURqF4TAsRhgqoieKc5Z1pbZc5NjUNRe5IKQc5AUjBjKhVB&#10;wRLrqgUIMYLbvCoKXZ0VSrWd2lBQEyeVHBCiApIZQjJlU2t65xDTaM/HOatXEpEZGbNCENivL0IR&#10;ME9bIM9wDvTesi/HeeLN45ulqjXPkr7vsFqt0PUdj49vYrsdEFNm63vs7R3i8OAC1ut9wgFnm5Gn&#10;p2c4O9tiO06c5mztlZoPww6p/D8+2qbr1uu9fQD4nd/+gz/8vfd+4INgxF5/sLduVysn1ITMRCJT&#10;lPS88sy38NgjD+HvPvyXen17i9Grbk6u4oN/9Pu845WvwH889Bn9zGf/E9euv0gGalalCx6k03E7&#10;VK0BvfemLS6LpQztMIQA54LGeWa0QR+NKdrbLKhzAYUpcPDe04w6TMRK84WwlmFZiMkgalZ35nIN&#10;a2QTABuPMZcl1VqiZhqXxtraLNZsu5tPKwJvvByKT1MV/wNLoAl0p4gwaKDSqVVCbC0CQNWsrLbm&#10;5UY03QNs43COiHHCPFtL5n1QEWENUKkLpSgOCzxR05NAWzPOOH/WVq1cl8r7W/1itQ2X+04zlQpj&#10;Myy02Dj+VCTnOe3aIFLQ0Jc27BxYVLsLQCFKhWKaJjhHtG1ATkU5vrg/lZ8nAOgWgBJiKtVUZlOq&#10;UtQ2AhuZNq+V4tyVTXYtFR8t+jfzgBUtylUjPqCas6KASEpKqSK8TbOVKqRutqqZKc06bjeY5wHI&#10;EaFxSHHGdtii4ud1svbo6AjeC65fv455jhYUGxrcduES1qt9Bt9oyoqT02OcnJ5gHCdQHELTse/W&#10;2q9W8D5YlfO/WP8/0ePXf/V333vfvb/8dgJ46y+8/V0ve/kdd8akCE2Hrz71NB544AH8w0c/gs10&#10;E/Ajbh0/j19756/gdXfdhRwVH/3H+/HC1RfY9a0O0xbjMCLOJsv13hezkJIeLERjoaJlBDhW3szK&#10;S61+hbtFVi4qXc2/o6q4cgPpwrvtyloFqihh0etXjoqV8rOmeWcUogXUKx1vRR2+/3M5N3PF3Sj0&#10;O+S+PLRUMqj7SWn968ayo/S1PmlUkd6udC7p0WqUn5AKqkX/nfvBFvNuFZZVY6Vvtn2NuxuzkHc4&#10;t4DLRqAKNbinXPMlk5e752f/T00HpaoEF03Gome2zSVASoaxLUbLWsxKkKW1NGFXmiGOaBqnzgUI&#10;rISK0dgWUAv1W8FYB4hRctXMtf7anFWLse2yKZxDjpZWrtSH9rWymduEBEoITjkzUtlXSWV1jHIO&#10;dG7HPpVKSNMMlJmPrm+gmrjdnunx8U3OcVYnwn7Vq6pynmedpgmEwDnP0LS6t9pDzijp3DPECZq2&#10;Qb9aYbXaQ2gaQqml+tnBKv9fjztuf9Wr9w+Ojlar/YMP/cmf/fl67/Ib/+uxR/m3H/kbffZ7T2OO&#10;NyGcsGotuGLd7+PklvkCjtMWKU4M3qu1Ax3iPCPlRArVNgdDnmO0XjjGROd82RTshvWh0nQm/dWc&#10;7Sitb6KwFIi53Kx5Qd61LNUKaJpsuuIEGUB1TgUsX6oeEnnZFOhqpaDnrsy5RhrADpXwVmafmwmo&#10;bknnvgQUB6yc8+K9UPcRPff/bIHz+276HTvLpdRXFE9FzahhKAAQ57hUC2J9Ttk8aoXDnWHs+Ze3&#10;+0Xn/ir1hC0neJE3l33UFufu9dUNNsd5mZFYvDSXYt2uteUrpIW6LBR4eb+j+UdqKpe7Gnc688AV&#10;y6woe7lZ3ZeXswMx64cuQCphylGw2t1pue421NaoAqmIzQATWqFgLPX7nEUKZMO1QNQRe/vsvflu&#10;TtMW1168inkeQNoMxzRN50JurIII3trQ4AOapkXfdXAaOctEAAAAF0lEQVQugBTMMWKeoonLKOjb&#10;HuKtqv0fKAFMeGw0KyQAAAAASUVORK5CYIJQSwMECgAAAAAAAAAhAABSlau9zAAAvcwAABQAAABk&#10;cnMvbWVkaWEvaW1hZ2UzLnBuZ4lQTkcNChoKAAAADUlIRFIAAAEFAAAAgggGAAAAT1TdRQAAAAZi&#10;S0dEAP8A/wD/oL2nkwAAAAlwSFlzAAAOxAAADsQBlSsOGwAAIABJREFUeJzsvUmvJUl2JvZ9x8yH&#10;e+8bYsrIsSprZFWxSLDZ4tCUwNamuylASwEChRa0agiQfoAgCNrqL0gAtddOQEMbbbRpSSRbYjfY&#10;LTYpsVjVWcWszKzMmOO9O7m7naOFDW5+34uMqIIEaUFPRL47uNs1NzvnO98ZzBz4m+Nvjr85/uao&#10;DgKAE/n3vPf/4Oe/3GB1Q0B5X796zc9Xr+ZWbrt6ec6rz/tFrvvyXz4967brAJhCDYAZAIIESMaz&#10;+CY9zdeetH5jcG9pK/3O7fd6S5swwNI3J1+zau+WDt7y8jVjxrlnr54He8P2vvx33ui45XfKONiN&#10;4VhMQ/1dvCbNdX1e1Y8p6P+oav/4DXv2/4vDA4Dz8ttN4//jci/phWGWZUN1s2kEy0Dyxv9hZq+d&#10;ItazWBQIMLs5M7xlZr5UgU+vr9s+/b46r3yfbuaV/a2uye2aCVR1cb6I3Oh3dV0tlURU08UocxZ2&#10;RoGtRr3qKEmQTJ+nprCYhxvXmEVUqH6ztJH+ppaRf5jVmBusvL/R9i19e0UfkPt64/7SXJRrCFYa&#10;WKSztEeQ1bhyPsmMFpHZ8kCXW0iQrfnGuJArwlgke75knqD4oohXHDJhvjMR9w/NsF1eMA9gfdTy&#10;paZ/Ok7Tv4P/Dw4/dwg2Ax5n0UrQGcUsDaUBIgQNprAMAzAzMLdiYuRSj6y2gkkAKEni65NPjFSl&#10;GPP3AGiEmc5oZdVAnwLJ6fEGkPVlhwH2c9im1/3IKeGaX1f3YaymqJZbJoVIsmkZT07azuOf9Txq&#10;6w2wIwDL55Q2JL4XMM8jo4KxVpglwCxs5ivvz8p5s7bGvtpsisi5o5xvvyh+6Y+xxrHcLyLLd4FN&#10;wiy1bou+lf6QgM0vYaZLECJTI6UnZShNczO2AbApKASWH66QOE6alN7Qm/893zkDgKD2pyFM/40B&#10;/200Pr8Ik3rzI4HCUjIMBVCB2XrNA1KMrnE22zMC02igRnC+rf+VfVwwileoWAamW65fcrUTa1wA&#10;wmamcANgbjv/DY5TQGCyMPlvbs+S0NzKMqrLLVvLW45bjFPVnKAMQjG7JDMAYFZvLb2pEWX+kYpm&#10;UIvKzPY3qYcJCTUjMiuKp81N5GGvMNlOqBfnvzdYRTkyy5pZ0yl4LG7hlvGaTyeZ0SEOUuYkBsBA&#10;kTQInHEi3rgRVmhT1ShPPrIsXOX3NfedyYLx5JpizAyMM4lEf6LyA4w9+lveNX8A4g9g9oWq/jUA&#10;BA2/qf8vAITPXSuTUWQpvTVbyEQeWKaPi+zVcEvW+H9T2W6DgZvUenkU/T6Z8BN7fcNNOG3/1H7O&#10;72aLdNv1r7r2pF9L6nkCHV/OK258ewuQ3FQA09xxUKICS7YmFq2baiXUlCKU0dBFi2yJ8dnpb81y&#10;EL/TbDuRFCkSZTOdu5xPmDG5jER2JSwZkQotZpkDTkMwr8HU6qTT8zKlSP3PDolZeVfpNQ0FAJD6&#10;SGp5PzdIK/8/CeTk8UTiLomS1CNx0mskINUF9s/UosB1bPShkA8BmDhvmbGOGv4rVf0vXz9Krz/i&#10;rEZ7kinaDSVLn0ebToIiMIndFUngKAKmfyCMgtIWkV2DE01MwhsF7jWIV7V1+nluP/d1yXzLr72u&#10;9Tc68ec6OI8tsns0o0f5PeLGf1YJuC2bpJX7BEAEkGqgAqZQ1aLASsCErOZm/m0DTKM1MhAUB7rq&#10;n0giADFw4Miak8R7khlggIwtuX2bfygpSrGP9gqszMqaGqr/i+3P8nJy3D5nNndJqwjuDAhENMj1&#10;QCftNACa7LUZTNWK1iYrvpTbKlg1y6kxoUxxebj8x/wPkUcUxyefvHwZv5esiAlQSDiR/8I79xMn&#10;8ge3jsXPcfgyGBlRM/05sdxMXmYe0HQeYZn2zMSsptDLr74E7hNGl9jCG1iG+dKM3vPv3g4MX3Kk&#10;iczuTGKbi+/Ly5O2sy8bTzu59/ryTMmyHzrTq2xC8t9TBJ1NTEJXgokk+fKdRSMX6WcWUivRRzMo&#10;QQMpJhVLzrckVTDQDKZBYaqpP2IiEllB1t7Z4U79KROwCBLOLNTMzBiiHJe+JsKZKVoZ0vreExic&#10;mtrcPuOVlgcltb0wvfP9Vh8z/2b2t8ovpx7FQS2MwFD1LDeixgVvjkECq1pBESyzxbhb8ivmH02T&#10;nK1oUjsYIYVVFBxLbVkyOvgqRf6RCP99Vf3vgtp/il/g8Pm+sj94aonzzOW/BAE1GC3NceopSz8J&#10;IahWYrIlwPUKhblxZCDMfagtQzWk2SKy/u624/QnKzZ0CkBz+NputHcSuLTFq+qaegxznCFfnzQ6&#10;X1wnd2ZAwvznBjMq+JdvSpgpZG6ZZmCKg4mjiRBCR3GAF8J7RxEHES5uPqMhYaZBOU4TgipCMFNT&#10;mhlUFclo0iwgSUUMuCd0MLXFSC2GN1vpHGHOir24vXTvNl9+Ejytu1yAtA7dpdYyQuShLnzfEoyU&#10;YdUlCMVWOE9DgkKZ48u2APiiwhLPVpKwbDojHVQYKZGasOgVc6hBkngoSWrmBRpnMqZHDDm+izIg&#10;Jd8Xb8kI4lKc+09I/Q/V7L9Wtf8cP8cxM4XZEi0kOZIDq3GhALGZpYwN5qFKasI06a8BgVPknzvD&#10;GQxuZC0qUC8np/MWSv0lv/oqJvEmoJWj7/n9l4LdKdtIwl7GLE4ob7GC8fJabatg4GxQA9SUNMAJ&#10;sep726x7bjZrrLouAgABU8U4DjZNI6GGoAoNmlKoiSSrIejIKQSawVrfEPRQNYYQME4TlLBAg6oy&#10;KBBSsJHmQJFo8oRzDCIOWP5fznvUQ7IEh1vmJXkBMU9axQISzPIU2OcfPvkdS6IiKKzSAEDnnOKM&#10;AXGkJRGtGEKbZ8MywLGEB63KCUf6HMXE0luqpHkrkDXbzUpOSM0fRCBKQQ0iZy7mW7Q0KEms5n7H&#10;hnjuhP+ZE/xHavZPQtD/4Mbg3nL42z4kWFOvPI0JcouZplDyPS+m8mSKXnncJgF1xqBmBG/UXvXL&#10;tSvxuqNWyDrQeOq/lgzGaRC6kqcSvJtPQM5CzLGVcrPlL+cfBhCT5pbESejKTZkajAqC8J5YtYJ7&#10;d+/jzsUlLs43WHUdnSMsBBwPR4QQDGY0M3Dd0kwxDiOmoAgaMAXFME4YxonDMGAKAdMUEIIxAk7s&#10;u6qB4uC8Z9s4TCHAxhFBJwZVjGGATaCjQ45YCgARl2+LWtgX4VhlVSvfuE5o5qFNtzsPm1avc5q2&#10;Zmsnc8OlNS+vzSS6vgpYTBVUbovkTOHtslyq1PL3UuDOTlTH5iKIcl8CQEGYajnRrGRbUDnlOTyB&#10;fJMl48BkrEtMf8mcUxiAAN4V4vfFy+8HVValNLceMyjk1uwm285nJAqU/G0DJKWtilKlrikM1JvY&#10;UEjPmxzFjC4kYjnA/88cN3LyrwO115/x6kvVLNcHlNZygABAiB3KviQi81TCAgiDd2IXF+e8f+8e&#10;7t25wPmmQesbI8BpGgEb4dWhaTw2fQsz4zhOOBwOMFObgnEiYDohTAEhKCwEiCmcCFrfwIlgCoZh&#10;MlAVaiHGAsKEEAIyrbZkYWOKkjBVUwam6CUUAEMGuKyYBCHxOzLWu5A3xWghizM4vyIrlKnrKSAX&#10;JWdGj9JuRBozWCy+qAlL/vlMCcnEVlgLsVUZtogSyYmmppmzzBWy1x3PSKU9cRgl/2xNc+PbSAxi&#10;zKFkbNJvRm2E5VifxgEmZxYZXRWzOLrxJ704U+ITU/0gvMLY3soUymEz8mbmVWoPIv+tVCNzogJj&#10;1TczjtUBvIjOJ5YzW12W+y7Xzu3efjP1uCY+dXLtGxwnYaQbPv3p8YbgMPfrBgDlX00j6lJw3kyY&#10;4gMWrGuE9y7v4OGD+7x3747RjCGMGHdbc13PrmvR9Z1556hmGMbRti+vMY4Tk7W34zDwcDhgfzjY&#10;MI4MaqZqmIJyHCeMU0DQYJZyGYkhM/qpkRlnQaoqH0HAoj9caXYU+BjCUy32IkYFY0YjAk0ZB1IE&#10;IgKhxNht6rcix+gqRpe4K0FaDt7NwllAYq6ktMQZ6hgdKlNWiiuT1GcSYKWGJENBvrridgkNKuRD&#10;pkUp+mPlJnJ7cdSQ6yB4IqjMWVRaKhPMQxjtP1GKLyLTzDGp5EWQebwjs0pjFOfrPYqohiC3aUap&#10;U8homw10ufMTFafkcVkMdi3jeahmRy2P/w1K/2qNqi+fm74FDqquELL8bgn+1ccnWFZ9v3TubpKd&#10;cn1d+nrb93Ub9XcZOzFzoRkmQZqCAoiBjRDrrsXF2RoXZ2u0jYNjwPWLp+y7Dk3TAs2KYzA7Xu85&#10;jiNFBEZCDRynCaYwNSCochwVkxL0PQUe0zhymEZMAVB6SNOABKcpGIISpllpDABVFcjWmMVMGkk2&#10;4pOboSz0VuR0fOZSRImworHWOnocIcBUY557Trsmc15mq7xiTDxY0jdWp+T/sWTJ8pCXga9oBDDn&#10;JWvTNOdGkj5n8GYM9yWGcdMyzriVG7YcQSrWjstAY01QmBEhZ3esyo3kuPIpusFEpMqeobzOcpjv&#10;MYEUvHMW6vlKx41A443UT0ErWLqPwgmKfSsokntgmVjcetySKpo/z52pffOq7RtMb77tV2LMG2c9&#10;XnOcsIbXc4SFtNT+croPYBYYy9mfgJaCzbrHqmvRtx6NIxAGmDRG72EGbvd76PYAg8A5T+ccnHNw&#10;4s05l8pmHMyMqgaEgFRqwmEcSvecCAICwjTZFAJUQYMxWMxAJLpYch1ktk8xlCwioIu8XNVswkRT&#10;hZpCw1TxO4lakRzaQjJZq34EHg2RQUb3QqLLn0+Nf0vqeuHzJ2Wv31eVBIQqZgWsOHD99yTQWF5k&#10;G6xcTmC+2iwz+dIaNZWBC7KeM0NVHIPZokUHJSFdZVvn/KPlgFUtYZaDr3MQtrr9mSXFcSoG0ArS&#10;i8hjGh4EDeW6OSWpNmu7WX3DhSQsh68aghNfq4x8FbTLF54o56uBo2IKN2oeak9ivvnF6xsDdILn&#10;J+9rEHzloZbDwLzRXn1tqZVYnJX9wfhj1dxEuUsitW4bnPUefd/F0JVOmILBAnE8HKMrAMA3Lbp+&#10;hfVqFX9RA4ZphGlg0zRw3qNrHACamtFNgDqwcYK2EUxTwDA2GMcJh8ajHSaO04RxmjCNE6hG9Q6I&#10;1rweT2YC4JzAO8emaaDBELMWsUwojpTmhCVEHB0Ac3HR2JRiDanuDSKOMUMqmXHEQqwyfUmkUgwi&#10;Z1MTNa4n9tXHqZ2qlK98clK6Xxo9kQud9Sq7B4nRWNVYEoIcNKy6VxIKqWeWwebEvhqqiGzyTiob&#10;XLJWXxKMX4KBIPuGWeDvk7gy8jwzhrL24cbqHpY+1Pc4c4D8rpj0sgAkOouvdcZPev5qYvELnXsj&#10;C1B442wM6tOBAiS3ugV1WzWjqQHGbs4ojIBURNUgKcWbuZya0Ng4oG0cNq1D62DTYccpBBhoIq4o&#10;unPeGu/ZNg1a7wAEeO/Nu4beu3iOOET6jZROnCKoqNoUJk4hYJwCxjHgMEwYhhhPmIJCFZEXk2gM&#10;gAAmOX4fb04EaL1D6z0aFyP4h1GhmqgvCTEHQiKQmoEIEBE0jQPFIxgwTVNR/DDFAKYTgXMOJFM9&#10;RLJgMTKJTKrMxZJZYa5KrJS5Jp+YpZILyUmQZCnOwcwmqzY0a6EkSqLFJahFJ7dfEB+5r5Y8rVk3&#10;cmDxxNFN18+G6TTQmMEyurQRbhKrT5UlZmlFLvNK3fw5cwFU6p/CcrASoIDAmXNQhiDBbGYK9VGC&#10;gYl9zCULFdgSmZcj20RLIZdbQ2m3Hrfq3y983Jruy31d2Oy5AnHBPKqzb23nVUclSzUw5OoOza6D&#10;GQSWMgmAI6xrHNpGzDuhF9o4DjwcJprBnBM4JwBg0zRSaBBHeprpdOSoIxpZWwytK4KpaQgcY415&#10;RDiSyTJbiAFEhKBmZhQntuo7tI1nCBNisHG0EEKkF4gLnzSaMRPnmNgBVl1rXdexcQ6mai93RyoO&#10;DGHKdS0wi4CmFkuvR50sDIHOOTRtvD72LVjjhVOYME0TphCMJIUCR2dBQ5LESNJNs9JIVugUdM/m&#10;lqeCNXtq5Q0rppaUcjHjpbXM2TkrxAm7QMGbFDNAQhgiKkSZiiRfxfqkxRb5jBzFzTdhRkoKTBZF&#10;PuXKUQMXgcbF68xgSmEGZxmlVVSL5NYTm3np9CJ0Xw1BRXlPUTYOQtKuvII5haVjYntR7zBbVas+&#10;qI5TN2CB63V8YTHdlZtSdefniiEUUbol9nDiGtS/HEntK8Gl9HXGH4JiYDAIgdY7rvsGXmhmAePx&#10;SAVh4pErEslYs+gd0TiiFcDRCMRU4vWL52zaxpqmZdO0dE0L7z3Ee5ICI03zxCQr3PiGqXCJqhqD&#10;exaLmKDGvETYiYOZIYTJpnGghgAK4b3Har3iql9BvLPhOMSUGQzQQBwHmCk0/aYk5hHCRNOAKQSM&#10;ux19ZDUmJFUDGu/RtS3GceQ0lfRnKTPI5EpNYwzUGUWcSYo4woqcZi7OpALZvC7Xed/gxssvqg/i&#10;NGsdK4ts2EqMc643qIOJICCWqqVuoTJR7Bg5fQmICiVXIMSZy26jkRazqRWEZIa7DDRWJft56BKB&#10;z4mSTF5KyJhYwbhISVbUZzFikYIl0IjDkrHGuChHmJUqDt4r9LIONJbg0ZsyhtPTTlyJNy5YylBZ&#10;N8jl+9sKl27tSTXdi6DmArziTDp4OO/gJFLIYTjiqIGm0Xp75+G8R5zGADGikRgfcAKDTgjjRO89&#10;msajaVo0TUtxcSo1THaYxnnvBHHMG70M42hDUjiYpQVRBg0TaDHo37Utu1XLvuvsfLPiquvhhNRp&#10;wjgeEaZgagZxnhDBGAJejkd4sej2eGGYBCFoqoOIboM4ZyIu0ciYahVKCZARtDCNVBGs1yuM44jj&#10;ccQwTHG6BHWGIJKzUvgji+DjK6aItQFZiHdl46I/AhR7Z7ASCV0KS2HOWTeXM57wQc00hRSk2N7q&#10;JhJC5Ug+suIUS2KzqOYYZDok0/j8fUGvSraTOFoKWizdYEDiIrkMHgRzTOGmhVtwhlLWm411FSWx&#10;GBtekIjoRlUjlO/vhp9/Omv12+UEL4KOJ1T9VUDwxnGKuhDs5JIFMNSs4OYdxPubS1cBxKyco4AU&#10;OIk+c8wTBowaoCFWDZJk45vEdib0XYPWNRAYCIVNA+A9XdOgaVu4poVIVD4xhUAhInBO2IrMLmBU&#10;f5oBjp6dI8LkYjDQDBYCxjFZcRhgATpNYOPZUnHeNzhbrbDqGvRtC5Icpgkvtztc7XZ4sd2xE6J3&#10;gsk7WusBEHFtxYRxDAgAwjQV1uhE4J2P6iwCcYIwhVjgEwKur6/RNA3a1oM0TJMylBWK6U+S/ZBK&#10;tUUk/eYtkzhP0G0fzqeTJog7gSSVqyb9VhmrgWBJpNNfA5iiilBZxhKqwCOVcuPy9OZE6Gox1ZyP&#10;rT38RQsZSGfZtUXHbVmcDcBsDjTmk2aNi0gyD1rU85IVqBlB7XMlmrMEltRAQrAKHE7/1mh/GxC8&#10;9qjPe0NMODlzyTCrvs3jOs9TDv5khnCa/jQDJjM4EjQFNJiGiYBFJfbePGN6jwD6llg1Yt6TTYz+&#10;WwgTVQ3BBKJiNho5jXBOsF632Kx667qe3vnswgFmmKYA1RBdBFPQiTk6eucAiRWJIYRE02M5tXNx&#10;ObQj0DjCwgidvEnj6c3QeY/z1mPTCNaNoHWAp6JpW/R9Z7vDgfvjiP1xxPY4Yrs/4nAcMUyamGSs&#10;fgyWlgeYQUOsphQCgYxxhXFKrkoDQwBCKEFJM+TwfV78H4c+xbtP1PPVgcYcyJvDgHMJcf6lwgeS&#10;XBizJhTRSVy+RAaRL0mCwEzQc0UFboomc4eAVHadm0s+S9KZyq3O9VJECTQmUq8LNYgfRh6RYxfJ&#10;aFgurUIu0IJlppAX21YKkFWz3gJsyZeYufJ8W6kTAsb9Fr7kuIU1xIsrBdSaL76yIbw2jhAjthnw&#10;bwEYvuJd5Ra86vyaPcRahJTexTw8eabNAoKOXHUtvHeg0A77AwSw3ntuNitzMAqMjjSbppyltq5r&#10;2Pc9+r5n13XmxLFxgr5rzTthjNZP5sWxcUTjGyMbND4ykK5tbN169q1D2zTmnKOIxLxRCQwCqmYh&#10;KMcQbBxHjONEmNEzGMJAOkPXtOj6xjzXbB3RN97O9yOvtnteebFrd+C+dTjrW9uuWr7c7nG1PWJ/&#10;HG12ZSOlMjOYqiVPAo6CKemBKqAWklAzmbRSSJSnnIBRq9oaca6ixITBTGI6xmYDkw1Pmcr0aX0O&#10;EmuejZ4BNutA1pgYFUBdy135p7lIMvP72jmYf4GlD1lqk+OQ4KVUHtUZyZLvSHjEDGQ0xIWWqTNZ&#10;nctN23z3epKmm7djK6i6hLI6tz6DY7wty6lIZEs5B1sInJQk4kup/jwtMzO4uSxreZQ9Gt+AEtwk&#10;Vm923JK+LJ2MkvolAJe4n9BAneAdcHa2QuMFOgUc9gde9A1WfWt900CgDEqoElBj23j0XYv1qsf5&#10;+QZ938I5h3EcaGZwIugbz75rbdN33KxarrsWq8ahaxw7L1j1ra36Dn3XspW8dNpHQ6HKELRKdbkc&#10;1LJg4BSI/XHAcRhsGKe4tgJxK0GS7JoOZ31jdzdrvtgecL3usTtbczcMuN4fcbU/8Pn1Divncd73&#10;2B5Gvrze4TCOgIEaopEjSYOD8ykVCcZl2yHEvQ6j8gElBFUsLi2TNYAxtl1P92LtbsmKZBOSxTMH&#10;5ZLnURLqlc1jYQPFTlkq/l4YriL2lTHO2khLBpMpUR2/1xKsKKcW+GI6zwpoZMIwi3JVypcDnPnT&#10;CmniW83Aln6mXF6rB+fsAxfDOSNtrnG3mWykgME8vrSlUnCugc0Uu7S91J0F1iwAw6pzX6XzPPnS&#10;vuTcX+DIlv8VbOFGwmbR53yoIpiiaQVt4yAwTMMRq1WHhw/eRtQOJS0Y1dh4D7q4ncb9e3dxeXaG&#10;VddgGicIac412DQd4+pJYO0dVn3H81WHi80K5+vWLtc9zzcdztcrtD7WE4cwxm0wSDqJ8Y0M9rmK&#10;NSe+LFs9Bae+w6gtR1WMYUIIk2lQTFPgNBqGQdGTEJvQSGOrBryDHscp4Pow4tGzl3i5P+D6MNph&#10;CtxsWry42uH51QEaAiBC5z3U1KYJFBdrLYIqGAJyyqwwcaBi81hAdqqOXkxSsppRY+pNfosAG3KJ&#10;gEUno7Re6lbS3i2o9Z+pvTz1WXMXHZhj/lFUpOznQCLJliAzActflkV/maYwW/oq0Fg5AlacjaID&#10;1QjF8H8p1a5a4Kzf+a5srlPAqaXj4nVuPb1I0xSpWrl3oKw9OIkm1MU9vDFr8z2esoj8XlLhxm3H&#10;qQ+/aC+7eadW4eb5t8NJhu85aFeOsnX7SX+jYM0nC4HeCzZdg64RUAc8eOsBGu8wHAdM0xFeBI13&#10;BARtJ9hs1rh3eYFV16HzgoZAs1rBiWP0+xu0XYe+bbHpBGerHuebFS7P19i0nl0jaJzAN5JzQAQa&#10;GEA1QHWCqcYiFiBVCUpxIWKwE3RQNHDoGWNl0+QwjY7TOGIYDKMoGhF6MSgcnGu4aohhCjiKoaFH&#10;w3Ostx7Pr/e82h/Q+w065zCNmpZvKxQKJ56UmGJQM3jvQQD73QGJmqT5S3MiWWYw28ykWHV8ap5K&#10;W67fw2JxctppLe2CpPVVWLyvJYaoIvdZcytRWcT4eFKwxKyuaUF5vvBEziyR93xtVVUAQLMwE1xK&#10;9Qyhed1EHr+bP3CqD7cWL9UNJ7JW3pasTobZkhCVggk5eHPa9K3R+/JbVUHRbUfmYl9y1ABR32gs&#10;rJqbqTuQpy3jbnXbxXX40thHdV/Z1ZIU/SeIzhP31kTviK4R9O3GGI4kBOtWwG5lbeO57jqcn62x&#10;bju04kwQeLbqcL7u7GLdc9U1aJsG3jkT37BpW3Rdi77z6NvGVl3DddfC0eAcIc7BOw+TtPEoCUzB&#10;oIGqkoAhApgQQNqTURFLTOIahDQSagZViim8BRAKpQIujQ8FGzRoHG1qPMdRMQbFEAznK8W67bBy&#10;DTyI690e2jV4+OA+nj1/gf3hGAFKA2LalhAnEBLOC7jyOIwBU0gGQgjUwpXk0Cy6D6DWcjQXC8ST&#10;Z55QgsMxgCFJpvOeD1FmIkEpUT6AkFM5LDIdGXWWhmz+o/LPop/+ztWTVV/TWTnslYxRflgCSm1B&#10;QrNYkZ0DjVoKFBagGCe4LJCw8rM5LlvYbtJvq1KSGW0LLcv1GkuYzArGgovpTg0JbmlVduWG5ayV&#10;KA6ALf4ujsoCnPDC1x6ntN5iKQ2sAuUZ2/LNzQUfr+p7/Dye4ghAQ+qmS310IAO8DjhfNbizbnHR&#10;poVD4uC9o4WAzjucr3s7W6/R97153zIEtaBGJXhxdmZvXW5wZ7PCpm+sccK2bbDqe56frWzVtWy7&#10;BvAw711cECVioDCVClt0f2alYC9xS7UQzHRidAXGmA5E1AzvnJnFwJ0qYCFQQyAnmhioHgAELcRk&#10;ChRMoDPrOk/1jtM02SAjhwkYxmCdGZuVw8qtsVk5++KpUV4EwCZrLns+E8XT672Nk1LEw3uPRrwR&#10;gfSCdb82vdoz6IQY64jqHEl3yOuhY2whbWctmYjPRsIMRon7XCNToiLrTIiBYv1r17XwRQCJ2RNz&#10;+iMJZyrAMInrn6yCmMRYDCUYOJOZrJdWWSWUzie/Zt6vH4TlpQuI950LBmL1KcvvlKXSKcUCFrjJ&#10;GDBbMytMnTnQOA9KpS6pc7coo6ROkHmXKizWqmVdztJ4Izf5qqOg6cn5eUpyGuXku9J8omR1Wzd+&#10;oojLfFrt3tw4PxuJBcYYzGhOSDDns+NjEOKW6zEI2DUe677FqolcV5xD1/domhbOeYgIJ3ocRrNO&#10;R6y7hncvLnD/8hz3Ls94ue6w6Rv0jUPXd+i6Fm0TMwpxnQNBYazqEyHjP8R9CRxJF/kiCclVcdF/&#10;oOoEpxNVu7hk2VIhU6SbRlWKhOximBMh1CFhhph+AAAgAElEQVRMASIBIkKRCQw0ijBMiiAKioty&#10;KQFCMiCZQOfg24ZCwkmDyV7SAAxB7RgC7TDFmoMwwhzpHOHEQQiu+w5GYn8YmFlCii7mDRJYR8g5&#10;C3vKq0XJSOCRo4bFfUpwUOyCVlAAw7yVQay4iq+VJdAYzQSTV1P0LPONDBFzvHDOwMRWs1VKlYrg&#10;HCeIq5dYcdl56bRlAY3jkU7IlbC1gSuXcM6azhWNyEHRtEatCjRmzZipRNYBgmXpNMq31RMXmBM/&#10;xcWZAeHUh1/6TUuqfnIsXICSdsx3kr84uahW3lOKn5GvsKJsJaoP6qY4g7WddBokkx8KCiHiYTSE&#10;SaHTiLYXnPUNLterCAqmIAVdv8LTl9cYFWjaHmcd8O79C37w8K69c/ecd89XuNz0OFv1MZ7gicYL&#10;utUabduaOAEQYl0DBeIaOOcYt0pzAMUojnSSXALJ7i6cmpkaTQOgHlSFK6YrWJgmTLEmgsZgNgUa&#10;DDHjmRbyODHnHWQSciQ4CZxTjDJBppCMhBXz0kxAoEIFRgitbzFtemxTKfRxEO4bh+E42QCjaSzs&#10;EufTYifFetUZAQzHgZYIv5lFplbLmQEwBazEtpZ/cqDRkkZZkidJWyPAEB91k2TCiLR8uIQyauGI&#10;gLDco3EhQPFrS/0hJMYnikGaCXBMp0SSwmz5oyaKgYCm0GRF6SFpqRXM4tLV29h25U0A9SmF8cfn&#10;gth8S3OgEfUdL1QtByIS8pWv4qZTEXXmDwsRL5fMY3Sz07zl1dyhWz6Ps1NZ9ood3ACfG03egJTM&#10;Z24HpxOXKh+SAR2EaogDLQZS0Dqiazq8ddnjwcUK5yuPMIwQ12AIiseffQGIw2q1wr1Nh2985T18&#10;7e37eO/BBe+ue5ytGvStwAvgnUPTOPimiRWM3lNifQNckijCAeJSZaCPIyQCUADnQHHRyscJSEpn&#10;mMKU9i2wJNZGugmcxhhPmAaGcExbKhGUvE9kzCO6efzpXNwxaXITRVJMRSYAMTgZzKCIRVStAOd9&#10;g7fvXICIxVPjpAgB3A8TQrAIVkL0fYum8QghMEwj+sbhMGphwXUWIrsDZogPrko0ooq0VhqIwtSj&#10;QynZkTBN+1lm9p61s+hV8aZzyC+tgy0+QsoiIGq/nJTavOINcRIArHS36jRPhDcHEGSRCambNzNG&#10;VhSPHCDPQXhVLb3I6lnqFE4hLjtW1W5GBf/TStJ8J3lmZmAwzDTrNcet1N2q9wmnM/WYrTtuVfzT&#10;O5g/mGH59LzEhPINVLFUu/U3mBSpazxc52MNfxrsRoBNQ7xzd4U7PdGJ4th4XB9H7AZFcJ1drFp+&#10;+O59/Oo3P8BX7l/Y/fM1z9c91psNmoZwokaAjffwTWPOtzRxUTHpUl4/ZQ6cA0Qs7bEOxEVQsZ+F&#10;FpfYdZQEIQgPocXFUAAITZkkg+oAGOAgcd9x0sS5uAGKxXZ9GysfSYEGhRdDEG+jjBwTIARTuMnB&#10;m2IyhQTAiaGhoRPFuhGc9y3GYAgGNH7CcZiw2+0xDoT3gq5rodOA1gnONz3Gl3tovZlBkRKU5w9F&#10;FXDIiyrSXC4rGjO5N6vmuwjfrFHFqcgJQ8Yxms3eog9x3MslaZLSAqECZPPPLAU0NVWexsfkLZfl&#10;0TfMKMtejRmXogOUWSwsOxSJwp9kZqoRKd+/Yo9GLv5mz2juz1zleINjAFZ5PPPPveJY0PLXZBdq&#10;BJr7Vw3Ul/5OmefF58uSaySUyjnrOdBYyq8ZNxdxAmgYgUCId+jaNdquRd8INo3hrBd4jBgOBzy7&#10;OuJgDQ7qsB8Cv/Xh+/i1734dv/WdD+xOE7BqvPmmYaA3esaHNYmYdx7iHOi8QRoiAkPCSI3zKWIU&#10;IZ2Dc96iT0/E5ywn92G+vexKxN2ZxExVEKul0lxLMBioQS0WE1rcejkvViTj06MA8z6ZUWcWhonG&#10;GMyL8QYBKRbDHA7eA21iqZMCq0lt3bY8dIrDZHYYY6BR3IRhGAzQ6OaYGmFsnAB9b831kVP0s7Pw&#10;JCoDi5UbseaCUBrz9khR760IZYKHpHxxYVVm7ZxtOwmD5iq9ArXgwrBbSi8U0YylBznhCEopwmSW&#10;1rkjmBMAttwXbd5ABVXX533c46WV5SrBxcV3yMgSf4tLaCy1GJWqVE+dLnUV+f3cbWREzLJT2ki6&#10;tiAMNwKNdZs3LfjJ3/p1hTW3ANKNy2qX7pXZjNv4S+0m1OhnM83K6UaDQUdDTKBFV25Sw3S8AlqP&#10;9crBbYBBRwxTg/3osQ3ENlYLY9M4fPOdc3ztnXOcnbXsnIcXMecIeqEkKh6jRdEFEHFxiV0kBYiF&#10;BT6KOxNxiFrL5AInFIv7KuRclVqKbcAYU5IhnS8x1Rcf+UdAzRhoDhDxoLi4ob93QDAoA3SaSBLe&#10;i5lqykokA6wJflJpoDCWL3sXN35tvUfXNVyPEw7D0fYu8M7aoRkMAsPQkTDBqmlwuT6naovd4YDj&#10;yz0b7xCCYcyAhRIpYCbJicPEGSMR7X0emFlkk5LmyU6aO5PGWAuRSxyB5GsUQhk1n6g8hBIPjx+m&#10;sGM6M0taNmPM40Vk3peutBwVzZdnSLboMGQAstyrudnlRiEs3whLEPKWOo7arLKuU6jVpVaf1BJK&#10;iDX5aZHWLC67GWh8zVFKwJaBvKXrsLgAfKOGbz3yDCwbvME0cnARjIVTuU95R5uI/0qF4axf4+G6&#10;x/urBhaI/TRie33EIwnYjgOuBwOgCNxgte7x9r0zPHjrAS4vNpC0GxFEaYB511KcIHrsqcPBoDl/&#10;j7Q8BiG5CpGlIFmDGGSjQbQIQzRrUfyEtPjI6OyXG4pqqJpqwDQMDNNACyFGwWO8IrEPAxPGOCfx&#10;oTIBaZWiQ9pvhSIBpFRbpwF5/YBQ4L1D33UYpoDV2HE1jJhssDE4tl7QOGKaYhan71qEEGycBE5A&#10;n0EzbTVfSpJOAL9+G9VDkjeRfepi95NgFLyYW8nTXYqrUVY8FnfeUFZ2WRZ7i/ISH/ojZiXUO4NB&#10;+W0W2CiBxrIENDWVLop+XFrtVDSE2UuqoqFMe65VFlxvqWhU1XQbpcThFvdhVpoZQrMW5i9ylccM&#10;ZPV9zte/2XGq8TcPW36+uKCQtC93O4AKXArOL9yb2TrkYNSpm1FYEmDqcG99ht/5+rv4e7/6ffzt&#10;r76LDzYdAhRPjyM+fnGFf/GXP8Cf/eRn+NHnT/F4f4VBDOIdLi4v0fsWDQgPhSFAvId3wnEa4dQg&#10;rkn9IIwCGiAWd2hmmnRKpPFWZE1gyO4FgQJms2m0hOYaND1ENZuiWAarIaS9FQxl3SYZo/1lJ2eN&#10;+zBq3ORFNb6fgiEEpYa4R2NU/gZNE39qMjJYgJiBTiCTomsanPV9XP4tQucmCInxOOBqu4eFEaYT&#10;vJCNE3gH9F2LISiO44gibfUcZYXMycjZJywZimKy44QDKFukpA1MKkgRlrKbuNAt+xxSqpaLRqFU&#10;KMZTaDCEqmxnEaiPOCSpvqnKSqR9rtIVafPcNE9zS/FPXghWm+fMmAq0VMbwVK4XdTnpu2X24VW6&#10;lWkBUPbSTw/TKH5DDvamvv/cezTWd1rreF06TCwDjvUlN5u6CRbF+bwJInMzVkvEDAZmkSmEEPCN&#10;hw/wd3/p6/hHf/fX8U7boBOBSsD67gbnZyt8rXkf/8avfICf/ew5fvDxI/zTj36CP/zzH+Lxy6fY&#10;PvU2Xb9HHu/CnbUw83YYAokJbeMxBoOF0bz3qeYgBcs0PyZJTQR06clRlAak5FVKiBu+xQAgwOT0&#10;Z4GAqYWk7CkJl5RG894OIYAgGt/AXAOzAAtqZvEhLxZiynCa5opIKOMj6IKW9JZVI0thXkSVdhqJ&#10;IONIrFoPsz5tAjtAQEzjCmGaMKpit73CnYsVVo1H13jQexymgO3+WKSAyT4uckuW5HBeVWlk9Vhd&#10;5qXcmBW7Fj5m4w/MezRavIEUnUFce5mujpV7tPjsp8SarSwDSA7OQmLTRxm+8pf5sXE50Bj9nszU&#10;igIwbcKaXYIcVc0xhDjeKcJaUimLGJrV5foRAswiT3VO/r5z8m8txiSncljwjdneRH8xjVNpMkdf&#10;yh6NrwcFw20KeuuRB0Moiyuys3cbBuWgysIFqeCTt1zHRYvRUuaaemHciuz3fv17+P3f+j5+dS14&#10;8dFP8ezTxyBbeN/Btyu4do121eLug3N88N49fOPhfYgB4Tjg8PwZ7flTHJ6/wDRMdgzEYVQcjgMP&#10;29FCEEIaGr0BDcAWYANxPela0HWENEbXUVwLSGt0Dek8IN6MjrGmTiwHJo3p/SxRsdgpxZlUjdM0&#10;YRwGjMNgAtA5Z/QdhC7RBTWoUTVAp4AwBTM1ajComqWt3aiqpkE5TQHTNFkIgUEVIQKQmRpDfJZl&#10;VLKoEWZmDFMCG8QHaakZphDs8mxNErja7szEc38YsT8MEC+GGFCLhqmqpGE8ZlKdwgtJ7NK8W2FJ&#10;2aQV8GKWnxzls+z752KwGUmIVCKGhTNSWHPqU1Ii0mAU5BWgse0kY3MPwUxzSruzXiWKJ8who/Id&#10;s2eUtmrMIFHt31jpx8IM53NKmXNmAksFyd9Z3VBu44ZVTa9uBhrf5EiuQH59I1CYSbBp8fO1eoTc&#10;KbTUiLhgHok/LgKptQvCCmgsnW8R9504rNZrfO3yLr7Rb+z4+HMO+wO8W+HB5QXkYg13eQfu8i0E&#10;BGyvHuH51RM8//xjvHu5xre/9lX8Hx8Rx9UGnxyBZz/+gqsnO/i+taYVXDSOIRBpzxO2TYO+69D1&#10;HTabNVbrNfr1Ck3Xs+t7dF0H75Vt11rTOPom7u0nsc9MqVIzAFN8rluaHEkbduZAnEI17YmooGua&#10;WHbtXFqjZ4bgOE4BGmJtQX7oi1l6QnXarCWDgOVJSLGP6OSQEhd/IZjxcAgAYEJhXPQWEHSEd8ZV&#10;30AB7IeJfeMRnKD1jhpX2cQdrZyjAumJ2DHQOCN6FRZPqoESr5tlOqtf6mz8SJj9kPxn5t451R6t&#10;YxaSSnqixs5Jy9QG4zrK1HIM8CIra1L7kj2Im73OgUaWQCNOHgaT7zHviWBa1n2XOEIeEkvgUzPt&#10;8nWlZVX2IQ1Nflh0GYjiWeQ6c6ScWGErdds/V6CRVaDxllThyQ2lXskbNPwGR8EEwk78phrpJAm1&#10;pQ1OERQ2TJh2Rw7XOzhx8BcbNHcugbcvIfc3cOsGNhjGqxG7MEEv7+HTj36Ef/nRZ/jjj1/gPd3g&#10;W3fu4Ze/8j7unp+jW29oXWs7U04WMGnANA44bK+xffEcL378U+yvrjEdjoYpQFTYdz3ONj0uLhu8&#10;c/8hH957gAeXd7BadXZ554x37p9jvVnBe0+hoKVDELFo0HzUEQswHDFOW4zTwWABTdtQXEu41px3&#10;RFJ0Sw+UsSkYJgWCFu0gkLaJhlnQWCCVgnqljC96gZQ0pk1DHI5EUONxUByHYOMUqBpAAm0jUPMw&#10;NbROTAXovOdxiG1bVuvIeBCfmlqLLFAAifnNcpK1Kg1gMgLIlYHFWHN2QRYBASwrCC3R56JyMdMD&#10;SwkNBSGxCpbl94txslL5m3yGyrLmfEiivKnt5FSjVFaWku6lh8KU2cwZFFSAwPJ95B0iy0DjQrlt&#10;sZySVRPpbpiSr2USsp3PIPFKvS33devP3rTsNxuoW88Mqzqqt+RCSGafjawf5jNHoHMTabOOUjob&#10;LwIA7A57/PjpU/zrZ3fwa75Ff+7gH9yHe/8dwB3Bp48sfPYpd4c9pu0OzfGIVU/86rffsyDCR4c9&#10;Pn38Cb5o9/hbHwi+/U5jwMCnV0q7fIA7D9a4c3eN8/UGCAaBg6PD7jDiybMX/ORnj+0nn3yGf/3X&#10;H+MHP/0Uz/5ldENa3/Byc4Z7mxW/+f5DfO+bH+DD99/CO2/fxd0Hl9icreFdAyce5joYGoM5aghR&#10;dkOg2WjwAvQe5hsCgjBpiv6P1GmEhpFmU3wClMEmi+5AZmBCh9E00n+kCl8noDkKBIfDHsdxxKgG&#10;o1gww348crvfcRhHQNNG4AHW0PF85XG27jmqoetaNDoVQw6zHDBNgp3muTjjuVqTAGiaPAqoWqn1&#10;QXz2tJVwUyiybwbL7gQSPGR/0rJ5TywzS5PBTKJXQMwhytiAFs1iTiYkNpBrElDaLjSnuj6dkx44&#10;xZqi5DMlVa/mmqWcmUgP+4yyPettIXSloyTLgqhTTlFby4WPMK9viLXXKGuikLOWTAOaecxJ3ODW&#10;rGId3U83dXpK/mLR2nyD2RN4JaKcUpryaX1FQlWU/HOOBCW36Xg84vPDNX5mA/7Og3tw5oA7Z+DZ&#10;BscvXmC6ekGdRtjZCn5zB/3qDMerJ/juN8/41sMN2tWEf/FXX+Db3/oA//D3fgfnOvD62Qt0nz/D&#10;xx99hqsvzsH7dyEP7oGth2tT1aQQ777l8MHDd/ibv/wWtlffsJePX/DZZ1f49NEj/vSLR/jJF4/w&#10;7Oo5/tkPXuIvfvwJ3r9/gV/++jv4/rffxXe+/jYuLs7I9cbYrGmui0BuAyWMaNUAOAo9bDKMYYwF&#10;WtOIMMVdl0J6eIsaYOKgJDWYTRYYy6ZjkHHU9Ni57OY7gSNgzsABGMYRz66PGMaR++OA/TBgNMWk&#10;wDABu8MRgNA13tZ9x8Y72DiZS0ZfgALa+RkppVj7xN1Nc5mm0qL4RKW1RAyysZ7X+CTFp5R0RVLY&#10;5JMyK3h+z+KPR5Gs6p2YFxMlXbcEAFHnyv4vmFc6RV3WssFzeiyE5SghcnVmSYmWL2fgQAIaRpab&#10;l/yUhEAGhGXBU2xrmX2oOUFtcReqlawo8u2nKGvlAiVawjxJnEf1RnOLH1n8Zn1aHOs6A1Ea4k3Q&#10;ik19Gd2oQKS6tqISgBnSkwsKR1IDghl2IeBaALt7DjcZ0BB63EGvjxDt0N59iObBHRwlALuXGMYR&#10;0gzwbcCDc8F33n8b33z3IR5cNDYdDdi16BvPS6ptnz7moydP8fSvP7GrccTzwwHPdnsclTHeMCm2&#10;1wfrm45920JksLfP1/zeuw/wO9/6wLRt+bOrLX74sy/s408/x//+50/46Sef4POPvmLf+qX3+N5X&#10;HvLugwcmbh89CA3WUBko8WEww97oRpK0MA5QBcdxwnGYbBiMkwqCCdTiEq+gyimYTaMwTFHaVF0p&#10;s4EpHWLC1NNMXcctjtjuR3v+8gX3xwNGVQsQ7oeA7WHEy6uDOe+4Atmvc4UkKUKTHD9Eki4zWtz/&#10;IYlwEsmsI1lKWVZUlonOxj3LKi3T+KKoOdUWkWRhVhJVyeIxRwHNoMw14yVvz+ROIOuZIdKoSO2B&#10;ItaW/f7i4hZfwkrPLdPzpG+YyUF1alb6XGaUGpt1bZGNyCpR1ynEIUi7/C4sd+kKM2oyD2aKyqct&#10;a1IWRAGDZtQDsh+FOaUIoGxwmrtzWqi0/HL5MoMDrcaTfL92cvXNduufEsYddDTVxpGMOwdXKZtS&#10;BSaEBAEmh6Hv0QJQZ9hdfY5x/xJucxfu3lsYW+CwfYrj1afgsIc0jXlpuF5doO+PWDVqa17zSMPK&#10;AZvVBvffdmyH0XbjyGEMxOEA2w3mt8qLizuwVYvtpNgdHnN1/4EFkP/zH/8JBYa37mzwjffe4ruX&#10;vb1/d4Pf+97XuPnNX8Gj53v86JNH+J/+4kf8w3/1A3z49j387V//Hr/+tXfswf1ztJ3nqAHHEDAO&#10;A8I0EZgAGNU8tocRL7ZHPHl54LPtES+uD7ja7bE7HBk0JONmpHiQcd1e1zh0Pu4T2QjQeo/WCUTI&#10;aQzYB4Ga5/444mq3x6ATh8mwOyq22wHX2z1944HG407r6ZzAKeGF9I4QicHGSHVy6F+KVi6lBSgB&#10;fsxWkTm1mCxAJtJRJfOORrUC5PxaZsnF/zckdzQ7FcW1Icm8cC0x3JnJEITm00rfEsBYlYvMHanW&#10;PUdioJl+WMq2yLJaMRXbFRtqAKot46y0uTx/3mSlmHktdKmMCPNq0ozE2XKrJmjMzEdyzakt1S4P&#10;baY7xdQXAKuPmHa0ElBKvkkBjgIeOY2TDy4BYc5PnXzGxSVxTIHFGi6ZkT93HqYGgeAwAi+PEem1&#10;i7nzRj2eHl5Cpglc97DLFsfjNj6wFYpOA8898f7dFf760QH7Sbgf1gjHHcIA2EQzp3x4b8OL9Rrr&#10;foX9/oDDceQ4KXaDYjuoXQ2K66++w8+fvuBnjx7hO++fAyq4d+8evvq1r8OFPfbDgU9+9gRy94AP&#10;33uI73zrHfz2r32If/zHf2l/8njL3Y++wI+fXPHhZVypuekb0NR0HIEATmPAdgz2eDS+uN7iyYtr&#10;PHp+hWf7A57tjvZif8TuMNACaMEMamTj4g61amydh3cCT6Il0Hqi82Kr1rNrPWgBw3GLF7s9trsB&#10;h+OAaQq2HcHtSGythxsCmv0AdzzAMVjjBW3bkPvo1ngvycWL28KbBcSy4sqVn+d4LjI2q2ubYWYI&#10;IVnMIpw1B42SZ+ncmRJk65QoBTONRf46n2ezRS0yyNmhSOQiS2bsZxbT7M4slAYkNQYZZ4JiSKnz&#10;KuNQpQqTCjAxk1kLNCJmSaxYzj7MfCyn4JZxuBKPqPqVLjIorOz4osyIcDorsSEu358mL/JE5ScX&#10;qc6gQEAQHcj8hOzTzIHlOarfo8zH7B0gP0MjD9n8zQlm1DMJEnBCPLt+jp89fQSV7wKNQ2gdrPPY&#10;fPUh9td7++LJT9nbOUz3wHiASMCIxrja8J2vX4I/fILt9gWutzu0ejQbtnTTjndWDpsHa1zcu4v1&#10;ZoOLVCw1jhOmUREG5Xg0G3YDXjzr8fTtMzw7vh8TjNPE/f4ak4IODo4CUUFzHHG+mfDg4R189d5d&#10;/NXHz/A//C//HN/87ndtHCf+9UcfIex2aGHsGmf0HgOiCWkANBSsmsbOuo6rrsO9bsWH987gvGCa&#10;JhvHI4fhiO04xZWg+wH7w84mNYYiCApBYOPiIjKxuH+jUUxDgE6BmAZqrB6HBWAfJnu2Fz46Eg9V&#10;IkNomvgEbhBN08QkSNDa9IKsKXvFky17/0juQTRi2bwnm26SuWxSHwLZ8NTZ6RQvs4WQpHOrOp2i&#10;iTPlyOGNJJOF+Cblt1Qktdyj3BiL3Ouwd3STipuAVL6UvTaLtSg50Djrd6WHxR+pTV+VkswfzVcj&#10;E45ZnSxZ3QSgsQxD0nCW0EW+1FKIdaFhOUiCLzkMsd6/MIXU8RhROrX0rF7PTGEerMXXGTQWv1/J&#10;FAqZKcNWNcD45KMXux0+fvIEHz+5xntyic55BDNcXN7Fuu15/ewlwnjEoANUDRIEPR3XbYdus8bX&#10;37mDz59f4Y//1Uf4O9//Kn1P6NUO1t+PG7I6Dx8ARweIR992QAton3ZR3rS4c9nZu+Nd7gfFOO4Y&#10;wggLwHEUKB28F1y2sWLwOAX86U8+w48+/ZidG+zf/e1f5rc/eJdd19iT7z7k//pnf4k/+9ef4KOn&#10;z3i26nB/02HTCGyY0LYtNr3nvcsGZ5sOXd/A+cjkWreid3fMgvJO32LdNvReEIJyCmpDUO5GxZOr&#10;Pb54scWjqz2evtjixfU1nuy3mDTu3Nc6h77p4WDoQoBawE7JMMKeXimfvBzQt7T9oNzuDgghoGma&#10;uNzSzFTjwrSUEalYXsJ9jWmIOTyAWZCLOY1yOT+lPb03m4UJOS4RESGF8dL7ohlM6cjM/vPJRiFy&#10;sDIhAVNNOczSjlfRF0kxulgzaZwVHgaopee0zu53soczSjDnGk8Djchins+zYiGzyvg8eJmv1IpY&#10;TH6lQjlwGhn9DDnRp1PE/bwQQXihrLkZ3vgcr3ifP6j7V7GMG41rgfJXH7VfFDsekTMDWn0eEHdj&#10;Lr+Y2MLzYcBfPnmGP/qrT/Bvtxt8sL7EcRI06w7+ToezTY/rl1fAyyNsAtzFGtZ6qAtoZMDv/vo3&#10;8Sd//hH+yZ/8pTXa4707PVa8oD4b7dgeuO97QJxpsBSbIuJzGAEVQlat+c6RQbFS2FE7ThpgIW7y&#10;GX1sNTHD7gj+4Isr/Pf/2/9lDy/v8Xd/6zf4u7/xK+aHp9T9FV6+aO1+ozynwz/7q09g3pmNW77c&#10;7e04GtZdx8EM6hrj2R0Gv0EQwX4w65szvnix5R/+0T+1HoFnLXHWNfb+gwtedsKNhz24c8HvPXiA&#10;3/7wIQ7HwXb7Az+/OuAHzw/2k08+42ePnuDpy62NavH5mF7g4Wy0wGE48ounj61vBq77hvsh2PVh&#10;4BQsPSYOJrT4XOayUtSihlFyJUG2+SkMxSLUlRIxPZUp+Q9JPaSEJjNGVEw0UwUmPz1vvZNdYknt&#10;5E1bZrtcUwvL+FMutUSOKyKbje3cQHmdFT99tAg0zgawUJfkaGT9sWrxBqKdB8wBgHfu73vn/s1c&#10;97Vg1EBcPz8PRrrpuaiUOVyf9LckAFAq7BeKWWrHqiFaAsfJuWRZcVd/VmCP2Sv7ckDIxCX+fvwv&#10;T9cpeyEzIHDZAgk3GnBU/Gy3hdxd4XpF/Pj6KbYvt9DDAZ4B+2HAUQPMEZvGsGo7c77nGAQXG4e3&#10;H9y1r3zwdX76+CV/+uQlv7je4+kXT7h7sbPh5ZF2UNqohCosTAzTAdNwgE4HiAY6C+Zh9AD7boW2&#10;7eEI9g1s1Xg4aflsC/7zv/gIf/HDn+DD997j3/v1b+DXPryH427L/fXRXr484NHTLT/67Cn+6qeP&#10;8PHjlwjwFCMa77led/zK2w/xzXffxrcePuBXL87w7rrHw77BSgcenj2y7dMveNaQ65VD27dwXcfH&#10;uyM+fnKNH33+gj/87Ak+e/oSL/d7tF3L436Lcb+DG5Xvnq/w9p1zXJ6fczsanh8mPDuM2KvyEAyD&#10;KUZMvHrxEs+eXeFqu+P+OJbgHAHGDUUMU1BmbihA3C5eqkq8uK9DYYskc2EaZ8eA2QWp9hEoFiPF&#10;DWdJKU4GiLjdeo6BJQqP2ZXPym2onqKdXiOu4MyROGZvIvWBhvwdi35mJpAFdOHvk8WNYAlyxjoO&#10;SbdRuzYZ+RKbiIHGNDYJ+Dg/WjMedfuIAfAAACAASURBVE4jJntm87lwNirFrkKcS0A4OWrkKx/c&#10;emIVVc3tLlyHAoOzu3HbUSjl7OaUq0/bepWTI+JwnBQ/+vQLPH78HN//2gf4ytvvQZ88x7Q74LgK&#10;MCpaEo4evl/By0QJRxz8Oa7GAa5b8Ze+8Ra++/V3sQ0BT/aDffbpnh8/esz/89EzhI9/iDMP3O0b&#10;vnW+wlt3z3BxtrbVqsPgJ7Z9y6ZtIWYIOoKq8C4+GfrzF0f++LMt/ugvPsb6/Bzf/9Xv4Tfev4AH&#10;bTwoD6Ph+nrPq5dXePL0OR49fYlnVzs7jiMuNz1726O1ozVc8/37G3znw3fw4bsPcXfTofE0M8UQ&#10;7nN3GLjdHW27O3J7tcX17mi748irY8DTqx2eXV1jHAaoCR4/vzYNynvnG0i/hrgRjQ241zmwafF4&#10;19nLw5Hb4wQdgM55rLxD5zu0jRnFEMzYSOSoJOEdQXioAcOkyW0goHMqGTV5LPnxKnSXvs/1KdXE&#10;F9/cyiPc42qDWnijtChMaaX4MbY1p+jTiZb7lxYzIcte0tnZzFkx8dk9OQmQzsVOUTeWlmv5euEB&#10;/9+kvVmvJEmWHvZ9trh7LHfNm1tVZXV19/Q2ZIuUAGpADWcGhECADxKkNwKEoD+mP6E3SQ/Sw5AD&#10;zGA2Dnv26a7uqq7KrszKzLvF4ovZOXwwM3ePyFs9EhSNrowbvpm72zn2ne9sgtl9AokCEJ0pL02c&#10;Qr75mVBM4qBjzTrMfBJp4Mkxo1BIQg4lkU/BeS/J96D+aJ3oodhNv0/fD9wL87vlaP8fPIUZfJr/&#10;NsItKKjUEvkFTE1FZy4gjD/Mr5jZ7sEqelW024if/O3n+NbVOf7b3/wI6xcfwzursR/4+pefISDC&#10;NalzdC+p4nKlA7xdwnoPYw1gvV7Yio8uHX/wsYOqQdv1eHtzj5dfX+OrNzf49N0d/vNPNwjhHY2K&#10;LiqHReXR1A6VJ9R6jbTsI3F3v2G738JiwG/96AW+8+wCT88WMLHFPlgMkRjCACeqto+M9y363Q7D&#10;sOegnQ6xwrlf4MTVZBWw8sRZXeuz1RkvLlZoTivahuikh4ZBMQSiF2z2Ldp9i2HfYbfrdLPreb3t&#10;8PL6Fq/e3WLXDfSNx2J9gov1Et+tAKLVz9/d4xebd3zbCaGCR1ZAW2FQVV+THz8GVq6iGoNtVLy5&#10;3WAICgMH5ytE9JAYlBa02aYVproDlFQvUiVJQ0qSTI5AKUIfpUwMpoWbY80EzQJpUn3KLJV5Mo3G&#10;CZF6VWd9o1BVmTkGJgFIQRUJCmRsUtA2FaUXlkxuQqQi8RxpzRnRmDgFLbJbzIg50UiSkrJr0+hG&#10;22Zc75M+KfU3MwCYajTO1vlxFS0CNd7bXERKRb+sRUu6pzLHZBRm5PDAA6LxSN7nXMb477FOKNqd&#10;U/TkQ59jZVKY53TnpQ/Y7Do8wgt6eOkyYAKpDoIBgq/wx//wGb74+mv84V/+Pf75D7+P3/jgMT84&#10;W+B0KaiWBlorogiccXSugq/qVIjVVqD1UGMJ41IKtPOAc2hWS7y4PMOLjx8j9h1i32EIA9o+Yj9E&#10;7toB3RB1CIESehgIrQwwcUBtG9TmCSrnYI0FaBAC4f0ZKm0J7DXEltthy3231bt+z13XY1kv8HgN&#10;3tze4+5sjapucBKH5P3Aln11g9704N7D7iwAB2ctjalUXeDJaoFF5RmaGifLgatdp/Wipa0sam9x&#10;fbcBYoAOO2i0oFlg05L3PRGiAYcelQbAEZ0qLMHTxut3nl5SYNEGVe161vseQAThclKUUWcto1Vo&#10;SDM3FRkpRUqJ5DNNVGBZYRNbkJMn87QfExA42upUBXJlSpiR7R4tAU504xTRWBYhMl+hXM8UhVAM&#10;CB2Jy0IupKPT5YvS0OTkG9G8TuJZFkGdK4P8O6d7VTWcIhrT4PO29wuSzIKXCmQuZtJMKkb//SHI&#10;TmMpuSIz9TMf7SROMzvqASPhQTNjPOND+xZQcoRIfo21Mldu5b0UG3EEVL/O2sk3ETMKsrRAtPjq&#10;XY//4w//Fv/nH/0lvvP8DL/z4+/g3/2b38Lz1QJmiLDewlcVnK9gnQfy3CqpbaSmBUKgREWaBoAq&#10;bANWPSx7WNux4g5r7gGbIkhJBzVOQwiU4KBSq4TIMASEMKhRhbMVrTUQCaoSSY20MejQD9z0PW5C&#10;UFSO68rhce3QYKW70PLN/aBudYav3+55vrjG4/VaT3xDvyQGDRhCq6ZXegUdVOEsrSFcbbW2oHdk&#10;XTs9WS355OIcd7sW19e3entzyy9e3iIYr72p+cW7DT778msNbUurKcV6ENWm8bw8W/OTD670Zht4&#10;ux84GKPObTgMMT0eY1KEYy4MxRRFN3kBSh9UTq89i96EeMcYuNnMz4FLo/AV+F7avGAshasF4M+E&#10;Q1HqZ0IL64+iGVCs9wmOouCOYkmXxWcE2CMJUfyneXHNgm+MGSM6y16zRZEzxhXFhz8/9UyuCbwX&#10;0aildtbckz9Jw/jAtNg6o/Ut+fSzp5Ojs6arHX8OzIQ5FzA/cLZt/qGO93cwQj0Q/em6710//1By&#10;VBJ5PI3+Pc4iG5QA4CQFyUSNUALiADEWoe8Aa3G6WmLhPZp6CecMjDcwtGoMKRLAVLlIrVXCKnJG&#10;EjQOlL5Pbt7YU4cttN1o2N8z9HsMYUilPKyncbVa72iNYz8MSF2alTRU6ypUywWtIQwE0AFGI3sA&#10;XTToonLbBW0DIPR0xqLSAWu0uLpaU6pztCTvuogvtx22P3+Nr29a/uCre3zywSM8e3yC1bKisVAV&#10;ZReUJpj8eHJdhCgQEbb7PbpugEbFar1mFyI2SlxvI1/d3eKrt3e4vd2lugxK9KoIEnhxeobnjy9w&#10;cnLGyBZiewzGsvIefR+hQlhLYtBSHIY2d+kabexi1GsRyrnaz1/HdX1KH8gzq4Q8FzNStXgSOHaR&#10;ZJYapRTCjkk6RMeVfcwXYplxs0mLgsaVoxu/AP3JnJ2QyxSjkwKYgFSXnlMuRF6Ux3EXdZgXIM4U&#10;3oN5SG4mHyOqP5D4ubwVoU8gYY7JS1WpSYS+AdkfLcbHlMB7wvhNn/eE9vg6fH//g6vOPgIkO/KB&#10;YXP+5cCsURgGKIlIxRAiPICL1RIvrq6wGJOZKjhLqAg1ZuEHYRipGoHYl8g8VQWtRErfYbvdYLff&#10;ox8CBYBvGtTLE12s1vDNksa4dHy7hZEIBwvvCOssrPM01kMBCC1EFH2IGHSjMe4ZJYIgK+ux8gt4&#10;u4F1ULUddvcdT8+u8MnTJ/qDFxcMVYU32z1+8eoN/u+//juYn6ie+RpPT1d89uiUTy5P9fJizaZp&#10;4J1TY8G+26PrWuz3He7udth2EbtBtQO5GwbcDYJ3uz1evXqNu9stzBCAELQUl1p5xcePT/Dxs0sQ&#10;hLdWnSGgkZBYXPsQUcQoiPGhFbi8KE7kYFEM2bZWAkYlvX9TUHTxTWXRGydaioM4wh3T6jXlBo4C&#10;klfhKWSP465JMFGERr+RaBy1g2L0guR1bB6CRIAwWiKezTSvj6zgmeu9LOjj8l/MoDFLchSGpNgO&#10;PBzjvxMigXIqC44ZVJuOeU/eH/rMkMRBYsY4JjLHZD8A6/+xKxxtn/85+p9nURkHe0xejuMzAoNN&#10;43FCuEg4GnjbgK5CtVxqddpwebLAYtGANkHOKFFVhRBFKu0niGEAAY1BGEJk3w/o7jfo9y0iFb6q&#10;sV6usFyfolouYX1FWqdUIEhqsQZGeG/VWMOogMDS2BpucQJXN4AqQj8Amy3ALcQqBm/Q1F696aj9&#10;gNgPAElb1xr6iKELaO92HDYLfP97j/Gv/sl3dLmu2Ufg3X3Hl2+3+PxX1/jy+k5/8g9fcd+2sCHC&#10;k/CVg6po1MgYFSEC+0Gw6yM3XQ/X1LBGgP0djAatrSBIR6uGUMACOFkYPL9c6uOzZSoPZi1LfwlV&#10;pLZ4tBDEvDAx1X4IQC5ty/k7nKFqphVPEhDQLI6JFWRZFcbI+znFn1dAomQ5zlxwqWBuksBcWndm&#10;Tk+pVLMgqPxP9lgkxZAjiEaybJqsZdzjKpw0oBbHZ9YcGUGUe5yv0okQnUzv8Z4U81uZpU4D0Jn0&#10;TLEFh4D8UDZM6jsyhoMXS44QaKqnNXkmp0PTcxgF8qGPznFK+RwJ66igj/DMQ+ghQ75y0fmmdPzc&#10;U1FOVJjl6ZfJxJHSU0khRqEQRIlorGJVWZ6vG3hvQOcgrgI5wIjSCKAxQA0gucpQ2HXc3e2w37ZQ&#10;WtQnSyw/uIJb1qho4ejgjIekqs0wfaAVgSBqRKSJFhIiRUPiJlShIghQmLpKryUlMaeirq5WOHDA&#10;wN0w6Ga3YWxbVGpx5tdUKzCGcHZAjAHbbYdu1/N02eB03eDZxQl+9K0nCPIJhiGy6zptdzve7Xrc&#10;7jre3u3w5nbLtzcbfXe35W7foXYR5zWgSwuJO4QhoDOKXiIHVXTGYYgGQoU1wHphk2u09rq5b6kA&#10;rIUaQxIeLpe7D32ERCrU0hqFmogoQJSY1nthap6UxXuMFuAUUjCbFnmy5kU4s4Gj5YCU+JeXYmQh&#10;zl155kQjacgcdQgWzKrjccUUwLRMm4Qk01JFGpYK79lkycKVc5AOPWlZWczrKBSzSHLIY4o7fiB1&#10;Oh3xzUTjzN84knDApAHnVsRUw2X0e7538Piw9dD2AGYRjXPBP0D3eqAYjhVEAVpmrlKZL31g7JTX&#10;xDG88qF6Cwdqef4ZNWtWmkXx5PGIpB6EzJSuSqpqHISgcbDMNj0t4AgVAxFCGZLCEepmu0HbtjDe&#10;8dGTJ4qqolrCKrSqFnDWQCSiw55kKmU2DFGFTIU7qeosaeDSLAmghg7x/kbboQNpqDGAQ6txALdb&#10;5es39/qLL1/x5as3uL6906qpWdUV4jAgdK2erld8fHmmT64uUTvL2HfodnttKktaC+MSR+oNaCvP&#10;xq51Ue15vnIYLpd6c7fk67cVf/U19Ot3gbs2og+KIRrd7YRDGDAMUUMMjKIQSV7DktNwdXWhlxdn&#10;XNYV765v1VYVAbBtW1XJBWQViDGqSCQ0y761ybIo/R+TPiiqvRgPSPtzms6YMnsngJ51xXQoR24i&#10;TwVFYRKndAuUNS19GSVpFI2Hv5OTP2z0PD4gJzoLEUiKIf8hMrkyj85/IIdHAnA86wkc1lMY5XaW&#10;Z5X4imxK5XUyQW8zDgokKdmwyf4U5NOMKGp+9YO1fHoSD5oI5aEURjWLX7KfSsiFTqZHOY/mt1ZA&#10;zBxZlHOMD4v55R9gvqMxHZkWBBCNHZWEU6DvA97e3OPzr96h/dG3cMZss6qDiKiCtJVHyiYdVGIg&#10;AdRNBd8sgdqRvSj2Sqk99wgwzqgzZAWmmWsExvkCCgjjCFOl1nUwpIkahoBhCOz7OwwiiENA7Aa+&#10;+eodvvzyK3z62ed8d3+vXYigdfTWoXIe9brBwp7z/PQEZycrNo3Hoq5gSISuY7s1MCCa5QK1swyD&#10;aq+RMnSUQaC9QvpI9AInxIKeFRy2YUDXKvZBuessus5g6DsOQVKVJUNSUs2F2hs8vjjnqqkBDWh3&#10;Gy7sWUZAsUg6NEYQmjpRGUFacFNPCJNrr6Nw3WZcCrMLEaNFngqpSBHEESkoUouMyV2RZoCUSVWM&#10;hLTsZy/DSD+U2s4jO/dN8TZlPmFKNSYmb+K4y+Qi1XLM/LeDbUefKbci3eGEKBQPHjcvxzZTBRi1&#10;jqpqCetOA5604rT6TxHHWQAL7MFc0scQ0clYGm37cuFDIDPbbS70wNggZf7A9YGDiw/nQIGMsGEc&#10;f8Z1M2Rw6NYpzygflyLmrPXpTlWgURAUeHO3w9//8hXe7SMuhahsMhkkphUuTkiDRgBHC/UevmkU&#10;znFzv+G7L97g5adf4mR1hotHj3jx5BHswsKtndqVh7VkDUcLi8Eq1JpcJpSw3sD0wsoItO+gQw8d&#10;esS2R1NFffx4zar+GIMohxDRDgF918PSaOMr1N7RMZN73tG61CszRkG770AaVQLWeYpEqkS1BhQZ&#10;MIRe+xgYYo8gAwYdoCYCRiCMGmJH0QFBA3a9oIsCUYFFBAGtLXnWODy7OsWidjAAqqqGsUaNMXDe&#10;03uPPnlaYI1JHbOQGptANJWgx4SMR24PxYXN0flXltBZy4XxoMIPckpsKoBhjGGaFAMwJxrzhJrN&#10;svTTyFMddmoa8xdKrYNkeY/Wjc72G8nAI62RMTjHc+faCMcSNbodMJfCozX7wV6SM5Q0FnNEYjzn&#10;ojHiq6J8RzV5GHb56z6TIuLsrHK0dbbSl32ZX+tMMb2XQfn+baV7yHQrj4+RyZsy4sOHRptcigpB&#10;ygkxmlqAGOfx9n6vf/F3P+df//QznC0cPrw6BTSCFBUIUzclQkJE33aAQH3lWVULsl5guVBcyxt8&#10;9rNf4he3f4PViw/xz37nX+K71QWWL7eUN2+1qhzsooZfLrBcLcDlUu2iJqsKVKUI8zUjmsZiWS/B&#10;1QoXMmCIETFEbHed7nYdd7sOfR/R94H9EDSEmHIJGGliRNt1gBjV2ib/eNsyqMBXFYyhikTG0CEO&#10;AUMXsd/32Gw63Wx67rYBKh61J5YBbHctTN8jdj12g6JPJaaxsIbekd47PLlY4MnFCbyB9v1ANQ4j&#10;Tp1WydQ1krnHgiLb1BnblXYN45QiTIG0FMQsb4llGKuWTit1AQ0qyXg2GSlIDnuc8WJpg45mdppb&#10;Opst08yZCXIRYtWSMFng9VhNtpxP864FlIymOXNswsgrjDsennv6WfV4Sh/olnKMm20dsTTmq+/R&#10;ajl1vNZ8KyVIquDZLEszx+/B8fj1qdOHVlh5gjwwhco+pbxe8VwcmyDzq88e0MxomW4FRMp4nb22&#10;UZtPlibyS0lekdT4LZkPNimYXdvz05fX+I9/9nd4errC09MloqZKRum8Fs4aRHTQ0MN6R786Qb2+&#10;gDoP1MTjiyv89m/8EJe//AI3xmJzf4vmn/0Qj85OwN2G7euvsXv1Tu+/uubX7WvYHnTOwq8XqE/P&#10;YJc1ZFFBGg8yghJhQ4TCkrkvg6Gw8lSsLMkBeWoTCoSQXKy9BixZw/iaVg0QIiQTFzF2qOuG1lqN&#10;MFSrGLTn3f0WL1/d8u39Rvdx4MnZCRpWqDbAZnuHOwS0MqCLBu1ABhg4Ryxdg4vTFZ4/ucLTyzUQ&#10;A3sRXdSecGYUdiJkqTWIklZym/AXJL9KyQZieqVTtL8mVq9MT0WqfDRzHWZjs0y4Utq8hBYQVJWs&#10;A4qwSDlfmfrjwpOm4LTMzInGaZahpDcnoEqkOOw8qZkWZS3ilBHsMX/wYEQjJrhcUikL1Ciz/gCK&#10;lH/GyktZilD+N+qUEVwUlFCIxkkX64ij8s0fS+Qoe8XQ4vj3KMOFJPymz3tgaTa2+b8PHTfq3dnx&#10;s2N0duz0tnh0kqLs8q1l1Fjy8DQMSBFvBq0Y/MGf/w0+vDzBB1dn+OjpWeYWBEqHGJICtd4ovYdt&#10;FoCtaBRaOc9wsgKePtLvgNjd3WP7N/+Al1YY/ukP8PQ3voPzj1/o5W5DHVrEZaP3n71m+/UGcR/1&#10;7s1bxtdfQdq9SurbQMYIbQdtNTBQCEu1VU11BgNUxXr2g2DbBrR9r70EQlWtAcIQ2Pc9hmahZycr&#10;OrXQaFAtGvXekYwcQq+KgSEG7NtBX716y04jTx+f6Xc++YD7uy2+2OwQh6jbXnjbKe470etd4G4Q&#10;REIrDKRxeCEKpeoQIvsQSGtSLgNAjaIaB4pERCWiqKrGxCAoSuc1jnE6hE5hAhM5UD65D65ObxEl&#10;PjfjdaMKycSakqqlm1vx0BU3wKxuSVYM1PLXXHjxDd+zkysfk5OlSgWpufzjEHUchDIDD16L81s/&#10;sjuO+QRiVAojEj8U5CzcKepvRFUlUryYC0B5alP33+kGHtAMEww3SdHOrZy5S/dw+McnwjiERAsd&#10;6aEC//PzeO9wTruVE83B1eTdAECDqUqd5qZgeTWSiBSLn7ZZa6F0+NmX1/i//uiv4L3Dv/s3/wKX&#10;S6OWSkOBqMUg0Mia9WIN42tAIlQjI6FmvebTb3/I6xhRiehlW/Hur77Am1d32P38V3j+T7/H1eNL&#10;rRdrWixYf7BA/d0zLJ++oN58pu0XP8f2i5cUXSP2O2zv3uLV5y+5ax1CADQE3r58rRIjKu94fXeH&#10;NkR0APYiHEB443jpF1itAXtu4U7B5UmFyhkYGizWJzQUjdKxbjyDKBR73G237EKHs8szfP+TD3mx&#10;rvHy9hZt2+KuDbzZA292irebnm1kYhOY1m9X1VisVjDes9/use8GCC1jFPRdjxACYyxLi4FqIJBT&#10;oI2lpSIooCGOhn+BzckA4RgxBM2hyrkl3LhejYI8Ycu0nOfVcGQYJkYL74UJoiwek3b6R4hGLUVW&#10;CvWBCbgD/3+JxvG/I1mYdcN7x5GcEY2zIlJJzibYY1BKX+tENJa25tOizwlhHFn3B6v8JHrZUfiA&#10;vB67To9X7vc/72kfPvj1vfEkMuThsc70HkpEfQKdSQ1aAtAI1ThOFBWFUMCqxl9/9hpR/hwfPbnE&#10;b/3oBZ+d1ej29/Crc1T1kuIbGJtayksc1BKsaOgWFmiWONWn2DnP3S9usK7WkLug4T//Ap/97Wd0&#10;L55y+Rvfwun3v4PT9RqNiZB3byCbW9i65vq734e/+gSq9zi9+QzNhw3UX2gvjjfv3uLk7pYL57Cs&#10;a/zxH/8nvPnilb55d49Xb24Jejw+vdAPnj/hh08v8ezDNS6vKlgn8N5r5RusFifsu5bSJn+cKnB3&#10;3+rPf/k5V6en+OTjZ/jW86e4uXmL280Or+/2+sX1jp9f73G9Dxg0qdLyfrxRXS8rXp6usPAWW0RA&#10;Aqyz6IeouexaVgKl2Xx6LwpkpcpE+mJexs8kKJ0bbY96nqNIo2QkZUIgcSdANjRS9lxyLgvmZXdm&#10;igQlYmc2h3KA4mQqHBONczKwyPrhbC7hTHkgs9X//wvROFssmRbh/H0aLYGUQHbAKcw/WvLAkB8O&#10;mcO8ZtEMJkdrJhCVn+ro1DuQQz2UNEx8ZM4jnS433iKRVdHsuPdokvkdHf1xwCdMB7MwD+ZBXmPG&#10;duj46MqW6fQsb1JgQMBYBBHYFFqs0EhfV5AY8ItXN/jf/vffxzD8S/3X//y7PKs9QAu6Cs46hKFX&#10;grTGZEwWABBGaqwfP0Pj12hWS2ze3EHEcOkWCmuweXOL6y/+DPd/8KfYPr/QxfNL6tNLqIlsmjWW&#10;yydo33wNRYuh7dHHiMbuEO47/Oqzn8G6pb7e93z96h2++NkXaG83tEPU7y5WeHJ+gcePz3n5vMKz&#10;Dxa4fHSi67MVjTGo6jp5ALoWg4qmB2nw5a/e4rNfvkbbdfjRj57pB88fU6l4c9/j717e4j99/pb/&#10;8PUG94NiGB9tmmnWgEvveLassW4q6NBhaFsNfU9rqtSKLkYEEfR9n5rwGp88UCSMMRqlNHHRcYEq&#10;gp/mnGpZhWb2PoCSKJhecTGOiZQdaVD+So1hUAg3korSpDbhg3ye7DfAbM0/gPzAJOBlpc72yUTS&#10;ZfrhPaIR08A5+/vg3Mct5svzGCVoJhpH6OLhiMYSECRZBMYs6Ok1jsLCKRcjP4qZmfENROPBTvON&#10;0wNEMWQ4NvjIDs5jrwQKsCHeOx9m5yu7JqQ66qHpx/dO+95nbB83nlMnPKOE0OUnF2klgkht13cd&#10;8Sc/e4PHv//ndMMO//a/+zFMFHghrLcwtIwxIEqEsxbCGoTFQgOGagCe1Di5+hDrmyv0tx26vdKc&#10;XuHi/JGaZsHQdti//IJ3v/gK27/8SyD0oCqMsQiVQ4iKdt9hc3+HXsFN2+u7dzeUSPbdoO2+Y0Vg&#10;7R0W6xXPTte4OD/B2eUSJ+cGTSMwNlI0wnsHNYIu7gFEkIbtXvTlF6/4k598ipvNnj/8wQ/x4qPn&#10;dJb6xcuv+Ed/8Xf4w7/5En/15S3uQunHXGzy9B9LYtE0WK9WWC4WCFHQD5FtH9WYyK4b0A9DbmIb&#10;U/OA/O6MMUqNlCBpIcEoUZNSyNHEiMAYoMSctQyT+ADREi032uomFVVEiQwESTMKQ5rgqWtLgtYF&#10;xmd5KDEH4zLzENFYOEDV6XgU1YBUVm5ONOYr/6NEI2YSlX4r91ZQUcZd30g0ZrkY4c0MNpeHny44&#10;lbUkCBqmzLQ8LlO0H44g+ezDWe30Q85gUqzpzidkMEHBfMwcQGgmicvVyqw7LIc7naNMFvDo3Dx6&#10;BjjoS1EaApVzZtgJlQgAsCl9FRDJMNSM5wka8Pt/+wU6EGdXV/jhJx/iSd2AoBqNEIkAlDRQb1Ih&#10;XFVRRAMDCzoH+/SEzRNChoB2u9e+/ZzDPUGe6PLyjKurSwh/U/e3d9y/e4fd23eqmy1i1zL2Eeis&#10;hvueYTOQe+qu2zNQYJtKm5OGq3WD9brB+flKV6uay0Wli9qA1jKt0EG98bSioImIJurN9p6ffv6K&#10;f/ZHf63DEPj0ySV+8MMX6r3lzz5/zT/405/p//NnP+fnmxYbBWBVKQkARho1iLQAajX6aFXx0YnB&#10;chERY9BhCByGQMSt7kPPEAOd92pdRekCQp+a04omOtFaq1GViEKIKC2TVaMj701nUk5azKohKmAo&#10;Ok0HLTyikrmOwtQnNq0I5nBSZU6rLOzIYjlHBnPhPZSFGaznBItH0Zkrt9LDoZzvIaJxYkEOrpXX&#10;zPH0c0NljH2Yj2PqOj1TJ8WmL9Irs+84WuunjPVRl43x4izq5gARzJXn4afc8cNmwvu/HWwvgx/f&#10;6nTZ9/iX2avKJOSY9z6yknpogsz/LqXnjTGYWyHloURJngbnHKyzcBEYhqB3my2vb2+x7x6h6zpN&#10;ZdQT9AwhReipQlMtQdIYQmFUDShU0BLWeawqw+XQqPYDsdtxP0S0bUDbBYa2V2qL5RJU49F5hW0B&#10;RWTQgEXtUOkpz3mi9A62qVjVDlXj0DQe62VF7y28Nxw8gRawBmgqy8AIMQYyRLx5+Y5///c/108/&#10;+5L3YcMffO8jPHv8GF1v+R/+ot+MWgAAIABJREFU9Kf4Dz/5Kf7477/gda8YslvAIys8A0RVWgNU&#10;BlhVjqtlhaap4KxF6DoSKeMT1lKzvWGN4ej6zpH/GpMj0jlHDRFIXb3KWxnLrKV4mswMZedjVvTp&#10;bReHg5aIRqihgRBjL5QcWYRpFUWmH8djZqJ3sLKnwUycwgH5mK2BGVLIS6KO02uOYMZzz5TOiFDm&#10;55yZKCNtWi5RiMYxDml2jJsJzRTtVGK08i0kgclnm5MGOlK5CpAlfGTM1Jg9kElwZt8P7R78OtF/&#10;kMGdvQXObYLphAdP9PDQhBBSk2Ed6U+dHXqgFGbIhoYwY+fflAMBkxYRMrPh0JRTb4FFU2FZWT66&#10;vMDz58/gvUM/9IyasBqRKghBQUhgbhMP0gLI0W2S5l1yoylBIbwgngUwKCo1cFoDUoNhSR0CZBjQ&#10;9wF9H9H1AX3Xade23Hc92q7nEAMEgHMOTe20qStU3hIqiCFqHEB7tgAWHlykTtXbdxv96uVr/Mmf&#10;/w3fXt/S15X++Dd/RO+Jv/7FV/of/+Iz/sk/fIVf3e3QSnb7WQNLoxSllQltVpZYVAbrxmFZe60r&#10;T0Niu+8whJhrWORiKsbCGqEzBtamEmtpGTtEgIaZizqaaCPRiCyrnBZ9ZjWSDIvkgjSjuTnJQvo6&#10;daJKCiITCTmmCdM8LavwHM6P2+ajw7jwj7/zeNuRJX7MJ7x37tl3/TXbymzn/FxJKUCPNcyMKR2V&#10;VXpIk0qYBjnLEEsPSHgsvw99VEvw18PqgCxhKjwY43g8jgKWOFetx5p4hg8K/ZEf0OQGxXvAZn7N&#10;8n00MZNNi8qbbNYkiGetI5mLCSshw4CPvvWR/uD73+fTJ0+wbAxoiCEEGEAr52joCImAIKdWl/vS&#10;Ev6QbC/DFNVmbBpw8KCqWtHcAj4SiBAbIak3PBQDRAdEFVgYeEPAea3VkcbAO59b1lNjGND3PQBy&#10;uVzh5HSFurG632/48vUtPv3p5/z001+i04CTy0tdLNf88vU9/uxvv8BPPv0KP331DntAQ36MlUWC&#10;jiVvwaUNlRqsaqOrxmLVOK4Wnk3l4Wgw9AEQVWMNU+o5KCG1tTOGsLnHQxRJImqoMUpasYxRUkbB&#10;LaU4k0VHGuRq7pPfYkxH5siZ4xCyzr4rM4UghVsv4LJ8PyADMf/+wLYZ0YgZ0ciZ/E2HlONzRuSB&#10;B+KISzjgGeaXnJsLhauYT/eRaHxPZRSoAGC69aw6E+oAU49FRfboJxNEphNln+sDumHSTJhFKh7t&#10;OLoCMa3qD6KF2XawjK+M9WD7CCTmttd4tWx6HGz4BsVmJoUJYMrDMKkUPgkgxIAQBMtFje998j38&#10;D//2v+dv/fjbqO01iJBObSz6oSdgUNcG3nuoBEQVUA0ScWYAGIhmkjN/IUpqnksBShKBIFCJEAmI&#10;OkAkQDQ5/rw1EJ+atNbeUlRT5JyCUZP50oXAIQTAGFRNjepsgb4L+PrVO372y5f4/Fevse0H0Do4&#10;2+CXr+/48u0v9WdfvubnNwNu9zGlOQM0BgpDGlXUBnDZt9Jnd2INg2XtuGoc1kuPs5MlmsolRBQV&#10;1jp6iIophmAyVA0Jm3M98rg1BuEQBKCBxCIVyHOy/KMlNH3MgFSWlSyjVupoOYtCTWZDRwBdIHtG&#10;Bvk/mon5EeJnDqCsrHMhBTCRi/PvekA0TpZ0uWZBC0fnngHyA7PgmEAcz4dpio8h07P9AIxZkiWO&#10;sfx1LDJFRiaBO4A0LORKNiUShOP8+FHJHFh8k+DNYxO0DHAMqZ4G8Y1mBKev6QblcJc8ND3YK381&#10;k9KZj+shdDJdjsWRPf2aJ7xIyv7zzuHjFx/jf/33/ws+/uAxVvUAKxblxmiNOlMhiCC2Hc9PT5Te&#10;pZed3O0ZvdiitiCqUImqUakxQmKbcrVDhISgMQ6McUDUoEEiVMDkgPVqMVCRw3XIdAlV1RhyQtOA&#10;CNWqqglGvX77Gj/97DVfvrrBzd1eaZRDGLBp9/jVzUZf3+55s+3ZdqK7QSgEood642jEkIHqHSgm&#10;IpgAa6hLqejg4CvqsjZcNQ6n66Venp+wqavy3tQ5S7WGnfSaZYPWGAWU1hjQGoiqhhCzCw7FFGWC&#10;7EKgNEcCRDQ3ZM2p7EwItLzOohiyGZGc8lJkMc3q9I7L9FHMnPJH4DLH/GZh5BGPNorNNxKNh58y&#10;52fC/R7RyJHde+86x0FNOts+VyzI557VaExkACcgNNsLB8+icOsZNRVp0lFWcpTiyPUd3C3xcOLS&#10;/Hd92JwAkAvvzw5msmnGYcxwzXhrqgfnyyjn4EEdPE0tWlMnZaPI5S5Sk9nCH4wvXFOrO4mJszo9&#10;Ocd/9eMf47d/67fxo9/4J2iGX6lrX1N9C3EVrDVaURhCQIwChcHd3Y71cqlVXdN6SxGBKFVh6JoV&#10;TN0AxiHGQAm9Srcn7t9xiFvEGCBDR0RRCYIhKIcIRE2xD5r9+KRB5RzDMKjGiBgj237Arh/Q9gE9&#10;wLu3d3h3fcfXr69xt2/RBUEAuN3vsd3tsNu36CPYdtAukNuQkozrIlnQlB1ZCemIhTVwpoY1hjEK&#10;jPZoLLiu1zitPU684fmqQuNYqknROkJhIXFBgwBIBDnQEehFETXCGNBYCxjF0AmtA6xFyltKMGBc&#10;KqipSEpU1aR4TFa2KUYgjjUVs4NxnDBaZnYWwrL0TWQfmUuajSIwOT4PZOkBorHMnzlSmC3e46Fz&#10;c2B+7UwUPhjRWFb+/J3AaHoU0+HXRzRi5rDnEcwwHMO+eSi5k+KScti0FJfo7/cEfNbGb56iPZPj&#10;KXx5NtoytgcVxrFDo7SSB1MXa5PLfpceleNxSckUlTp7HABpyhNF6deTaWvkVDsIBVXlcXpyhseP&#10;r/DRhx/hk48/wbdefAsffvAhri4ewUERupZGeviFgbUEqUxJblM8XYyB+/2OQxzQ1BWMSeWGBMmt&#10;aWRQawnjSGs9xSrUXiB4BzEWvWriDqiMFEQVhKFHjANUIoyzSmu4l4CoYC+KXR/x7naH69uN3tzt&#10;cL9teXu3wW6/06ADlUQfBPuux36/RxRV52oMBEPXsY9RB4DeEo5G1RgGERgqrLGoLVA5A2+hkMja&#10;G3hrUTvifL3EauFRVxZNXSmg7LoOwxAA6xKhS8A5p845IKciqio0AnQGQARAOGcBxLyiJhdxWSRG&#10;vk9LFE9yIqgKbKoCzxITQxYHo5ZshCzwWaA5JVbkwm+ljsIs04/jfwzni/khwp6bEGWfLAtzLmDc&#10;VuZtMTGOVvgDPvA4dfoB1DAZAIdLNKcOUYfRm7mEwsEdHokdpxeU09LKM9FcZxtZsHlsws9OUgY5&#10;jwlIYzj8e7wD1cM7GO/rcD9rbKYYtBynKPdFKFNnkLn6KgbheJ50b+n/1hpUvkJd1Tg/Pcfjyys8&#10;e/YMH37wIZ5/8BzPnj7FarGEs1ahoKXBolmgMRYceoR+p4KWztQgFTQWKfUjzTFLw7qqABhoFHTb&#10;XQpCokll4W0PNYYDEjtri34i4BEUVqlWsQsdu65HGFI9Q1UDwgEKxGihua/y7XavX1/f8tXbd7i+&#10;32K769h1gw5DUsi2rhkV6NsOfd9rHHrWvoZax16J2/s9uiAaoHSVhcvsh6SxqbWG3hk4HbBwFgvv&#10;SKT7qSqH9aJC46GVUdTe0jtLFUEMAXVdoRtEJUYaOlRVRV+53CpdEGJAHxSVr5CXcLU2IatUBjCD&#10;yfwl9X8QlVTyDMgoNhEf2aIwWqZLgvsYSb/jKTkChIfmq05COG6fuf00jWWKaCwmD/D/nmgsXMXs&#10;7wOi8TiicTybltjLadhHKGEW0TgqNh25BR0t55lgzf/DFOlcXsBc/2R//QzQH104Mw5HN37wOTQR&#10;JiBToLrO9jvYNr4ZTfAlmxtprR+RDKGaXIlZMdAk9FeKxNZVjbOTUzy6fIRnT5/i2ZOnePLkMS4u&#10;LnGyWGNZL1A3NZqmgfduHIsBaYyBpUVdNaitQ2i3YOhpTETlbEq3BmGshYVPvnaa5FHwVWK4JAAx&#10;JA5BIxD3kCFCY6DGAQZRDUBDB6hQQ4CJPQwiVCL6MKAbEkNfFG7bddzuO73bbHm73fB+t9dt1zGo&#10;wlhisarYxARPhxAwdMnD4Z1hU60AV2PTRWw3e9ztOnRDJEmtnWNFBUTYR4G1ltYYdQQpiWSsvYOz&#10;6fkuK4PL0wViGEgd4IxHU1fwntBgYK2DlcgYVaMIQxwgImqsTZWWximdZ3XRrDAwzDxiRgIAYJxX&#10;YxISVBEVCgCbKyBIhrojLZ+NBc19JICCIUvU4pFAHyzpM+R7QDSOkjOZCaPQHZsP83OTnNdNOD53&#10;kZ/xp7lyKNcs8EETLE2wX0cMP+2XTzdLnS6Cr5OgIcHtg88INiYAQWDSzuVsGTbIA/I+Ceck0Mc4&#10;5D1cMucIZpszpTA7JJ0v+fU19/7V8T6MKZ4SHc/krMOiqnF1eYXnz57j4xcv8OHzD/Dk6grnp+eo&#10;rIe1Fs46OGthjAOgEBEYmzwEJuPQ5CcnrHGwrgItQYlot/cQvcPwqAacgbU2PQqY5DZLUE0Fkh0O&#10;VBqf788AxtHmbM0YOh3alqHvgT41dhm6PYau1bbrue96dH3QQTR5JvJ7iTbS1OTKLtQ1jsvVEruu&#10;064f0h4mMdvb3Zb3m0GtAMuqJg1hrNXbduDdfo9391tsu0FDVFpjuXBOvRFKRBZe0hjSEOqcZ14d&#10;QaZ2fZV3OFs1ut0OrLzF2clKT05WNBIw7HcwqZU0GbNlJUJjyKryqZhKEhuIymjYSRSl0ZRirarG&#10;pLkvqrRpiRgFsASZJaWRyUAkgnG+/uWDxjUHKEYGMoc1OqCYyjdxXE1LiGSyK0bZnObw4fcHicY5&#10;zVW2iciBYigKo/z0wPkLSEjSNtMa+rDU6bzISvauZJ8MZ2KYn0A+kSIp0XTzCQ2l1yRSWJO816i0&#10;p7vCNJIRcmUdkZ9mRgP5xkY7qhz7sHIY30dBEVnRDBKQ+i0Q3jksqwXWqxXOz07x9OkzPEv/1+eP&#10;nvLk5ASrxRJN3WSzIdlFzto0kUSBoLCesHUFmzMcJ1A2jc05C+csrAHEEjd3G9X2mldXKyxPLZyz&#10;qjQsflDSwDhLZwppw9zp12hiVx2M86hcBZoz6pmqxMg49CkfICYyUSTmOiCa1YxCJELCwL5r0bc9&#10;urbjzc2d3t3eY3O/ZdcPiFGTiy9GOkMYGlp2MNYgSsSm7bjvemzaHtsuIEiCX47KhSUJRaDCWTKR&#10;+4ntc87AGgIQUA2tJbx3cJUnd8RyscCTqyvWlUO/7xElwDpHHUImEz2NIbw1qLwnOSl1kZy8xLwC&#10;50hSAEw9JIWiWuxrYDya0BknUKZ/EQrk1Olx0uXpNvoQWObr6ArLqX3THEhm7sQdHCuE+W9zpDCO&#10;AZhvn2976LdDbg4ToiZG0ipFv6RXhUyfHk7afPw8S3KkScoDyMKoAFk4WM73m7wIU5n5YjuNxvlE&#10;GM415lyTpnz41Kw2l4fPAzrUZeUd6WgbZVJpNlHm3IRzFqfLUzx5/BgfffAhPnnxCZ49eYqL83Os&#10;mhUq5/Pq75g8CiY52IcUwmysS7ol34rxJocuO9DZCZGIIIXFTHPJ0OQoA4WtLDb7gfubLe7u9mhW&#10;DUhHUQsYB6YVXbOvm3Y2sUQjoREpRXtQlR5IfRDSU7WA9R6Vqcb3S1WqClQCJMRUVh4NmsVCQ99x&#10;t91BobQWqKoULCTZDxdEWV9beGf0dL3ivu1xfbfB/WaP69sttrteoxCAofNg7Yx6U9rAm1RRGalH&#10;A0RAFThrUTujVOHCN2jqGgILXy+wXq9weroCYtCh7xhDAAwQc6OXMLQIfasaIyxBay2sczAxBTER&#10;qSaJtak2gwZAgsDWBjB5HExJvt4CakDQIKpiGLJ5hokUNyk6LD/GKQIGzBH0ktHxtHgmG97kAEaU&#10;+P8CgVUL6TdTBHNBnK+bHHfEhCDmROORAhn/nslXmTyY/GKza02LZkI+7/MjD3edBsbKMUkD5Meg&#10;MyFNv4/6hhOcSIEccyb/IW9BXtVHV7+mQ5O1neKlkbvwZuFIK66UsSqQvPcGEKCuPE5WJ7i8uMDV&#10;o0d48fxDfPT8Q1xdXuH87BzL5SJxGaIwNOqsozUWyZOUhl6EP4QAMoUrl/wG5xyc93DOogS9JQUV&#10;j/L7k0K01mZ3UwojFoXe3+/5+edf4vzRKdYnHkEUUBl75WpuKpKXnbHIi0BLmSDmqjQQyojemKcz&#10;kFq1pQCmCGhJ0MrPMAaICJyzWJ+s1DvLRdOg61qEIJTkl4c1CuPI2/sW7+7ucXu/1fvdnru2Qz8E&#10;qgCVs7CG6lyaF4YGsAqJKaZHSQpyYJexMNaza3dY2tRX01sLv1zpcrmCd1VaGpjuOkpq10WSMQpS&#10;rqCBdSYHiBlYU1BkylV0zpGigEVKEuGYh1n2U0uyqmtUTZOJSUUbgvZDQAiBKRMzR4am+aCKPOdE&#10;VUZp0LwIPmAWQGfrp2bMN3EBc6HPU4hznmGOCKZ19fD4/NMBCD/iElDcKJkOKOWmj2XxPaJRpzBn&#10;5JUWYwkoFRkFReYnKkZUsh4mI0FxYGZIgQ4P2EUTu5riB2jMOODRlVje5cg/ABgElfNYLBqcrNZ4&#10;dHmJp1eP8fzJUzy5eozLi0ucnZ5itVjAWQ/LkkprQDVMED2VAE8QqCCdtNpHjcjQG9L3GEhYa7Fc&#10;LlHVVYo4LOPMYztW+aShMQbO2uQBMZKyHKua3SD4+S9+hW9/77s4u0xqtuRyg8xuzlSgL0dH5jyL&#10;6RFoBlDphQoBhWToDCpiTKYEslJQkdRrUVJF6Rhjqj1AoautLmxDX1vEIJAoqQ/kUGG3tQjDgH3b&#10;Ydt13A8RSgNDwlHRLGpAhSJRQwisnEmGkAgUQtKod47QISmk/LT6QdAPEQrAOcu6qtA0NaxJirdu&#10;avRDhLOkVk59bdgPAXEIaq0hTUJzYHY/ipQpBCVTUVwlQghIbjHAOzdOIolBNQwgoZW1qH1FLusM&#10;NMkgokNIRWxTMdvUoyKq5MXXpDosTC7IbAuU1Trx51lvZOAw5wAAHEYxzl7tQ5WUDqHCoXKYuxe1&#10;bJ7soBJtWa6NkWicBOvADClyVzgFnVUynlbBfML8e/4lX2pMzJnONv8+3UA5z7jDTI6SbZIVQfop&#10;uZ2YlFIUrJZrnJ+d4/HVFT5+9gGePnmKJ48f4+rRIyzqBt6mluuGNpX8zs7UNHnseJ08Jhhjk2mQ&#10;Cce0CgiY4WQIISMThfcedZ0mbd00IIkQI8bAVklcQAIKhzZiaYcOTSZRVS8gavHLL17h7dtbXD2+&#10;RLPwmvEooEpVkyeSgRpbinqUZ56WqdRefhbAnlqgJXMh80JJwStUECWkeg1hUIlCVaW1NtdXJCCi&#10;fd+z27do9y2CBEUMjEOnm8097jdb7roBg0C7IRIAFrWDNylwJirZ9706o6mFglKHMQ2BKgGUGBFD&#10;AEjth4Fd1yLGhdbOs6oc6rpSxIHOWVTeI0ZVUmiohMmoLpc+yARmuv2MysjUsNcY0mUmBaMVlSpo&#10;Z4JOrSVCFJAC0VQT1jJNV0OjtXewy4Va60FQowqHIaAfBu52Le62O4QYEGNETDYXaAyR296LSoqi&#10;VAXM3AyfT3vi6LfjkOQDU3v2GcXomH/gUUSjqhZSNO9/eODsuvPzEzj0PqTwJKQC1klCFbNnPJoI&#10;0xo/GiycCf4UsDjTjpz2VahSqalBikQ6V8EyxRYsmiWePXmqHz5/zg+efoAnj6/08aPHvDg/R209&#10;bA5qGQlHZXazFASSG4KMyWxpMOnftALbrBjKM1IRSGZyY4jcdy2892iaBucXF6iqSjO2Sgk3USgF&#10;5IAKQxhjGGPKMzA0SUHlayoAX9UgrL569Y7X7+60bXuuTxbZ3i8pOgk+awpkSPxiLkuaCl0Ragx1&#10;BAtQY20uC17yVZOPOgaFioExRtVaQAXOOiVSMtaoslUgErWDou863N7c4PrNW3375g3evH2D+81O&#10;9+2ALqSoS2Oh1pCWAiK1FXbOofJGnSGMBbwQQxQtz6PMbYJwzqmxFjEGVPVS67oCCYTQQ2JMVqQB&#10;vHeqFPRDAJNiSFk21sKkFvSAMbDWqo3KECKcs0oFhpBqLWgmGLW465DKuoeYvFFOiEjAWgNnHX3l&#10;4XyFqk7xKN575L4XBU9CJXLfddjt99hsd7jf7bDd7bHvevQhZLvfgMYW+DwXuIPvE2353vbjYw62&#10;HZsfs3MBMyQybju+7vR3Of5gbG7aN3ME6bTFQkZhU5Cn7aihEgsz5UuX9dgUx4wyBW1Imq3GKERz&#10;k9Bk37149gzf/eQTXF09UaplUy30448+xuX5OZaLhVpjUFc1KlvBeafWGFprlVmo00tSpuatmpMn&#10;sj3OrP45mitKmhQbYGyaXLl+n6rq0PcqAhgXUdWi5+fnODk7Y71oCtukpAGipHvKGeXJRVbc1/k6&#10;ueiLMpWmCoGovYfzDtf7AW9vNtztOnhrGZxH6HvEvoePQhgB4JJ5YyyUBjpm+ye70GLMLqXI9Pry&#10;KwJoONZ+ROJeTIb+HFswC6Qf2Lcd9rd32N9v0d1v0W5b3N3vcH23xd22xSCCEAa0uxbWeBjjaGjU&#10;uExBi8CZ7OKDwKlgiISBpfE12hCgVHob4ZsazllQBUPfYbVc4GS9Qu08shjTgKh8laJKKFBaODdg&#10;kJhDyNN7NQRETLZeLaracgiCIABsBWiAUYWqIIHConBNznjWbBYbGCRU2dRLLBdLNM0STdOgrmtU&#10;3ue5BkBTRa0kTUQU0T703O9bbPc7vdtueHt7i9u7W9xvtqmOhDEpMnVu8pOjmWxnzV3nwllIxfnf&#10;x79hBsI1EROZ6it8BrP1LYe7v69AJitjLLJyrCumkWTScII7o4piWYEx/id5A0pWSoYwNklISKsG&#10;K1/pyWqFf/27v4d/8V//N/z2ixe4ub7DdtNClbg4u4BqIsuIVD8vtRzX7M8nrTVqrUW25WBCSV3G&#10;mFVFg9Euz+QUSWpCGhbWWiR5TkjPWQsa0lVeRQWr9QpN0+TuxomNLAQnkMwQlAvluzUmpeoaY9NQ&#10;Mk+jJCpf0VeVRlXcb3bYbvfjBKFzcKrgWKNcJy7E2pFoTdohE62SprQwnZ/AWH5cC8NsCGp2eVqO&#10;GYikIgwdYtdiaPeIYUAMA7q2x83tBm+u73Fzt8cgxL4L6IMA1sFYiwxKSaQVls4mwbO5k6BVxC7k&#10;yMakhJw1qKyF9x4EYY3BcrnAerVG0zSpFoWxcD7lVfdtPxWysSbHgghEImKMIBXeO0QBKhGk8GaO&#10;kgWU4q7pLdhk5mAE3Bm9aa6D4axDUy+wXp1ivVpjuVgkpVA16ivPFELNAt4m8RBh1IAQYgr2igN2&#10;+x12+x022w2+fneNd9fXen9/zxCBqAkdS1owE/9R3KUzCeSM9C5/f9NnREFHCmP8TuAgX+sbzjWn&#10;L8bUaR7YK8C8ukQJaMrnTJcp2IAjuzgSmzQmJ0xpqcKUhE8UH33wIX7vt38Hv/evfhdPHz1C7Dpc&#10;h1usmiUWzYpN02jfdwgxgApEFUIjjNpEmBmjIkrnmCoUkbBZE5dYFM30fWH/mXIfNGXQmKxURkWR&#10;hkzowixQNw2MM3De0eYVwmji7UQSp5QrABUrbVQARQmNWpL5EcHCV7XWzYLe1bi93eDubgNVA2N8&#10;cn1aBwTB2CAImseeIh9N5j4kZvJQcrRiVmwwHLthF35LNfnjC61E2pz2HQGJiKHH0O3R7ne4vbvF&#10;63c3+Orrd3hzs8X1tsd9G3C/79EFhavqMV8grbmAy0ISRUDYRBTWHl3oMARNK6soLC2cJVzOomsq&#10;j/OzU5yerLBYZPSQAqTgQDgnMJksjTEgDAP6oUffBQxhADS1jFMVWGdhNfXxLMVpRsEyBNTAOgvN&#10;7w9Iz6ukvxtaWFujrhdYLJa6Xp1wtVpjtViiqmt459XaVLebxtC64hNSqIrGGBjDgBATd9OvTtJY&#10;+w7PHz/Fdr/D/WaDN2/f4ubuDpvtDm3fp+pcEjEi8pkiOOYR9L1U/wc/GUfOOIRJT3L8ZbZhOu7w&#10;PPPU6dEOyCYrxwEeABuO5i+Z7QcdI8bShtz019BAVDSKUFXx7W99W3/3t3+H//P/+D/psm7UBGUb&#10;B3hWsNZr7RtUvoahQYipFTpCBBQaJcKQKlGg9r+w9ibPlmVZetdv7e6ce+9r3D08IrJXZiqVVUU1&#10;qqJQSaZSmZBMCIlGDDD4IzCMfwVjrhkTmAED/gDMxBAxEkiGmUyiKivTw91fd5tzzm4Wg7XPec8j&#10;I0sloRvh5u7P72vuvnuvvda3vu9baxEj6p3vt6ktnta1hbl52qFqxt/SGjjf0WOPd65TyVSLtl5a&#10;iN1YsMmtn4NL/6BDTarT84dVmb/eU2Lli5OOA4hDXCCGgXF34PHhibuP9yxLZtgdEIHGAhi4iloX&#10;QTvXwW9RX4xH0cxs3DIGsxG0t6k+b4/+rjrnN52FQ1RrlZKzZRy1kpfM48MD799/5N37B+5PF065&#10;cqnwdFlYKjRxCiI5Z0SU0Dsi3tl6oY5cC95BGnfsRvBLobZCUWXwwpg8LjhEPPv9yGevb4mx80Cc&#10;67coqHhiGgl1Zqmt7+Nmv1BC7+xoMz4CqvbanMN7pVbQ1nDB3idaDyB9vayD4jdgWJwnxYH97orD&#10;/loOh2uuD9cc9ntSGiSGYFmhYHiV710hA6OkFNunZihbOwBpv+c8cb6c5HR95luff8GcF46Xk9zd&#10;P/D4dOTh8YmnpydKbdZy/zQYbAeuaxn6FpC1XFj/DrBiZHZm1/bUi0O/JvW/KlNYv5eIfEJesu9l&#10;yydrGWt76zk5eS6wUdHuhLuVMHYw+pIZ61HBO68pDfzRH/6R/I2//of6+vqWoE7UNbSJxuEJbQLi&#10;GNK4ReJVQNN6qqxqBnov25aWnprgp7VGo9Jqo9ZKqVXovYKVjGSv3IDAFfwwbMipgIoXEed0DSri&#10;5BOnpTUDWVOp+kJ1aeURROHDAAAgAElEQVSJN9zDO6PUesMvfBwIadCUBjlfZh4fj5zPE+lGcMH3&#10;hKsRpKL99fbAsmUfImuKhtnlroFqfcvX2nf7UK+k+/O0LNLazDJfmE5nTg9HHj8+cffhifv7E0+n&#10;ieO88DTPPM0TlyWDM1pXVSUGCy6+ZwjeBZx3lKWslwmCkqLHoZSqFG3EIEQvNBrBBcaUuNrvEaDk&#10;ShZnh7mP4KutUZvV+yk6QoiILNRan8sJ7WYT/eLz3lE6WappxbmEtj4Nva+jmVU9uyhYrueIMXE4&#10;XHF9dc311Q3XhyvdjXuJMRB8wHu3ZYEqpsAERFvTWqsxSlvT2qqUWijV9qCOe96+/QLxjndf/YJ3&#10;798xTTO7NJDeRG6urrhcXvPw8MDD6aynaZa1nJBOCV9P3os99nz5sp397QLvz9+yCwNYdTtT8Cm7&#10;8kXnc/v4C+clgRfqxu3D3eNsyxdWUHHNq1l5fM9F3dryU1Wpren19bX8xm/8pv7lv/w7+sMf/JDo&#10;EgGhUNWFKuO411pVfAgaYgJR9UFoGshz1lKK9HOyqRZrbTjXUKeCZ/1BdD3oFqnzujDivdfknzGG&#10;tftgojpVG2n+crHXIsppMyBzzRhEbNSx1KZrNq2AuQXFoDEGGxQjSC1VSy8LVIWcKxddOJ4Mtd7n&#10;wj5FYkrUUnsAav0G7cCgSCdyrS2Pzl9QZySlXi6steiGC6+/+pvXWqbUhdYKl8uFh/snPnz1kQ/v&#10;H3l8vHA6zzydz9wfHzmeJ5x4WG/lWhmGwZSQrWhrtSPKwpwLvtcGpRSc88QY8B7mWkzRqQpaiOOO&#10;GDw5l41Baka3Fqxxrv+MumEyYF93mi7UWjA8w5OGZHyE0rdl1mcXLG/lU9Pn1NYJrC5q2r/42mXa&#10;7Ub2uz37/Y79fi/7cW/s1Rd7ZeXRdjc01BmPhX7LV23kUvDVOBRXhz2gHE9PLEvbsCvvhPmyUHMm&#10;OMfbN2/waaB8vMP8NSqqumUIX8cYfsXj5eF+DghbAHiuIr4OYPa/az8qHWi09wLEmWXVp54DL9EL&#10;A3DWJTK0ptdDVms1ilYtaDOl4NW4l7/4/R/xD/7uf8SPvvNDGcKg6oXaRRMOA/1aK4go3guqQUBw&#10;GtWNEV8qtWTbAJZOaSmlf97q1SedlITmZgtbcqaWaq0l8aKdjatiJh2rSMoChV/14moMPb+BUcYd&#10;MPMzt26CF14IvdGhITiCtyyklkopmZILTgZcuhW/v9H9PtLyhWmeeTzOfFEN/0YEHwPVO5tLWUxL&#10;6dUALmUFqtbb0eEdaKcsOHG4jfDYfzbXGZlmTmv6hnkmn47kp0em4wOn05FzXjgW5TELH4+Np4sj&#10;10QaPFMxBH/0ipSFgqeKyM4JiYxKg2EkBcMYcmn4oFTnKS3gzJwN8YFDGNjtBna7xJD6MJxSmfJC&#10;U+1gr9synlotY0jRMwyJ5jK1ZQQlOqF5uxykLUgpiHrEBXytULXXf6K1FHHOYw0TITfLH50LhJgY&#10;0sh+2HG123Ozu+J6f00aEs6Hja4fOm7TT44dpBfptK6zQlHDRqLnfDlz93Cn7+8+yNPpiNlE7HTc&#10;i8xZydlAUhG43g0ib17x7v17Sl0J7/2NV8WJbOWFrJm5HcMNlvDyMnj18uj58G6/f2JTsoaD1T1R&#10;X7g5G57YAbou/XhJiXyON6uiy1Ky9fO0dczbrYslKuLlD/7KX+WP/vBv8Du/9Tvsx9FeoIJ3gosR&#10;v/fM80xest20Kak4h+skolIsKX3uFDy3RK0Lg00jXy0jrSAQbUothWmerRYNUX3w5jyjqJFpELF0&#10;VKAZPikbB2LN0wje9zfDWU2nCFQti93sIsbGk97uytl+aO88PjnQyjBE3e1GORz2nB4eycvC5Xwm&#10;l9yxHzsI1hkxK0bEod7qcOP4m47EeFEOdRAl9Jymdz20oSud2Xu7MWks80wrmXKZebp/4O7ugafj&#10;hbk2LrnyeLlw9/jE3cM9S1v5AB4vFR880UVKrbhmffjdLhG8sLSG1soz6ddbGtlaJ1VWRCIxBsZh&#10;ZL/bsRsHvA99zdb7prfpatvW2nuPOMi+G7XWajezrGQ7RwzJgODS8DEQBKrIJuQy3GD1VBCbLqVW&#10;mohzpGQEtSGNXB0Oen11Lfv93ko+K/00dCm4c06kp4DrVgPEvk8zfk43lV2WmZwzORdqqdRmWUQu&#10;GW0N7+31WcoPIUQOe8fV4UA9HpmXpX8beUEcWgPQethfZA/rqO3tg9tnfJoifB1o/LSyAF1NVjZ8&#10;rD/ZoapNtjSLT9t7dig3EPJFCIK11Ht1cy3//h/9Tf7oD/9If/0nP5XkI06d0hAXnDpxaux2IaWE&#10;qhlQrBRhETqnYfXfczjQWq1+w9B4XUEoLAuQFW/oYI/WUmgh2oTBZp6EHnAhgGzmstuQ4F5G9Wjc&#10;ST79Jl7Bqtaa1tp6vYrKqvPvafv2Z1Uj0DSbYTAOieurK+YnxzLPHJ+emM9nyvUVMay+gb4X7Fa/&#10;rkw5i4NtIyyoW0sCq7Gdc12TobgQCaIIjVYXSp6oeWI5X/R4/yjv372nViU3x8Np4e40cfd05v54&#10;pqgSU0ScZ1kKDiUErylF0cV2SHAwpEDOC/NSnkFHwVqlDVo10E+wtP15Xo9SamWaJm5vrvFrq1Ji&#10;vwQqIhnt/7kuWVfgcpnIxaZfOe8pS7afJ0SGUTk+ZbINiUGIOCe2p/rNbrN6rEPhnWdIRlI67Pfc&#10;3t5wdbiWcRzMTGcYTMnpHK1WHCIxRYZxXPGrlzJm228dbJzmzGW6sOSF1pqIc3hnE8RqaVJrhY3K&#10;3g+Pc0QRdrsd53nqQcH8ORBj+JopzNe6ES+cBbcS/tOAIRYzdLvkXj6eY0GHhDagUdYUticS1svS&#10;HlzE9Rq67/MeXsxmd7Mp699BK/zoL/xQ/+Cv/IH8J3//P9bPbl8zhEFjCPa1xGnPKda0R33whGaL&#10;5r23KNr85lfQarG210bltiDdeouuuooXOxTaW3e1VpacJZeqsQeK1V1qXbpu2dVZy11qpSoiTjuA&#10;1Yszt8YKS2lrY9Oxi/Xd7daTlYz8XMwLNKkgnhCTXl9dy4MP1GXhdP/I5Xii3E6kaF0UAetWWGsc&#10;dda9oFmuulV1zohYwUU7PrLiD3TdQ0FLoeWFOp3J5xNPHz/I5XRivzvw868+8uHxyMfjhQ+PFz4e&#10;z1xy4eb2Fm2VORdKbRwGRwwitVkv3nsYQmAIjtY8zim75HCyBme2AKYVQnDEYFlBSoHdbmQ3DJaR&#10;dbC31GJwUE9/t9KvmtZlDcoheGajSz/7YvT/LEuzDGId8SfOibMWNko1kFGkg9qW3e3GHddX19xe&#10;33DY7znsr9jtdirOy2WaWPICqry6vWW3PzCOO7Q1SilSSunEH6W2qkueZZ6NKl9ysUyhe3BuF0U/&#10;QxsNX/r8kJ4Bj11jI+6ZGGwXoK66JOHlmevneZ2r+Y1A4wuw8lOcgV8NNBpEbX/SttUSG+LWX/ia&#10;d+jzQAxZf2BtrYkPnh//8Ef8B3/77/C3/ubf4vb6RsaYNPkowUdd8qKtR3+CR1TUqYgPQb359qsP&#10;HlVVq93VxoFVL6UU9XQwit6utA1k5YyzgNFqo5SiOWdKKdK02rF2TmOMjLsdKSVccL0OVNHWVDo+&#10;sbb5bPiCSKMb5umaJVRpTRVBvPfqvZcQgvY2ptj729blEkS0SUBCJA17bm5uGdOINCVfzpTLmTZf&#10;0CFYdkCwskFg81zrQJ20/rP1DFa81errm+2jmb9ono1ANE/k0xPT4x3H+zuWy0wpmcfjkQ/3D3x4&#10;OHJ3mvjF3QOXpZKGHTFE8lyRqoQYGbp90rxkGkoU8NIUrSLiCDHhFYxBCDasRUyW3LJ1KMQWRlS7&#10;8MmTUkRbI9dGXrJtxmBlWi3V0KYXdPbWLMNY5gXxlRATzhtlHW0sc/6kI6VtfQ96S6/vVwsKFdRe&#10;3+3NLa9fveb25pab61uuDgdUkY93dzw8PiLO8fazz7i6uubqcIVznmVZtvIG+KRMWf0bSimcLxdO&#10;xyPny9mCVVeImuzNPo+ysJF+gZQSKSW891JLZ0+2FcNYj+AvGQ9//XD/EtD49cCwRZRfCTSyplX2&#10;pC0tsAWWNYKvl9/zF+y1X3AMw8CXn3/Jf/Gf/ef627/527y5fUUQT5QggiOXTIhRcKK1VaQZecj1&#10;m9bqK/t6GxNXUO8dpT6DbWJFv5K3n4JaC9oEVaTVqssyM88LOWd8V97FGGWeZy21EFNiGBIxRaud&#10;Q7BDJ92WV9Z1eA6QrdvyrOvkxXUwyiMi0lWhABubrtXaAw+IeEnDqNdXNybkkqXf/gqlUPOELoq4&#10;AK7bEhMsXTEYxICsWsF5pAN4nf9P5/3aWpRidX5eyOcL0+lEuZypWZnnzN39A0/nicfThfunE1UF&#10;FyIijnmacK0Qg8f7kegy2gopOobDQPAQKVJrpWHZiiC0YmSzNV1fb8QYAzEmYj/E68aOKbHCumuH&#10;BbFMLBve0782vXRTaqn4GDY2ackFicGOiLYNjKUaz8MMrFyncK1pvpWR4oT9sOPm6ppX1zfcXN9w&#10;OBxoTXl4fOSP//iPEe/07Wdv5csvv2R/OHRg2zAJY64GMQC3bDZ+Vh4V5mXmcpmY5llrqeKdZxyG&#10;XgqrtFrJG34l0FFwhxgXwzlqZ2qumMjacnyZ8rNihV877C94DV8PHr8UUHrg6Eu0Ao2NZwAPnrOT&#10;/vlNTUX4jN2rijECQdHoo/zWr/2m/t2/83f57Z/+JtdX10JB1SPVWSbtV46AQnIBj6OTHQgxri0o&#10;ca5b9vbgJeJFvCBeKJgZkdQqgllTrZGw9hdXamXOi9RWkY4uv/7sM968ea2lVOZlktaa5rxQcjZA&#10;slbJparrnQNxjhijxGSpHICYKo7gonrfNRg9TUX74d7CVBdl95dhrTCnPgxydf2aMQ54LeZyPAxI&#10;TAgOpwua574REi2MyDjAEMA3NDdazZYx+GBkn1pxrVrl1wqaF+p8pkwn8vmJ8/GRy+lMUzgvmY9P&#10;F959fOTheOHxeOb+4Ym5CvhA8KvHoVnYa1Rqc3iXuEoCzi6PqoLEEVcqrna1aPegkOApOJpmgqvs&#10;IozJAoOLnqUUcl5wYcVrrEvlvGE2RVuf6dqRvFY7FuCovU22ksq8EyOkCaQQEbHssWElmPky0tu2&#10;66kwSvUYRm4ON3z55i1vX71hN+4R7/Xu8V7+9N07Pt4/8J3vfIc3rz/TcdiJF6+tNim19FGDDpON&#10;Z6mtUlqRXDLnaeJ8nrhcZlprxBAtmwFyzcRgVG+qUnMh+4WiuXu3GCks+kDykUzBmuF29Fpvo/pn&#10;Md/LYPASLvylDGBNI74ePJ5P+fPft7FxhkJucMOnjrL2HhjwY7WYNFWj2VbkBz/6Ab/3u78n/96/&#10;+/vs4o7gA85ZFrCSMBAQA37EGZOw5zrWyvTBa2ud8/+CMyBO8KCueYLzVlYI2lqj9pvfjE/tddee&#10;unVTVk12sNWHQNNGjFFFhBjTtmCdbEXT3g+/TBznI0DX+I/EGIndZMUaM+sUCAumz6IZfX6zFLW0&#10;oyAOQhq4unlF3O/ReaGJx6WBsDvgx4S2Ba2L3fQNs2afrdFuTFt7mxoN1YJrM+hiA7bVzFSW84ky&#10;X6jzxHQ6s1xmtCrBRXK56HmeZarK3dOJj08nzvPC4foVndnDLiWrgUSpIeBF8Ig6VObF6Muq0m99&#10;S8VLq4gYrjKOO56OJ0rOOMx6begp8drREOftIsDKCvO3NHVjzqWn+dYef/l+OueJHYitnSCEWHDw&#10;wXfrfDtYxoswgplzrlO0+12skGKysuH2FYerK1KKlFLk48eP/OLnvyDnwpAG2e32eOc367e1w2Nk&#10;pSbN/kzJxv049nJhydlcvXZeOiOSJS/EEAUMN8llxi0eqdXIl/3ujyGSUuJ4OT9n6mvH4WtOSb/q&#10;gL/4uLz8/V/BdxD4hLwEoiaFFUME1+yk9wHbhl6WWlHDTyUEz2/9O7/Fb//Gb/H29VsLCM+5Ri/y&#10;WLubIl1F2EFHWIemit1SysrAM8HIqjh0TmjiRMTAA+tCGDc+17odxPX19MtGcs66zDO1lN7l0E5B&#10;XVDFuO3Bi4J6EU0pyeFwWKWn2norCVYDGL9F4PVCa12Fph1/kY5/dSACodORfNS4vxaJI/MkHOeJ&#10;ogIhIeMB2ojTBVczkiuyZANZZ8XF2PUGjtwqtWW0NIK45xZgWWjLGc0z1AWtua+h53Q+8/7jvby/&#10;e2DOjY9PF6as7K9uyDkTQzNFYH+jWlPyMlNFSN6LD76XFI6q3dBJLEX3IoTUg6Z3oDb3wQXHbkhG&#10;Z+4tx2Ec2e33iAi1dLu41ggxGoLTF9J7jwosZaYU46IggjMpswF3HTtYXbvdmuEY9sNaEK4dEAWc&#10;Gst03O149eoVh/2BIQ0453l4fOTu7o7Hpye9OlxJ6NLp7SA9J4a9pLQORC6ZeZn1dD7LNE3kUsyC&#10;LsbNvg9gWiYLMFpZ8sI8X4g+Ul2lVHPnVrBAOgz9ZueTvf31g/8yw4ctQ/hzA428yC7WR1g/8ZOh&#10;KHbDC/SxYiB0nYB9XzWQyUfGOPD9735fv//d78vt1Q3LvBiAsv7czql33ZRhswFYK6mupnKiPnhp&#10;1Rzz1lfUtOHU2zAaEXVeCD3W1GabqZUqeTHWY611rfvVOUeMNktgmiaZpkmv4nVvqeqG2RhNtena&#10;bnUdPFoXW5xoCEFXFhsYeUpg87piNbXplgYbytzxD4dQxSMhEcYrwnCgPsDj/SOXy9nWywfwAW2G&#10;SjsKEajVZksauuwMR8DwglYF8YbO0wplmelz4gB6m9JxWRZ+9ot33D8eOV9m7h5PLFVoLoI4QhB2&#10;Y2IcIpfzGXGeqsq0zOb6FCKeRCnZaOUhqKQgoXiCFC71QvAmehIayQsSAzE4rvcjuxQJ3dwkhEDs&#10;cuRW28Y/GHc7VIRQKiKmP2lVqee61dErILd1nnpHxpbfCGyh9/69M26L7ye6G7yhzViM+92O66sr&#10;9gcTPqkqX331ng8fPjBdLnJ7+4pnSz3XOTlK044TVXO0yktmmRfmaWJZZlSVFCMpdsu5YE7gjbZ2&#10;qKitGuYwnYkxMS3ThkcI0jOuQcZhYFqsC/NNIOF6Vp/jwZ8PaPwVj+0i34DGtSp5rpPXZ1n20noq&#10;JwI+BPJS2A2JH/3ox/ylv/iX+OLzL6GC884UCh2QabWKttYPnBMnTrdvpr2sFLqU+RlNbNp6cV6B&#10;jl+IGCXKB40xUYdq5p7dCWcLDG1N6gUfAivl2ToQyZR3pYA+v951MWutan1lt6UbrTUx2z7pMt4X&#10;2ZWY2aetOltLdP3aTlxnXHoJYdA47NkfbnhygaenRy7HJ/I0mdmKM2myNo9o3bT4FaU6h3TevrSK&#10;MS8E1NlrbYZSt9o6m9I+f1oWPj488P7hgct5ZjpPfPh4Ty6CigfneH1zg7TMPJ9pWClgVvIG8jix&#10;ydR0a1knIqZ6NOR/uhhRKjgBrXhRfPTsdgNX+wGHUnNmGEcO+z27cYcqLLlQe+dhWXLXPLQOqplX&#10;5rwsz2MG1rKiZ3uCPmcvtbKW0NoaeNcDldNWq6zMHqUyjiPX19ccDlcMw2gA67zw4cMHPn68Y5pm&#10;RCClpCklaz71jHAVOxUjIsmSF5a89LajZ9yZQ5fz3rCz3s5fqpVFtVWdl1mGNDAkK0udmJKlX78E&#10;7xiHxGG/p9Qno3bLs0xpjQM9i5BvChi/Cmj8Mx5bZv/CT2GlEgkrUbZDFBstUpyggtTW1CF898tv&#10;8ff/zn+o3/v2dyU4rzkXXBCiTyLBUphSMrlmypIJwZhtXvyWDoqzG6CPbX+2pVcDtboaERdWI11R&#10;nEiMsVucF0pMlNgtsmqlarOBLJ3Uk0tlnrPW0tYazZjLL85202YmLP0DtVZZ12Zzc5IuCJWuEumO&#10;qysk09GZ9c+b9W3FoU7VBSc+BcabG8K4Z3o8Mp0u5GlGS0NT2JBeFUfzEe0mCeI8bmuS+m4MAnjX&#10;6cDGZ8hFqbnScibniePTE4+PT+SlcPd04f3DmdOUUW+U45TM+chKOBP/zEumNGU/JIIYUJiip7ui&#10;os5RSkfbW8NJ2yztWynWvfCew2Alz7xMqAjDfs8QI8kHpPbuDF3hJ9aia7UHpdoouXbKr8f3vQNd&#10;8ISxAkPwBGdTtVwHfAWopVFdI/heaoqDPgP0+nDNm9vPeHPzisO4Qxyc5jPv7j7ox/uP4p3jen/g&#10;9atXXF9fqaKiVRVtomql21Jm5nnSJS+iqoQQZN+VZ96b+G6lHTdtuNK1ITExxpEhjga+um5IW+19&#10;7G8/XozdeJkuOudltT/qkaDngl9LGtYTa0/bMgL9+r99QzD45O/PmcIWWp7DwSenRjqqq9BKkS/e&#10;fM6v//Sn/PU/+Kvy9tUbaCpLXSCbrj4Eq0OHwWtsSWot5JJ1WRYREU1p2GiX1vLUbVC00NMcXUUx&#10;qq0q+DUBEPXeE0PQGiPZQEAtpUjOmeeI1qu/qlqLUkojBKcgK4KrvbGismYLdNCup4zP74W+dHHu&#10;5rhOV9Dx5RqviQOq1mgSj7aMAjFFbm5f8dV44P6rzMPDkXnq8xV8P/go6nz/TopfNRp9TZy43kIF&#10;fE/pnAdzRqKJ0FplOp85H5+4nE602ng4TXp3PIv2DReGgYbSiqkcVeSTnrkHxpQYYlARlZRSrwGF&#10;0pSyLLRWSTF0VqKj1RmHEoNjHGI3yvUgnmEYjLDUAWsn0v0edMv2tHMKSjWyVGuN0r0QnHMmGOqm&#10;MKh2ybTH21RrM3bpm1VXgplbGakO7xv73YHrwzXjMOKAZVl4PB95f/9BztOZz1+/5cc//hG3tzfW&#10;7jI5u+3hat4OOS9aahHUNBshPI8DcL2D1fsn0moBGrF6YgiS0sA47hjSYJiFe85WpWMIToT9bmQc&#10;RpnmhWwyUnjhdtjP7Tce8Belgnz93/6MxzPQ+OKhz45OG3tpHUsrDrtRalV+8hd/or//e78v3//u&#10;99GqW31YciPnqiF4STFqiB7nvMboCSFKM2MK5nkWEcH7oCF4zE2tdeaWvEALu/hIFL8m6paz40Mg&#10;DonBZNLGuOs1mAWUJtpUrVNiAiUfhq6j6Oo/q3aes8sOpvS4orgXQXbjcBiCYAALttEthVCR1mFV&#10;S3pEjINkX8FyvDAM+DRQEe6enng6nymdvWnqtIB0hhq9HGkrQUYVcfb6bFp9pUlDvCeKgxLRLMw1&#10;8/j4wOPTI6fzheNpptYmMQ24wRFTpGtBmGqm0bEIxTotfXObi7WT0MuppRSWZUFVqLXY5j1c4WM0&#10;09vWiCGQotXSZpdvX2e/P3QvBHOslhf1Y+tkI+csWysZujPK5py9GqOUUliWjA+R1MHNkrOVcr2n&#10;30rDOWPjeqe2e8U4FQdTQhK80YxzXnh6fOSrX7xjiAM//OFf0O9///uy2+1W+0C0l5w5Z/KSaZ1s&#10;F2IUk2U7dc7L+jOqGkGp1UrRtoGjwXliCAxpYBjGLZh2SHpDqJygyUc57HfMeSE/Hbfjvt1U/KuB&#10;xj/H45uBxpeR4kVY6XmxVTpiIxPEO683r2/k937n9/jd3/ldvA+UmlVVxYkjeCEvhfM8M/sgwzBo&#10;GqJ459QHp2bMYa2pDgxKzkXdOjbNnJ3Ve6tjSy2qqDh1z9zoTmYRIx5JHAZNuUhesuaYTfNQq7WR&#10;xKK8tqbLkklDQqzFhHTZFl0B+bzYK+LBGh90zZRQFVpnUK69X+nVBCJNnfI8as8MKlrDi6M5b+QZ&#10;NRTdp2QW6pczc14YOSDiwfUUpvejaRVqDzx9g9psBO3UaMX5RsBTJqtBL5cz7756x/3jE6dL5quP&#10;j0xZ8SkRfSQMA9M88/T4iHPamYh2uFZtwaorEfq/1YIXIcaol8sktdjfUwz4FG39BBNQRaM2Kxi+&#10;MI7s9zsQKCUTg6X1AMMwWMDB1JLOBUKoz2VFtcO4BiF7G5qN8uttU7sx5cVFslrli81xwLwYDvs9&#10;+3HHGKNxUjD25el04ng88u0ff4uf/OQnMqRkHRMDrq0s7ZRlBXy3p9u8L9dfqyS/1dUgE2/zOPA+&#10;EkIjxWpt2hiNAt4BzRe5f38lwpgGxjTwyBHb/etr3Np5L+LBp0Djv+bjU6DxmUy6Lvgn8UjWtEhr&#10;ZRh3/MZPf4Nf/+mv8+0vv4NWA5laayx5YYyDeh9YFrDpx1nm2frXMQbx3qnzQooDzTdZ8rxp59dC&#10;SdXGtDsvz4MQO+Lco7FWOibRJwaFlEjDIDUX1dqY6V0QtZqulCLzPOn+MCJGnWJLf7YX2k/3hhBs&#10;i98NaF1frRU9sJ9tpdOsK7jmd5bQCM15tBUB0RASMQ14H9EmnE8XLqeJuhSoFYJ1DFaDbttoHi+r&#10;irA7MnUKtAsBWkVqhlZo1XwHjqcnpnlmyo25CQsRnzwxDoRh4PF4ZJlnQnAMMYAaQBlCoEL31Gx4&#10;b0xE1UZeFuIwchiTzJfJAkIwpt7SkficM/vBeAkxRnLJL4RtsvkTrFTgFeEHw5ZatXbm2oZzIh04&#10;tVIiDQOlBJZZuwbBjGA2YZzqpql4PilILQ3nlCHGbhYjSFt5KRfO5zPOe25ubnh9+9rMfWrT0oy9&#10;qcWMY8E8HfuZkC3tf3m6VLu3Z0UQdeLFu0YMDW1JmyKXeUKcs73fdJs8tR04gKbEYCrO4B21rQTp&#10;56v7zwIa/4xOwzc9vgY0sqXD61L259glCivoJ7y+fS1/9a/8gf7g+99niIlW6gs1RaOUmRCiHA6j&#10;DkOSy2VmWTLLnBkGs8+OKVJrwwdHSgOt2YaqtYn3fp2FuG4a0b5hmzRCFBsK0qWMBtTY9KaUEnUo&#10;lFxMINLp78Y1yDrPC7VWU0WKQ6V19xJbkDUYvlikT9ZM+vvAVmGtzxKe31C1A93btiq2yVvPPMQ9&#10;TzkCuJwvXI5nlvOF/XWxjsCLd2H9lvYB3bCW9XXT6a9NG3meqWVhupx5fHyk4TheFt7fn1jUE2JC&#10;RbhcLszTRKu135mnEBIAACAASURBVFSuG3sYgp987CatzaY5ddOYdTrXfJmZ59nS4GFgiJGlFLNN&#10;N6zHWH/9hjV5ssmmQzAuhGrpB797Tq6Er/7aS7YAs84jWcuClBJ5mbfb0jlHiIFUYgeCe4YgZkCz&#10;LI3gEup1q/e982Z24j21FOZ5Zplnrg4HffXqlRyursilrPJrLbmIVGPWBbeOGFgrxh4bepW9lnkb&#10;Z0aeTX28D6Qk4BxpSmvgMZxkxY1YxV52CXrnNIYoMUbasmzDiuxs/hKe8G8ZaNyuwK2atoSmpwxN&#10;G/vDge9+77v8we/+vnx+8xZdFFwQs8dSERZybbgAMXiJ5risIQZZ5oVpmnSeZokx6TAOmlKUkMyH&#10;ILikLvbambUfKlTT7+szGKmbHazhVNIVeFFbSVJyIY3mJqzZsCYHSq3keaLkoloVH7wJI20Uue28&#10;rfZ/iRuuOdTzmyCylhZiAyzk5TFeA2lHILes1tppxr21GZKK43y+cDw+cT6fuM4LkgZk9S5ccYxW&#10;bYJTH5rjgomnzEXoOXXVpizThdPTPY+PHzkflXly5OKpvlBq1nypcjydDFOIniZQncP5kSEmo013&#10;kGypntAKQZuKC+LTQJ4XynwiUUlhIKYB7dwASkbqRIoDIjDlioSB3e7A9X5HkIYXM3uZLpmSMyEk&#10;0uA4HxezcGed7G3zVUIIqDOQ1okyRM/ZOZYCRZRXIXI1JvveK1vSeZpfCA4N4hgGR7Bxdl0+X1DM&#10;sUq9UGmU1tjtdrIbBoIIznQkoqgRsjpvZ90nnQW7FZ1rIKjdVPcFQi3SILhIdBGNyKCV8+WId8Za&#10;XfGUTSm6cmVKRkBicIwp2rCi1sz4ZQP8nvfqrygb/s2Axo6SbqxD6BYsKNIsn661ypvXb/jxD3+k&#10;b998RvRBaqkqXswSzdZLVzMUEbs1UwoE7zXFyOQnWZZMzjPzPEmIJlYahoEQgli5sPK6tpfaY5Sl&#10;WK0HAoMgxHwghbW+1JgipSQbNIPKsmRVdKVlay2V1pp49bqii6vVGWrmyB1kVdaJ0B1UEdlWqLtP&#10;6vNmsX94XkHMDwVWk2kLts558THhuyQ452wmM3ntx2/fYn2jt3LOiFXaGZ8dGVVT/Gkfxnp394G7&#10;+0eOx8L940QFrm6vaV44Hs8y9+6AaGNMOw6HHfM8U8qCtkrszEXFoRmGURmjkybGn8iz2a+v8xDA&#10;gMnWs5UYg2UEaSCrgaarmGeZZ6RUSmlczjMxWUtxzYBaVWordlC02dg9eTYtNR2EdSdWAR2YP2NK&#10;sasqu7jUCU5MHZtionoobaUXZ52XWS7TjAueXIrWWmUYEjbuXmitbf6jlt3xyV27KmrXDKe1ZyLW&#10;+m+qalMlOsAYQkC6Ycw4jnjnDSvpqk1knWBm73NnV6gB8r73Jv585/vr5cQGOPw5HgFgnpf/rrX6&#10;T3fj7r91wrUhe1tItDlATbnaH/q4tp2EThyoNFxwPc1JUrXSKdLr51t/Pnh1Togp6LJkpmle1YwS&#10;42Sj2XZmcOFNeKMdUVYf/FZW0NQswKRbLTmbFOm9lxiDtpqeTVg68lVKtVVpjWVZyDlrjNFC33Zs&#10;t4DaU6VeLvZwoV3Dtoooewdi5TXo82+yfQXt8Po6qLY5hwsm0goxgQssZWKaJi6XSfOSJbRK4Jl9&#10;tnFGnMNv38PSbugXlyqlLCzTE5fziWmuLGVgKhN4RwqR3BzeTYxDZL8bsAxVuZyOCMrN3vwJW6vd&#10;C6DSBPY7TwrCXBrBSDa0WnWMScI4kFJUEaRVM1s57Pfs9yNIoOQGXrbSLqbYpd4VYdpANdQ4C4J2&#10;8VBF+/xLga52NPVgzZlWrMWHSveO0F6yPPMCbI0UbVVi8ETx5IrmolJKlXnJXOYJH7wu00zJi7EQ&#10;YxLXCVJYmbneyawNpZ75CbCCkKbFqU1WNu+aK+KM7Gd6hqjOO6pWcc6coS7TZPtVBO+8hBB7UGjU&#10;3ir2zsswDHh/wXXG5/r6bA9sCQvrRpY1XX1+rH/+5HkvgsenQKOq/kmt7Z9iznaf5M8i0s06Vb0P&#10;MqQEKNM0aStISAMuOPXeSfCBulKVMdRaLM9CaYRo7DOT0waZLjPTZWKarMYNp8B+v2cYEn5jP+pW&#10;cwob80ultyntnbPT4bzv5q+RZqpGqbX2EYuW/eTN69FSNcuDVvykdyIs1rxMCzqFS1+EDcvte2qx&#10;MbZZDbFxSDdft9KTTpry+Gjof0wDSzkxL4XpMkkttuFbKeDMI3Jz91172QaSbG+SeEcrM3k+8fTw&#10;kePxyPG4cJ4aEnZAYymZx8cJqKRkMzdLzkbNnSZubm4QlGWaTBOCtZ69cwwh4aQZN0DFdkgzAdiQ&#10;Bpx3cv9wRy6ZlCLX13uGlFia0pZm3oZ2hC2bqI3asQezT1DLklq1gOA8SzbNhgF6iveOIUWuDnty&#10;Mc2LA+gtRcFs54fU8ZFWiN7hBZxz60wpBJWaK9M8c5knpnkmpii52Ej6mDbBG71haiG4VjZD7/7Y&#10;OhKtYi5cTVutGwEJJ8QQiHHQYRgkxUgIURDVVpR5mTmdT0zTRGvWufPe22DkPmCnlEJtWWxSmnks&#10;iJT1mvgmMPGbgsD23F/x8WcA8etAo709Nqb9+Qn2XAN7RM6XEx8/3sk0zRpao+SqsmR27GW/HxnT&#10;oGYuWmVZMt576912Sg70gRqg42g2XLvdwDSZ/8EyZ+4+3hPNN0/HcSCmIM47ffHCbPycNPuI9BPf&#10;0+sYo6V+tam5JJWt1gPIObMsi9TadNWpt5cL8Aw6ypohiD7btq0Lt4aS7dNMqAkWQnTLbbfGFhuV&#10;JKSBcbdn3O+ZTh+Z5pnz+bz1+S2V7J/9wiwUNc6G1u72LALNkeczl9NHnh4+cn934uk4ccmFuSmn&#10;aeF0mVjmzP6QiNGRl4Xz+URdcu+ZR0RZsyiWvOC85+rmlhjdWkhRlgWAcbfbugiqyul0RIDdfuTm&#10;+pphiGiupCSk3Y6UBuvCNCVX8y2kNVIaSHE1tzFhk9bGMk2ImDCo1sW8GjDNgjkhNZs3IdK7JuWT&#10;krXVShxGgjOj71rMYLZWw6hyXnReFnItMs8z8zL39qjoSudfrVPRHpBflAo9MzBPCd0mpUvppigr&#10;mDkMO8ZxlCENGkMUA8+zlFJ4fHjk4eGRJWfArAVSGAi9lWvZU2FajHafUpK1U7NurW8ICN8EJirr&#10;RfoN5cPXPvyMKayP3gMW4PmZ/eKLQ9J3776Sf/J//RP+9K+9ky9ff0EtjQ/v3nN1e8PrN7f417ey&#10;2+8oxVRgpTTxXlSCdQvMnr1tBAvvRbyLDClRStVpypxPF+Zl4bic5HK+6H6/Y9yNjENCbHTgi1e+&#10;oqKYLFudEDyxRWzacFUDfgxoVDUz15yzllL60Jd+XHWFWteV7kGn+81pZz1uq7cGCcXUbWsGJqKy&#10;GdV1AzlxWNLjRPCkNDCMO9IwUlvjMk2cL2dqydhQEYXaNvORlVq6lhOsOFPfINPlkcfHDzw+2vi9&#10;XBS853w+cbrMNBXefv6GUha9TCc5Pj6itZJi5LDfbYh3kMC8mA+Aj4HDfiBGj9aiIk6WeUKbkmLa&#10;Zkm0jnGEENgNA7vd2JfQyFhp7V4Eax0XtSxNW8WbbwUAp6O5Qq34icnYM9M0WReiVQTfpfueFAMN&#10;t50At2E/EFMgpURAVWsmLwu4QMNGDeZSZJpnyxSCTR5bl7W1Rs6F6HIHyWAF2/vBsH0hTr1HpFsC&#10;lmJZglGvzaR2GHfrPErxzrEsmXlZuEyXPm/yqes0VrDchtqG2INCq+SWxTdH1GAlkhdtpX1yuF8E&#10;h18JNP6KgPD1z+drQcEQtl5CdaCxBwkRDc7L+Xzm//5//pn+D//z/8g/+Hv/qfzaj3+qN/XA08O9&#10;zMcz83HRN1++YX8YOexHas3d5jyvAORWx5TS1isQ7TLXmILexCtabSzzwvl85unhkfPxxG6/43B1&#10;kGFIKl56u8Zy/dYaMUYUm/fgQsDVoj4FSWoEZeZM6SrKUoqNT4/W+bDdtN7+LxSd+nxpqyI2uw06&#10;bU23JmVPvhS3hhA6+CCIaBNjDnpQbVm8N6eq/f4KEU+ZC8vpTDlfupTY1HjBRZwawFbNBdVuZ7+C&#10;jAWdj9TLmflp4f7Diacpcz9Xnmbl4Tjhg3C1S8TBcVlUcoGURlxdcDRamRivD4gPLKUa47NC9I6r&#10;2BjGPcsSBJnRZiYmLo6dERloy0xZMlcH4ZDA+cC0VJYmqAoxONIQScNgy9QqUhZyOSFyTanCZTJP&#10;CPOJ6NiC97jSyLUSnRDEMZndvvEjnB1QEaNcL8UclGvO5mlZK90XVQFyrSwNKomiqqUVyXXmsjim&#10;ZdZaiqSQKKXo6XKmlibeUg8zSg794MZgWoU+qnCapk0k5cSG447DyDiOpDGSUiA6G1Zk5iyFh+M9&#10;7x++4un0gDiIITDGgTGNZjMXzF0htkLMQYs4GiLRB3VimRXy6VzLbzrw/7+Axv5pK6Gfno/Lmk+D&#10;yropT+cT/+h//0fyvS+/wxdv3sqv/aVf4/7jAx/ef9Sf/ekfy7sPv+Czz97o559/Llc3B8Y0atMm&#10;JWftk55UvKPmrMUOgIg8z5NYba1iivp6fMN0mfR0PMrHDx/1dD5x++qWq6sDztvUX+edpBQ7A1jN&#10;q0HRECKqRsc0oVTT2mvxWqvOy8zusDdwqq0OwP34swlO1g8YZsiWEzw/p8eDnrms0WFbVEEZvBmI&#10;VFVrmaU9briCdKCFHadc+fB40qfLJPtSSN2LoGm1DSngYjSKef9pXPBQsFmQ04Xz5cLT6UxucJ5m&#10;7u6t7Xg47EjR83D/2I1QPSGOSOtGquOIYmrKS5e9j+PA9WFkGPc2vGZaKMWout3+TVNKpg5rTb1z&#10;shuNh5BiYM7NvB86g3A3DjYPwzvyPDNPF/M3qJWiC3mZuw+DM4mxD8zZNA6CdsGQoouBiq47VZc8&#10;4w8jITiOpzO5lO710Si1EsSk0yLSb3MToJeubpwuF0SdLkuhlsalzjw8PMpX7z+wTyPBBw0pyjiO&#10;7IYD4zjoEKN0tqfM87IOb1FQfDC3rmEcGcYRHz3eB7wL5h2hTad55qv3X8n93QOXaQJVhjTqOOxI&#10;MUmI0cYg0qihEsNE9kFKNat9v7ZBPlFAbJuvb8d/C0DjLz/kxUgojI5veKF4bxODb26vddwNcp5O&#10;XN0e9OrmSr713W/x7hdf6d2HO979/BdcXR14+/lbuX31imFMICtdtBJTEufMiHNZchfCbBby9jNQ&#10;NYZgZhiHK95/fM/jw6M45/T1m1fUZjP8SrH01YhOXUOmDVUvtXrtLbNNgWkR3upIA/BcDwWtY/mr&#10;lfrqN6idEN1XZM0lertInxPMF0BjTyawOZgKYiwmDz4Q045hdyCEyDyduPv4Xi6nJ8p8QtseH/bm&#10;udg9Bdf30SjHnlYW8nRmmc4cn47cPTzx4enE+8eF+6cLcym8efOGGIRpnjidZzyVMXrGXcJLn7vg&#10;AvcPjzZyrQfm1LsFpQnzkpnmzJIrtSohCMEHGeJgUutWZDcOjLtxs9Wbp4mmarjJ2Me5C+R5olXz&#10;fzzs98QYKNVKCfEemnUd0jhstOZaMtbGXl20y4YpaOzmu61aa3O7xqQ7NhlXJMRVii+ysjOXeeLp&#10;8YFakVwK4hzny8S79+8JMfH567e8vn3NVRq5urruhr9RbPKUDXLJeXVq9hJC1JTMGj6GaK5L3qTT&#10;qmYbWGqR4/mof/KzP+Hh8Z5SzCx3SKOs3ZmYhm1qVgwF74PND3GOFKPEYO3K50r/04P7K/78bwY0&#10;tqb/7Hy+/DfDkP6rGMNfW8sHs+1WxDkppRJ9ki++/JZ+8cWXXF1d6TRPADKkxOF61B/uf8AyL3I6&#10;nXl8fNRfvHsnf/InP9OYIrc3N3p1fSW7/U69OMQLJPPtL6WQl2UD3ZZ50W6IYW7JPnB7c4sLXlWN&#10;Qh2iF+e8tma8dOdMvltKMXOXDjxaOq6bvResBq+LOQJ736m4HSl8ETXNdE22ae/Y33qsfpGerau9&#10;diLWOs2JqARVh1IauIJ3kd1ux+tXrwgx8XD/ga8+3HH3dOTtVLheQH17RkysVsD1+l0U2rJQTiem&#10;45mPHx+4ezgxV8/TVCgI+8OB3X4gT5d+MzukLVArop7D1Q0NOJ0niloPH6xbMAzGHTHimGe1Txfn&#10;Nl2Dd9BqRmvh6mADXhTh6Xji4emJOIxc3SZ7Db2FNk2TYQLD0F2N1/YhzPPMNF3QWgxQXLINVFkW&#10;vI84X6nNHI2aWHzdDwZUrqBrCAHnwgsnLkzAvsHDfX4JNgxoulzE+0TtxJQ5z/pwfGJ//8Dt9a0g&#10;iPOrWtaYl2prsRGXUkr08W7iu/fEqskwTYOzzgRNjucj796/k3/5J/8vj8cj4hy73Y5hsMHKKQ7E&#10;OJgrdLO5mMuy05wzuRbpsyi+HgheHvZ/u0Cjqr5bcv7vl5z/p5Tif3m13//Dl3C8wbEi4zDyg+/9&#10;QD777C37/QHNRo+trZB8kkpl2AXG3S1v3r6WVlXnaZHj01Hv7+/5+P4OUHa7Ua9uruXq+spMXRV1&#10;zm8+/LVWOZ/O+uHDB37xi3ecjidyyXp1fcXbzz/jO9/9Nq9e3WiIgdKytZ6eKac4JwJegyH2uo54&#10;X3K2vrBzZkOW0ma5pfoMNG7t6G6a0FECixiWLGzbzXVSgyULbjWe3boQPT3B9qNDgyeNB4arz5jc&#10;nn9xl/ln73/Gx/SP+cs/f+CnP/weX375JVfXe+vto0TviMGTvENaZT6fOT4+8nD3ng8f7rl/PHOc&#10;MuelEYYdtzfXRnmezuQ8URV20ek+eRlCoOTMlAun84zzkRRcb8JVxi7WKa10J13Rpk3SEBnSQIwB&#10;m6NQCR4O+wEfInPO3N0/0RRiGkjD+Exf9uvcA/u1losrBfi0mD1eMGyIXArLUqjNPBxt9Ib0LsE6&#10;fdqAxtUjcWU01pxZJxWoPhfBQvc6kK3TT6nF9KHamOZJam2MaeCLz98yLzb3oZYMMXSSkhpcJKIx&#10;RhFxBpD2jM45AxpDNIFY13jI6XTiT3/+M/75v/jnvP/wFa01duOOw/6Kw3gwtWfosz+cwwfLfmst&#10;UsrCNF+Mnu2cWnf1m87/vx7Q2D/+Sx/7pvLhqZT6f0zz/A9jjH8vePc9EahVRZtZSn37W9/WN6/e&#10;sNvtpfpF87xIqYXz5azjMFjrpQtbxDnZ7Qf2+5188eUXlJw5n0/ydHzifD5z//BA8F5SHDanm5zN&#10;jWe328n3vvd9vv3t78g8zzw9PfHh4wd+/qc/53g88uOf/Ii3n39GN3M1JFybeL+SWNSm8/TIbYed&#10;zdyjltJJM9L/1x4YnnOA9UZ4XtTnf3t+4gqi2pfpuR29FrGvu3EMrIaLw47D7Rvc/pavLso//Zc/&#10;5//8+T3/6//2j7keR3bjaFlM8MRgffohOMbguN4lvv3FW777xSu+fes5PR55fJp4//HEZclcxYh3&#10;ysePT5xPJ1otHPaeIYgIjdPlTGkOvA22PV8m4yQMiSEMtjYK+/3IslScmwWRTklO3Uxl6b4JNmmp&#10;VuUyZS7LQhoPxGHEd+fiVsyxyGGDvEySPaBiyks7ucZdGIb+ObVu3YegQm0mFJvmhYCSoo3Lm+aZ&#10;UrFf2d7PdQixOsvvam3qnJPoI96s9URRra0PIXZeFWWaJ5nnmTElHp8e9dXNjSzLgSUPGmIQ8Q5P&#10;3G6NZqMJteRV7WmivJDMHLhWE2xdpgsf7j/wxz/7Y/705z+j5MJuHGXc7fSwv2KXdhJC0DVFdT6w&#10;jqprNbPMFzn52El8TqJDc4XW2io7ennd67pfe7m8lQUrfvCC9GTZ8NYs/1r58PLRWvvH58v0X195&#10;/7+E4L5nU8FFfYiyG3f66vZWxmFU7yyh9SEorVFVpdg0nJ5uGxBlAL71W10UDrcH9jd7ERW0Ksuy&#10;6PF4kuPxJPf39+q9l3Ecubq61mGw/uzh6qCvXt/Kd7/7bS2dgBL9wOWySBydoioer8lHO6LO4dT0&#10;Dc478eqtS+E9lU5TrebxuE3utJbDtjiyQa9bUF2RxBVGMGK0Ua67PGa7mOjXYr+qLNo4p+A8Q0wc&#10;Dgdubm7Z7XbY5CwvS4PjUjiXc0+BpUt0ITplCPBqH/HBcTh0CvFUeDgu/PzdPa++eK0hipyO97z/&#10;eESc52p/4PqwkMRRc2OeC80Hggv8f61dSYxk2VU9941/iIjMGrurJ3c37TZGQkJCRkxCAgkbM9gC&#10;CcwCL2DDxqxgwQJ2XiAWLECyl173FsmWMDIbCyOBLcHKsmm35+7qqTIzhj+86bK470dGlbttEP6l&#10;UkakImP48d9995577jnaWHS+IFcnqdz2SPXdeq2QKdfIJ4i7dw5d43keIhVrQTDsjKXdMGMMCdC2&#10;liNSFjgt0nIlZqBkWCVTmcZozEFAxhhmUY2WbR8FRVy3rDl+9lIyhnnGMAesnIYxFuMcMQbxwoyZ&#10;EZIMdFmtAM5yxgUzIq0ttHJcmKvQ6kQ2WFjXMqT9STHM0o7UBlfbK5pu3uKUEiUZokPFmyingnkO&#10;mOXxZK3ltm2x3qyp61oorSkmmWmY5hmX20t86zvfxHe+922+vLxA03jquh5d11PX9HCuYRCQciSu&#10;rlgLWSnHyFM7wvsDuTCzDLAZitUMaVncRNfXaaVYHwMFVz+j5S6dABIPP4wfLh/e4Zj3+8OHoref&#10;6Lv2HwBhsVlr0TZtnYITQRTNGiyGKRAusijPiF5gqpbaCkopIpF9O8p6QwG+cfCNx63bNznngnEc&#10;MY4TdvstdjvhuVtXBTXMksI6SdELI4YM46R+I6UYqfASCBcXH8Mg2JMTUgGWJb0zVV1IoZK1rtOu&#10;Y+CVN3zCSwKW7IKXolWgxxo8lsgoF3vlOmgCSZponcOdO3exXp8BDEpBFitLNSVs0sUIpmSQ0Wgb&#10;h826Q+Pd0UFpmAPGMCFzwmazIuu06CRoYfl1rYMxQEmMDIK2hLbpwCDEKHW7iKNo+LZF36/QNE5S&#10;6yqb56qBTtM0aBtPJUwAJ5RSSHrvASFkMBRiFHwohYDixWiHcyXpGOEsoLIbRUkpXZvISMsYuY5a&#10;k1JgpZBzQphmpBBAroE1GleHCSEzYi4YxgCA5BpRVeOhSr4XBuZxQiqRjOvhvKhA9X0PZx3lqica&#10;Y8QwTGyUpSgTtXV3VdUodjia1aSUwBDvx7OzDVarFZx3CxeGYxIfiKvtJb96/1V845Vv0MXFBRlj&#10;+Wx9jq7r4V3DRhsCC9hZcobTDm3Tom0a1lpRzgnj1ME3DcxoSbRI6Lj7vBOjcdn5T2nQj5QJ1yDC&#10;CdC43P5hQQEAEGP6wjBMf2md/YRSeOoEwKc63SW8bW0YKssIaElQSrPWSsZnRbqrGm1qGGMoc2FS&#10;oKWWL6K2SgDQtA37xlPJa1r0/UvV2A8hUI4Fw2HAYTgAGljfWNONm2ewoutQE3k5GYqU8I8UQykx&#10;cZGJPgkMRCLCQSQqPTkXIiwOmQ9BvI8iu3wSEo79odqLuAZ9lglrAhOx+BiCoLRF265w7/Encff2&#10;XbS+xSFO4qRlFFz1iCxF1KgW3YO+a7DqG7TewGoFoyz244wpJdy8dQ7nHMZ5wsX2INOGSMhzRFKE&#10;wzCjFKDrexAyUkgYDgNCEFHVrumgjIWVNBiqENIwoZQiIixKALeSI4gYjW9QuGB/OGCOETGXCkzS&#10;MaAZrYASwSyCrIt3RlnET0OoY9giIpuZq/9iPvJAUwamKCPOCgyUghAjYmZMiTFFRsxSsoIBU1/X&#10;ag0wxIAmFWYyaJqOmqaDNZ5zZIITa0JvHYEBrRQ1refN2TlZ5ynlwofDQNvdQSI+BIht2xb9aoX1&#10;ZgNXafky6r3MQSTs9lt+/c3X8dprr2KcJrRdx/1qVRm7HoJHJMQ5AgR21lLf91ivVtz4hoggeETb&#10;cusbck42RfGRSMd9qAaAdwUaH8UYH/nFSaUsG9GPDAql8FenOWyV1h8iphsppm6eZ2Jm1lpTYSZd&#10;82kFhZgCChcmFttuUVNmzDlwCZHqTDwbY0iYf7KbLlt3qYNLMsxSvaYleLBWmuKceBon3H/tdbz8&#10;8st0/437CHnmD//2h+h973+vDOgAqHPFdcyaiblwtf4mpTRYXUe3XNWeahwB8/LOADzqYfEQyntS&#10;RpwEEL5+rHxbJGxRrtqNSmkoYwHf4s7tu3jyiSfx2N27eOX73xXb8sxgK09LkKzKVeKM1RreGLSN&#10;R2sdSsy4uNxijglPPfkEYkq4vNji7QdbPHn3NjadQWeFprzIuCkQ0iQMQg3p/jjfQrsGuQApZsAz&#10;vG/AvMPiaaiVkpGwykYkEtr4br/DHAkpExjir+GsReOd1P4pIxY6+ngsU4WLZkKMEYoWoyAxduEQ&#10;RR2riouEKBJsna3PUQAoiymM2A0BMiAlfpStdxU0lS8i5YLCRKIoZaCUYWZ57/M0QxtLpAjrzQZ9&#10;Ztw4u0HWWsxTwIMHF3RBV+j6Hqu+x6rvsF6t0a9WaJpG3K9jpBBE6RzEyDmRsBYvabu7whxmUfzS&#10;iha9hxhkUeec4Z1gbl3boW0aOOtJLOoynLUsqlUd/F7au8Ya0BSWS/LRzWoJFMv9R4PE6f3TIHL8&#10;/Y8MCvX4/jCMv6aV+p1xGv748urqN+Z5agofNRUl7pCCdVb0MsWOjQmKnLWMFnQ4HOpE4EhOlJJg&#10;nD0icwuSVztwyKVQycfBkzqtTOQbj3uPPwHvG9y5ewevvvF9UiTW6aVaOgo7tVIKUUTdUUHKGCpg&#10;papGplCvcTLKoBSdLvyakp1AjSfT7A//xNKAuw4i9cMtgY8UgYqMiwGEzeYMTz/1DH7i2efx6puv&#10;I4iMnBicLE/LOAqaLvqHxIxpHDHvt0gpSTuOgDfu38d2N6JtV+i6Bn2r0KqCGAucbRBVRopZMIQU&#10;ASZY08AYC2ME5+jaBs46GCNiMESimOStE9szEj3HEALGUTINrTtkVpjmEdY6aCVUZKUgI8D1JCz8&#10;AwPCOE4Y2OdgsgAADBVJREFUxxExBLiqdaiNBtdMISYZoR6DcFlAwnS01d6PwQiJMacMQxIQlFLC&#10;kC2iW0mkJIMgA1Ut7QszpSj055KBpm1ZGUPWGBRilMJ8cXFBVKgaz27QNFJW9X0H590iecdKk5jG&#10;aMVQoDDPNM8TD+NAh8MO8yyMx4rogRmslSIlQi9kjMG6F6frxnspD0gJqkOanHPwzlHl4UibXdvr&#10;S3C55h7OBH5gAb9TKVEThmNgWH6v/zcR4eSJv344HF762stf/8f3vfDivReee+H9Itoq+JyCIaUl&#10;2surkZQ+CmSMZjHDUAhzwNXVlqZK6wWIFSnSpKWY5sqUAnEumUB12k1SfWZmGKPR9T1u371Dzz77&#10;LN+8dYOaxosILJaUXUGaN1y3pyPmdxojCYB4PWgFpfSRfrSMSS9n8xorwDFDuG410JJpXKMKWKhi&#10;qj5fIRx9H4/tLYQ4Yxz2/J1vfZNCCoBRaLwXN6PK4Gu8xXrV4mzTYtVYnPctrCZcXrwtGYQx2O8P&#10;uLi8ZGM03T4/w6Zv4Z1DYeBqt4cC4K1B03hsd1vMKUEbUWMy1qJpWrRtg6Zt0TbiHzlOAXNISIVx&#10;tmphDcA5ccyZYgEyg63SVJRGyIwwZ3jvcbZqcb7yUMhQhQEmhCjtRAhqj93+gGGcEFOGtVWtKWfR&#10;Sxwm7MeA3RCxHRP2Q0SeIjovIrBJabxxFbCbCmJhAAkOgKqOXtYtWpyoQ0cEozVrbUjUixS0dfC+&#10;Za0tQsn01sXbGOYJTExefBe473tadR3atoFSxDEFWuYvrLXU+AZaS/cihkhhnjFOI+0Pe1zttrja&#10;73AYBuSclzIFTdNQ4z36rsf55hyb9Zq7thX/UiPTlFppIggJaw4z7Q87XG4vsdvvMMwjjeO0kNp+&#10;WHbwaJawYAjHK/oUaFwe/38KCoCg9sMwvPFPX/j8S1/693/7lxefe+9Pt77trXUtC6tjKQtIKcUC&#10;ICkiRWSNIWM1OevIOYt5mnHx4AKHw0DzPB+FXOu48DFtV1T/aXGlskInJefERafrWnKiTlyTg1ru&#10;1wZhDQIkZUT9f1Q7ENxBGU1Ka6oTcQJJyJ/UZkbtWkoasGx8NSAoXAfgI1ViySKOXxSBq1jHNemx&#10;CNMN0zTS6/dfw9Vhh2GajiQYayysM2g7j8ZrNFbh5qZH3zggJ+x2V8K1sAYpZXjf0M0b57h96wze&#10;aOQ4I8wjbCXh5JQwDAOMM+hXG6w3Z7BOPAiMtWhbSVVbb0El4u3LHfbDjJIL+tbBGw1jFBUiKGWh&#10;lKacEjKJq1RKBZvNCpt1h9Yb5DjBaBmzNtYKdZszNCls9wfMIQBKoWsbaCUSanOI2A0Trg4TLncD&#10;YhEtQyoMb4VItZ8C3nowYAoRjAKrgdaJlmFBqa1TCxAwDAODlXhHGA/f9vC+I1fpxbkU2u73fP+N&#10;N2gOM6w26Lte6njJjtgYQ33f49atm1itVtS2DTvvSCnFzEwpJrGCCzNN08iH4YD9YU9hDmBm6Lop&#10;Oiusx77raNWvsFr13LYdvG/IGsvWiMjxYouXc8JhPNDl1QVf7a4wjANN88SHQYySlzVyEgze6fZp&#10;5+EUgDwti49tzP9t+fCOx5f/8ytf/L0/+YMP/NIHfvHXP/rhj3z8ox/+yMcpEEgRKS3eDEdzWVkV&#10;QuW0cpGvVj2GYeLdbkvjOOHy8oKE/GFhrSXnLBaRi6pNJ1sOLwKq6ljHWW8AzaKSDIJQk6Uml8pB&#10;OOOar5V+mPNx3UrJwscTJyeLZZCi2rAcP/jp2MMC9vASIPhYiVyzIatQE1Wvg1xvK7Gp26zO8NST&#10;z+DFF17E/csHuDjsqxCupM++mrRYreGMRt96KGKOMVAqBIoZJYgisXOONUAoGTHM4BRgFXHjWzoc&#10;RgTZseQ8KYucZXCJWUErg816g/VqBW8IZUoQLJmgjYXShkkRlZKFfk0KhRQSFJQhuGKQvUPjZYoy&#10;xgCrZcgppYg5JqQSkXNGiAXj4SCU96YFCnMsASlGMBPFVHAYA672M1iLaI6mTEo5hMTYDQFTDNCk&#10;4a2Cq+AikbRBrVHSfYBiZy0xKu24ysKLtLomZvFGnaaJpnGs5UcBMZMzFpv1Go8//hjdvHkLq9WK&#10;mmaRZReEvJRCWVSXCBBDm5QTxepA5qrhS8qZFmzGO4+u7SAYQkvOueOEMhEhl0wpJRTKiFl4Dtvd&#10;jmJ107LGkNYKMb0rCH66yHF6//Tno7eX+/+voLAc//ofX/rnL//XV774N3//t38OAH/4ux/704//&#10;/h/9GSlgvVqt2rbtUPdcRSQGtAQyVqPrW2oazyEECiFyDOGIC5QsMrcAKOfChbliDIVRIM5InCnn&#10;xGc31rQxa3gto4wyaMUAVfUcBeiaxgPXFcSxripVWpUXPkJd7wvF+Tj+eP1F1OVPvCz/GjlEgeEk&#10;Zzh2KOTV6muzwI8K3je4eeMmnnvP8/jqK/+N1958XZy6tRJVK6eBUtBYgxurFdZtA1UCChjnN84x&#10;DAOHcaKSExrX0XrVYdW3uAojlCI22pAAnAL8FhaiEekaTKGx7lY4O7+Js7NztI3jkmaaQ8QcZPZA&#10;KwVnDBFljjFWLn/hkAsxZFdTGqyMplwyhzBTcgVnqzWsNsiJRViWMnMBiU8IWGtDrXdQiijFwjEm&#10;mjMwzInHWChBI86ZNBVow8hMGANjOxZMIaFxDK8cnDYAiAvXtnLtWuXE1LYNF9ZQ2sI7e2RTLlqQ&#10;JTNSTDDa0Ga95ifv3cMzTz+Np+89hcfuPoazs7OqHVFICMPSYucKMTMYuWQKMbAMpw00zxOXXKCV&#10;FnFhykxOHNubpuWubanxDZy1snnStQJ1TAExB5rnma/2V3hw9QCXVxeoIwUwWrwiftTxyEg1n+IK&#10;J0SmY7bwY8kUTo85zNMc5F1/6jOf/uSnPvPpTwLAb33wNz/28z/7c79KIPzKL/zyB5956plny4K6&#10;EEEbie6GDQMirMGFuS7+2rrKSDEizIljTCJgGUUBOuXIiRO01dyuWvmyJKfggkLEGkA59gWVUoCW&#10;tF1DZN8AUFlGKisLQVb30pxcYIp6u6ZiChXz5mNviKviUr1PJ0QmefZKBANBE0j8A6y1WPdrfv65&#10;5+mZrz2Nb3/3e3jz8gLtegXyFlorlJzglML5qud111GemTjODBBNhz2VnHHvsTu4cX4OAmO/vcJ4&#10;GOC9JWsdUs4yXhwjMgPGdyBtkYpGLuDb7Zpu3XqMtbFLiVVB2Tr2XbMclEIlJUGXQaSVqESPcUYu&#10;hZy1aJuOvJeZBC7MjEJcRMsRGRSK6AoYY0hZC+c8Docdpxgpl8JzBk0p0xgytlNEChmdI6y8QWbw&#10;GJmGwIAhGdBCYWSiUAqBCF4TSqnmvKmwtR5GW9LG8jKcRShHeHtZLOvVmu/cuo07N29j3a9gjQEx&#10;qJTMxgi7dKkfl6+1cEGMEdM88eFwwDAMmKaJRcXaYblossmw1sJ7z03ToBHtBNZaQ1MdxYa85ykX&#10;DMPIb128hbfefguX20vM1bxWK03yd2pZw3KlPsxOlA92/TZPf388HmU4Lg/6sQWFdzs++/nPvfTZ&#10;z3/uJQB45smnn99szs7X/Wrz13/xV3/3Uy/+5M9ANnK+Ro6FvLKU5FIDH3i73WE8BKo4Yx1gko1c&#10;G6nBADq6STFJB6Jwnb5cwIDqQGRqGaGIxFJ8aUUcE0M8AuMucyC0dE8B4JhA1BSiJgrXV83DjYpr&#10;o9TlwlpUehrf4InHn8Dz73kWr3z7m/Tm22+DWejBMQJdv8Zm1WPVtmQ1oaAgpUD7/QEExtlmhXuP&#10;3UGKEbvtDtvtFl3XggDRKyhZxp5FMwDWeUB5ECts+jO6ffcezm7cpDQfRDw1FUzjhJISjFLomkbI&#10;UrW1WJI83yIEszRnjfNVTgxVS8NSQZHdOImTV8lFZOTA4Jwxx4BxGuXEg+gwTtjuB2yHEXMSmzxj&#10;LZrWYjtk2g0zDlOCbx2cVdAEKrEgS+8XGQIpEVfOOctm07SSqmtrZfQc14NTRALu1tLgqGtR28l1&#10;EIaOKXmpIrIpJUzzhGmUEfYYI4iEy7CYxCyHbxq0TSsCMJXKrASPQpFu3VGm7XJ7iTffehMXFxcY&#10;h+Foj5dLFoyuknxOKMqnP+tl9gPlw7vdfojx+D/MYl3gejqvDQAAAABJRU5ErkJgglBLAwQKAAAA&#10;AAAAACEAq6YXr1ATAQBQEwEAFAAAAGRycy9tZWRpYS9pbWFnZTQucG5niVBORw0KGgoAAAANSUhE&#10;UgAAAQUAAACCCAYAAABPVN1FAAAABmJLR0QA/wD/AP+gvaeTAAAACXBIWXMAAA7EAAAOxAGVKw4b&#10;AAAgAElEQVR4nOy8ybNlWXbm9Vu7Od29993X+Hvu4e7RRyiyUSqz1KQEokwCocJgAFRBDRDGACsK&#10;Bkwo6g+g5jIxwKAGWE0YYMYAKwzMgKLMMCipZEqpSl1mRkZmNBmdu0eEu7/udqfZzWKw73MPGSqq&#10;gMKMgY75c/d3333n3nvOXmt96/u+teHPjj87/uz4s+NLhwD8M7/ws//mN3/qJ3+1fKvlJ6oMfc96&#10;fc311RWr6xXjGJimwLYfGUMgZQUxGGMQkfLbWREjWBGshUXXcNA1LOYt3gpZlRgTKSW2Y2LdR652&#10;E1nBeUfXtRwfz7l/74wX756xnB3RdDNc5QH77G3Lzb8izz+KfPmDPf8sioAqKQWGccvF5VMefvaI&#10;H3/0KZtdxFrD0eGMr73+Mmend1gsjrB1h92fRzBkSfvrcvMienOl/vRD9z9X3T/XMIWBfrdmtbrk&#10;w08e8OmjJ5xfbai85eX7Z7xy/wVun95mNpvjfYMRCyLlPMKzzyN/4n3wpc8tf8pDX3rezbcqaE6M&#10;U8/15orPvnjMBx98wmefX7DZbEkpoFHp6orlrOGwq2mcwRjImslarqkqaM6o6v5lhKapOFjMOT4+&#10;ZNY1OGuIKbFabTm/vOLicsV6NxKTklImZcUZQ9t4DuYdR8s53ayhqh2gxJAYx8A4jqSUyVnJGUKI&#10;xJjIKZFVSSmV9yXmS7dAv3Qxnq+Vm8crY6gqR1V56tpjrcXs13HOGVCctTRtTdPW1HVVnmMMZUkp&#10;WRX90kJQMlreCMYaPvr0sz/+7//ub/3N/6ul8v+3wwG8+cbrP/+rv/LLf7XE1U0ARVbX1/Lo0QM+&#10;/eRjnjxuGMfENCVW2x2bbc8UE2LAOYsFNSDWGpx3NJWnqz1nxwd6drzg9GghtTOIQM5JY1Z5upn0&#10;wdONvP/wgt00YV3F4cGSey/f4s994w2+9bWf4N7pSywOD7VqOsE4gH0CMvv/mxI4SnnElP+LoOUP&#10;gJBVNUyjbLbnfPzgx/q9d94WqSxPLwecc7x47xa/8s/9ND/x2lvcOn2RenaItUatiqAlKSiqokaQ&#10;Z+Fezv98rZV1t18sAKJZM4hiGPo1V9dP9YsvPuV3fv+Pxb39gZqHT6VrvX7jp97k5775VX7itTc5&#10;PjqVtp2rtTUoqPlytr5Jf1JWHnITkTe3T/d38eYJfClzqqAIQgqJdX/NF08fyQ/fe1d926H2Y54+&#10;uZBx7HW7HRFnca6WWdPpoqnw1oiCKgL74EFVck56E2ht23DreCkvvXhHb99aStN6jTHx9GLNg0dP&#10;efjFOU9XW/ohkFLCiKHxTpbzRk+PF9y/d8bZ6SGLgxnGWTQpYQoM4wggOaummNhsdjKOIyEmBYgh&#10;yThFHcZwU3REVVWMkaryVFVNVddYZzFiAKWrDU3taduKrmueJwUx5FSSgrVCVTuqqsJVFdaVUpFS&#10;YpxGpnEkq2KsxVmL7hcC0VJVNcaZ8a/+23/xPwGYQmC92XJ1tWK3HZjGSMoQUiCEiWkqxREMu2H8&#10;/O/8vd/55vnVNaqZKcR/elH/jzlcua+ZlGIJNhHQLJqzphRVcpbGGhZtzayCmJTWWQ67GkSpK8e8&#10;qWgrT+UszpWk4L2j9p75rJZZU9PWHpGCLNRYwViod7KLWZunVzLGDJpQTeQYyCmrIGLFIKXU36z9&#10;52H4HC+Un+3Bwk2MKHpTGiGrlAgD1ZIssmZyVs36vLDq/uvZqUtRlGc15yYBgJSScFPKtYRJ3ofq&#10;82ssz090873cnEi+/ByQ/aIUpPy1r0ggZv+uFC0xLrIvUs8jfh/wz3IBIs/Qkso+jkWfvR3V5xdw&#10;/55EBDEi2WSmFHU3ZLbOiCSl8R7rrBhrVETImkXI5AxJS6re9ROXVyutKyNGJmazWhRYb3t2Q88w&#10;BaaYySgqqpkkxgq+RrrO0jZOvXfinNe6bgRVpVU5BMSIqmZyzhKmQIgRzfrs2uWcJcZEjJGsGQGx&#10;zuOcxRiLtQZVSPv1rqmcXoyiaAk8BdkXn5yVNAbGy2tiVGICzYmUMzEmpmkixIAqOOvwlccYgxWh&#10;cobFwZyDg0U9X8zPjLWknLBiQIUUlXGMjGNkNw6MUyBnECNAJqs5++Vvf1tTTmy2ux+//8mn/0VM&#10;8T/d7HZ88fT8Hx/Z/y8OVy6nw0i1jyhFVTWlCJqlco5FN8MiqMkgmZw67CRYDK6yNDNHXRmpncNU&#10;NSkoaYrENDAMO3brLTkJGVXnRerK09UzhtAzjhsZhw39pIj3NECMmRyj5JQQp6iUGyQ2ItQYdXuk&#10;EECTIknAUpZBBhMx4lA15Ayl0GaQqFFHSSRNZMlA0iCSVWOOMqnVqCrkgIsJ60oMRgKYggNUQdSK&#10;qoKaZ0EnoCIqCCqaRTUXxCCCYDFq8dliMqScCDmRRdQYh1Erz/OVE1WjqjexbtSW2JaCOZCsqkqW&#10;m+RlbjKhoKI3LRM8TwBCycjPM5GYXK5JRklGcoqIVdSIRpxg0JRUppwYNFFL1tqJ+MbRVI1YY9Cc&#10;ISuRLDFnzSmJFaWpK2ZdR9ctaJqKEAPCFtGgTiaZ1UJ1MKNrK5l3DcuDTk8OD+TkeMnhwVzqqlbn&#10;nBhjUHL5YPs2TjOSTcY5T7OvqyiiWTCqGDIIJFVNOcuUEv0wse57Npue7XZkt5vo+5ExZGJKZM2E&#10;UJCL6k1iBTSjZHJKJVmoIEbQnMk57zNySSw3MNE5R9dWHB7UhFgKrbMGRdn2PZeXa86v1my2E7sh&#10;MYyJftyRc8Q5B9mU9TEFphBLO27Na1954/XfMGJ+I8TpcrW++tH3fvTBf3S5Wv/u/2dJ4eTubV7/&#10;xteRnMsHVsgZphiZxp407pCoJDIxJ0IM2FxgUtBIRtWLwYsRZSJOScMQZDduGWNgCkmnCYlpEusy&#10;jRetXSVVSri7o87vvSm7MZPzPsN2Tg+XR4ipJapFTIV3DaBotmQK/EP2d2p/CKJGrRjdJxFVdXgx&#10;GBRDosLajhwqCZNHc0NlwRiVmJWoItlY1FqyCKhDjMFILpUnFziiRPZ4oyxYzaXoPssPBozdr9dY&#10;EpeKZKOoCEmVqImUIzkHyQoxR5KmZ59JRDGiKIlSBZ+FuoogSsamsnxvAJTI8/VcTpR5hlFkjx+k&#10;5AFFb6CyaFZNMUiME1mTiBiMWvHWaltXspjNOJy3spw3LGYNs66hqjzWGIwYsqqmnISkWBGdzzpu&#10;nRyyPJzjvdOYkjR1o4cHh/LqFNTVrbRtQ1tXNI3HWYO1BmfL+VLOEmImxcAYJkJIpJhJKUvOCVT3&#10;kN7jK4ezjlC4B+2HSfq+px8m6YeRbd+z3vRstgO7fmSaIjGUNe69xdjCiaWcCSGW5JALf2TkOQyz&#10;YnDG450rvIGWRspZizVSroU1eO+w1hbeY0pMYySEjIiQoxBDZthNbNY7dkMiqZT+0HhSLi+W0h7Y&#10;ImTNaFBinDBiMCJHh4tbv/BL3z79jjWWKYZHf/iDt//ak4uLvzdO0xf/1JJC7SoWzVzQSlX3RI1k&#10;sk4klIxQJVHEkcVI1KSWIEYSRkSzWpFcancmqxgrokKKvRprRMVJxCumVGFyELCaNYuqimgB4lmV&#10;Ur2TWGvw3uKc0ZCRNAxkRGHaV7tntVQUFA3sKyKQ1UgqYFisGrGScyakSVRFj09uybe+8U1eefkN&#10;jVFFs1A5q7fPDmVWHyDqyCoawiiqirFZnREhl+KRTX4WfqrsmYQ9zLpZRqlEcEalYB3VqEhUQUzF&#10;ydGpvv6KyMnRHSprODs9UV91WOuh1DtNJa897w72L3LT36iIaGFO/kTftG8GnjUF5bdVVBUrRkQE&#10;jEHFFrIYkaqq6dqGrpkQIlZbll0jd48Pee3+GbeP5hwuau0aJ01T4b1Ta504W8BmTllzyqJZxRqr&#10;TVtjbIH0KWeMtbSzGXWj4gw4b7CopnGSPkQZp4lxnBiGie0wMvSjDuMoISY0K0YMmhXnhLauWB7O&#10;9GA5l/m8o6pqdruey9WWJ1dbnjy5YL3aMg6BlJSc90hDhKwGpeTsylfUdY2rPArs+oHdbkccBnLO&#10;JMCYfUtd2lhSjAjgrKGpK9qmxloDORFjgBxJQRklMPSecWiIIdI0DW3TcrDIbHcD290AqUcUrDF7&#10;bkxL+1HVWNsWIjNnUkrPUEyBRYX7cM7ifXv3X/sX//x/s95t/8G27//IOcd3/vD7/8HHDz77f5wU&#10;BODf/Sv//q//pb/0l/+6s4qVhEVxxgJWghGSKJ0kEEeyFaOxGCIOcOLKBTNZnVNxpkKNwxpDayAM&#10;g4YMydYiCk4UZ1CslyiiBURnDOlZA5+xKAYwOCOQo2pWSXjEZETynvs3gMPojSqR93BakQLwn0WM&#10;SOHdlAIjBMQ5R04JTeWmW5v2sBpUPIpRDIJRNGdEjQrPicYvEwOmYIWbXp4v8YL7bt6QU2QKk/ZT&#10;zzAFSRlFjcQY1Ttoak/XtFRVJdY6ledMuqDP9IybgFdLFCEXskUM+qUXFiNiREqKz1kQg7jqGUOa&#10;UmK73XB5fSXnF5d6fnnJbjex7SdZb7b68NMPIAwcdbW8eHqopwcd89aLMwV2xJQJUyKEJCFFDbEo&#10;UyEkclZR0KxZpmnSvh/ox0gIEbJSe4M1FmsdxliSItMUdNePbHY9211PP4yMU6D2nq5tmXcz2spL&#10;23rt2oqu8zKft3Rdq1Vd0w+jXF5v9Ivzay7Orxh2o+SEWuPESFEMxEBMN0hAca7GVRXOVWSgHwYK&#10;yhjImhAxeOdw3lFXjsrbcq9FCgHpymOFBniuVrRtzdHRjMViwXJ5wOHRIdY5clbGMXB9veLy6prV&#10;ekuMCWNKi+Gcw3uP9xXeu6JyUFSaGGPhQbSQn37/3LquaJoKt0coIkIIafWdP/j+//A3/6v/9t/Z&#10;bHtiSv/3k8Ir97/x62/dff2vv+wnZpIYXSWfu4U+cIdUgrzAwD2zZaaKiGXnO7Spsb7Ci6XTHbe6&#10;nd4+SnJy7zbm+BTtjlDb8HQ98NHjp7z36CG3DxwvLx33l5a2M9RagXrts5FVNJzvEk9XgRANtW91&#10;uTiQ26eHdI0vMD8nUup1GgcZdgPTIGjeS5WSMC7jaqFpamwzx/gGcQ4VixpHwjCEVNhpzRgRjJG9&#10;oCZ4m6mdoXIeb1tUXOnzySW5qEGwIEFFRMSIIgXkF6lM98Ccws4bwSH7NkAQY5G9nPWcBijr6UZ+&#10;LIuxRK7u00B57jN+QI0YEWOICR1jkmEciTEXglOMGhDvLJW1VN7gRAqlYBJGrIpYUURTihJiIOVc&#10;emUM05TYbLY8fvKALx58pKsnn0sngdtHc44WHbX3xJh1sx25uFzL+cUV277XcQoSUyalotGIQVSV&#10;tK+gISZy0mcqkTUG45w660RzIfnGcWKcJo05i1KadGtEK+ekdp6uqXQ57zhcdnKwqDk4WNDNWqz3&#10;DMPEZttzfbVhu9kyjRM5JSyGGxZagSkWgjKkVHKltTjrwMi+ImeyJqwrCaGqPJUvbUpVWSrv/gRN&#10;3NY1XdcwazvqusJ7j/OWunbUdV1UC+9IeR/cqZCcMSZSjIWbyLmwJjdseSGXUC3SaCFPb5JuSQ43&#10;SLpuKhaLOV3X4qsKIwUV5ZTZ7YbwX/93/8t//pvf+YP/+INPHv4TJwUH8Mbskj9//IBbVvG2YZ1b&#10;7UaDXo8yDAamkaZ/yHzXE4Plwh3xadVxaTsSnjO2vNpdCHe2LL/9GXP3Mr66j/W30Aqe2ImpX/G7&#10;3/+hvp02cn/pOTye4awwjEk+W0887mE1OVRqXr/3El956UU5XDoOk2C2E4Qdbryi/+IR5x9+ypP3&#10;HrB+OJBGq8bX4g493f05y5dPOH3lBez8PtIdYqqaAcPj1Y4PHz3VP3rnfXlyudbdFESNwXojJ/OZ&#10;vnjrRN589QV98exYjucdMQuSEjlPEtMOKEqDEYeIE4xFjBOcI2GZVHUIWbZj0N0UpB8DU0z040Q/&#10;RqImZF8ZrTi8M3gr6pzgbCXGVhjj1VgRa606K2Ks2ROYgjVGjLGYAv8VRPqY2PQD6/WWpEpd19p1&#10;M7q6ofGexlttKye1c1hnVazZv//CxntfYVyr3pc0FVPCuqx1jRjT6dX1KJ98+Bk+bUkv3lbLqSwP&#10;DDGpjDEyTBPrXc9q08swxgKm9LlEBHs1KUVSTOSUNavKFLlJyGLEAqo5Z8kpYZ1I13p1lRNnLTGp&#10;pFR4rHHKjJNImCwxWVTy3pag4pyla1u8dZwcHZBj1JwKWZ1zUUhyeWZpIbS0ENYbnPMY+zzQrRGc&#10;M1hb/DZIaV+ss9RVjXMOs2/VrLV47/C+2qscZt+mlGswhcRumJ4lhZRSQSsxkVIkTCV5pZgJMT4L&#10;/BgSMeXy7z5hhhCYpsQ4Fq7Je2E2b7h77w53793m5NYRTdsAEDQRyP4v/NI/+9feev3VX/vuD979&#10;nf/pf/vtv3i1Wv+TJYWf/NZL/Cv/8rewkrGS0DQRpx3TsCONI2mYGK6U8cKxvqo42DRs+0Me7So+&#10;7SOjGp31wq1PR/l09iPu552eSJTqTDipTvn2iy/pt+7clyc/9aY8unjKZ5cbveqdWAK+ynr30MpP&#10;LQ+5c3zMvVu3WLRea5sxTKJxxXZ7RX/+BduHH/Hgh4+4fLAirCPHy47DuzNZvnTA/KVbuOMX1S5e&#10;FNvcJ1vYTL0+vLqQH3zwkD9691Pe+fAznl6skCRy0LS8cHrIV165zddevyVv3T3kuDqUGoeMO8a4&#10;Zho36DBg+qkQR2SyZGbJQGdVOytGDLVraF3FUjzZNDI2NUNVE3bXXOjI0zjq1WaQ6+3E1W7gerdj&#10;tVszTAMpRclByQlSMkyFwBVjZE9alRbKGsEZwTur1hhBMzsFMZ5l3XL/1il3j4/k4PiA+bKm86KV&#10;BaeKpEyMPWFc0V9fIs2S+vQ15i/+JPXBUpxrVKxIViFJkCSZpFGmEHS9GyWuNxx0MzmYzei6GiHT&#10;eDiatzAd0bpW1/0kwzAwxagppSLnZUWzKGrEWqNCElJWZ3XfpgsihcC1zuLrillbMZvX0rUO74Sc&#10;IKcC1Kwx4ryhbhxN6wsK8oLzBt84ZmLUPReuRW8qbtZ9sFuMtRhzQ74KYkuwWynt6p6tQrPug3Zk&#10;Cn0hrrFozEz7Cl+CeCKl8r1zhWeo6hojjmGcGKaJKURizoSYmabAMIxM48Q0BsIU2NM6mD1aCVMs&#10;yC/tHxeDtSCSyapMaY90BuV6GFDnsa7CiuXgIKKijNPEerPh8mrDNA23z44O//W//Bd+Rb/37gfy&#10;zo8/ZLXZ/CPNdw7AzF/Env6sSKH7cGQ8mSZFcuwh7RANKmFHmgaZplG/PiEXvXK1seqvjFRPDfYc&#10;hutJL97/saT+EYvr72q9vC++uytVdVvnR428fHKXLCIqTq00IljJJFUTUQmQL8jTVrabFePlOdeP&#10;Hunl55/L5smacOG1nhu5/8Yxt16+pYs7t/BHpyLzUzXdHYJpGRKsp62+89FTvvfep/K9H36onz76&#10;THbbHQaRW91cv/bWPfmpr97nG2/e0zvLO9JVNSZHdf1awu6C7XbL5S7oNBhJQ0fcLfXB9SQfXA18&#10;uhl00SZ588TKGyfC6aGorQbxdU/r0baqZFbVmKZWWTpek4WoHgpSacxWpiSMUQk5a9RcVI+kpKAa&#10;YmRMY3EKgiJGZN8qiFgFxLrSIxfFYxJvoa0986ahsg6rgoYA01ZkXCPhmt3qMdMXF7L59Ir3Lwep&#10;7r/JnW+eMnthQrJicvFteM1oTkhKRW4UEWctrm0wxZijOWepK491Xo2tBOtwjZdqt9V+QMZxkhhT&#10;IXRMcV4UFv+ZUnJD0d6gIBGMWGPxrhB3bVNR106dK1oJFO+AKaQm5IxB1WYjYRMJklGxZDI5T8Xh&#10;mHORtnMhym/IwtLqFUnRYIt8OmuYz1uqyhcqewxsNzs26x3b7bb4EaZIiOnZV3FjlvOEEAhxwjvH&#10;wcGC5XJJXdWM48gwDgxTIcEzkGJmGEdCiOSUEQxVY6lqi7W2XJfa4CuLMQ5rfDFGuYJYUlbGoEzT&#10;REwTxipV49R5lUxgs13T94WX2ex6VuuR6+stq/WOsR/56quv6NnJ8W/+nb//27/0jzJEOYDv/fgT&#10;/sff/WM9OTliOe+YtTWVd1SupvYtVXWKx4lRBQ24PMgZgdspQBoE3RHClYbxWugnicMKwgaXs8j1&#10;hcbNBUm+J9kCVBhm6uVQkiSNaZJpmiTFkTAMDH3PuNsxbEfCMEFG2rrTe6/ek4OfO5PZ2Rn+6BZm&#10;diLqlyANESOrceSjp5/zzief88fvfSLvf/RQz5+eE3a9OKk5OjrS1169J7/47bfkJ199Qe8dLqQB&#10;yYyk/injZiXXl4bdtmKzW7AaVWKOmlRlTEbeXcMffBb1h49HaVrHelupHVvZ9VmqClQj/TTKla5Z&#10;zHruH1VybxFpa6PGOxFx0rqGuW/U1g0JKUSriKhzqlZALZK8qhYqU4s2iYgRkRKUKSR22508PX+q&#10;oU9i1KhpEtpMJDuKslNPjxl2Ml1c69XHn7P6/EKeXsCj3VzfDQfcOr5D5e9y23faWiMixTssmlBB&#10;orGaU6KywuGyk7nr9O7ZISdHS1nMZlrVvrj+ZqoHi5lMtw50ChNTiBrGiRCj5LRX8UXU7m3vxhSI&#10;UBQdwRgQVc0ZCSFrCIkYC6nW9+O+Zbshfi2qReWIIZLCJDlGNGeNMZMUiVmZkmpSZQpRhmnSfgqS&#10;cuF0nqtTYMQwqx1HhzNOT4944c4R81mNAfrtyOXFiuvLDZt1MVzlnJ/xRYopfbuWII2pGJt2w8Ru&#10;XHFx3d9Iq/t2IZW20Vms8wWJ4PfARFCRIrMbhzVgBXRPtqcEU0rkWPwUOSkpCkUboUiizog4QTXR&#10;7waurtdsNgP9EBijollw1hKtRUS5f3b8C//hr/0bj//n3/zO2Q8//PhPTwq/9Xvf4/ff+YimqWib&#10;hvm8k+XyQA8OFnp8NJNbhx0nizmnhwtOlnMW84aunlPbGpMdVhLSTTgzkcXSpgmfRnweSdNOUhwQ&#10;HVGd0BjQGEWTIcUsubDqYoylalqqtsOe3UWqTm09E2nmVM1cbL1A/IKE06AifUpcXK357OIRH392&#10;zXsfPeX9jx/y6MlT1sMam0XqquLk7DY/8fI9fvorL8s337jHi6eHtL4SkxKx35J2l9pvgqxXwsU2&#10;08dI1gLZa4yoGvXGyZtnhpOFyLdftXgj+sKslrOZVVdZidHxZG3kB48Tv/VowxATrx0YfvXlBW/c&#10;NnK0zIgJWHeJyijKxBgSQ8gyjMpuUBnGzHbMXPXCNAViDJJzom1quralqT05RElx0hxTaTFImlKS&#10;GCLOVsX0EkbC1EuN0gpSp0RnF9i55dA5uSOtLpeVtC6pxl5SciRbFQlZlVi+BDK1Mzqf1SxrI21T&#10;YYChnyRn1DmHsSLWORqxWOPFyESOEMas4zhKThlU5UaxLYZWg3FuX5krdd5ImhIx9bIbelbXW12t&#10;t7LdDZpyFmecIkZiUkIqti1rkLZyNJXDu+IoLeShypQg5sw4RfopyjBFohaO1uylPyMGa5SkgorD&#10;Old4BWMhp307kAp0945KLJiCfLIqWYv6MkyBKUyEFMv8gwgpRcYh7+3QpUtRKQ6zgpb2KCbn8hpA&#10;wpPw5L33plily1xICKmoNihiDc4YHKa0k75YtGfdjLbu8K4p7VY2jFOmH0IhW41yMO9Yzjsq72ia&#10;qprN6tOf/3Nf/Vuusv/e93/04z+lffAV6ipW/cj5aguPz9U5t++6DNb4YmduPQczz8Hcc7I85Pjg&#10;iKODQ+7cOuT0ZC4nRzPmszlN1ZGrBdEIZl6SsxEgqUpWsQoeIZhIJEqVde9ZKzetQE8rZq/Zx5TY&#10;TIl1n3n45AkfPPicH370iE8eXnB+eamb3UqmaU1SyNlDanj91Rf41lde42e/9jqv3T/geNHSOqc2&#10;JpHhXNNuLWEzcX5RyfWm0d0gkoxVY4zUVmlswNuBqgpSt8pXW1HrsohRXPISUyCmQTRAGIWTxuiy&#10;8XI0r/VqRGoHx4eO83HgBz98zHsf/BAlUFWepu1YrTZst72GELDOirUGxOqkleSUNaUgMQamMJVK&#10;a0RiDOQYxIhoU9fS2praW5rGcPvOCfPlQr3teHLhePD0msuLlW7Wa6mripn3urBOTNfhd+dMuzVJ&#10;HRGvZJEcQ4HaMasNk+SEjjHLetvTrwb6zVaf1rV463Hei3MO4wxKIkxJhn7SzXYrm82WbT8wjlNh&#10;8tFiAirsv1pjpK0r7tw+4ezsWI4P5zgrmvYu0L1xSWPMkjJMeZQQM2MopG3OWSpnWS46RGbqXI1z&#10;IlnLDEFMRV2YUtCoUdTkglKsKXKftZh9B2ONYmTP/O+xxE1vL9ZiK4vH42/aDyDExBRKexVzZozT&#10;fjgwI8bgncU7g9x4DkT2UiGFp4hTUR00PevpVcEZS9s46tpSeY/zHu8LIhMxe0+CK+e3BjH2mYTZ&#10;NjVN5XEGmqrCGs/i4IBxioimQupahzd2fx5LVTu+/vU3/sr9+3e67//ox7/2f0oK//y3v8Ev/sLP&#10;ME6JzW5ksx1YbXdcrzasr69Yr665HgKbceR8syE9CqCf7jOe0rS1Hiw6jg8Wcrs74vT4UM9OD+Xs&#10;9IDDgxnzttHa1+JsLc5bXCUqEqWixkulxpZikjUxxshumHQ3BXZTkKt1z2ePn/LJF1/w/tPHXH5+&#10;zu56SxwmkkiZo7Ae74+4d3igb9w9lW+88SJfe/02927f0oPFUnwEE1awe0yIl1ytkPW6Zbc7Jo6R&#10;EI2oNczbjXTtRNcp3UFN3Xa4ymGdxbkFYlpUPMLAlEdNcRA39eTQczD2nG43vHTh5OOngfcfr/nt&#10;731Of32Ny0kPT5bSdA0xZ67XG2K0zGe3mLUzqesKb4WYIlebNev1RvpYJCknppBPodhtY0yac5Zt&#10;HzhbCrVvycFz+flEHqPMlzVz37Kt1rqtAlIlVtOK88EhtmU5rjn/w2ve//Bdzv7h7+xDV60AACAA&#10;SURBVPHGW2/Ka2+8pnfvvyjZtcRsJCTDlI2sh6hfXK5luH5CY4w01uNMIbWcdxgrhDgyTVGnMRZp&#10;NGW98ZCkUu005yx7mkSsiB54K/VNL9968BZNGYPgraWtvDwzqgqknBlCxG2NTGMoInEqvfxkDNkY&#10;xjEwhKRjEhmnzDAlGUIk7KuxdZZcgVQV3hZNv/aCc0Wu1bwfJNEyEGWdwVWGyhRXKxg0gXEZYxMY&#10;Q0axzpaqr/mZzbmuHPPKUdcVdVVTV9XeiFRkSIxgraOYPoSuqZnPWhaLjqYp8mdxeDqMlBRW/GYF&#10;bhWpt0jZKSspJlQDIRZxve1qfO0JMWL2lr+cbojfXORhjaSU+IWf/sl/62//rV//V//Gb/yX8+++&#10;897zpPDm/Rf4l37umyLWad4HekplsKSfBrZ9z/VmpRerFefXK3l6tdMvnqzk8fmK84uVrrcb6a82&#10;fHx+xYfpoWZFxAhNU2vT1FJXlThn1Tsjzhoqa8V7r85bcdaIMVaNKdbQcQpsd4P0Y2CcIsMUdBhH&#10;GUMgg1rJUlnDbN7qraNDXji9Jfdvn+nLL5zy0gu3eOHkgMNZo5UBq6NI/0jjsJN+l9huVNarRvu+&#10;kXGsmaLRbIN0TeJsji5uR5l1HXWzQGYLTVrLkDJPp53K2knKW5IMalwjM99I6zvSTPXzLx7KRx88&#10;4t23P9D1OkmSinp+oF997T6Ne0kkJ+nHSfu+WG9p5ow2qCjiTWLeOLyzGpMl5ZHWLxiHWsd+FFXE&#10;WovzXkFlGHvZ9ju2uzWtc3LrYMm9F24jFqIoQx5Y73akEal0xsw7IgMaoxgdmZITGxS73vLonbf5&#10;/L33+P3FQo7vvMBrb32Fl954g1u3b1MbCynL0A/s+okowmiiGp1E6FEpbZ9KKmOTKmqtEV85McVT&#10;sXfjZSm23eJx8c5KMQRZjBM1Dkk5SoiRGJQUBCOOqkKLulfmXGaqzOtmP4QUQVBjRKKW0elsMmoV&#10;yNjaUFuH9YKKYmyptJV3NHVN2zZ0bcO8qVjMur3OP6OuHcaAryu6eVf8Aftx7Zv5aBFDpgzTpZyf&#10;8RRmH+h2X40bW+C9cx7ry6CU7OcoQgglxlT2Nue8N9yVQO/7sPcnxGfTtsYUn0VKiXHYey2mImH2&#10;/aApZTEi1HVN1+1JUwFNeS9pjmx3O/p+ZAoFFUpRdFCU6+vVLwP/+7OkYIdH1KvvqohHbIUxNZiq&#10;ECBtBbMl9s6xZDIhJfoYZBcimzFy3Qd5ernj6fVGzy9X8sXjx3J5veJ6tWO16WXbT3q53RJTFrHA&#10;3siccxSyaGHXrYgtzshcrHDFq2gN3lnpGq9nh0u5tTyRe7eX3L9zzEt3juXOrWOODg6Yt5001lDJ&#10;hGfE6Er6YdRhHIjDToYtbHeVbvtWhrGSNBlNMYnmjXTzyNlp4O4ZIrNjqE7pdcYX67V8/NE7+vCz&#10;j+Xx9WcS+0xOSZUsrXqWs6V21VziTuWLJ+dMY2Q2P5SXXrpF7SwhDLLaXdIn1bbu5O7dF2QaJ548&#10;eaqffPIJUz/IbL7Qw/mBGFFNYUJVWXYzzTFLcIHgJkWh8k58VYERHcPEbhxk2y81hyAxZb1ab+in&#10;kSknmTTrGBO77Va2u61OcSLHQVJSpmyKHTyDMx6DU0uW4XqjH1/+iPe//w4nt+/Im2/9hB6dnsEw&#10;YBWJUyiecqdSO6tQZgGMERXjxBtV74SmqdR7j7NW9rOjklU13+BkMeqdpW1abt865Ph4znxW6zQM&#10;EoiqmjAmF/nNGIxBnVesBWs9Yiop1KSScpa8HwgxzxzduldtSvsp1qhzTopL0FF5R11V1FVFUxVv&#10;grVFDnV75l9VUWepfbv3FhQPwZeHc5XnYy5lFLskhr3rfl/RBYwliyGnhDclAK1ASJFpDPRjZIyZ&#10;OEViLIamvh/Y9T27Xc84TUwxklIury6GnBPDOBYnrha50oAYY/DW0dSO+XxG15bEQIYwlQGwXd8X&#10;eTQlcsyEGEAz1pruX/jZn/3bb3/w4X/2e2//4G84gPP33ub9//UhagTjDb510sxqdbVV1yzEtUc4&#10;12GqOcbP6HxL5xuO25p8PCffO0bxZBwhK9uhoIvNtud6s5XVZstmOzDuN8aIMct+Xl2MoGKc5BuP&#10;vhSmtK2czppKDmYti1krB/OGw4OWxtda+0pqaxENSB5BL8hpZBwn1v3I1E/0u0qut4arTcc0tXhx&#10;UhlBTCTaJLhIZQO3Dyc9WtZiuiOkPeHJJvCjj9/mt3/vtzgzW3n5BP3Ft2qZV4JkK5uN4Qcf9foH&#10;73wqnzwcdF6dya3lnHZuZRzO+aMffMJuMxL6iK8rDo6W0s06PnnwGWjGGZHFbMYrL76Ec17KtJ2I&#10;854UlCePL9judozTIDEH6qpcV2Wkrbwc1U5P6pbUWglx1KRJCFuMwOb6kkdPL5kwMmUlai6GcC1z&#10;KTc26HEchJzVLIxYMVgxUhuDVbh4+IDf/PDHUnUdxqDGwO3FobStp2k8TeWk9lZrb6kqL7WvaNua&#10;tqmkaRuctRhr1IiIMQZrrRjriqS5n9hyzuO9xVpUNMlYYLa0XUsISQUR55xWTSXOihpTzrVH+ChI&#10;iun5vgk3waxZVNN+/NtgjBXr3L4XL0nBiiB7KD9Mkd1QPAFJi7koxOITuDEa3aAEa/aDUymTcnoW&#10;qDfWYvZVWfccQRnP3r/HnDg5WrJczJm1DVOM7PqJ7RCYUi6zDwg5Z9a7gfVmx3a3Kz6GvQsyxj0H&#10;oc8MGFhTHKvGmMKTZEhTYupHTM6k0aEIU4gMw0g/jHu/RUEx1lkExRgjdV0dNXU1f4YUmk6YL4Wx&#10;n5i2ievHUb/YBjZXO4m7jFXP0a05h3fmLM5aqqXFdDWum+O7E9rmNsYdCmaONjUnnUVnFZx1xHxK&#10;RshFilLVXEaAS44vOra9sfiWjGxEsCJiVBEt47mSc7E55x7CNWYKECbiEHTqs/Q7y2as2IY5Q6p4&#10;cj7x3YcbfvfBllVY88ZxxU/fqfStIyPeN2q8E1e1+CpLVVm1lZMxJf3088/lnR9/wPnVJT/z9Tk/&#10;84aXk+ORzEwfPgjyzrsb/u4/vJDrdabyM2nmNRfTlv6zra77rZBUK+vFuYrrzZpdSsx3PdZaDg+W&#10;tLM5s6YhhoKpa2vxBtlcn7PdrtXnIHcPa501C5nVFbPaaVd72spJVTl8ablUBen7kfVmx3q7ZRwT&#10;RybqgSY+PV9xlRMixe2pIQJZ1ZQxvLpqqOu2OPCk2J3HMDEMIyEEjTHJ9eWFiiCzrmV57y6v37mr&#10;d184kYOFx5gk1ujeauuxrhbnK60q/3wWZA+frbVgDCkrUwg6TpPsIS8hBBnHiWmcdBxHGaeRlJI0&#10;VaOz+Uw6P6dtazFGCCGx227ZbHey3fb0Q880BU0pA0jOeT9M5G9giYqIGCPUdUXX1ixmM7wtlXsa&#10;Bp5eb7labdhse4YpMoWyiVCIcZ8MwBjFO09d1XjvUFXi3g6tqs93HXu2bwfPdmSKIZByxBrIL2px&#10;slq/n+iMDMPEGDJIKvM8GaYwgkacFWxbUWchpVwcjTGgGfx+tsjbkuxQRXPCiOKN0DhDt9/TpE8R&#10;YipjACZj7H7uxDluxvuNkeKLcPKcU1i+/vO8+Mu/iMYRE7ak3RW76y+4ePyIqw/PuX5/zaN3r/jg&#10;H1xAtCzmLd2hoVkaqgNDfTjTajHDd53YztPMZlrPOvFtB95j6kbrZibGt6JiyWoUcWIsiFGV+Hwk&#10;dg/TlLIXgsT4bH8FbIqMUdkMietNYLVVUmpFzBxnWnISFUWMUXYZdlidcFLizyLWYioQG8W4IksV&#10;TdSKqicnlTAFYpiobKbKK8yuZsgVf/DuE37vjy757g9WjHLA0cGhzionV08+Z8oBRWjF03Rz2cWR&#10;890KsXBgG1pnNWWVfrtl2vWcq1JZYVF7lo0XT+Bo1vLKCwcsZoZZ20lT7zetMTfDL8W8Y2yxK9+0&#10;WtM4sd2uuXxyyVnj5MXFjPvHh3y27fU6ZMQ1+GzIMTBOPbaqScCUlJih3+2knybtx0nGMBJzFkr/&#10;KjkmnS5H2a12pG0v4/Wau3cO8bXBukLIhZTAWHWVk7qqsM6orypms46u67AOzTnIZrfT6+truVqt&#10;dbvZSUxlRDimm5HliRgDSqbyXtq2Yza7pvYeKE7A1WYrm23Prh+YpjIBeUPuWVPUG4y5GSGQ0g6k&#10;QvzNO05Pjpl3DVaUcRjZ7ka225HVui9QPmRCLEGvmvdbzSWcLejV2eKXTPm5AUoKGsI7i+HGLSl7&#10;IrAoH94ZfFUVt2PlEAN1jkzJELXwAqlsGENOqciOTYO1DrRsPTdaYZqEGNKXBuILakGLwmOspWoK&#10;QV7PmqJi5EjdRpqxJP0YC5oxxnwp3hRj4GDW3b5/5+ynHUAwC4bqnuQqqRiPWwZmt1ZUr2x44Wuf&#10;ER9/wucff6KP3n7E+Y+20j/wOjyNYn3EL40evlrJ7E6DHYX1+491czFIGCJ1i568WsutV5dy8vJt&#10;bZe3xdZLxNaSDapqhCSSc1JyQPKEppGcjWx3wmpr6adGc7ZCNphJ9dG6kXc+F/74QdDP1pGTeSVf&#10;ueP1Wy94Oinw73JIGlPg64eVfPNooSpGukZYtCpzlzQYK8kqox11iiph6HHTWuvqTE4Pb3H76A6f&#10;vv2OfvB9lav3Alch63fefySbdeLYL/SVrpEQtrLZBESznjYzqbxjEtWPt5cypkTlKl3OGkwy0m8G&#10;OehaHTZb2U2RrHA0a9RZlaWF02XLct7pYt7SdRVVVeG9V1f5UuoKq6ZGbOFf9rJtZY1421A1M+YH&#10;txi2OzbXa46u1pxcXMmDp1d88viCdQTESu0qrKo4wObIqh/Zbns2U5CUFG/L3hFDCkxJETXisEwh&#10;8NHHD7l6cqmPjg/l4GCGq52q2ZusrAqVqHde2q6Rg8VcT44OOD45pKqchBhZb3qenl9zfnUt/Tjd&#10;bO6gxZCkEvdQXbVMEq4318qT62d7Xt1M0JY2wZYNvDTvpUgIKZcBMymLPmveDzdFal9mEvJhwjtD&#10;Vzu62pD0S3s9MoJkjFVcKrskkROo3Y9P39SqUk2zlv1FzF6xyGowRosPwsh+O41i2mrqYsm2rliq&#10;S2LxZDLOCanxxbQVAqoZKfi5jFPrzX4dc1Qzcc9H3KAZVTBi1Foj1lrq2tM0DVVd8X9Q9V5Pll3p&#10;ld9a2xx3z3Xpq7IKQMG1YRs2SYmMpkjGyL7pTXqaCOkP1JtCL9IoQhwqhpoeNtuh0TAFlK+sdDev&#10;PXbv/elhn5vAICKjCoWsDNzMe/b+zFq/ZYxBbqO1m4OiMuoMomx+78IVidbsH//oyb/9n/7H//bf&#10;GgD4x998hq0Ocng2waPjYzyezfGoKJBlD6HsAUx+iodH5ywPn+Jq+hIv6gW7VY1inOPs08f85O9+&#10;gdH5sXgN1ldXfPbZV7h5c4FiRJ48eiDz9x8hffiIkp7CmzG0ysTqQEoukISRi1XBuxW6dglX7RB8&#10;C6kEm03O56tE3q00t1vPoBVWnUOrHI2tkJoOloG9J/64avG7qwa/uuh4kon8/KjE3z4oeTo2YCbS&#10;W8eGpAlajPMMXWClE+SNR9bsCF3heJLgLz56hEf93/Cb334uv/nsJb+6XdLqDOf5VM7zkotmi6rv&#10;hIE80xkTlWHV9/hmfcNWCfIkxSRNOUKCRFsxStHVDbuqghLKbDTCWZnzfJ7L2UHKwkJGmUKRJygm&#10;o3tOgdJKQB0VjVpDGTvYqSMrUStLKCVKAAugmHoenPTyuOvxeLnm46s7OXl9hS++fcG3N2ssuq0E&#10;FVBYi5FNMNNWHMlevKzFQ4tFqTOe6LEs2xqtc4CAGa1kwUDXgZurteQqhQ4GXnmpfMeeQbwmtNZS&#10;NA69iwSqJDUs8kSCD+ii3l+61qGuY88evIfEQSFFINEv8Z9JiEUNluIIdRncSYO1KaIsokNe63hY&#10;RjGgQgiKhJM+4g+glEaapRiXJcoigQSPQBsl5QOvwKoQBU1D766GWz5No9nJmO/aXDf8HSCqI42K&#10;rkqrTWSWWnVvrU4Ti+lkjNEoR5pYiAjSzGLk8sFZu39go0hpz8tQjKIqYwyMidZvEGBAHELeuyYD&#10;967KON/ctzQq6hb0Hi0QK5H9ZtF7j/g91EgH/qSxVgwAjOQSXDT47GmLf1xblOUpf/rpp/LXf/Gx&#10;PH5wwnL8GEwLTAigC9i9rXH7VY++F2wWO6yvl9DjAmZcgGmG8fkI5vgAs9MDzD/8M6YnH0KK4/g/&#10;6iqgv2OolxDVEcoIOKZRJWinoDmEtluM1JVo3PKm2uCPF4r/4YXCxQb4Lx4m8vPTjP/m/ABajqF0&#10;1BGoJKDULR5Y4OfjDKlVnOYWvujQ2B6u8dwtHKrKIdMJI7RT41bn4lVLkRapW0AJMd7ssL6psN50&#10;XPRBRBt+lB9gIob1Yoet1KJJjk0ux+mYr5st3vVb1gwodILc2Diddw4ZFU0IWLctTNAoE8uHaYbH&#10;oxQHuWJuHHRimBQpsjyHMgaMfTgRDwIobeOvJqEyiaiovmOglhCEysdaPIQeCBZ6qplMJ5idnfGj&#10;Tz7FDz54D59/8S1++8W3XNQ7qeqWfevkfHLAJ5MjPMg7vtqtsG56oBVYbfjQjNGhl753KLzhTBcY&#10;pQVMmVEaEYsAO0qZ5ClqBDTOse87NLsaWnlJU7JuCqSpHab/DmkSgb69F3Rdj8B4ICQ2vh5Q4JwT&#10;7wN98FHpSi1aa0YH4p6YGx2VIgEkaHQ8NIyJTbEfdvFd17N3UawzKbN4YycmAlUVcGIsRnmKw1mJ&#10;qm7g/CDX01GSnBgzfH6kOxm9t74PVvS9/Ei+9yAPNCoMt3H8d97zb8KgadAmRZ7H/p5aD5sQBTc4&#10;J7uuR/DxMDPGILlvPQjvPFjHVWLf94Oteqh4wp4KFQ8QiWCggTq9X4k6dF2LtuvgXGQ0xIPHwBhD&#10;AwC//GGC/+W/n2BTKfz7z3v80+c38r/9u5fYYcd/+Ktf4GdPPoDKppDxDMXpBKefTOFugNWrGqtv&#10;bvHH1a8wOh4zm4/hEqJ8pDF9coLJhx9Dzz8G00NY6SHbryU0rxjcOwTZQXuBFkOfZBBzANpz2OR9&#10;+CQHy5zGGxw1NT59oOHFYFc7/Oi8w4dHHc4mSwAJfDAioplowawUfPpAo2pTeK9gqJAwYLECfnfV&#10;4LeXO3mz3PKTWS5/fjrlX53Pwd6yqhq5cGuOV434m2uu317j3bs1nr65wdu7LUtrodtGNj7wtmtg&#10;+8DDtERKw6f1Hb5ultiFXiYmY5lmklrLhEShEmSiARegayCzFnOd4sAqTBPBKKUkeYJ8MmY2mkBn&#10;2Z69KKIUaWysDrQFtGFQGtSWNKnoxFLRRAtuU8d2WiciSuAIMEuQBpG0d/yz2ad4/8kD+dnPPuav&#10;/vm3+Or5W1zc7fCqusEH82M5zkoepgletne47Vup/JaP1VySpKBXAWrT4MjkMjcTJvkEgZ5RoK9w&#10;53soOmodxGvFtEwwPRzj7MERZvMSoyKPoJLEIM2NTGYFq7obBDdCTSJJEkmsoY4qSZJK9hs+7zz3&#10;WwAVcW0UIr6ZQ8TFplZzkF1HRGDv4HwQ56OaQul424/yHFnCCBJSCiazyDOL+Wy811TsaRixBVDR&#10;Pg0gAllMBqUHcxflnovhQnzQ2jY+zE3fR05p2PMZ4sPbDlTqtusAANpE5sKsLCOMZTaGVgaeHl1T&#10;Y7ur0PdRbm2sQZql0FrD+YDtejuoYqs4JxCBBAyWbH/vDI0IN2BPPSfjINQ7gfOE91Ec13UOQXoI&#10;QqwUlEmRj0pMRh1+8aHF1dLjd99u8PZdhcVNA3UugDKgSmHyFOWxhi0cNHtID9SXlWyut0B2wfIo&#10;x8HhuRyMpxwfnqC3KSSsxDevGTa/I/prCFvxJqEOGRAooV8xhBYUA8VDWD2WICWULXg2X+K/+fEa&#10;f/uxIFUKWZFApwZBa2hLGHbUvge7Dn1LqTvLTWvRtUDXa6n7hNpbTHPi8ThBoWd4PFE8nABpXsHY&#10;DALLejfB9sU3dDdLXN3e4lcXL3HV1hgxxUmn4NmhDg4iHmfJFEIlr7oNf9eu4BUxTTI8TCdgINMe&#10;KLXG1Br4zqNtOslqx3EgZoXBtCDG8wzlQYl8OmJSlKDW8JBBbRedkBysvFH+reMHEClU/X4YFqfO&#10;zvXxZ04dZ2yBEnX6AbSC4rjAx/P38eTBCb796jV+//lT/P6b51gsr9guE/lw9oAfmAlmruayrZG1&#10;DUeZljzNabMc2gltE3CoCgQj2PQ17hYbeCsoJlZmB2OOpjnyeSrjwxIHJzMkSQpjrCilWRSU2WzG&#10;ELz40EdD7l4QNOz2hzUiSDAIhjf3wBOIFGh2vUc3yIqjSo7oQ7RYKxGhImksEk3qAPR9B/GCuurQ&#10;1h02q3h4YN+E7GE2sX8Ztg6xPYj1eIwwyIoRynI8DFCzQRxE9MGj7TzqusVqvcNmW6GqGrRtj6pu&#10;UDcNmraPGoGuv19zRul/fEgPxgXOjo/w/gePMZ9PECSgqmus11vUbQfnZZiTRJCPd4L1eoPtdoe2&#10;aeN2JM1gTcTKuT7yGgSA1YAe2JcABjFWGHItgEhN289J4qLP7IcmvXNsXC/f3nT45rrGsiEK5THS&#10;PUS5uO1mBsGEvUuk88IWDrRa5o8ecPywRH5k4ASiDw1rcTB9EGU0gUAX3LC7TkGxhDcSlKOongpW&#10;wAOImiPoBERNhg4iBmLnUh4EjnQGZQ/FKBtXmJrSwaEPnl0IYgoF9A5pcEjgBH0F37Xs2loeNBs+&#10;OdFYbzNuq4lonTCxGjaBdALWyy2qq1upv77genGJN7trfNEtpIDiQ2T4gKXcdRUL0ThgItYLvzBr&#10;fq0rtM7Lh+MjHtkC4pxM04yH6QgHSSamdViGhlYbzicjORhpHp7kOH1vgvLBRGyZU5kEVplB3aeg&#10;VDIMq7QwqjgIAZTEXA2KkMEDEhAAhuAQfAdNAD5Aeg+jkgErGw/zgAAGRULDnWh+dPARzn/yEL+8&#10;/Bn++Ouv8O0fXvL2xRuM9QjHkuAwpKAIdCVMOo88LwCroGGk21bsLbF1tdzs1rxY3yAtE552x3I0&#10;fY85Nem8bJcbeNnCB6F3Aqq4pqQmoQSJTZAkiVibECL0jUM/EJqcc3Dei3OOdnhDuyBYbircrXdY&#10;rraom06cDwxhWIEONzt15CaQHJiKw8MtUZ+g9XfhRVGaPPgyROL3T/a8/3ujN5RSyAuD6SzH2dkJ&#10;jg4PMSoLEMC2qrHZVFitd1gsN1htdtjt6uFQGEp0P4ByVdwimcF/oYb6vmk6rDcrrNZjpNnQKmQJ&#10;8lEOURpt5+Jg0btoA6gix7Luou+i90G8gEkS7hFuyka/R2bsPRAmhOhFid7TKO0OCBgMl/ee1Hgo&#10;eIebrZPfvAT+91/V+PJlwNn8CD/+8BEePJwBSQ9pHdFs4Dd3aK92dGsAIUVykPD9vzvF0Q8/kWR2&#10;SF+9Y9NvEVyK/q3j6GQnZmwhoxN6k0C6W0i/FOVagiOhmRH2gNoUkeTgCdc3aJxHiwxIMlqdiTE5&#10;gy648T2qrsO6qbjYrNE7D6MNp8UYI1sg1wa5MTSJE1t6pKFj375DVq+l3C64W7esdrl0rmDjcla1&#10;x/JqhcW3rxgur3FR3eC1XyD1nmdMZR40V27HIB4pIAae39oel2hEB/BRMeEcGqkLCCBnJsGxTjEV&#10;y5VrkThKqTM+Oiw4ObWYPBxJ+WiKtCioTSJUhl5RoBQUNSg6MgbitS9KEdqQyjCS3wBICAxCgUbk&#10;MCqzh8Yx0AvZIbIYtFibwAXD4c0utm2hBUhHBrMfzOXhk/d598s7efbrr/Hy10+xe7uk7iDUBgYK&#10;iSimSCQ7mMGMMgZ6CeIhPsFOj+QNdnyxuJFXuxu0dSOHj86QzUf0FGm7jhvXyNZ1CL0HqcQYDW2I&#10;IstRFJGxCAls21Z2dY2m7dB2UbSjjZEHhxOMRwVEGSzWW97crWWx3qLtPV0cTIr3DhICAUFsPSKp&#10;yigtVhtqraMxaf+h94If3Bud7v+RvUvxP09+qjsDH4jxuMe4rKF1dGJeXN7h4nKJy8U60qIHbQKc&#10;3N/EiYk0Jz0Exmh+XxtJ5EmKcTnBfDrHqBjFoSKiX6FrIsxWEE1QqVEwOZEqYJQa9H0PANRKR/2B&#10;UvfBNEZH2XYIAV3fo22+g994H2cvEU0/bCFIQCG2D//P7xq8vFvg2XUHlZb4L//iPf7Nz34qP/ng&#10;fTkpx1SbHsq9QnvzNdbffoM3n71BvfIQKPTBotkCqFtk0wZdOsN6ucJq8QI+vMHhk/dYnp/BHs4B&#10;dQxmZ2AaCAQEFRgAgeO9PiAy7Bht5grshHi3rHizWeJ6t8XFu2t5e3XLi6sFlqsteueglcZklOP4&#10;YIrTowM8PDnGeydTnh2McVCOUKSPkOmK1ixhkyWSVLjbElVlkOhe8sSxSInbvsKu2cCHFsc2xVg0&#10;jUCgNVXv0SuwMoIL1KKFPFe5HNkJVR+QBvDIFniSH8EqhW29Q9v3OEkMj8cp0onCyeMjlOdTchJd&#10;qdSWSlko2UsPNJxJoaAgypDKgtZGwIjSEKUYrfwKSoERZg9C/LAz92CM7WMkDMXQHTXszIMPVJNM&#10;FByD74XimSTE6ccPePL+Q/z0l7/A5Rcv8fxfv+Du2Rqy9qJBWA8m2gBWY+c7et+KMYIHk4Jdl8N7&#10;i4tdxc++eYqPxeOoPxZaxZ1rsfU9a+/hhohBrRUSa1A3HstNJcZoIvbcbNoWTdeL846glmJUsB07&#10;KbLh/RKd03FhpxhDBEUz0q8DwEAqDP4DA6M1NTUgEslH4uMN7Qe+gzH3fXZstjHAWRy8c/GhQezL&#10;izRBktrBrenhpcN2t8PN3RqL9QabbYWujze6SEBikkEFuWdJDL9XHMxRAhlYESaxKIoMeZGjKDIo&#10;HTmeeZbGgeNws3P4OqbM4YMfNgl7PYXcH2hqfwApjeCjhDpi/4AsaIQg923ExFDNdgAAIABJREFU&#10;sLmJK9uowoztQzp9hPd/8Of4618e4YOzY5zNx1KmKRQ12d/CbZ9he/EVrn/7Cre/u0X1lUFwHrQO&#10;Xlpcv12g857p09fod4Lbt2+wXtwAJG4+eIvx4xLFSYFyMpesKGnzDKZM4G2GXhK6lgANxKQISYae&#10;GdZVxzc3d/j90xf4/NklXl7cYrO8g+vd/QQ3fmNjZ6NI/EmG9ZAxePTgED/+9By/+MkTfPrwEU5G&#10;Y4zLkdgsoU3uxNgVte6Q1gVNAZGx4mvspA8NMwGOQgK6HpX0hLEojJYanrfskUDRKoNMNPvVFjOm&#10;ODapHOuUzfVSVn1HF3o8nB+BtkVbAsc//wjFoyMkZQZ4D51lEFJ8CFAU0hJKUxKJ0m9N0EYQiSC6&#10;+Iab0FCUHhReseaL/n6CtKKS6LyD1hClxAWhjq47USDZd9Beg8rABQdRiHoDCkbnB3jy4EAe/+3P&#10;uHt5K+8+f8HLr9/CrRxMHkRT6L3Gu5sNl80ODQN8qjFJJtw6J1fNktc3C2Q6wfRoEp2IGoAoVApw&#10;AeICqYWgKEhQ7DtBCF68C3R+cL2KEqUUlbawmWU+SmCSDE4EbdexaVtI66AAMVAQnXDvJOR++xbt&#10;hAzBD338/iGINun7XnoPSx2qgz0UJYTvXI/GKAgDBDEVqtrV6Bpiud5gvV6jbSoQHqkhUmPiuJ8C&#10;rSRWCEbFwaaJdKX9GbRvUsoyQ5JaKBXhM0WRYTIZYz4/QNd79G6YcSAM5it1/zVk0FX74L87HIb/&#10;RhCujwxICQK/VxID8F7i4Te8TtxXLsOg8Zc/+gT/63/3SzgKBC3Y3YHLBfrFFXavXuPum1e4+maN&#10;7RuP/i4SMIvjOY4+OcXDn36AfD6Wum1w8/qKz//wHG1dyfRoxh/85Q+hphm29Vaufv+WLy9esu9b&#10;6JHI5CPL+eMTjE8eiRl/RI6nCEmOnQR8/u1r+fVnz/Gvf3rGF2/foRtY+3a/YwEGALxgHwEHEXih&#10;ODg65/Cnb1/j+Zt38ps/fMV/88uf4ReffoAPz05xkB0hyS0VV0jMDrtlgF/WDG6Lym9JCEpYpJ2g&#10;I9HSo/E7BBjUEoU9Mxo4G0Rp4alLcOI0ks7jzq8B13GepDgqRrjt73D0eIKDHxyLeVhwbTwW2y3a&#10;bYtt1cbMBaUYQoCXgABCMUFZFhwXedQtZAlGeYY8y2BEQ/og7Mk4pQ6A5kD1UcOTEKGhWttoThqW&#10;1yHEcJWu6VDtKqy3WyyikYp95yT0nvHrRPPVZD5i8Q8/lCd/8ylXF3dYvV5w8WqBu9UNKmmwchVu&#10;6g0q5eEVxSrDMpugrntZLTeYTSbIkniXBwRqeOGQiemdIxAHqfchsEqgEwUNhTgr1CjyDONxhuls&#10;hCwvkGaGxgi0CdjtavgAgLFM1toM9oPAeBM6OueH5CfGhwYD7uyevrTnH+4FSjGHNDo6eX8oWGsx&#10;zg3m4xyH0wLTSYkksRiXI8xmUzRdDFvWEawb/RV6OBCGuLqIVIuyZGp+TxoNaGWRpClGoyyuP4f1&#10;oDUpihHvRVv7jUcUNMk9CXrPofxuaBrTqyS+GGBgRu3t19GNGVsK7/YHpgAhQBBipVBdPcPqj/9I&#10;X6/F3d1gd7XE6u0Wm5uA/q5BWLWodl4gGgLSs5fjx+c8/bMPcPbTj4UGnPgO5TxDXzWyWzccH8xw&#10;9OlHYuY5j0LP0wen8u0//5Fvnr3Bqm6ZvlcKkhnN+Ixm8liaZILL7Q5fvHiO//uf/hO//OYtFssa&#10;aWokY8/gHUTrmPsoCgFaOMjGggQR8QBc/MYpESMKfUe+ebuV/+P//P94dXmNv/3LH/MnTz6WeTqj&#10;TTNIeyVSrLnjErJbi1Xk3GTIgwERpFUdO/Zo+04onhYahyoRTXDSW866BFPGkBttAg5tInUqvDMN&#10;bkdO3vvxx0hPSi4TxVdfPJNt59kEwimNpnHiXIw7C6IggeKCoOoc2q4FKZKlCQ9nYx7Ppzg7nMr5&#10;8QFP5mNO8wzQPXwIhI4SWlIDenhTQkFcz7pt0XUdlss7rNdbrjc1KvFcbHdYbDaoqzYO/NKMJrWY&#10;lCWmNkWZFVCSY7VruKk32Kkt5IEFRlNR08BRe4jcBZnXFT/74nOsVmvWvRevwGXbkVQyu5vi7PQY&#10;p0djhkmCHRq40MF7zzBckUEgQYRKaap9SpTRyJIEWZZKOSpYFjGRyiaRMDQuS5wcH6DvnVApGhMf&#10;qHtrsYs3YNf192xFP6DU1GBq2g8lrVawWkMPmQl7G/T+wNgPGmOIDmA0kCQpijTi1KkUDsVHYMrw&#10;UKowlHDfUzeS+0Qz7ruUfTUzTP41gGi2apsOXdsNsCEOVKgItLmPAXEBu6pGtdtht6vQd9Gv4n1A&#10;GKqK4MMwSMTw2gVpmmA2G2M8GSPPMwQXU737ofqOv/dx0Pjsn/6Ef/+vL8RtAkzvkRmNYpbj8JMz&#10;jH44g6bC4vItr5/fYv1uB3QZN9d3uH7+CtkkZ3F4COggTeUofWC72ALbFtvDEe3JXLxS2NzsuLjZ&#10;IYjC0dlMPvr0mNnjx6Jmj2mSCTfbHl988xL/7le/xh++fI6qcjDaoG060hhROqVxZEBUYQkD4e9/&#10;IHFCDwWIxmALFCoPKs/FneDzL68kS2Y8PjhhejCWqdEsykO6aoNuu8H66oboOkxVjpktUAfHm7aW&#10;pm+pNWmpUQYr06A5DwZWGbHaslQJsyxBYwIupeINKxy+f4b3P33My80tXl/eyihN+PHhOT86OUY2&#10;KkQSg9waKsSHwhstzguqpsPttpG71ZZXtxtc3qzk7ZsbXF+u+Hqc48VsJOenM5yfznh+eiCWpNFK&#10;vO9gkhSWKamMdF2D3a5i2/aiSfRNzaptsWh76esWqgNOkhnGR1M5PTnh4cFcyrKAzgyQaSLRUoiG&#10;bxo0uzWb5VK6XYO7uy2fU8nvvnqOd4sNgrLywd//Pafv3sqbr7/C6m4pW3G4qzZ8+eKNlMpyNh/L&#10;5PgAZyNCmxgHFhhTmpwP6AYDVvSKAom1kQ9qDYxWYm0OxeggFQem2ootx1CaNNbAJlaSJAEIxkj6&#10;IDFTwQ8AWYkxeIPC7/vthDGIluokVgMcqqwgAu9czKJoWjRti6rp0LQOrnOD3TT2/dCIEkMIxMcq&#10;Ol7oQzjLsO7zPhKdfUTUxQNiOAS5lyoiREaj0gM6PsF0OsVsPsd0WsIYgxB8JDWvlri+vsXtzQJ1&#10;VXMfhRe8RMjsIN/2cYcNUjCZjPDg4Ske+Fhre+fRNC2apoH3AV1MlY/tw+MfPsZf/fgD9NsWd69u&#10;4HrH0elc3vvrP5PJ6SGVNjhfdbj84zNc/PFbXL5+hdFJCWWImzdvsXv6As2iQvNujcXlLUKrkKYW&#10;f1itIalh0was72rU6x6T8wSj44xqPgLyGcVMpNfgxfoOX75+gz99/Qp946EFAjjSAPQ9xfXoqMDI&#10;5KEM9J37KK3I+RgSpAhRMcAlFhABN5sln129xerqQ3RpRj8GnHLotl7adUfpWzwcjZFKgi4Inq/v&#10;cCMtqY0cM+FRsJiLZQkDDYrTiiyM2KmleZQjnxkeJ2N8MD9BtW3x7uVbbF2L06MRzw+nmB9mMGkH&#10;kkwkAXsHqihnTm1CPbI4PkzwkYqKv6bz3FQtLq9vsdnuULc1uqZmW29lsYjXTK5FEhVoVABsisTm&#10;0LTo+o7JaILRdMbMFHDJDcbaIks6alKUEhqjpShyJpmFsV0MtPEZdJvABDJIB++9QAwypExMj/S4&#10;wPz8A56eH8gX39zgt99e8z8ttnj44H38+QdP2L76Cu8WV7i+W8vNsubF8g7momCwCZKDHHZKZBOD&#10;yXQGozW6rpXlasXb1R3uthXrzgGkpMYyN1YyrWl0ROQxDs8k5jQYaqsHlZ+ltkNuJ0kRNVz2sc4W&#10;EYiP8fTdYAryzoNKoRilGI8LGJPsF4QQ79A1PVbbGnerHW7vNlgs19jsGtRtd3+gDFja+7kAh/nO&#10;dxmTRJ6mMSdCq3tRURCP+8nGwGFQg23aewdr1T37YVzmOD2tAcT0sBhxIQguoGs8dlWHxaaOK9q2&#10;Q++GTNPBsOVdJESlicZklKIsC4wyC8uAvq3hXIjwld0Wu90OTePRd4NO4eC9M3z4y5/B9QHryyXW&#10;N3ey26yhOkfUHVDoqEibjjD54AzFkyM8+PgRxkcTEEBzs8Xb3z3j6+e3SKhx8qOHOPv0HOPzOTbL&#10;Fd49e4vd6jk0nSRWM8+BVBUwKoOnYu88Ntuo0KrqOspNh3lQGNTukOh4u/9xf7cvku9EpPs/if53&#10;hribRhC4XYPl9UJevHjDBwcTmY5yhqrF22c3XF2sJBdDnWpZti0vuy3ehR3IgBNJ+CTkOGYmCTV3&#10;CPg9NnwRdhAB/3J6hseFwaRQMs4TKhvEuYatazFOEqhesF1sgZ6wSTSpxJuEUFqLsQYmS2jTDCbN&#10;RCUFtU0kyTIeHY9x9vBA6rrGbldRK4Xl3YL1biu+bagPD2Ep4GaNIsvggkjbV4AB8kmOpBzJdt0y&#10;1yl02kvtm2HVqREALNcrhOVKnA9suw5ZlkMbIxChMUoshMZ1QNNg3dTijWE5n2EC4U8eHuHw8BTu&#10;zQVukfDtuJT/+u/+nk/efoM/ffkF/sPmK3y5fofmtQfbHqMihXpQSvp4RmVrlKMReq+42nR4d7mW&#10;t1e3XG0q2CSlVUpyozkdj1Ckhnaw1g/lfDwgjIVNjBhroYyiukeoDdkOMbCAXdehqmpUuwqbzRZd&#10;7+I2oSjw3uOz2D4ZBwmMpLEmhuvcrXdYLHdYrnZYbytE1Jy7X+MB0ZWo96u/uM4bsisDOi9oew+t&#10;msiFVNwHxEbpiYTBQzGQRAbndd96gH3kY6wr1FWHateibVvM5mMYrdA0NRbrO6y2G+zqBru2R1XH&#10;ymbvmowBxUCRFphMShwfRIPaeDJBWuSx5XIegUTvetRNDaKDEomVQugDXLsHSRJt1eLm9Q3QEsnb&#10;K3jpUS1brN4sgEC8/9MfYlROkY/HoBLQU9J5DjvPOJsWePjn78vZT98npiWKTQWVJlKvKr7+9h1D&#10;2iOkvXjqOIWGiBomPBL83s0pMTKNgwF2OCH3B8H39sf3wJv4ORJkyIt0Ak0lFpo60VAGoAT03sG3&#10;gc1Nhe3T11h/eYP+uqURjZuu5bt6jdumRqYUZpLgGBZZ0NiEHlvV4VL1+J2ssDC9FGJ5c10jaxX8&#10;EshmKeYPx5wkFlXRYrO7wboCZJGITraEis485wPIGCSaZBlNliEdFSjKCcqxgjY9Jazg+pdA6DHK&#10;U5wcHODD9x7DaCvvWsdXz1+CKoXKUujGQR1pFHnG1Hu02y3QdyLewaQJNusV6rsV2t0KQVncbCu8&#10;uV3hcrnFYteycl48DYMAWV5wMh4haSoa34mVnpnrcVDmPDk9wKgcwY4tZiOFoiP+5/wUX9WQF7Xj&#10;v168w5e//oO8ff4MIQAbX+P5zYXU2y0/efRIJqkmEyt1JmTfxHCUZou+rUDvkGuNwlokiWGWGoyK&#10;BPmQbu1j2cyu7dC7mMSN+2DWeOPqgbSkjQFJOido2m4opR1ciHt6rQnS4+Z6AfEeruthrUXdNFhv&#10;YmWwq1rUrUfXCwAFrW3c6mCoFBBL9b25wBoDpQwMIxouBD98RCqzYlQW2qEt0FoDBFzv4X2PIBJp&#10;0nvqM6MPoqo6rNdbrDcbUAmMVWi7mLlZNR3aXuB95ET23sP5eCBoDVDHhHQfOjjfo2krNF2CPGRI&#10;TTRB2SxDXhQoyzJWFmCsFK6fXuMr9QU710mzWiJLFD55/xyjx4cANTbXa1w//UYWL97BVx1V46S9&#10;W3B8NAYtZbNtuLhcoKVA6U7uFguaFxnKQy9uU7O+2rC924nuhcYpGEeaSJxk8I7QQfZkm8j89UTg&#10;gICOK8dBcfrdKm4w3wLfzW7u1zERvwkVA60FBFMqTECOuyDtm2te7RwWv/la+sWOXR2wkE7e1Csu&#10;+wbiPeZBy0hAR4+XupG74HiJHhfi5C4IC6QsqdD6jdQJGKYpxiepHJ1MWVc5uqaWXjksVzveVg27&#10;zU52XcfWBXhRSPKRONly1/TYNC1MmspkPMWD6TF+8OlHmE1KaXY9v/nij+zrDaZ5KqeHMx7PpsyM&#10;xm69Q2ga0gAePdrQw9ocRZJDNQ3a5Zq7bQ/YAtCCXie8XAuePv+a67ZH7YG3dytsmhZeaeZlidF4&#10;hPnJER49fIDV6+dY3d5wWXWYJgZnsxkOT47lYDxjkowAbcSLsGi2mNeOjxa1/PPX4NYX3EopWioQ&#10;DpvQsts5VK97PGwrPJJTFskR/CjAIYivepoeLFWCURoj3Q01dIC024reJBgecnhRCCHmJvQuiA+e&#10;3vdDcvaw92eAVpH0BGjs8zj3a0c9EJeN0ZDg4HwH590Q0BpTuYo8Q9zfu3jbN4LEGBDx66phKOn3&#10;QTB9dBzC+whmAWAM4toTAFUE0qaJRZZmyNM06gJ8iMNQb4Ycy8HpiP2MwaAoEpRljtGoQF7kAIBm&#10;iLdv6rhJamo3MBoFqdHQOh58xiiM8hTTSYGDgwmOD2aYzsYYjUaw1sZtl8I9vzI6LHUcNC5fXePl&#10;opOuqgD2OHp0BP34HNQZdEqMZhaTeclNPsbt9RJf/+mCT79+i3KW4cH5AR//5EN8+vNPRCWG9WLF&#10;d0+v8MX/9Rn63Y5d20tbNWh2NUMguq3G9qaWbrdmOmtESSAkMDUaWWJhjYZH1PXHHbyQQfbJzcOu&#10;/rufMmVYSw7VxHBMUFOJUQqWiiOtcZal8okpebRsubt7IevVjruLG1ZC3LgG79odN22DKMlS6EW4&#10;pJNeC3cU9kZjKZBKhEr3eGIS+cVoyk9OJxwd5SgOx8hnJXmQYjLPUI4Cz3cW16tabtctd01LJwJR&#10;WrRJkWYjamWjJchYMWmKJMuQj0YyLkdMEwuGUj6YGOw2Kza7DZrdSlx1BzUueP5wKl2z4G0PybQg&#10;2WXw2lAXY5nOD7HtHVe7VlbvLlCMU6bG4+wok6P5J+i8i+IVQLQxNDaRfTiqNToOQGdP4LtHcK5j&#10;G3pRGkgyS++8BGmhlYeWIHnvqTVlS4/68kIOjYI6mHK962W1bdn6IF4Luu0d6raVarOF6nscnB7C&#10;limMghwfTDifBtkP8JTVoFbwDMM5z+hXAOkFEvFkQ6Bt8NFy7QODePgQjQKkoo7hM1SDRiBJDPI8&#10;QVFkKEY5xuUI5fCwWWvuTVHu3kkYfRZt2w0Q1Sj2EWAQAEXM2d7TEHsb3q8lIyYuVg2RUrUnPCdQ&#10;jOvY4Dy0NfH1+hDj5AaXpNEKo7LAbDbFfDZFMcohQhAabdPDeQ9jVfQrWIvERpBLmsRhrTUaSZqi&#10;GGUoizxucWx0esqwpSIQ15p7chQHReOHf/MJ/qu/+QmaaoOrVxe4eX3Ff/l/fyXjz0/EZpZgTLwt&#10;z8Yoj6foOsH67g5ZbjE7O8TsvQcYPTgErYKdZFi9q8B2gf52C6/i3lhMCtcHNLVgt+rZNVuotqJq&#10;G5EkZWKAUWZQpim6yqH3TiJzj7AAKWEI9YgzhH3X8D0Da/yBAIOxRtEQiG6NgGMqHjkFfVdhu91x&#10;u9mirhvc9K0sQs+NuEhhgqCnwFPQqsCteNl4x0ylCFDMoGCUkaMi49ksl3SqaRJBSuFMiLDdgcZA&#10;2RhJ/mQ04ifvZd/dMFExAwxcBFJBGUulDWgNmA0Y9WEI2R1mMbW5a1DtNrx+91aq7QrKgdvOCyQw&#10;1wZ5MUJIcgSToieY5QWSbMxJNkEfOoABZl5SvBffObq+j62WIpTWpNaA389vwD5XUEUiViXIjRkc&#10;mQF13RCFCIwBAoi6he8B33Uc2RZHKVCMCjkwR3zrFNZ1Rec9nArYNB1KVGjWG+SPTnF4ciCqNAz6&#10;OxWm0UaoNaG1KKsJ4ZDwDQxsGUgQRrMXhnvh3pFIHxBVfl7uLdZRb6CR5SmyLLlPgk60hY7cCshQ&#10;f+7LT/ExjSkM8NZ9UlX4noEqDPqA/Z/h++2tKMRDah/6IvfEZzVAT/i9Ay+uSTXavouHUN/D2ARZ&#10;liJLs71CM649NWATjcOjObz30NbuwTxxfjE8ByAR3eAChQipFcRBpZfYqnvn4Xs36B0CBBHCAzsu&#10;MHp0jEIdQhU5XAW5/ewKz559TWMsDk8O8ekvf4j5p6dID0pIByyfXuD2xRvcXl+heDVG6FuaxOD2&#10;4g71bonJ4wKf/PLvYXKN7XaDdy/e4s0X19JXFZsLh/p6BTNfwIyOqHSJo7LAx48f4uJHP8B//P0X&#10;aNZbQgTWKwB7GEQcHO41HACGkPhYOwxsRxgSI1GYKIWZNjhWCo9Nirko2S7WvFuuZV3XbBjQU6gU&#10;JAkkNKWVQB+ikKgJQEVyozUqeKF4QgRjKB4kCocTw5PTEh5E23Xy5vVL2tVK8sMDlsdznB6cIzMW&#10;WpmYG8i4d7Y2hU4SQGkJVAggo+7cCJKUKgSJx4YgZEbarkXfKx7OcowyzeViJH3dEOsltFaYlCUS&#10;YxAkSO87pE4DoYJzXqq6psky2CwTnaY0IkDXg30PE80z4rxn5xxUoqG1Ea01ESjaWBptolMQkL5p&#10;KH0Hdj3ROciQSZErw4ejRH766IBfbgLuVgrHHOOkyNAlLVov2PkWFloKaq5f3eEmv0SiLQ8eH0Ml&#10;FDFgFOwpamVEK0MqDZtkTLIEaWqhE40QPPe3uOudRMz6IBPnnmUw1I3B07mY9hS9H3EOEXxA61p0&#10;oY1/NpgR9tsAEAP56LuBVTRbKdAPD89wCKihNdADqm3vvryvGtRei7BvYqLvoG07tE2Htm0GUVEU&#10;OPW9Q9f36Poeug/oeo+6jlbrMKRvN/styHAG2SE8Jhk0DXszWJAIjo1p1XED07s9OTo6bMMAqI1t&#10;uyDIoGhcXd3h4k8vAAQ0yw0UiUd/9gEWd2s0VQMkDooUrQxVZsAppahKLi4srr5dyOVXS8bAFCVd&#10;U+PhD47w+Bcf8fgXPxIQnNUrnH6Qi/bCi6d3aNYd7l41Yg6vOJ5OgWQus1HJjx89lsoTrxdL9s/e&#10;oF3vkEiQ3kTBj9rH8+J7fJp9FhfutxSEiGSJ4TzJ5KHNcOzBA0mQ9OCuqqWczzg7fwhJray2W9yu&#10;lvSrpWx9x00I2IlDAKSDoJHAnpCYNEBYBRlbcJZbzMYFpmUpMSQ27kmSfERqilQ1Wt8DWY40H6EY&#10;jZCkGbUe6EnaRMug1oCxYgaPg/MUTSHgIb6TtnYUL+KbTi5eXeDi4gLL5QoEZZwmnI8ncnpwBpPm&#10;UEzpvUHnKUoEWmnORoVsNmu21Q5pMZEennuSEZQWA4VMadHGoicQSMBoSbQZ3FeAVkaU9xBPaFjh&#10;cPNBAug8c6MxKjJ8cv5Irl422LU1y1Uvj80YXpVcGydeOhRJijzNIFaJv/ZY1G/oLteSjDPqIhEk&#10;Bio1dIYUq2CLVEyZoZgWmE6nMF6j651stzvcLTfYrHesqkacc6K0YpYmUuZ5rARMlB/dy+IHXJsb&#10;HoLIhYxlfww1ir/K8IAmaYLMpvdYM4BwISLTnB+w62HvflRDYFD8PKUoxiZMExvxaGmCNK5PYY2F&#10;cx67qsVicYfbmwXazse5CIkQBL1zcehHDMQnAzWoENu+R113CGHQYGCvujRIrEU6tA1aqeH1Ak3T&#10;YVfVqOsWTdNH52bvMNh6kKYmmtOyFFmSxkrh9tVbfIPIgH/0yYd47+efIp2WbLc73Ly+lstv3/Lp&#10;758y++YNioMRzMRwfbvE5nojpsw5nc8kKwwJj+3tigKFzXWF9MUlx3kGNrU0ly2lAxg82l2Fd180&#10;tCMjNsuoHs9pSoWDIuGPTo/w7kcfA22Pp9XzIW+SEnHQ932CkNynDg1KdoEixYKwJC0hxvfUgRjZ&#10;QhAClt2O73YrVrs7aRXZk+zpY3oOwRvpZUOHRnmCpAfFRzELJQQx1EipeZAazAuL1FCq7Sbad7VB&#10;mmdUoZdQBbq6QZVotLZGkrVwpUM5DkjzEbRJEHwQKgJBQUlA5zooOlqlpfVOdk2NdbUFQsB2veLl&#10;61f4w7/8i1gGjPIMRhOt5FJ3Geq2QW5SWJ2ILcZIizLeVCJiFJHoUur1CpuLSywXC/TBwaYJxwcz&#10;KaZTZOMSiSmgYSIxSogAirIZVGJJGrSbLSoH6RxgvEANASbjLINVhCDgqCxwnGTYQYtpWjhpcSMN&#10;XqFGKgEZFAqVSq5zCBxtqhCWFXRhRVKFkBmksxKqTAWZQa8CipMxRAVkaQrnNOq2w3K5xdXVHW9u&#10;l7JcrrHdVVGMpDWzNJU0SWitEa1jLM1eUqxUVAl+1wIAznu0fSdt17Lv+viwU+Kq0cToNmN0/NyB&#10;7eBDGNgG4d4/IEGAPSlZkVYD03GJg4Mpjo8OcHw0x2w6gdH2viXpe4+277FcN6jqeNiIyH2lETcW&#10;e5k0IUHgnEfbRePSvuQnCK1iTkoyWLONjvOC3u8dkj263qMdCE0x9FZgrQY0Yb2HGxKnDACc//AJ&#10;fvxXP8T1q3fojcLKtZhmUxkVc4pWbPset28ucfvlJbqqQRNaZHmO84/e58/+h7/C9L1DJmMjvm+4&#10;fLvAy9+8wLNfP8PX//ELZIUWpRS6nljeruF2NeicrN5Z2t/fAsHgwewIMApFdoD35jn+7icfwxAA&#10;A75++gxwiNLd+55NGOLikfsdJghopZkohVRrjCCYCjHXBmNj2da1rKoKvWDInBQEDeg0Qac8Vr7F&#10;Rgt7RHNWDxlWWP6+HrQCGdNgbg0SBun7ht2WMDaDgZau7xh6R8DAQ6MWD6OtGL3hApfIyzHK6QHG&#10;swOI1ux8kC5aQsUkFkopEe+wbTvqvJD50QmOj07k2Zdf8eriD9KsW0wPJzidzWkNpPMtq+WdvGt7&#10;nL//IYpRQaGTYAKyyYTGWOnbDrCaWWGQHI+kXMzk8tkLXD5/hcuvvoUpctrxSExZ4sH5Q0wnM6ZJ&#10;Jp1O4GyLXmm0QQDnkYni5OhMiuAgTY222cJLAJ0ThICSCseOWDWem65C8bydAAAgAElEQVQST8eG&#10;jWykQiUBKTSa4DEKAqsomdcwTYciNVRQEgKx2VQC30O3BrSEKS36phsCUzybppO67lBXLeq6Z914&#10;adpYEhOUqu5hjBGlSO5dpNwX7rhPdZJhxh/fTvKd/yREMI3AAehi26AUrI6bkf0MYZ8TEUvyACff&#10;DRq1IlI9bBIUYZRCnibI0xRZkkApIkkSFEWBcjwBVIokjbd523UQN1icEZWQ93t3GVKuXRi2FQPr&#10;MoRBm4DIitQaQ2cIHwI6Fzck31GlFLLU3Ps9fNdj4zyqzXbYeQDIihzjyQRbdYd3f3rF6+6FTB4c&#10;MRnl0LlGkiv56T/8jH3lsb7a4PVXb+DrGqm1UpQJWWiENKPYDKOjBPnoFgwB1XqD+YPHPHr/TPL5&#10;DKu3t7h++ha3zy+x7QSrt4E2WaJ4+BlGTzr8/1S92ZNe15Xl99tnuNM3ZSYSMwkOIktSS+qq6nbb&#10;7Q53+N3hP9WvfmlHdDjs7ih3V7tUKkmUSEmcABBDJnL4pjucYfvh3ATLDwhGACSQSH733H3WXuu3&#10;6vOkvnkkH95fkH75Ga6udZqi/PDqHf1xwM2XtruxttwVyg3CSnGcWlWMwsp7OatbTvyCOAR2Qy/7&#10;4Uh2jsp4aayDyhNri82RgEHVq0jpENhOPbdpkJR/1C+sII0IS++ozOxfFYtmCDFJkEQjDjNbZfEW&#10;JyIL71luTmhWG1zTodaQraFtGhbeqfUe46wYX2HblT6pZqKzdewuL+Xi2++4+Mt3YsesOqocj0ml&#10;MlzsEvv9QTTc6Ou3iSfPBn30LLG+n6n2ARCZjr1ev7kkponFuub++kROzx8R+sSbly+1MhWbeinL&#10;9ZkSVPbHniCG1nVStyu16zV2s8YicOzRqyvk9gadRnHGqBZGoATNOmFAo6CjHjmwELQjykazHglE&#10;lAMihzRpazwLqUXFaBav3nqR2ml0FLr3GPHZMvWFmDQNEypwPA4cdgdub3ccjkeNMYoxTuu6KO6L&#10;ppkhrqiiRR/S0kQ9xTj3OpTaNCuCm2PWdVUBhfY0hamEhVKmgLANDkfjaxabJdY5UlKOx579sWdg&#10;xMT533OOuqppG8+iqah8jebMNA4Mw5GmnluuraHraqbQ4X1N1wYWXcX+0NPPG407WjNzuClraU6z&#10;UgTRf/5j3spSrBN5dl7rHIwyiC3Ft11bs+ha2rZFVIghMvQjcSrXLJV5Urh9e82LL77hxRd/4c03&#10;b/V43WP5Th88OpMn/+ZTHv/bn0i3XmJVGN4dWd8/45t//IKrizfy+//nv/D4Zx/SnW9AHPvnOy6/&#10;f0GIPQ8/esJP/vtfcf75E7Gd4+nVE/3hZCOWSsZv3jIOiauXmfif3/JhMJxqFvPQ490jPji9h/mr&#10;RmIQ/uP/+2v589ffkseAGF8wu6oYkohmNVmk9i2t8bTG0lg4myeFJhuGMROSIdpKD0Yl26SBJEN/&#10;JIzQozqBPHILFt2Co2TevHs+K7flbhbm7JzLggmZPk/s1NGqJeeEaFbJyOitCkk0R0RdWV0ZzzhM&#10;mGrEeC9N7XG1Las378A14uoGaTqlasSKqoQg4/aW2zc/qMae1elKxjDKdZ/YvtmTssjv377Vt4e9&#10;SMxy/s0Fn3z/Tj/7fMezT57J+mRF1XjNkuV4c8Px5lYvpiD605/oarOU1ZMH+v2L7+X21Svd3d7K&#10;B6KyPj+j62ptjQhEtSTxKC7kglGbBmLoRVOP5gklS5i3AJqVyCRDChzzxMBRoliCZhaoTGIJoLGM&#10;fRJTZDoMjONR7nuj667AdsWDVAasiEqexbt5taeqRpJUFWzWDVVtSUmLd0UVYxBn51XfDDBBbDkU&#10;Ui6MxMExjoEYI36GkVRVRds0pT5eYYoFn9YPAyFExBg2y5rz0yXnZ2fUdU1MmdvdgcvrW3aHvgSJ&#10;XLnXN5Vn0XjW6yWb9ZL1eknTVLRtg/UeZx2YTDsLm/vDiDHDe7OTt4bUVLPeUbgJWfMsl5WHfGYf&#10;lMLafPfwl79yAamU9aqRksJ0rkQPuq4pP9oWtKDbxqEnxlRYDdVMc1ZNVIuKj//6JyzPT3n7zQVX&#10;315yPET6tz351QGTVK0Tkf5IPB51OGS5en3k8tWtvvzyjXhvyUm0HyM6BZrKi1miu9fX4jpPe9qq&#10;bgcZjnvG3JNl0ixJhgOkr5w29VsxkvS0GTGLIAv/mGerFvOzJzqGKxw9f/nqZSkrwWKRuV/KibWi&#10;xha6reYogurCt9IYrzElboZersPIVqMcSBpSlgQkVY0KvmnkfLnRT9f3xdUVb4Y95spoQVshJW6l&#10;kgusRBEjKStDDDCMOgdfRFE1AbHWqZXyfc0hFuurcah1kkU05kQVg7i6EVs1SG01YzBq0BTVIJKm&#10;ielw0No38uGHH+mi7fSw33N1fc3NzQ3b/V5/5R9JRDRXjlVVc7pey9npks4b7ZxQ1U60Mnq6eCpe&#10;nuFcpbZrxFaGZljw6c//hf7l17/h5tVbbTKE48A0TrQhaNuNUsVQoLD1jYqChhE97lWPB/LYk0Jg&#10;ipNoKiP3lCYdU2DKUSJJyWARWWL1qLG8iVGmlDWLoNZKlqxtDNJp1rqq6Va1RJMl5QioOjNXx2e9&#10;8xjoZrPh4YNATMWmUhh1SE5Jp6ko9zEmyTlhnS8N2aas88Y5ORpjQFNpo658RV3XJZw0C3RTjLMY&#10;Wcb3pqpYNA3LZYezRZeYYqAfJ6Z4Vy9XFH1yVoW50KZlsWjnshZD6ayB2nuqyrNYtJxsImEKc7Iz&#10;zITmgqX7kQFxt1Iph7CR0o89c6LKwTELn4UsV7IPmosH0LrSCVFVZW1ZziN5f+AWYc5g7ExzXt0/&#10;4/HPf4IqPPjpxMPvXvPt338pL//wA3/5xy/17fcvZHlvKaZTsgwMw61sntU8/OW5NpuFWGfVGUQk&#10;M+gk2idynwm9ytXwPW+/eKk5iYyXR46vDxwuB8yExLn5L421vPlTIsiFTO7A5mNLdyI09ROe3l/L&#10;//CLX6mxKxn6zOu3N4xjVGO82CxqBcSKZBFSnBRg6SvZVJ2mKcn3V2+5mkbdkTlKlgEVTKkMyClL&#10;XTW0tqLLBYmz2++52l9LnIJA2VemFOd7i4JREWMKtceKjnESm4sbEysiGtSqijGmWGhNJiHIOCBV&#10;Bd6TxJDFqBeDF4s1U7mGIGI0lkN/mojjwHG/4zDsJUrGdZWeNfc5eXRe4BhBFWsxbU3XdLRVo5Wv&#10;IIOpHOIrbVZLBNRSVrUYISLQtfL4Vz/X7Tiw/8ff8eWfvuHpceLBmDiNGVa9puMBW9ViXLkHm6wq&#10;MRKngRhHYioA1UTB/EWrHDWy16ADykqhMxYrnmMWqvJkaMzKIQfpY2LICb2+1qCZMSdWj86wrVe1&#10;IDkzHkfizQ4VYblZ4usarDDFJDFGVVUqZ1isOtpmJc46nUKQ/jjo8djLNE1lbejKaJ9qS05VyQiI&#10;LSwKO9OjZ46CrzwiDXPqEhWwpipjflNhbREBM1rWh/GfvdFTJOcsSct6NOfMdrsvI72AzFwFa2e0&#10;uzGIZATFe4OxFd5bpikwjj8yJsX8s0p6wFgrd7FsEUVMWX86f+dnKG7J4fijzTulxHAI9FoOjLIK&#10;tSUhOm9yRWdNIQ2BdBhxixqjSiXCwjl12cphH+Rm2jNx5GzTcu/jFWcffEB3/xy32Uiql2AWYqVT&#10;Sy3BplI1mwKMB/bbd9rvbhh3W6arA+PVgeO7g16/uZGby8R+G4nDjqtdxe6Pwna749m//oZ7n0P7&#10;OCDulA/vd4h8jGrmP/3XX/P8xRtJIWDFlF1+VkIaqTXL+XLJ3zx5ynly3F7dcpVHLnSSwYoGK0wp&#10;zrkIS+U8MSW2hwN9P7CLowwxcD315XidhZpCR0J+LNoSqrrWbtlImkWuqEk1FxuFSMIYi8FhQclR&#10;bCq1dzYljCopqUjKKilJGSUiZKMSMjFMst/e6LvXr7m+uNDh0Euesmq2kCyajcSI1laltkadG1GO&#10;9Ij01qnbrFg/eyrd6QNtuzWH3V721+/IV5fa+Vp9VTITsmr49LNfiJFG/6+3/4FvLy44pihZs4ZH&#10;a9pYgjNuLjmx1ooRo5FAIBElk20mKprL3EafJm7jIHuiLrBSZbRGaDDvtaAuOyqx2lhlsgqqstsd&#10;dEyBdjpqfbLAd3U5h0ePG0au9yPN1VbEW00o/TgSQxBrRU83C548foirnDYLj6trzZJl3x/14upa&#10;dtsDYYzvOxTvCl2Nt/N0mSSnMv7XTREAjTHzejAQU8ZVjnbRcHZ6wnrR4qwjxMSby2veXd9yuz2Q&#10;4tzuZMz7MV7zPyuNmSPR1s9fhythKpUyaYUpMI1hPhAKVyHGYjKyd6RrM2tnczeF9x5fObq2pCDP&#10;TjcsF34GzyhI2T7s9wPX17ccj+Wq8943IcXtaawtPRV3QuM3v/mK/3SzpT1fkg5Bjhdbvf3+nRyG&#10;xPKR5fHnnX7wt09k9fFD/P1HUH+I+Htk12i2SYqbzIlQEZ0hzL+5WUTcSZCNBjV5RKctcbhh6m8Y&#10;DtfEyxs5XFzz7vIdl89Hbl/3ev22F/NPz0kx8JCkiyc/laapqe6taf7VLwj9EY/y/fevcXdZCM3k&#10;HFlVNc/Wa/7lg0c8f/5KXh9ueRN69gamrJJjLoeec2JnDl5MpcZt1MTt/lpDijLlhPEGySr/vEm4&#10;fItNGRcR8VVFXdWlvCNMMqWJaborKTE4o1hjJBtBUsTlhMsZm8tKT1Sxc/QraxJSRNXo9nbLi+9f&#10;8uc/fkXYDxKGQBqzmGzUUYl3tTZVw7EuXdImHnW5WNG6RisnDBrozTuurnupxGqJ0k5kHbmajpLG&#10;SE4J01RanyyBRj7767/RP/3hd/L91SXJCU9rkVMR7TRTVZZkXSmM9RXJQDYiJUGsOOslZdHdzS27&#10;41EOYdSeBIg6rHisGklETQRNMpDV4WjVSqXoUaJGg2BFq6wyDZOOGolOIEzQD8h2h9rCqVOR4idA&#10;tW0qaapKhyEw9BPWGGJS2e8H3e1G2e0nbm4HjsexpGfL4YYxQqaUwIYwoZpZLDpWqxXrYN4zC0Ms&#10;foYsiWpn0ZxJcU3lKw7Hgecv3/DD63dc3eyIqTA9jLVg7haLoFl+zGDM/zS21Ni7ys8UpMJuCCGW&#10;oNX/T1CHH/cnvH+Y78xR1gpdW3O2WfHBk4c8vF86M8mxDLfWYawnqzBOmb6f5rzILKDboouFlJhC&#10;LIfCxauBP755i+MFRrOKRoxEPXvUybN/veHDf/tUmke/JK+eEesHUC24ePeGH95+I8/fvuLids9+&#10;SISotFnpFg2rdcd6veBsvWbdLWXRtCyaM626c3ELpLuX4enEYtpxerzi48P3HC7fyu2LG3YX1wz9&#10;DRfffSHRGNoHIn75hA9OlvzrX/5UxxDl9mbLtOslpqiAeGNYNw0b4/G7A+9urnh9uGGbBw6zp74W&#10;qyvXiGrWFJNEimlEEBVRSbP11GMxqRTbGi0qdVTVSZBRMuM00Q8D41SajKvKU+dah2kUO6JhShJT&#10;ZooJ78HeScbWgrWis2e3XEMsxpV5VDVrmqJcXW/1+csr+eO3l1y+2+kYM9Wikw8+fiqf/ewT7j+6&#10;RyLI6ekj9U0nyRh5+vPPcL7Scdez3x/k5NE56/VGzRjleDxAzlpbK7tjr4fdQV4/f6n/9//xH+XV&#10;332nod/JqvXSaeLce7WTSg6iihPnarw3ItaoGjMzRMpbq3KIxYL1HPqJy1dvZHtzW9DjFAHciMEb&#10;J0pkykkPRHpUFpo5sQ2nq7Uoox5tInsj3aKjW7aYtpLYFn9AoSMqQ5o0ocI8gotA7Z1WxkmeArvr&#10;ndy+23K73ZcOht2RaSrOv7qui6aRIzFP5JjIeS4vTqXlGS2uwf54JOeyyy85iICK0E0NQxeYfEQq&#10;me3BxdXonCuv8Hl1Psb4YxFtLOyPfLfOzHOOYjZQovq+R9PME0Epsy2+vDxjA9LspiyDx51LsiQw&#10;x6nCGaU/LglTh1ZSAlo5YYh4m2lrQ2gKQzKlXCzXrlxhDscDu2Hg+jgWoXH54VM2y1Nu//hbXAJD&#10;ue+cfTZw9jPH8slDUntPpbovg9a8+OE7/Q//6T/L3/3mC/70/SvtfJazpuG06jSqMuaJoFGSMWpt&#10;I12z4HS51Cf3T+Xpo/s8fviAB/cf6r1FJ5vmjPbhQ83jJ9I+OOq9z7b0t8/lePuCadxiZFDTv6Oy&#10;FbK4x6cPlnL86YfsDlv96ndfM+wHaRBdI3yYPHY7yD/cfKcvt7eyj0mjtViQCkODlZSTZlQSStSs&#10;oyQki/hs1ahIMkISGDVpECWVhKZ6QbJkbjTod9nJ+THzcB/J7UEVjyYnnqWmdhT1qgxlnTWlRBon&#10;6i6hOQkkNQ5s7cXWtYivyMaqsx4jhhSTjsMo3guffvxYM0kub3c6pqNeXr1j/089m+/WPHn8UONQ&#10;SXemas7W9GPCHXsZr/eE46Chmzj6ScactHK1SErsw6Q5Jul3W4abK551C/3spz+nrqyaxvDiT3/E&#10;pZHFeafL80qWJw3NokNwBSQtgFFFEioOYypiLE0sw27g5e92eriKOFFpGVRxjFKLT17PESYxBDF0&#10;KppRghiZnNXz9ZnYxiqVYlsj9cpKs+moV0st2/XS8hRyJOWsdy85a53UbaWrVatV4yVq0t1x4OXF&#10;FZdXO9kdRpx1NM5R2SLVhZyYYmacy2c1Z0QzXi1uijg3AVJq58JsKVbFe6FuHLbymMqTnSOOI+IM&#10;zlucN5CEmJSQsuaUJM5mqLultsxyoTPuvQFKf7Tm4pwpBiRnC4HKuff05xhLM3dIkUkjOaoaY6X2&#10;Fc44Kic4WyNSoLxqSkluSDBNBUevamnqFu/KAenujFEGVrVlUTdsxliERvEZW2esUUyuQD3ZILbq&#10;EH+ik12IrSuZTM/l7Q2/+eYr+a9/+JZXr2710/VC/td/u9Z/+bGXhxtBpZIYB6appx+ibIeKNzv0&#10;+fVOvnn7mj98/Xv66KnrjXz08JF+9uyxfPbRY3n64Jx1txTbnlAvnlDf/yvyeMk03EhW0SnuxR4b&#10;lr7ls6eP1JhKVur1u6+/Z3d1I62xxDjpzXEghSA300FHDVLuj6pGIWkSFSNZVVWzCEhlLNlAnKWm&#10;0h6gQtFu1Bghq4oBLX4QlX6auB0mdkPQZajEzqc9omKN1aZuRCpDnCi0HlVCCkSNKPkuE6V6Z7py&#10;5X6Yc5LDdKNWJl258mu/Or1H71cSx4yn0Y1Zs8wLqrcT7uqVuvYau+rY//FVAaRkJcfIze//zNYY&#10;RZXKWhUVNCjNlFgMPY+nXu63Z7r64JzqwYpQZbyMTLfv2KyWdN1CbVWD8TK3NqFSWJjGFRZAGU0N&#10;u8PA5dstu68vyNsRI05j1eBTS51rPJZE2T5UiNYYTOWkXnWs762oN41WS49tPX7pqTad1psF9WqB&#10;d37mKJq5x5FZKbcixqq1RewxBmIK0h16td7Kct3pze1B4hRK7RGFe+CypVJDnSElX0jHmlRURSUT&#10;UsDEIsi6ytD5GgRWi47z0w2b1ZK2Lj83WUPjHF3tiU3FOJOXrSCjCN76EqU25o43/D7noOhslip1&#10;9c5avHM0dU1V+1IjP8NlNJe26WKUKmO+5ix3GQ0jineW5aJltWqoqsKGzMbQ9wd2uwN9P5aJJxdj&#10;g1BoT0KJatdNi6trlnm+PsSYyGJZPHpEuDqi/YAlah4XwpjFxUBKijWe1lpOqiW1ramMkbWHT06M&#10;/NW9Uc83owS7BONBTwoKLWVNORJS5DAteH0N37zK+uXXl/Lb7y74h9/9FjWJzz//iJ//5BP+xUef&#10;8tGDh5wszqiXJ7RtTxoPxHFgGnuMGs6aTuqPPmChRjbO8qcvviTd7LG5LhbrKTCqkIwlz3j0lLMm&#10;SkjEMFODmffrokwmlv9luQRirLVUGBxzAi5nkbl1oI+Jd8OkF8coZ6OhqQzGimLKbddai/M1VePw&#10;MWmKc5HF/CEouX9EjKhYEeOMqpSVXp+OaJ1FO3SqI9e602MYJI1Zq/4I04QbJ1mtT/T08bmsz850&#10;sVgitUdWrZhFo2UTU1aztnJMmmQ89oR3eyXu1VbQrRZUDzbUj0/EnS7UOhiuPmT32orRqL5usb5B&#10;rCtPnMyaShY1Ur5vKRXBdng36vbbLewCOWYCSAyii1xLR6VZYCuRg0amXOzOzaLWBx894vO//Rm3&#10;hxtRk7Xqakzn1S1r6lXHYrPEz3Vo1oKxIqqqKeU7dIHkrBpzRBGs9bpaKG3T6KP792ScgoZQQmx3&#10;pavhLjaeM1PQYluOUWIM89uz5B7quqauK3zlS2O1d7R1RTVHzBWovKWqPPfuncxrxEya7c/pDin/&#10;I1W9iI3zoYDoe4fh3fTQNDVt25ayXGvnq0YRKtN7LoTFiAOUnCMxBSBjnaGuKrquiKCac9EoYi5f&#10;ghHcVIJ5d1LF3eRSpi6DN5YOXw4F+/PP8f/jv0OOA/rr38rwxR80vvxO3r2qOXk1cfKs11QfJZue&#10;xjk+erDhpx895Ob6Rv/46o38b38/8OVVJT/7sOKTTWDZJpraUHmDEyPOiDpraBvldC189qHj3/3S&#10;8uKtky9fKv/t2x1/ev6Sr7/8Qf/P+tfy8Qf3+fjjR3z07Il++PixnNUrunaN70YkO8BSY3j68L6G&#10;v/pEfAxc/ul77HYiThOTZiZUhpyYNM3WzYLHtCi1OKnEI8Zwk0YmElNJ0Wlh+Rgsgs5wl7v4lZES&#10;zj7kzNs+yOa2537XcbquaFor2WRSiLOybXBNQyNGsmZizPi6QpxByxoV4w3WO3XegYiYAIxB8xio&#10;reXBg3t0TSfb2yOH3SgpqCa1ci2T7qd3vH3Vs7m+kJNmqc44bNeoW3X4RVt6Fg3i2vJzkJAq0zxc&#10;iOtOsasaWVSavKB5EslGzx7ck6oSjuMB17ZirFU1UjKqmoE8r9koyams2g+BV39+Ld/+7lu9DoE9&#10;UZSs56ninE4tVt5w1LdmYETxzPnd2qGdlcFn7XPQ4XCUfHurUnuhMupbz2rVUa3W1MsFXVfTthVK&#10;pu9Hbm73bLcH3feDhJDUek9TOxatp2tbqbwv3REoU9I5CJVJ8+5fNRFCsSmnVDBmBikRm/kNao2h&#10;dj/qF1OcmFJATJmUUsyknPDe0rYl9OT9XEUvptTW5UwYA/v9gWEYCTGW3+99XTyYGVPvrMVXHj/T&#10;pa0tycy7wJWxxW9hpBwYMZWqPc2pOBmE9xNA1IgxnsVySV03nJyezo+/vhcXvXVzzdydiJlBZ5oz&#10;OSGawDtM3Si+ZspG377O0vzliuaeyInUuLOKrn3MB/ef8e//u0zXLeXvf/Nnvnz9ht98O1C5kfMH&#10;E09OHU82lqdL4aRKbFpkuTAsl6JNbaV2Tryt+PS+8tED4d//7T2+epP59Z+P8l9+v+XvfvOO//zb&#10;77h370Q+e3aPv/75x/L5R094cHaPlW/UGy9WlVaMfPjsqXZi5Nsx8+6rl1xeHwiaSmMQBaBlAS+G&#10;Ro3WiCy0UqtOegoSIIrcfU+ZRfOSuJyFnTvjucGIWMMIXKXMD/uRR5c7nCxAnKoiNqkmFQkyYWyN&#10;ayyVr/GqVL7GVVay5IIAN6XvzzojYi0SjPZhkjGMmkjiW8f91T09e3SPYUoyTEFUy2qrAEsrrayX&#10;jBNxNTin0RpilWUuHdW6bQrp1jltfCciWbMTCQ51OYuTAiJRVWnXa1zltB37Ytb+EYYnOgdPMncp&#10;MSH2Wf781Tf8w5df8sdX35LVSJLEiTg+Zy2deK5z5I0O0qeJlWn1xHSYLOJcwxQiL9+8kjQF7XdH&#10;jvtBaBqiJLIkqbyhOV2zOT/l4cN7nJ5t1FiR/jjy7uqW12/ecXm91eM4iYrBV5UsupZlW1F5ixHo&#10;p8BxmOinyBTzLLwVHSFh7gqFMJQI9B23oK08bVPRtQ115UsF/N3d/i56DKCJuvZs1gseP3rAZrOi&#10;bTyN9+Sk9MPIMEy8vbji8t0Nu/1xrge9i2kL3liq2VzUNg1tU1PVxR1ZzU7IxWJB21mMKFOa2O4O&#10;7LZ79ocjMd55octDX5yOgWkaCZH3+HnIeO9YLBpOTk9YrVcsuw5f+feV9jmFIjQefv1r3n33PTZb&#10;zHbEHXt8t6TvJ1788Yb+cOSz20nPfrqT9uknNJsn+jcfr+WnT/8V/8v/9Cv99vVb+f6HNzx/8Vbf&#10;vN7z+nrLV2+OcgxBNRqxucRzl02Wrp5o6iO+Rh8ua3mysjxZHRVETtToBydrrm5HudoF3rx4w8Xz&#10;5/qH33/NB08f8rPPP+CTh0/k0fk5pycrXTUtq3YhcnKq79qWY1PT1F6qNGmVkfgj3EoqNSzEySm1&#10;rvCSEIJO6gr+S7JkJakIZdcsmtUYwWElFwlYSimp6iEnSWOg08yFMbqoFLGN1GJV1EiOQVPqSQid&#10;WeG9L/ZW70SM0TlUI0qeG4xiMU2mRJ3RNIwS4oj3rbrWSu29dpi52iIhSfElRCXee3VufoN4J1LX&#10;uLZTU5iBUlmnxZojpDJ9izWlisUlVSNKRnU04JsGZw1OjKom0XnMLmH0uUcgF4S6TrC76fndP30p&#10;f3j5khfa443VB8Zznit5lGvdMnFpJtnZrFU0LLNjIw6M1YTDUPaCoZ9k7Ccdp4RvnEQVCUmJWTX3&#10;I/XQM00T4zhirOgY50ShINY59VgNMclhCHp9GKic4Av4kxATfUyMsYSYBCCXN6LO1BZVsGJxpjQ5&#10;GREqY2hrz3K2BDtXPA3jFOj7kTGEEit3hvWyRcRxeppYRGUckw79JH0/sD/03N7uubo9sj0GdsdE&#10;PwaGqZTpZqA2QjWj4JqmKodRU8phVqsl69VytjYXIEs/9lxeXuv19U62twdCZO55mNegBkRT0SGS&#10;lMmOgo5zTmjahs3NnqurLYtFS+U9MUYOx4HDcbwrg7nh9iawPjmn+eQZ/skD7KoV/+Ilx29+0Od/&#10;fivbNy/k4Z+3PPjpCzYfP5b16UPOVmd60q3k4eeP9N98/pEQHSp238wAACAASURBVMdJ5TANHMae&#10;fuhl6Cd2+0Fv9r3c7EpV92EY6MMoz/ejfnU5St/3kucW5ZSVaME3WsIeuZHrfdCbP76QL778nvWy&#10;5cHpWj88O5Vn640+aFrqkOXi+SXHflIjllP1EkQ1FmoGlXhd4TmhkgfUssLplQZ5JzvJKVIbEGtF&#10;KYTNjEoIk6gVVWNAEWesOjXkrOKMISdlOyX9bgyiNyNRDY9zJ1JlxarklIi52EcNwmK5xFVz+Uhl&#10;EY2awkiyhkmKQj0cjjKFUe/6ImPMpDHgjBXvLSqouDLcxZgQU+73xoJ4MN6o86XkxNkKY52KMcQY&#10;tKjgimih8KiIRCMqUt4gLvOeKGR8xRQGldnAOTFX9KWoOURSgNevbvjDF9/yX7/6njfXWyyG+7R8&#10;xobHUmsg8S073upEyJlaqrJ6k6yuEqpNK2a1xBhHVzeaQmTUhLhIBepw4MrofNdPEEKiEo81lsrX&#10;sl4u1bualJRhGOmnUaactPLlsPTOCcAwThyHgcMwEPOPhjTyHaGJErCeE47FgFS0pQwkzTjm0N1M&#10;SZaZryA5IwZ85agqizWJOB1kvx95d3nN1dUt2/2BEJSQimOyqP6zaBgCo5Y6OGcsvh+pK09X16yH&#10;wBQVFSmfGaNgYL/fs9vuZL890h8mUi4N2mhBoJuZZatFiUQ1zweQkpMh9ZEx7Li42s/r0ITO0JZ0&#10;52j0zYJqeYYuOqqPn9L+/CfIvVMdnjyR2n0hZj/SH1u++wO8/O4Kt37LvYeO+0+Wcv/pKe7embjN&#10;qdrFiZzJKY+6GrtsUVmQjFM1jmQc01w0mrKqZpU+JfopFM7drNyGqOz7gdv9kevtnne311zfbrm9&#10;3XPYDeyGnovtjVxfXvCGSu6ZiiWWNE00WGltzbpyHOKOMeu8bhLxSLEVW0/GELVEnMb5qtBGMM6L&#10;Gsia8XNGXrJgrCOrSshJU850KEmMjoh8fxhLgaio5tjLvdNO6toXjPoYIQ2qakRVSBlaERrniDGL&#10;CVGNCaKKDsPI9vZWL6+u2O33kjVr1EzIWZsUpakb9c6XnbgxsqhrNcaJc0595bGVx/pKrG/UVS2+&#10;6cT5WjGWPA4Sh540HtU7r3f77yK+ZSmW/UyYJnKMojlrogQLZB5Lc6HOiN1nvb0+8rvffcX//nd/&#10;z81+olGrH8mS/9k94UQ92zzKF2z1wgSZNKrLxWBTZ6EBvDHUlVO7qJCTBtFWupNW18eeKSVVEdQZ&#10;8AZTe7pVx2q5oG0r8ZVXnywpKXVVyThFzbnYjVWTOicsF0tt21a895pTlv3hyO12x9XNbXlDz30h&#10;aT4gclbRubbqTngzAnVVKvsWy7YIfylhjsN76to4BXKKhDEQp4TmUvtnjQCRfpzY7vfstgeMcWWN&#10;K4amrnCVp2kS49xkdZfKnCJkEolAUCVqIkvCOXBWqSr3niIlpjz0KZaCmFIDF2A2NZl5EnrPnsyp&#10;xLBnj0zRiWZr95wUrd0sNNYP79Nszjl+/wLzxR8l3F6p22zkcHFDHkbcLz/R5bP7Il1NOE4cv3nL&#10;zbff8+3vL3TVvJT1eU27aaVa1bhTZbFa065PsSenaN2Is16bbLBZy52tduAsC9eKqWqoDGIqEKdI&#10;JVENASEqOuUsISaGUBxrh75ne7Pl9uKa8G6n/dWtHG+2DNs9bkq4MWHSxCqKDGoYiRzI9EZla5Rb&#10;k6nVyKBx9izPIRIRWiqtsWIF1CpHDTKVTQE5Q6VWFOFgE70gg0IfE4tjoFYVHw3WVayyo/YCKZMJ&#10;gh1xrlCIc1ZSVJqlzm+kArrPOUuYAtvrW72+uSGr0i2WNE0t/WHE2oPU3mvtvbRVrdo2VBUYMfLe&#10;LEdJBiUUq0IWK8bX6u4+BEbReAfnKNGZFDMxBQkxaM5ZjIIVwQsSNWvIGaMQhoAOCYme33z1Df/t&#10;q6/lh9tbfSInfGY38lN3qh/V93g9bOVNHjQj1Bg9WpEtSe/FgFKRiDIMg5pxTStnsjxda5KsMTSy&#10;GFrNOUu2RrWy2Nrh6oq6bVgsGpquxlhTbOdGaBqvIRRbduEwCnXlaJtWnPdqxIhmZQxLhmHD/nDG&#10;MBbbckkUCinH8haN6f3mIMfiSrXGFO5B2yACKSdWq5qUN0wh0vcDh8OhJC29KTZhY3DeUTcNy9WS&#10;YRhRZGYgFMFTc8YA3iiusdS+JgTPGMqBlVHGMAGJJgjhDhqrpc+kqWuaZqLuA6MLhBhhLsBV0Tl4&#10;NdfNwbzSTDDOpqpU8G46rzStt3hTlZfkNM4rybEnTD0sPFNlVUPC3RxVb47iTlZUP/lA3OefYjcL&#10;mv7IZvENN2FiuKjl2NTIyRkHo4R3O4Y/XOMaqB9XtD+/D0uP6fdiX74g//C9yrQX61Warsa3EV+D&#10;q2uqxZJqsRS/WFEvN7huSd0spPUNYqzooiKfNEhsND3eSPjJE3I2MvVR97d7uXnxltsXF9y+vODm&#10;9QV1VNxQpoEARIkcyTqESZzO2puAiJJAoymUniZBgykuugwlqBPxGG2w0krFeVa2RN4RuTHwKo2E&#10;IanSiHkX1IRK3MqgFuI0kQ+KMw7KbkPuBCadK+JTHUWMpam8LhdLef36jV5eXYvyluVqo3Xd4L2X&#10;xlfSNQ2LtmXRBWm6pO1CpVWRCsGp06wRiaOkJNiY1IdJxBqErGKsRLLmrJJT1BAmmWLQlJMYQUor&#10;slEDYmPWlLOkFBnGUVy2OvWRFz9cy3/5/R/59sUrTqWTD6XlsTRUCn/Yv5JBMkcTGXOQlCOiGSFL&#10;JLJn1KyZnJKEi0viymFOaglOdQwTUz8KzjGJkp2RpmuoUqLOiZAjbYrqvBXVglmb0eqKqFQFfSZV&#10;XVE1PyLUVMHWjqarWZ+sZufgnX6a36/88lzKWmCsdw3VP9bai5QJshinyuEeY6Tv5wanpuH0ZEnd&#10;lBVmu2y5zzl1U7PeFEFw6MeSaZgCYwhzkzSlO8UWv0LG4rynaVtONyvunW24d7riZL2Yw1hmhv+A&#10;EYf3FW0/ME7j+8PDSnFFWlO4DWYO7UwxMk7T++7IPBuomG355WPpitB4vLjkMGZOnz2j+9u/xn38&#10;Ack74tcvGd++YvfyG3KIaptWdByYXnynw7AX88E5q1/9Qu0HT0REqC4u1f3uHwm7ieQqoVppbiqJ&#10;UyIGNO6DhN2BnAaMQZ11Uhy+qs4mcR51XvC1FVd7XNvQrlbarTc0qzV+sQLvxdUtdbvQql0h563c&#10;Oz/R80cLxk8fs//hSt795aV+9Y9/kelSdUxwzEGm+VXaiCntckClRo2t2EmSQaMeskghE1pEVY0R&#10;vIrErFo+2BAVfUgt98XzocncStC3aaQfk/wlDjqOKn1En8TEcmlx3s6x2j3GOqmaWjXDNE4CBegS&#10;Q1Tri6314ZOHuu2Psp8CP7y50Le7ozhXaV13Wruiandty8lqrZvVQtbrla5PFrRToqqjWDcixqvY&#10;8udZ59S6skydc7cSpolpGBinQcUKVeW17lqsNZCVFKPGoKIpYVIih6gxKldvr/iHf/gn3b69YjMZ&#10;NqbDGZE3uud6OrDBqhFLliwiaKuGADKAGky5tiFkrB6udmRRSZo1LpwMmnQMEb9cyGCRgFI5p9kI&#10;4kxZ+3UNTV2ptTMeLUYprMKsVeWka2tdLTuWqyVN14r3pUhGzFzwmpUUA2EOHc27uNlrXExQvM8U&#10;lG4HESHnu4yBLV3Z7yvsYblclOuGEcQYximgEhRBfO3YnK7oFi2bfigchxBnxmOkpPDN3E6VmMaR&#10;nBNV7VmvFtw7O2O5WFDVVYESW4MYobbQNp2enyM58V6biHEipUiJspe/svXFg1CMULYsHvOP69kY&#10;ImGaCpdBBOtsERpd12Lqiv2rNwz/8DuqH97SbFYyXV0zPH+j/Q8XcjC/LekAIzhXSfaOCjQ9/0Fy&#10;jmqtE7necni1k+HmAte+ZOFvZP3BkuXGaPdLpP3rn+OcxxiPJYpgVBXJRFENaJgkDiOxn+j3I/12&#10;ZPtmkos/vVQ9fic+C3ZR0Ww6XZ4uZXW21vZ8jT/ZSLvaYByaG2XsvJwuOr3ZNnI7jCBODYkE4oqe&#10;pBYjlRj5MDtuc+SlTnJjJx1JnGYnJ+qkKhXWCFZi+W9QVXklBx5Q8yQ3+gtZyIWJ/KAjr1IvN3nU&#10;SJReJz4eOxadx7dlHy7WUbyRQtPUmpJCyoQYEG8KxxX04aMzrbuK8wf3uLi84epmJ7v9jndjVBWL&#10;dzVNe8PJotHTzYKT01NOTtYsFwtt2gbnqvlhuMvgqOYZTGqQuX/AS9PWWlcV3hV8VwqRHENx+WU0&#10;x0yISQa1TO8OXD2/1MOLK5pRSHiOmnidBxosT0zDJ9pxSySRtTUeTUKvheZj5o4BEbTCYFMSbgeO&#10;L67I9xY6emEkYzoQZxUywxRQceQxk3VidwjlwSgPsOQYNaUCX7UWfOWkbmtdLxayWS10tVrIarXA&#10;N8WAFUJmd7vn9mrH9mrLbhjme7ZRY6y4Ob1orHuPXburpffOUNeOtmnommJscvNVJqZizguhaGaq&#10;iFgpvQvO4IwtK24B582MZF/QNjV17RHjmcbEbnvLbrclz4Ww0zSyzQluiyeigBRALTjnxfkK53yJ&#10;YVMYDabx1JXHWlOw7XfaEeBm05WWzezci5lKFiMlNAU0zT6FMSdu+p60O7CyjmUWpA86hl4OeZLB&#10;BKyLLJ8+Yfn0I9r7Twn9jvHNa7n5p9+Sf60iU1aTgiTd8eRTz4c/2/Dg40RzstFq+QhXb1DjMb7B&#10;Oqc5BMk0ZKnKXVcDpBEJA44RiQM6Hsm7LceLC/Zv3rJ9c8H18wOXz/fypr/Cd5WcPllx+sGGetOx&#10;3Uc57A15aqnqhtV6ySYPpONeYs5FjLW2GEo0cAAemZa1qQlZ+FqOsiWSjbLA4ygGlNnzIKVnT4hG&#10;uMijHjXKhyw4o+KRrJRqI2/p5VU88vr2wDjCg1jpyeTEuWJ7TkMkj4G0WYquOq2tiBPUJAFjNBvw&#10;YuXeaq0nixUfPX6qx2GSQz/q9tCz2/fsj70chlGH0Mvby17f3VzT1DVt20jXtto0TRmlq0rrqqKu&#10;Kin30Ea7Ratd19I09V0BimhOGqdIDBMxRkkxleE6ZMKU6YfI/odrLn94J+92Bw0x0RPZzyP3PVPr&#10;0nhe5p6+9H3KCq+7QgrQWi0NlkjmUgcOTCxdrUuF5vKGencQ21babFpYBk0aiSgeYTKBQDGaTuMk&#10;Kaum2RpcLn9ZU85EzZhjVL8LXJqDdrWTzarThw/OZHNaxvqUlO3Nlut3N7x7t2U/TGVDVKJJJbA2&#10;TwDTFJhmHDrMDlfnaeua5aKlaxqayhe4TAj048gwFb0iqyLW0DY1XdPQtRVGSiVcWQtkVsuOe6cb&#10;zs/aOZFZNiQ3231ZHfqK291UXJjjRH/oGYeBKQQCJczk5wOhNFQ7uqZmveo4v3fGctFiLRyPI/04&#10;MIWpcBycR2YD2jRNiChNU6jTMSTGIZRDQQ8jxluak3t0/+Jz8X/1seaHZ9LGRPv1t+gXX2rsB2k+&#10;/IT6Zz9Hzp/ipi1uVWu+vpDjn5+jx0G6leEnf1Px8V8/4/5PPqM6fYZWDyWZTgfNhDzQDyOH4cBx&#10;UnS8FGJJoC3rhsZ7ra0R72qsb7CrjbrVQ1k9+pTVz/acD2/Zfn3B9Vdvefend0x70YvvR3nx9QUh&#10;Z6SymNZhOk/XLuVsvSDGCaOKT0GOWjh9GZUgMGrmlQ6ssmON5TQ7vSLIkCMHmTgztbTGMWiGlBhI&#10;ckBZpIpajGSB19rzTo9sxMtjOn7Bil+w5lIn/twfuJpG2fuJdVUTByH1ieFwZLvb0p0uWZysdLFa&#10;Uvtait/AaMnhl1Pe2/+PrfdqsuzK8vt+a5tjrk1XWRYe6MZ094xGHImKUZCK0Yv0KH1TPfGRwRhR&#10;EkciR8Mx7J5GNxquCuXSXnfMNksP+9xEPwgRCBQyK6tu5j1nnbX/VuRk2XJ2shBrnWZBUs4awgMH&#10;LXo86jivvnIPunnnnFTeq5+at6Y8QjG2BHPkOOgUPiopJg1jlJQiKWZCTsKYNW1Hdm/uePfNW757&#10;/YbfdbcsqFEpTp1nds65OhlT0F/rDgtyqiXS64Ze91NFcAY6IvcEORC0S5EuWlljdR68ujCK1aSL&#10;+VxWs0ZT5QkOgsAoypATm3Fg0BJoOkXAKSW7RI0xiHMkcfSaJQ5Zk/TStAdq7/HZIJrJYyDEUrMX&#10;EZLYQsupkqecwnhsbdbMcWaknIlxZBgC+0NHU3nqqjANpS2qpDOXlwSYzNgN7Owe66uiiTianzWy&#10;mjccDh3eWqrK0o89XdcxDJG+L5sRFNv2OAyMYShq3VD0DWLMhBkUl6ObWrAa7zg5uWExb6mc49AN&#10;dH1HN3QFw5jglBgzxsB6yqJYLVsOQ+L2fgIaTeXwTU3tLb5y6tsWt1yr348yuIatFekOPftXr2hT&#10;YrH8DoaO8f21hJsDKQRmTebyacMnv7jg7OOP8Gefkdqn3PQDb+7eyvfv3vP1717qu3e3crvZyFV/&#10;jwSlUos3lpOm5ayq5KypuVivuHh0wsXFiZys5izqSlrj8fmCWVPpuLayW0XCYS8hRu0GZJeEMI7I&#10;EGm7iFk7aue4nK3oU+TQ70hDp2NOEkGDqAQtwEyD0TNq+QzLSnvuGOh0pEoVSzw1yg7RK7LcmsAN&#10;wlyFUzU0tiKTuSPqlo0E0Od5Lp+x5nN/ye/yPd91G/ZdoD+MNK2V5VCzDErqM2kTiMtBZqsFzbxV&#10;aaSkbB3ZMREVNdisooJY66icp6kqAatijDhnpeQElAg5EaQATVJq3EUwmpWUJaSgYowYW5KOxzHp&#10;GIKEMUoqKcEaQ5TDMCh9lnTXc/OHN/Lmx3f65n7DDVnMg+1XpM1wIHDHyF6izMXRifIDvVylkqpQ&#10;iZMABI3aExnJMmpiINFhpCVq0w/Mhl5mm8Cj2QmPTs/l9PljhtOavjF0GrkZDrojSm+VQTJ9jnRp&#10;1C6NEjRDjuInJ5vzBltTCm68o5qCWX3dIHWNVp4YAzFM9ORUF5emmnkwRc5sJu2GUAyDUoDBTCZr&#10;QtRMP4tS6mqmzTKRSSkQkyA5kjHohFNoDuQ8YE1kuaxYzltUS6dEOkayj0pMJYK+ZDRqiWCnSJ/D&#10;GBgZsNbSNg2VtVjniarc3e+4v9uSUyYmnb420odSSRdCJGlitWip6+KsHMfAdrvj6npTgMbqZE1z&#10;doHrE+n1Nf0hIb/+jni/IdzekrZbrK01HUbpXv6I5Kj9zbUMdwfGfdTAKP7M4U9qbU+eYNolwajE&#10;uNU3767l3//db/k3f/23urk5iIaIE+hs1pmz0lqPc16vxjtpxeupb5m797JsPGeLhg8fnepF29LG&#10;QH7/lnDIor0iAxr3jhSy9KnX62HHYECikXrw2g+9eGM15sxt7iVmpRYvGNGdRilPYadOpfgzxOiF&#10;nUmrFTbveZP3OpOKFzqTmJO+phOH0KrVXpNEga1NbNjpOgvnWsnK1HqQJK+l011O1HnkwrQ8snM2&#10;uecm7WW7G/S679nvs8znQRbzQLsL2t73NMuG+rRW570477DOl+4Ci+aSQ45JCWvAWqvOlTSoggEo&#10;ORkpdJRRMwWhGFNavUvaWGnTOdo5UlaNMRFDKvhBiIQhMo6jGmMkDZHD7sB+u9N3+y1XQ4dVo51G&#10;jJZNeKe97EnsSaxx6sUykOWddronIiLSCNrn0kJU9h/RQGIkSY/RVrM4MSom8u2wl8V4KxfDNR+H&#10;jT4LTzi/POd0vebF4ox+HHXfH0gGtDWitdNYGe01yC4Oej/2BcQji/eWdVOq4mzjEWtYsUaqisVy&#10;xfbQTc1J8aEoNoQ0sQL6U/5BmrIOszBV2z3YjouGIwGFkpRiZtBjvZRBSk+kCpM/kJTBWUHVMAyZ&#10;WVNcjk1TUw8jYwyMcURToUYfmiBEJyZB8JVTOKpsIyELZMFN7ERKiTCWvAdUyGayaRsLrnwvYkuy&#10;tK8cdW2ZtRXzmS9AY335iOWvfgXnSxyGfLej//aV3H7/NWTVxeVjOfnTLyU9fkSqa1wfZPbNH3Bf&#10;fa32q++EhEoQSVtlt7sTN/TUUfA4Wdg556tzffL0uZDfkPd7Ko0snJcn1ULXtpGkSZrW0lonM+PI&#10;IRD7Azf3d9x884MsTKXnTSvP1ktcp8h+1LTvpRtHDSjOIKemIWjWmIpT9r7rNeYsUZWDQyvrWLpG&#10;1CGv015THkryZcrs0kgolXCayHhFnBh5Io1+wpyeIDuJCsIFtYwy1dhlNDvkTB1zLcrHd4z6Xnvx&#10;WE5ShUl2umAsJVDHoYOwT1n3Q8/NYaTdd8zaiva+kfqmnPvbeUszb/GVw9U60YWqRhJJBCNC9JWa&#10;siFMghRRM4lTJkNNaaMS9Fh+IiJTZ0CSnIvCIadM6ANhDGguPvvWeT1IJKQsOMdGI7s4aIOQp95F&#10;r8q9lONfq565eEaNjDnoSCSTMVgyFLcpQhS0JxfxnQjBwE6DugxNsngMBw36rrvhdz/ec3r3A6ev&#10;1qwuznHzGduu4/r2HkTEO69tVTOfzUowiUFqp7pYLmW1XutysZTZfIbY0uuIKPN5xbypeXyyImrp&#10;VMx5omlLUe1EUZYj3LHboR/L0aHQoOUmLf2gU1u68NDU5JwXsb4MCZ1yG6chM9lGMLbIqNcnKxZN&#10;jbeOs5x51A/040g3jHSHkf2+Y7/v6A8DYYwMQ6DrA5ksxxGbUmakJIhFWwxTIGRjMZJ+Cml1HkkW&#10;c0yBNsIx+LVpKow7AdeW40O7WrJ+/hx98YjBKHq7obZG23fXovtBnNRo3VKvVqTljH4Yqe4vaRb3&#10;kv17RhNkGAe9fpvk3W8sjb2ikTX5RGgXtX7y4gn/wz7xz9lw2B7wxqp3XpoQcKE85SSBDpHDeGDI&#10;A/vxQBgHluKpgaFPXN9vWaWGllqsnZE8ktJIlZRzZqjxsiHwMm7YmTw5H6GtZrKsW21txaCRk0PE&#10;TZzNtRk4aFnVrjjIzCozzSwCfNyc8nNzwU3Y8QOjxJy0TmBsy5paL9TLefAkJwSTdYiDzGSUt3Rc&#10;MXAvETBqFNEUcQjeOJzYkjacSvpzzFnHIbLfB/WLQN2N0uwHbdqepq21biupaq9lMAhGyvpfeRXn&#10;sh7z/spCICqSEJvFmKl1U5BiwDEKJZY6x5K7kEIUTUl1EsZUdVFJDl1kv9nTbe9RSTgRGqwIojsN&#10;08UkjMaxFqtrimegi8pInjyCVoxatSrE6eLLqkSjBKHY1rR4wwLoQEIkqxHBamkt2m8DL3db5M1r&#10;jPeCs5qNJUCxaBvRbCzZFPeWyRnjZ7qazeTFyUr/9SfP5cWjOc3MsksB71ti5dh4JakBzVhUqspR&#10;1RXWeiyeyliMBbWJ5KZylkDpehwmwdB0fdmJaWiamrryOF9hTF2OHxQZ8YSLInZyJRr70zBn6qZE&#10;H+hRVZ3owsAwDAx9T9917A89u31P142EkEsD1BgKFTn5dlS1ODgjGOMxRe3/8Hfo5Iicz1vOzla0&#10;sxn1bIUHbD0Bjfv+wO3VW9zulqQqses1XN9L9fgMkyJ4dPvqW6nfvMaJBSLjYYdJW509X4gcDHk3&#10;yHAIfPPVltF9y0UaqJ485uWNlbc3QfOu408/bfFU2CikQ0O/Ocjufsdmu2c4jIQxas5Z1GTmzuNc&#10;pW1EVsmyEs9F4wnRsomZPgzEPOjJYibreka8H3HZMFfPE1vzOu7lB93xxgy0zZK6qsQmuLq/o9Mo&#10;TVVztliy313hhsR5qrjIqBJFjeWTasUX86dyKnO2dz0vYs3CIm7m+fTkESemEjtE9te3aIIsRkbb&#10;cpcTSyqwhvfpwD2j9IBHqI3gSJDjgxTVi9FuiKBGMJk4DDrmSD+OVENPG2ZSjzW+ciJG1Foj1lut&#10;fOkl9N6Jd06nhGA9RpSXQBI5ZnaVa80YzPRByaApqwDGGjFG1IoRIxDDyG63l9ub97p9/x4/Gh6b&#10;mlgteB0HUh6BLAarJ8kys1aMoDkmjKrYYgFFSCqKONBEGQwjKmPOGsgkUdHC6KhSagAVxE6v2Ygc&#10;RwmSMkYzNjmwtmgJRNQYkWyyqkA0EB2Y3Mlu1+v7/l5uwi1/JZ/yLz58wrPGM4wH+ruA6SNvx8h9&#10;zAyAWkfTNDSNRxyY2tLOZ6wXa2Y6o3ECTWYwI3nMdGPPoevL1iBFw1A3gao6sgLmQR/gnKVuSgV9&#10;5csAN1KGQ4yRfhgfei3NFC57pO6bxtPULbpMpSE6xSkqLpNTEVuVY8/AGEpbdZqi5ortjaK0tGVA&#10;iSnZkNYamqZiPmtZLGdYWxiJeVOXobD5+htevr5CxhE7m+nsyWNOf/aZtn/6paS2pR+C6MsfCP/l&#10;t4zv3uNO19iff4r9xc+lbmbM7zfY6yvaw4bHz065fH7C+tEKv2j48FmDdY14XyOp16E7SLffy3CI&#10;dDcj715e819+/RX7ynHoo/RjKFdESlQZOW1qTm0rZ77izFluYtLbvpM8RM7mJ/Lo9ETndSvvqzvC&#10;dsD2iWpMnIslmRY1Qn+/423eMmjW9ybIoFnr3koaA/OkLNTrhTiZA302LM2c/3n2cz7WUyQrJ82M&#10;j+2FMnNSz2o23Zab+3ew76mzZSUttdQarRPvWt2lUe7TgX9GyXbAiDKLhlNpWDgvlYP9sKdLAyFn&#10;PI14K1hvNWcVOR68sxKGURWIOYl1VqwtRbshqnif1cUo1lpx1mGNUWNNKbg3BmNE5ZgCYUW9tZKm&#10;g6gxZupaVJ0c5mUdFaPOOnm0Xmn37kpuibTtQlZ20H023GXETCoTMU5qdVgtaEHSJDqdgMdiEMeo&#10;UEzMyihZgyhjzhKn3yeI5KK4JUv51ktyg5aXNlGERgWbS2KWTWVld9ZislHrsmQpQqkcy5NQbEVS&#10;y1fXW+qvv6e28L/8t1+ipuAG6aB8sN9xdb/n9WbgfRe56/a8FkiitF5YtjsOqz2nF2fMmgojsD90&#10;XN/cc3V3z939jm4IjLEwFlIQXowtob3OGmrvmc+KCnXW2j91dgAAIABJREFUFlv0fNZSVxXGGEKI&#10;bPYHdocDQwhF+m4d3pd4vodeBsrItNbQzkp/Q1s3pWVsPseYOZSjEIfDyOFQwmrj1Fthj+1VTVX+&#10;ratJll1Ut4ESCKPZ6EOeAikQ0kgKhplR2tWSNJtB1TBLFqTSTpyMxoG16mczmV+ccnJxpo/9E3na&#10;fsmjxqpaX3KNjIizotYVMEQzGrtaJNXYVDP3vYa0l7pbYD/9QF/+eC33u0FD8bhLPHTYMfL05EyX&#10;vmbZNJyczLl/+UZsHllXM/3og2eMQyfvN1fKrGFxskLHLPdXV3q9O8huHLRKmZ4kW0lsJUnMqpqT&#10;dETe2qRztTiN8l57/c5E+VjW/FyXfLF1uvU77u0okVH3sZPfX93yh3CnDpXPZMbnZsGpb3SRPD45&#10;yanRJSIdUd9heSkdT1RxCmtmrKWWR6drffbZI/JC5Hq3lR/fX3G73+sgiWwjYrx678RVnqqq1FVV&#10;USUaq2LsZO21WGPVihERUwxORhBrxBT7rxpjMdaIFVPCRkrijxYfjSkimEnX4qzVuqpompqqHEO0&#10;2+7Er2qaZUPclT6Nyjrm2anLBVjsJNOnWOA0UQaM9mQOJNnloBWWLEaKuLkEsiVREqoFlUGsiBox&#10;U61tmVhklXRcoov7HSvH/kfVlBNkQdQIYtVi1BonVTbaYth5yDmLjIlsPd9e7/ibH17z8QeXfP7s&#10;nNXJAl1l1qnlcjjh8+3Izc2ON/uRV33ghyFwv+85DANjjohk+rZBrbDbHri623C32bE7jByGQDcE&#10;hjESUuKYskDBpaicZ9bUVHaiDe10zKjr4odBOYxFS9B1Q9E4GIOd3LDHQMpy+hCMBe8MTVXp2Xol&#10;Tx9f8NGLJ6zXc7wrVfZ32xve3ux59eNbtpvdtIGUoTBrm9IwPZUUO2twRh6aqimbHZz++a/44Jd/&#10;Qv/uHdvff8/w/o63/9ffSf3sCb6p1Iyd9K9ei+42LM5aPv6zT+SjX7zg4tkjXcwaaSqrSJJIRsys&#10;lFQU+6ao9cSkOsQgYgP1vGVWOQ63WYZwq85EeX5xJlYdV3cHudke2Nxvaa1jvmrxlZHVoxNdnCyl&#10;c3C4MtjY6Nl8KYvlTPcSsV2pdN8cdrrb7tls76TLUQcjMoglTDHqXpBGERGn0SCDRWyGoAmrSf6E&#10;uX6ZZ3yAyJXcy9Bn7RnpzCC/yW/1n9nz3mQ5EcPzHLEp6jpnmYvFGE9SL61t9IZe3rKnFjhXxyp7&#10;TmTFcrbg7PKUi08ukUdez53hkwApwr7fsznsZLPvtesH7fuBIY6ISRhrxFcO64y6YxCI84izZTOY&#10;BCzWlv8/5gCKGLVGECMqE0cupVsN6wp2cKwzmzVNsdgOPd1+zy4OapuK5Xolt3dXvNI9V3bUjGEY&#10;odfIEKeuLoRREneS2GiYymAyDkPQxEhhHqIqMT2EnT/oRR1GnTEPtEg+4l8PveKQi0dl2iMUERGT&#10;jFqTMaNgTMSKk8p4FZDoULVIo5lwyHz78pr/7f/8J/7Xf/UX/OqjhsYEsnik8fim1qenrZzvOj7e&#10;dNztA9cpc6PKZspkCPsDWZX9oSOMAdFyw6fM5KbNWOFYbS9Zj6lK5XtEIYRUauG7ATXHrKPpz4+J&#10;kCLw0/tZcAA4HqWOIWqIwbCX+13PGCOr1YLZvMF7xxAit/cbXr+94ocf39EPU3jshH84Y2gqX7aW&#10;qlTXV3bKkZjYkyJzXp/RPPuI2jbYm44x3YDJmqosuVJx1vP006f87OM/56PPn7B8eob4CsGJqmM0&#10;Iraq1TkRYllDJBXOVsdRLUpb3kpi6Oj2G41xI64q553rmyv63UgaIqIwa1vmvmLZ1KCRXBlGErFP&#10;9F1H62u5fHwJsRMAcZbb3Za7u50M+wGblW1OXMnIrURSjjJq1kFg70FzwivMo2VBxSOpeGocX8ZW&#10;LsWTJPL7fD0p6iLvTcd7BtnlpEOOdECH0REvuXQvUUmlOJHWGdEU6Mc9pyYTjVMvtdjscNnh1GGN&#10;wze11K3XrFZQp2f1OaZyqq4i5yzjOOqh7zkcOu26Trq+1xTj0TYrxtpjua6KmRBwK2Kt0dIWZMU4&#10;q9P5UZx1VLZS45z6yXlY1VXBEyhJtTkGrHqpYq0LPaC+JpysuI/wbXfH2+4gX84uNexycaNqpLgy&#10;0V4TdwxsNTCSRcSqqEgg60jGWzdlXRaDcvk7S2uVQ8RpaUArToZyBMhHI7OWQKyMStaCH0y6gdLP&#10;roJJSiJploHF6FSdkeBKEb0xDTEIf79/xfn5GtNG/sWnjwijYNThtRZQ3Lxi6WrmswNPM4xYdsbx&#10;Zhi4GQObMdL4GresWM5K1sIwxoeaN9VJxDSJhOx0fGibtsTYael3GGPBjPpxZIyRYswp4SjHf1SP&#10;Tk4eot6PQ6TE4Y1sNiNWBy7WDU2V4XTNOEb6/sDQHxjHATCFwXIOL4U2rZxj0dSs58Vk5Y0hxzjV&#10;1k3Brf3Lb7n3kK5uGd9txPtGV8+fSfuzF7x4suKTdaMnq5XM6gpviyXYZDAGFauSRSAVT7qNqWTG&#10;ZZ3CJrXgnjmRh5HU9TCM2GTpe5VhN1Jteuz9gcPdQV/veqnbBYvLJfVqoZu7axkOPXEfuHq/QTpl&#10;tjS4nNhn1a5PorvMSW5ZVY4h9twf9twQRHOGHMCUNTaIEgSsGJll+DA7XlDxgpqnUrOyle7J8p4d&#10;g0n4EvjKLivOWNZSi1dPWfqcHMj0RObaT3mOI/+Q3/INB97IgbpwD5JR9rLjMAa+/37PYfMa92zB&#10;s48e8/EHj3Uxk/IocIrzosbXVHZObSwXzokiaM6iKWsKUXKIegyBzVqCiFNOTI/Q8qQpASVijFGR&#10;ciY3Kvi6EnEG7OSNUCVrFslRNamEMLLf79gdDvJqt9ff3Nzy7795xdvbgUY926bnVQ8hOlkmtCKw&#10;FZX3BA2qlEQBo04NimhCRShleKJlhhefouBAvBp1xqifWoMLTYIGlMHk4huAhwbmzBF8pKj6tZwy&#10;RAxm+sTostSCrpITR03OhiFG6Hp+/5/+ntW453H7lzy6WOK9xcaMsQaMRyw4Z+HQ06qy9spZ47iP&#10;htuxYqMQjCMbW/wURFQTkhWTpES8iSDkiaKs8FUFCDGlcuMNI/0w0g8DwzBw6BPdkKZchXGydh+r&#10;4AqoWhSceXJzZmJsSqVcFm7vO07vDlS+Io4jaYwYDLNqRooRIyWOsACdJWHKCeQUiFGw3sNUtJPt&#10;FLISru8Zmmuqeoa0g85mjg9Pnf7ygws5e3yKq6zY6RvNWR+QbCRLEUdQ5r5MXLhOFEs+2lCTkBIa&#10;gkoMIiFK7gfCfg/9yLxt6bqE1b2Muz2LxYohBG7u7iSGAPkgfR/47uota+f1XOZSZ3j9+p2Mh15n&#10;rpFHTx6zu7plkxIVLdshs4+Jg2bucqSzSjaiq4C80EY/0UY+o2IJPK2X+qw9kRAj74YtmxAYjBIk&#10;M5K4IzBKVi8qSy3rlQfixNOnYjvVg0b5Sg/6nXTyXnoccJIbak1s6FE8vl6Jby/4x99+x91vfk+z&#10;aHjx6FR++cXHfP7RE320PsjpyYk2jRPJSg5RM5BAcFZkPsdYQyRLnb1KEkkpiTGCatKcIjGMgqbJ&#10;CJXFWUG91VBX4iqvXhCrWQmjxGHU0AcZxyR393vevb/R71+9kf/0zRv93c2V/LjbsjskabLRuq24&#10;aqy8MweMjlSqck2mU2UgE5Fj0iWoyAQSoH/00YejQwEZKbBIoU5FRUoylE6/LjSaiMFI2SJUs+QS&#10;VHlcpjUJYsjFhWQs+zgSp3V4poG1q2ldQ5YZ2+s73v/tH/ibbeRf/9Wf8/jZObmyJDLGKK4C4z3J&#10;F/dhSkrlai5rw/ksswuRA8JehAOGJBXiHLZyGMlYSvNXFP8QaFK2hCmrITcP1GCe0q5iTIRJH3Hs&#10;fDyamGTKaCiskkwS5ZI0NQwltHU5bzhZNhgSQqKuLctFTd9XjP0U5S6KkbLFJ82kkOj7rmRnTN2W&#10;1liMTECju7yk+cXPkUXDr1YNPztf8/nlGXjzkPem09uDlky/XDKgMHpMQJaCixz5WFWZMqpLSFxK&#10;KimJVYWciOOgdL1ICHhvtPFOZtbqDEHHILvtls5C653ebXfc7Pb8sLunvXgs3RB59d0rvb25oXK1&#10;tAur99sdiiDOyWG70YWp5Myp7mPmRoOEnDEYOaPWL+1KfmnmvFCn1bLixQfP5MMPPtSbq1vJP77i&#10;8D4xdHsdLNwJ8laTvkmDDBgq4/VUkQqPl4Y96Nf0/KAb+V57vc5R+ikbshIzrfuWCtiFjeTtXmfs&#10;uDy9ENsP8oe7O3673+q/+/p7nAh+bvTy/Fyenp/x9OxcP7i8kGfnp/roZKmLxlO5HmvBGdEkTrS0&#10;sIO1pdg0JzBoobSMoEmtKUPdJNW42cn9MNL1A/f7g758f8v3b6/12/e3/HC74fXthqv7nWZ1ko2g&#10;UpNtUuiJObILVrc5kCatQjatJM0ETQQpAGLBxPQ4E/6IIZ+4xglPPHY3ZESiqkoutXKF5BPc5PIs&#10;zolpshzT0zRTJFyoQdQiYhE1UYjGETTJXegIBA5hpJWKha9o8ZjbyA//9+/5D3c7Pv3ZR3z82Yec&#10;PjnBLjy4zJgDdV0YgDwmZAJmRYS1E3YauNWiU9jsMvtBGRKYyfXY1E7rGiktT2UgjP3wQD2W/kZf&#10;aviMpWks8+nmN0bKzWnLMJnYJI4VcVC2hpRVU8qSJiyjtCAW9eVysebpk2d0w0jow9SyPRm7pgxK&#10;Tbl4KsYifc4TtWqkBMjTxoEXLvP555c8PWtZNoaQ95LUYpPRKqsknQ59BYyQqdrmSGdNsJBM8guZ&#10;or7KvkhOqimW4TC18w7jIOP+oGnoxM0WUleOmbPSqnB/fUMwJXtwZr2kIWs3Bmkj2G1Ax1FVrVS9&#10;1ZwC99t7SXZLTlFzSmRXy05H3eYkPQnB6EyFuXr52K7kQ1noo+yliUmaqsZfrHCfncujVa392LG5&#10;v5Ob/iCv86g/0vNORxFbq8NhspH3jLw1e/5a9rojyl4jw2SZtYgarICQSqd2oZaMJ/sZ0Qm5G7jR&#10;97puGl5cLNDbW7YCnVjpt0nvd6/1q+/fwNQ32DSVrGdzLlZrPZ8vuFiteXx+xouLVs/Xc5p2hoqw&#10;3Xd6d79l33VTE3JWVaVtZwqJvtvy7vqeN9cb3t7u5XY/6OYwchhGxhQxRhGjqCgqql4zJiUZ8sjp&#10;wrL2VmOX0ST0xnBrwSaLM0WTH7TkUhYBb8ELlPJkKgH600CYrpOYi4w3IuqKK3i6egrGAQWXOkIL&#10;5cYwPDxEQZ0KFeAVrKgoSZ2WGlBVI8kbdjmzzQfej3uWpmaOY5aF9OtX3H19zcvVV3p5cSqXn1xy&#10;9uEFi/Ml0lZYb1GrmGWNVqUINmjAKZxGWA6JoXK87jp+d33PH+42pKphvV7Ls5M5i8WcqqpBDHf3&#10;W+42W7bbPSEWbqVExQsWxbmSqNQ2DXVTl1KYymNl6oiYQl/K0BDEGDl2agoUUZwtjVLO1qxXLWfe&#10;4aaGqZzL9mHM1HQN0+ZyrKObsitVy/Hhy08f8z/+N5+wOm1LZt0wolm1oUztcerKMyLklH+qxxZE&#10;jEGlCBI5bgwqDyGgPGyR8oB8myLFEyitvFESYhSrihlHhjgw6BFxdVSmYmk9503NSg1mGKRPyqbf&#10;CtngpKJDUWskuuLGu2WktyUw9GkudNWJVnzIkjOtWTQzLtYLVh894uTxY1QdP1zdyG+u3vLPm2te&#10;6oEbiQwoazxWrQyCbmTkVgPbnLWflIJVNjhETXFfShAlSS7ZCZIVShlMlQUbirf/x91BDir6ZH0i&#10;P//oU/3m5g0vN3eqdlkMTYgaNUgUHfcqV4etXt3sSnWaZjHG6NxX0jiv1nliTAwhyhjCEYoUMaaI&#10;gKwRVSWFqFmTlgusjHAp76J6J5R4BxG0DAQlMWokpJHLkwsu2pn84d1BjR2QGBhz5FZGGlV1kksV&#10;hJQfSgZNBToo9/Dx4DDdzkoBFJOCnSzWvrRBTyvGxDwISME9QKRQrGLQrLgs4kBrsdQIdqr2CqBZ&#10;rGCM2kjZTjFEMts8siPijeNUXOHx3+/EXA3Er95zY00Jwl166scrFh895vEvPmX59JRq5UuwqfVU&#10;tZKqRFWNtLXn+WrBZ3drvrq94fXmHbd5yTgM1E0LxnK32XG/2XG32XHoA0OIZXCnUk7kJvuzfdgW&#10;poDXY8X89PnaORrvGVMgpjAN4ZI9WjuPdw7nDVXtadqatqlLW9Q0VJy3VHVFsdfX+LZmXpWkqmOw&#10;TDFEzT3VyrMPA0a9WCoVa2RIQzHsiWoMQxnvTCaPaaKjSfIkpi3GvvI7jJRMu+nBUSb/w6AAV3us&#10;sdL3gbvhBhMqnHE6qxppY8Sq4sXpXBsRFUQVcqByNc4YoiSs97oPQfp8IAC9GvqkHDRSiZFqei0W&#10;w0oqOaNmGQ1KltAA8xatPFevrrn9u6/59ofv9HV3L3vJzG3FilpqFVq17K3yRgdRjYwqjGImLt2S&#10;JdOjJRfZlIvZJkheUFMLGEyOJJOIJhMsYDzXw8D923d6sV4zb1fyWb3g7WarMZVGrqwWtW5Kuo6i&#10;CTVixeOUlOhy4DBEgcNUyzBBedM/Jhd2IsWjVnCaYiW3mqNoCKV04+Uspmx45bTn0OwtK7fg8ekF&#10;89pz+3pDNJbKt+I065gGUsxSZVVseYJJwTIoqEB5DX80GEoGlEwdEhy7mxCDqi1bsIoWRjKX/ZSE&#10;UsKMS87C1G6kdtoYSq8HeDK9Zuk0ayjEJbU4KoUslp7MQKbPA7d0JKnIbkYjFaexZpEccbI93797&#10;w/t/eskf/t3fM7tYcvrinJMvP2T24QXN4xX10mMBZxKNzywWFzx/tOTd/sDr/cAhZ8a+I2DpDgP7&#10;fc9219GFUCrmUiZGnfQLCRkLRpCnOH1rynm/hKp6Kl+VQUEppolTiY2oYKX4a4qF2uArS916Fu2c&#10;ypc4OWctrirt4b6qytCYtSwWM+azGXXdFLMXUBp4x1Diqw1qJWHEavHMRzRGyVNEeFnjyrnEmiI7&#10;eSBUc8mxn4S0U3S0FqSh5EerpCySk3hrSUNkd7Vlt9lxunqMUy/zesbJEMiaqbWS1jQkSWKNsKga&#10;uv2gtzJIcLBoG1GHboe9pKTc5kSnJQ8xOIOkjB1GLmzLDIMV1Z2OcjqbqyxmMhgl3d2St0HHd3tZ&#10;dgmjwiMsNjtStqSy3PHFk+c6X7ZyJwP/++0b/p/de77uNow5k0q9uSbJEkULba1CNuXJCUK2HuNc&#10;qZlSxYhBbInffnN3K03XcLaa668+vJTXd51e73rZDR1ZS1GrUIk1VtCBzIhgJGs6LtfHWaBTZ6Go&#10;KHnK+ymYvzwg++VwwOTpKqGFyk/PdARRq6qC1GK5XCzEGqu7fuT+0ImKxfkGQcSrI8VAHwLkJCZn&#10;rGZ0YtjMZLyYrpzpAFEeJD+90qLRiZpFxEwXuBErgqZUgmhL4I26Yx6llIBayJo1CYDHyKwcQnDT&#10;4CsZkRHB0KqlEcdAppNEUNhoIsY9mMgHT0+4ePwcThu2379m++YGdgf6vXK333H7/QH5u++xJ47T&#10;Ty749C9/ycUXL6gWS8Z+QPuBRe1pmzWPV5nrw8hNF7gLMHiHGmHMiUM3EJKiYjG+LkM4K/mhq6FI&#10;mY0YnI04Y7HdUFqnxBRClwLk58nD45ydshUKbmCtxe8S/UJpaoe3gvdFcm2cw3pPM5RCnpwKOCoK&#10;UqtagH/1q8//p7/44qP/3k8SWlKJ5TKk8qNPE5wlR9SYwoOpljK/nEVjRKczbBGllPO1NVJsOCmp&#10;xig5RHIIpBA0bXoZbjuuv79TiU7GLupwGKmTl7lWzBAcSZeu5sS2LIPl5biVP4z3fDdudZ49Tsvq&#10;eauBH3THG+2kR/U0GWmzqBXDI2pZZsNMkUqsnlWtrKzDxqzhfsfhcJBDHrWPe2lz4lw8j5nrqTkB&#10;aeRHDbocszxZL/n5Jx/pn64+lFnydGPgzhvN3hOtkV5Ro0bUWg3ekcViTKkIwxR8PKtqseQiaoyY&#10;CWyLMXLoB3Zdz+XJQh6tZzhvNKgVxWB1ApIog8ZN2I6IFNBussKJHNF88/D5yc97RLDlOEf+6Oum&#10;/5qHj5XjndB4z6fPLrVyltvtQX642ap1DsGWs+rkmVT56ciYUckPsiN+Ul1OawOmRNv5I32JEVNe&#10;J1mQyRGMQ9SqFFyBgjmICGqkWKctYqUMCKNIjehSBC/CDCNzHDMsU4QrMm0ZtVhasTQ4Winmp5AD&#10;toLlsyVf/tWf8eyXH3DxxXPaJ6clKj1DiokYIG0C/esNb//hO4YhgLfU5wt8bfEWvKq2rvScrrzQ&#10;mAQuEwUGVcaQIReYVMxPLMTD0oYUqbdCyJPpKSVCziQtuEIhJrMkMllKAnQuLelELXHuIReV5Tix&#10;KDFn+nFkfxjYHfoCRIaAasZZhynN3AVoLM21Fp2EJQXljZJzKjd6yseLrSxtBTQoh4dpHSxkVDF7&#10;Fx08R26dyTMqaQikcSSNAVHENV7dopUQVN6/v0XEi3E1S1NjfMbZTDNzIlppHlTGvmefEzeS9Eqi&#10;PB0HLaEeQd6lAweHWutpskiD1TP1slLHZ36tTgwxJ0kxynIfVHYbuSdKJ8rAiGiUJzLXNSc06sVT&#10;iVWre+m4chvR2Gl6f4fVVp7aFb/s5rw25/q7VmQ7mVGCiIQp/9FlO6UEHaPczXHPKpLkMipJOolT&#10;nCehcjOqbl+90cerOV9cXvL5meXl3b18d3NLUtVKS/NLh8dLLCqI6QH/cGVN64FMke9yxHUmVPh4&#10;ZHh4gE+fm35RvtYajSHijJNVW9MNI3dDVl+1pY4bJapALOcAg+BchRiH5KSkWAQ8lJ4HR4FXsqpG&#10;U7o9PcUNqVpYi1jUjBwJlawZZwweh5tWoId61KTiQBsMLeXPdyBZVZcYsRhVkChMUXBKr5mRgNXE&#10;TB2NL6CFJquOVrhJvP71G/5B/zMf/8svWPzsERe/uuD0X76g++Y9t799zQ+/e8n9faQfM7Id+Prf&#10;/h23373ig7/8kif/9ee0yxZxKjkkRCJzVyrsF03NedXwpJ3x7vyM7TAyhNIbUUqHy5DIWhSO41iM&#10;Ul1fLNtjmGjKFAk6nQs5ipyKTMAk88BQSJGsMAbHPDfFlOUaNGfGMNIPPeZwoO87NGcW8zmztiHa&#10;KaNRJxuL5szxOaIiGmMS0XzM/yzisYeLbnpSFbJJpp1UBDMlyJT4agsqSYvLbWqiSWPQoR8khAGp&#10;YHYxZ/tuJI9gsxDyyGrWcHa65PT8hMNhZNePOFlR3Ud018k49rRtKy2eLnbFJx6jkBQn5ex5gucZ&#10;M25Jck+nkcBzPIMp0WTQ8kRa0EDMPU/zSuZmgbcNeEdMPTGNXOeB79JO+q3TR+GUplZmQ9IPQyvn&#10;ruJaA8kYdeLloKPYnKmToHai6Y0R6/1kaY2kmCgPT9HJ31zcjarqciRqI6/uk747vOLPPrrQX7w4&#10;lT95vNb/+NUPvBsSg8liJU7aPpmQesNxYh/fIo7UHz+t7zp9jOO+IDKJiR6+Uo4on7OWWVWzbh13&#10;+477IYpgVXMgC8XYaQwGp/wkpkJ0AgTL7a0ay94ggGUqJcEoWIyxTFS3oiVuX6V4JLIILoNTwVEq&#10;/KQQ7hij1BiZidFWbLluc1JNAzuy1iAzrNZiZKA8SRuBmU7BKBIxydKqYaZWWgrusL+945/+ww2H&#10;7YaP//xznv/Zx9jHpzRnLe2HKy4er/j9f/49P765Jc0XjIcDV99eMXT/gJGKx19+QPtoTa4g5YCm&#10;gM+ZczUsxHLZNtzExF2KHFIuZbEF38M+JDNBisowRg6Hgd2+Z9/1xQ2ZSqqTTJJkLQ/fP74nUT3m&#10;QARSzlR+Kt5tSr+lqBbr93TPpxzL3qHlyOXKpZIQHcqrmchkg2A0g/5xl/YfwViqFFRKjgCkAFMS&#10;cDmj2KJnnwoOtBS2hozGJKRMDqOITawv58StMgyKy5aLJ2c8uTxlNZ9xe7OhT6PkBurFHN1GNI+U&#10;jVyoxbGi4VKW5GTY5JGtSfSqcq8Jw0hWy5lt5cKtaCSyD4OEBE/9jJmf06qjEcPF2TlV1SDWIs7y&#10;zf5KXt3d8vJupDPCcyOSUEQctXo5TxV/1i24mmXunQoxUKkjG2V4uDeNFE1nLvyz95LNQxmLFBHL&#10;JPU7PsY1kNVIN1r+36/ecXvZ8+WHl/JX/92v+PW3r/jqx/ccYhSMAyntU/r/+yYdBbLTJqBFRvQg&#10;jDlSxxNI+rDCqkrWkcrUtFXFal5Jusrs+pEUk1hbzoeZyd48dayJtcWimxI5x1Kdh4qVo5VBsVhq&#10;UxEngU7IqWwDxopXQyhaBYJCtoIaJWZDpUzCIERzufhHhT4jljJELEhNQWBahCwqjWacwhKZIOey&#10;PKkIPldUGFoRahLeCE48Ljtuf/sO1yluSLRfnGn1aCH100sW7ZoP61rj3/9Ofvvbb6nnK01Z5fb7&#10;W17+H/+IhJEnf/E5zdkS8ORkyTGSjdHKB1mEgIuGZnBcx8Dr23t6BDUlGNZ7p9YWXYkzhlnrcK5h&#10;PnelvKW0axX2oKmpfFUGwcOQL8xMSsVL0Q8jMZR70oplGCP7fUe1s6UB2xffQ86RlAMZd2ydVqYx&#10;IUeGQEEnsvfBlIHoFNhwPGIcN4WfeAcR8N5TqCFl7Ee0D7AbGboDiOIqoydNI4fKEpPl9sdElUfW&#10;1vBkfsJisWS33fHbH1+x3e1Zn62o65bDDzdsdj0iFY+bOclZNmGgCwONKEs1ZDXss7KTwE48axou&#10;tWYeHUkj73JPzIG1szRVSx6V2XrJ8+dPyU+XSO3IKoQR/vG3L/mb4YofpOeJeprWkc5XWH/C7ObA&#10;acxcusxcO7KiB7J4LVFXWYRS8jolGKig2IK6myQ5x6OWo4CBBY2REsKeMFpahAac/ubthld39/Kn&#10;H57xi4+f8sXzC/76P/4TdynrmGpRZuX9STtF95LfiKNvAAAgAElEQVR9i8HjctYmd7IzLVEMNifQ&#10;XDwTk6/eGKdZkXEYyqAtsB8hqp6snDxaNTi1HIZed2MnDg/GqEHEZUEYOeaXK5OKxlhFnQzjQIwB&#10;VfDWYlJSk1WMZmoxipGpRVPUi5XKGCyqIUfpSXSlCUpt+ZGQmOxQE1+RgDgxF6lcllQqLDLqyRJU&#10;8RgaDDMMTfm7pnWpDANf5hs1FVWu8VTqjJN+6Hn/8h2HYcenu89k/YsX+GeWfeqYf/ZInmrm2x/f&#10;UWsUBUYcf/j9LTr7nvm61va/+lJc05CcMmLQ7ESMpzIZ6xLejNSo1oPI377c8u3NgZh6IItQDHaK&#10;EDUSczE1OfFUVUOzaHjy6JSnl575vKapLM67STlZkqjDGDHjiLNCSllzAaNwNuNNsV2rKN4b2lnF&#10;YtHiXekecdOTgZxSYQ2Pq8jDY0eOmoQHVuF4fFV0SvMvb23WzBAjjXG4LKSuZ/j/qHqzH0myLL3v&#10;d+69ZuZLuEdERq6VVZlZS1cv1Zyemp7mDGdEiADFFgQIAvVAQA960P8m6EEQBEKAIAEtkuBQnBmh&#10;u9ldPd1d+5KVe2bs4ZuZ3XvP0cM19ywmUIWszIoIdzezc8/5zrdcLcjrFpcVxg1u0qA+yPlig552&#10;VI9X3PxqQVzCRiPP109Jn2+YjMbsz49488G7tDnx8uqST86e8zwtSE64aTXzaoxJpE0dsS/W1+Y8&#10;I/Hsa0UnmU/cBY/yBe/ahDvUdLZBnae3TLtccOvaPeZv3SS9c5NxNcGycr644vcvvuHXZ1/zcnPG&#10;fabcrqe8N7nO9/cOkd4RxdGK8LWtOdGOaFka82yTZgJCHKitfrsa9WXgcg5UU0nn2fbsOxgXsgSK&#10;a4Ey0g2GyaaDv/3sJU8us73/xnX57/7ph/zy8+d8e3JFa0tSHzFfo1zDNgss9MSqoq0OaDYrGsuk&#10;ELZoP2CkZHjvRIKnHo1JsSUNSLSZcm1ac32v5uGrEy4ul1iKuOBL6Rdn4kRIwz1SbN+wwcgUHL4u&#10;J5ulkosYvBfvIWnGimU+FZ5GhQaoSsspta9oCOyhWM6SMbqi6qU2sarMGySUNDDoghZLES9ChZMK&#10;oaIYu6y8Do9axYEFpuapcWysuCJX3hEoRTNYJyMxxs5jbcYeLXj56o+kpwtu/vQ9rv3gOovNJV3q&#10;qMIYrcHXnol4Ns/PWJ1ecvX0guk7G0Y+4KpQtk5ZKYO44SThnKOqK5mMalyzx/7olN98+S1LLd2S&#10;0FJJ8X/sU6aNmS7pzkL+xtGcB2/e5HsP7nL71jWme1OCL/qK5WrD4mrJ1dUlyy7Rdr30JaRyFxLj&#10;gL29EfuzKRMcqUu0bIixHzqFYTe96xKKvfgWTERsMI8YALNdwRBBdNtElN+MvIOkbNY9i5NzrO2o&#10;JFPVnhRb9GUHF4o9XdE9PKd/cYVtWpbWkoPYtJnILf8GzirWK+P5+jmbdsmruOKFtJxZC4NXj/OO&#10;ipqZb4j0HBNZWCZppvPKPcZ8oDNuuoqZKqodLRu81cxkj7fDAYfNnHG1h6jn5OU5H1+95O/OH/KL&#10;Zx9hMTF1nms24i+P3uFP7z5gfuMmmydXvBq3fOHgk9RxZYbPzlyK0rky74XiKbHtn8pJOnDhAcSH&#10;gZylgg5tH4ZqxDmPInRJ8BLEFRdhqz3y/OUxi4sLTu7c4gcPbsm92/t89OUjXqZAl7LAhlB5TIrL&#10;0sRF2iqguWQ0lcutmGI4L9kUb55Q1QPnHjBhGpTb8xHX9sb8x89fcrnucBiZFm9jw0S02DO8Hl1s&#10;B2qUshDCLgS17XoDES+Ow+zZSGIjmVYivQi9iY3xMiJQmdBQ2uCFeHOC7KvgKRqQKErEzJnIGCfV&#10;dhQSSKJ0VmzJMsIIIRTmN5AKsj+Er96QMRXFvMWZSjAKAUqzKELGk3ygjYlXHz9l9eScvS+uc/uD&#10;+9y8cYu9Gy+IyzX0EejBFdy1TSpRldrA4XDD6tkVF5OSeD2wRLwP3NtvOAjXuD6b8rvHx7xcd8Sy&#10;fYFUrNXGplyllnXfkzph06udX63l+OyKummsjyrBB2LObNYti6sVFxcrTi7XLDf9kDfpioozRVLf&#10;MxnVzPcmHM5nTMYjRk0gVFK0D6qDkeN3BtNhRbSlKO26g5xzcQcWKVHeZkP5gRL/20vXRtaLNVen&#10;Z1QOmsqjOFhmwsuEPGrJX5xx3p7TO+VGfY0f+jdoci1pHVlJywVXnLPhNCU2BM5xLOhxAtOq4dpk&#10;OsSUR2xoE4PByKCRmp9xiw+Yc9dqWt2wsjUXKBlhYp65VhxZw5gxeaG8+OYl/8vL3/Ifl4941F3Q&#10;ROEWDe81c/5ifoe//NGfcGu8T7psebW64m/ic36Rn/NJe0LEELIksXIybnfothWzFPNW54uyzpmD&#10;XIra1mEZHGaYWhAvVlp9Z0SCYYizJLW11FWQzhy//eaEl6u1/eT+dfkf/umf8m9+9QVfnCzsIimO&#10;JF4CqLeuVRFv4IsBaTU4ENuAN6oqllKxAPOemBOWM+/fv83Na/u0UXm12NBl8CGQiThMTNWsWMgO&#10;64qyihq4ygbFKAXnTYITzMk6ldNq5mBMXYhGGllaZIGKc8JUAjMqpgRGvuLAnGTL1lEcuGvEJhJE&#10;MWkl0Wq2DSYVjsqE0TBWrJ3RClZhMjbotdDmAkqjA1uTzdB9OKldXdaTVklFICNEjM4iQYwUjfXJ&#10;yrq/20j/1SV56rHLJZerBZvYgwh1M+bg2gHXbhzQjMb4qkZ8KMkX3pXRzNlwMJQAGGdgDmaTwI+b&#10;CZNK+MPzU/7w4pzLHLAMLitJW/rB6RLnEe9ExJGzslptpO8impV12w0+jmuWyxWrVUtSLS7UTUPl&#10;PCpWfBdWLRerlhdnS0bNiHFTM65DWUnuxgV5PTK4rUEeZd+4BSELCGW7gmCDM2xOmZySxL4jbTr6&#10;xYp+cYUfj0gywtQzjQ0TazDnOOGUkYw5HI+4dvc2d27epZKG87MlX718yGdXa5725/QOAjUdxkaV&#10;mQWuRc/eKtOtzulyZJN7zMEbWvM99ng77PMDrrFPQ66MvarB9cJl37FEqYE1mae25uurL/nD1YY/&#10;xgtObEEm877MeCNM+cHoGh8c3uaD23eor5THzx/z2cUxH1894f/NJ/xWrriUTCMDBbxU2IK9DiSc&#10;AYctajfvEfGFoWjJTE227A+HGN7hpMZyNO+yTCQTcy9JHFmCdcwlmhFMbVpleXW6kl+2ytlly4fv&#10;3+LtNw75/ZML+eLViph7vM9CCHgbLu4ABIq3nWOxoIiJWezFO4cLjrqq+cFbNyT2wmdPz2y96kU9&#10;4rw3Z16KV1osI6GrwLnSL2wJBWUvhWKWAXMOVxUwbZEim9xxnWCHWsktKmZEWUhi4SLnluxSkzTm&#10;mUjg0ComOKmdL0ldlsU00SA2xYmJl5UoVyRbapIK8Dgq88WVu2w0WKGiQcAyUrzeZN9XqEFnGc0t&#10;GWUigvMVdRjRiGOkmU3sCjqPyDoLV08XJElUQfA54FUJwfjegzd44923mN+/Zc1kKt5X2NBZW/mh&#10;gxulx/sBt3MqkQASqWl55/p854L0m4cvOFv3RCtyALfFUizjmqbY6AJd27FOK1abzpabVvqY2f6z&#10;iRFVpcYYuxHj8ciqqhJVo0+p+DsMyVZt19O1w/gwrKNsVxZkK0VDNCuatbgFD/iCagmnRAsdM8We&#10;2EdSLKd2cEIIDpwRvCB4tPe0L1v0eYu+WlkbO6mqKaPRnCMCKZ3jbl/j1o/uM4v3aL74lNUnv+Px&#10;2TGSBU+JHqtwjNXR9T2qZa0yEWic58hNuCd7/DBcY+/mTfxsSofx4sVzUqaAYFk5YcWZRX7NFZ92&#10;GS8N92zOB3KHW37MG9WE+/M5VTaWq8h/+uRLfptOeapLzljzyC45zR3mDJlUpdUzbJS99CWbsDgx&#10;FdVZcdHBUexAlKxZsg4rg+HfCoiZeOsxEVEJhWrjkvmccNaL9wEzRzYnvQWC623VdvK7J0s+f77m&#10;z965yX/z5+/zs8sr/v7zJ3zx/NJQL9SjQlfPHTEnG852TDPeBxNMYt/hq8D+3oSbhzOquLFvXq7k&#10;02cL8XjMm2XvxMcKtQ2eLBWezihdjzCQfIoVkfmSkbaNdKucw4XKRLxky1yokiSSxTN3I5uCHJC4&#10;IHHlyxh4qpFX2tkEkZl6jvDs45lRleVkGcXsEJGgY2lFOZPIWqNFy7JBGLtAPRxqfYqsydQEqaUh&#10;ZJhKYOSFShMNSqAzTUnUYDTZZ7p3nRATq82avtsw8h7va1QzTQtzPKlS8n5i/+4Be/dusPfGLerJ&#10;BPOerWrYtByk5GJEkrdksZwIKAlorcY54c6BZ1IHjuY1j9aR4wRJQ8ll6RNLS0wbz/X9PY4O53hn&#10;XFxesVqv5XKxJpmQTYjZiK5GyWaG7IkwqiuZT0Y0VRjGTOhTZr1ec7XsWK23sXFDdS9NbAGHyjhQ&#10;PHYlWJHKbiO8h1gtS4kcI6nvyH1Ec4/zGfwIGU0JE09ulW7ZEU+vaJ50NGcRXfeyyj0+9VS10jaH&#10;7DEhnnQszr9idvs6f3n3LX46v8nJyzN+8/hb/nD6klV0NDjmBGYEege9JSoR3rQ9fmT73JvcYHbv&#10;HuuRcr684PTFCzbrBSlH1ISlOFoiM3G85Wr+Qm5zs5ozbRritEJFWPcdvzx7xG/SCZ+x4NgnDmYz&#10;DONis+ZhtyKK4Z2njjqMCCJpSx4ESgTrayIJu5Wgs+Cr3U7fXs/5Q2dWWnFHIe+UyaISITAkmNng&#10;Zo7SoOIx74ga+bvPvuCLb7/kH//o+3z4zlvcOTjkd18/Y22KCdTe0WcRMwVRQgVKlmjl1VY58ubc&#10;8+fvXeOjZxseXZ2DrqAKxUkrK+ISGSdmJX3KDc7U4DAZEp6FAk5bKRRblkTGRL1Dxgescieb1LPK&#10;kZso11xghqdWZCSeKzGWTomW5Eoz5xo5scRNqexNGcmdHDgwz1Q8ta9ILtOhXGOEBmRjmaX2LLQr&#10;8W8UjUEvgWiBHsfS9ZgmLIWBXxnABal9oM4GyxWrTcJuHVGPD9F2wtXqil4cFjz1RBi1Ge8DbjLj&#10;3rvfY3z3FjZq6FLJexRXwmorAVzBu5IvFGfvvHgNRO9xEhi5jjZu8JY5nNZ8WN3mQVLOzdhUdZmL&#10;TMthNKxYRRzRUunSKiNMHF0bi717gU9xTsQ7GFWh5EbWJZ/Ce4/zgUnjmE9m7M8im37XKWy12uXo&#10;GhRVUshKAupKdJWWmGuGU6aEipRY7TxwG32Yor4iDmKN/GoBrxLVpaN7lcldaaGMzFds+Gi14ujT&#10;C97dO+L+7Tt29/5dkXqM9RnZKPOzzF9wg/enM561C77pL1lrTzDABSqEqXneCHMsNzzZtHQPvyXV&#10;Bcyv/JRqPsbaK+ImMaYiaU9nLSd2yYSGp3HNM408XK94phuO6VkEw88a9id73J3us75c8mJ9wbO4&#10;KPOhcxRrjyL8MlMT5yVU1RDkGbbsoQJu6evNTQHrSxdhO0OE19whkS1zTwYuwzDFbfc/UrCKTJZg&#10;hlNAxmTXyPNNzy8++py3b8+4f/u6/Kuf/5SP/vgNj49XXKXxwBW2gnsmlaARbz3RKfv7+0ync1Kr&#10;HL865XKxIg9iG/HbzaPgnDczk2yGc2G7Wi0noRvkcrLlUMJ33p4YRoE1PJnAJZkW5dyiHeBkD0dt&#10;jgOBRoQr7y0WRTdK5kWO8iItOcTb224sb8tIbufMTIRbVjE2R+uFTqCTEb1TViSWJBY5kshcSmbt&#10;4aaBcwFXxN2ypCMgdp5FrjNl7vYYhzGySdisobk+Ybw/4cXpMSeLS1pNCEJIRnW+Zv0Pn3K7jtwY&#10;PZDJQV1GDk1FeeFDAR2dL25guYCNrimdb46OTTTGlSfT01uLNDALENvE1cUFp12mo4TOFHGLiRg0&#10;tbMQvBzND7m2v48waCTEI7hBDzGkYNe+WLy7YXng/G51XtwpsB2m8PqW2y4itlZXgrMCkqkomWQp&#10;RYlxoCznYt7gnEfMm4sq2kZYKvkk059n1hcbFucd0gt76tjDGLuaWpQLa/lj/4rfnZ1z++KpvPnl&#10;p9yY7TNVzzjCXGsmuWKujmt5zDvNHif0POuXPMwLhIqGimdxw0sHtTgmuWLcC9PpiPF8wqLbkFOH&#10;SYWXhrFlWos8oeMf9BlnIpxiXFaGVIFpNebNeg+PI5vxcrHgvF2wIEJTD0XUD83VsI4DUTO6nOly&#10;xvU9bhCmOO8xfLkIUvb5uu22Cko78A6Lp6DtHigbeEW2/UtskMQYgovBECfWOHB9oZOTWcVaPnkS&#10;eXFxZu/ezfKTH93m/U3H7794xdPzhnUX0ZzFgqPPDZUpt6rEP7o5JZvyi4+fcdkl8A2+9iUWTYZX&#10;VNSPUgRWMgibdkorbOAWbDHqLQ9jN6UKtK50d5VU6CBpPtMsF5oYk5mpsWcwFcfM1dKBXVqSrq6w&#10;urZkJi9SL8e54495Y9fFyx1puOMqbovnKHn2CBy4ypITcQpexepQyTIIF9pxFtcsfaY3ZU9VZqYc&#10;eM/IidQYbV6Sc8syL6njAree4OqxSdPItTClmdecp5azdskqtYRlS/+bL+nOFvQvrrj103eY3r1O&#10;tb+HH5iEisOHmpoROUe070Ei5PKMhXEgdh0IhMoQ65k5wSdHZ8Knj5/w2atT1tGgULmpg2c2Gcvh&#10;fMrBbMx4VDEa1YS6Kh3Mdh8EpKpCZERVNYzG42JF592Od1SHmjrUA9A44ENbQWqhPQ+mKlIalRJE&#10;MLjoltNgSM3REqqZC9chaUJPle5Jx+LLCy66lqebCx6tTrnj57zppgQdUdmIMTC2zBrQKrCyzMP+&#10;HHd2xhTPgQWOpOG2jbnDmLs0NH3D7arh2mTMG3nGeWy5ypEuBJoUCKlw3NPM89Jd8fT0CZ/2Fzyx&#10;louqI6cNH4ym3GKM9IlLZ/jGszcKXAvFCScPY8JalN7KTGyaMRMqV5ExzBX7qu2aUcQVG7FcvPfN&#10;dvqP4YQY9vnOiXOCU2eKk9cM422aU9EqsD1rdZjZBqe78tvye6sQTJHETj0n4sSqTBLjZLOSV388&#10;5uGLQz64f5Of//m7fPlqzaePTvj21QWGo3KZo72R/eTBDVE1np2t+eZ0xWQ8FnxV4CXNg/RFTDUX&#10;VzAp90DKeTck7c4Xs935Ujgur/9OzJCkqIj1he9AMC9IQH1g7bO1qZfLnNkzYx43jJ2Xo7pmlTNr&#10;Lf4eVT2xgYgkZ2qcxWSfaSsT13NUVdzJNbe1kSkBL57gnewZHMaGt9zcHoyuS6QYAq/ouExXHFvL&#10;whJHwA1XM8EXWjYr6BTpVQRHMxrhm4aqHjMZT0qq2XoBfUf39SUvLr+09moj+9+7w/ztW+zdv4HU&#10;NRIqCsPbIVLhKin6jEHvKfVw4Igh2ZBUTGhmzvPg4ID8zgOa0PD3n31Ln63kcPnA1brnYrlmfzKy&#10;/b2xTEYNPvgyqvSJ2CdSSjgfqOvaxqNGJpMxk0nJ2WyamulkxGw2Ybo3xMYNF9LUTGS42FIOpeIR&#10;MNyGyva+3QInlAqHJ6ZIXPbE45b1t0s2T1bEi8RDveSxW3FaCxY3HDJm5Cc2wckLl+kRglZojvRa&#10;5qS6qemycRULDtADT13HvwuZn3LED9jnjs24eXSNC0l8u7ngt6fP6fFIaMBnfr055WG14jREYuNx&#10;neI7w9ee6Z2bvLV3iGwS6xfPOcsblmakTYuKkL0nOugHKq73AavcwKgzHK5UYVcYZLszXbx4L4iU&#10;RGJVRQZrLTPIWS1bcTJMKcuAJ5ROQbZ80KH5dsPq0OkwXWwBnfJsCYKKM2x4vJxHXIVJhUTBkUr+&#10;w3QmL5eR0z8+5ZOHr/gXP3vX/qs/fyDPT9f8+pNnzEaVHc1rEcl8/Og5LxeGDzPUxLxz4gOiOWOW&#10;zcgCNmg3vIQtDyFvB4WBu1LY08J33RmHe0xAKhOSSPluoTAgJau4foiEDw1pGtD5jIvFyq5Wa6nb&#10;jj1z3KxqpA4sc5aNWNGcNCNxQSTnxKVu2GTslah8kteM1Bjl0kGqK7F9exZkvw2cB1hZpteeCthH&#10;ODTswFSuOTg04xDhUGoq70iixOUVISuMJ1jlaQhUYYJOK7rQEbvI+rhj87ff4DrPtJqQJg06raim&#10;U5rJXumrpICQuThbFqhZE652iKvQ3kq8IB2dtSiR+4djGnebIJ4vnzzleLmhNUN8MX9po4pfRvpO&#10;h3vTiroyJYspiVmH5aWUg8poKs90OuJwf8atm0forUNCVURs/JMf3Pv5nz5446+39NHS9RVvlG3z&#10;J8MsaqpoSoVBlw0nnm7Zcvz4FY/++IizX71i9XTFZp24ssg3rHhkG45z4pAZb3HAPZnJDatIOXKq&#10;LR/bggvLtFJCMHyfmJhjEhqih5VkrqxnnXvOtWfjjBACMSv70xlvHNzgIFc8c4m/lwv+tTzjG9Zc&#10;WEJVqNpCAFlJ5qqK3HYVb7oRb0/mPE8LXuSW4xSL+YYYnbOSyGtQu8CoGaEp45NSDRRmBvS4YIce&#10;771sSSpqOnAU/M5LX1xZR/qSIFTErjI03kVYJrvHfSjMO/uR0qRtOzkbJKsEyTiHJFcTKcVnFERE&#10;+yE8xZFzlsaV6PhlhIfPlhIjvP/mDf7H//pDvnf/pix75d/9/gVX/Qgwgi3IJQVVvHcDoS2DIZX3&#10;mKkI285FXpPfdgVgS3/dgq6l9umwzk7ecDgJBpILCJgFycHjgxczh2ajT4rMZ5L2JpyLcmmRTe7M&#10;+l5mUTgwz5550CxSOQgBfE3rnLQCSQTzni44Vh6WYlxJ5thlHoXIsdtwyppTek6IvKDjJb2cidH6&#10;il4cnQqdeKIUvsnUjRhUGGjw5LbDNj2uzzS+wvkKcEiXZHl1xbrfMLt1QDNpEC/0XaQKxd1ZtUxZ&#10;LhvODA94v6N94PHlPdUBqYSgkUnw3L15g9S1dKljnXoMqJyn8cWIpSiejb7vWccNbewk5YzI9psL&#10;ysC8DUJdBcaThsl4zKgalaLw1z+4//MPH7zxV7LtVIcbscy9kKOSYk9qO9KmpVu3dF1HygnLSvuq&#10;5eKLM64+u2DUV9QEepRnrPnKrTiTSDDhiIqJOBoRDhhhUnEB/J4FEzxT8Tay4ph0QeSptlyJEQ0S&#10;0HsQc1xo5Ju0ZJ0Ua429jeeBO+ShtfyDXvJxPgeviNMd2JMlg4OReUZLJS8jmzbzoltxbIkTFIYc&#10;vzqUD1Z8wESIqSQNm5Sr5l3Yues6V+E9eMnmLYpTBt2ikSXjRAni8L5w2Yct5NCDCaqIDTHtZYn3&#10;HU8DGRSEpUE3caUYOLfllHnRIlcv5p2FPki2wplwIM55TIqjQDGMa3h+seDbkzOrx3symhzQJ8+n&#10;X3yDZQppZ7gzbbsqDUUPomqiOeOLfEByLqQYcdvH/ruT6HdGBnHsaNHlxipArXODlqHUkFAq6Lbz&#10;KqvvGC1HFZFADoG2ruWqDpxVYpeWpctRRsk4jPBG9LyjI25QseeKqG3jjVbKP8WHIlBJYCzFpWgs&#10;gX2p7chq2ZeKxgXrHHJG5BU9p5K4sMixbXilay51TdYIOaKx4yKuOcsrTtOSk+6SdVphksR5zzgZ&#10;PmYu4obp3oxmtoefjiArmUwWRQZrvC1mswNsC37Hzj5ehaxlKzgmsj+Zm4qX49WKrNnGPsi0HlGN&#10;x1SjiroWKl9yv4XCe2jqujg4BY/30FQVwYdSlNXwXqgrKSYr/+T793/+k7fv/NX2YpTMBrWUsuQ+&#10;kruO2Ldo36N9tNylclvETN502DLR9BVzN7Vp58Ql5coiX7oNxxLJAvs0PJAZI/O0lnEIFySOpefE&#10;Ra7JiNs2kruMudXMWYnxRDdckchWbL+9CWeSeeg7/uDW/JoLFn3Pfh94MLrGQa6os+eJ62mthGxW&#10;OKIztDLqINzKnhs0mMHD7orPbMNLSyRxg8ovIM7vTC6KueV3WmMniOTS0dQB81oKhK8l+PEgKi0P&#10;eO0CNXWx+TBFvOCqopR05pCYkb63MLCfTVwBGregr5PtBLdVqv9nj9vQ18mAQ+Ccs2IGOqCSg6Ki&#10;kKOMIIr5ijtH+/zJ/Tvyo3du8qc/+TE//fDP+MuffMhkFIipLyy4pIgT8aGiGpR4RY5p21ezGy+3&#10;p88OWxzewpb79lo0Q0HDvS9OQ1DWdrINwy2I+ICr4pwnq4ka5kMlhsOcNw2V5KqWPnhW3tmlEzkm&#10;8cw6nsmaSRLeSg0/ihN7O4/kptXMCTaSIM4LKSjrkFmJsin2bIJz1BIYU8meBqbq2NPAzCpmfkTj&#10;BfXJTl0rK+lRSYydI2jCNLKh4yS0nLHmQjdEVUYKU/E0IdAFsPmIvTdulOAaB1mE2tz2gymjZqmL&#10;Q23YXuHXS4Bt1zmZjGQ+HXM4npAUcXVFNa6ZjD1VDXXlGYWaejSibiqqMKRASUln2Ho+Bl/+rApD&#10;5uW0GYDGMv3tqMymhmoeNgwZTSVnsjSkXkKoICuimbSJWJfpVxuWFwupY2JtPSsi0TJjFZyUCz/R&#10;ouQ6lsgLPUWHV/i+O+Aytey5ivtuzhPbsMZI4ggI2TnWlFTcR67n2CIry2gVUC5p3IT3mre5PTri&#10;n7U17VXif6+f87ldkGJH0wTmKlyPnjt9QL3jzGW+lp4LTSQRvAyBIyV1g6w6bAsc4q1kWAya89rX&#10;VAR8KpRRk1CYfaKE0BefPQ0k80SphvWjFZqrmjhRzKmpz4JXkeChuA9vOSL2HeSuAJE7ctmuaR/2&#10;fq/x5aGLF+d8ATlNd0+jipDFaJzws3fu8S9+8g6dnpMC1Hdv2Iff/6G8+ZP3+OA3H/Fv/p//wH/6&#10;+As5X6zJXVfoKoiID6YplaGpWPeRUsYNMvYtmLAFTwcYAbABkC2r76LtSMW4a8BQsOImbDZkSzoP&#10;pngxUJXctlShxsRJzkoWM/GVSKglZSWpWlSVqIlfVi2/pGWElyMNXNfAQSq/H3lPU1U2qhth1LAg&#10;cZZbLlJLHxOWlHGGRsGbkNQ4VWWeHUduIhVEisEAACAASURBVPcYMxXP2ALjVKFBcPUI76fcSEYX&#10;e66stWNbSUvHxbLl/mcbKg9uVOPrir03rlNXIyrni4bEBvrya8ionO8mKBFNCaHwYvCgeDyRN2Yj&#10;DsMbOBd4vGlZm9q4cjKejRk1YxpqzCtZS56EqmBaskBiH+m7lhR7TJX5fMLR4YyDg4MBaJRh42Um&#10;ZsM3iclSHyVtI7F8qepOKirz9N0aazM+Cl4d66is2g0P4xXg2Hgh+Aooe/xWjYesSAYXJOuIckNH&#10;7FlNq8oaLad7Mn7HJcdsiCiV1NxlzJ5UPK8ip6w594qXANF4bGt+xSl/ff6U6cE9rjV7fOiO+Pcc&#10;M3aCr2t+7Pe52QkuZp43iW9pOdVE1EKJNV84B9sTD+fY+kjsWjrZrffJrDHZw7mGkRN+cGPM+9eD&#10;PTiIMpIDvE6I3ZjT8+d8ser5apV5eZWJMjINNV5EOuslu0SqxHI28QMVpch62U4XAMUqsxjgsgX0&#10;h/ZhaMkZCrmBGF789g4biosg6nEKK9/Z4/WpfL3Y52Zd8c1HX9vTx608+OADSCvujCf81bvv8vTF&#10;qW36LG2XRNVw3lnx6yrxZ15EvBf0O3fz8KO2H5vYADTaUNWGlykp9YRQRpqYEiLOnPNSVaGEodgw&#10;Y3uHOjU1Ldl01uNdwFUezVlyTiBiwXvR4iCNuhpXTi+JznEWApcIpkqKLRaVykRGMTDNYfAs9Pim&#10;JntH7Dtbd630rsDKjrIFaJJykOGujHnbTbgtDWOE6/WUQz9iboGTtCBbJHjleoKNGZucuEg9+w9P&#10;kaND3A9Bgif7UnB8CDteGzkDHvHFhFXEkQxyUvKQuFa4QGEYKBPjoNw/nHPZbTg5v5SuaWiTMq4T&#10;TVUxahzBO6ucK9aOOMEcjCqC36Pynqry7E0njCYT6tHoNaPRyihMNtvZuKtmBKHyBehAHBaNdt0R&#10;LzdIGxklT7vsqHrY8w3LesRxWnORU4mWs0RPWTteSAQDb8iUilM6XtiaU+s5cGMuxfO1LXgVMsmU&#10;uXkeuD3u2JiNKI/dmoX2JB0Yf1lZinJiLaftFZvlEvU1T1mRrONBM+aHoyPuxxELXfMVl3xadZwQ&#10;6bIReiUWghBumM2x7eS//VU6BBhCsXAoMx6MjJ/diPzz7x3xk7sPuDOZStWv6M9bUj8hhz34k2ss&#10;0ylfnV3xf3+d+JvHvTxaqVloECtAZrYSNBI0ilgiEwrIuEMXdybarx/0148e2wSl105sRWOhZsVl&#10;Z1hzOjGCUxAvv/n8EV8/P+avv/9DfvLekewbPPvk91TOc3x8xhePn3N+eUnftQVwzJ7KFZekUDfk&#10;1EvWbJpVCgGrxATuCFkUpuZ2bb0z5Cjeq6XjylkKuab0yqaZXFYWYrbNbi4sr9IyD6NcVhMTQYaV&#10;8PD1YgUA7sJA+wAolPJiXuIqaqnopWetiUsyjWUkl62wzx6vhmgWlSL1Ej+kfFclAevclC/7FX/M&#10;a97Mjns5cP9yxG1qDlxFLpp4as2MfWAiHlNPb7A8WxA/+oJFv+DBv/wvGN+7hTSNJC2jZnnK/XAF&#10;begMKiwM4P7Wts0yIorh0SCA47aveHF1xbfHpzw6O6OmGLVKyIxCgy+a/UIhyMUt2jlhOhmzNxkz&#10;mYyZTtdMJyNGo8FkxbQImzBDYwnMzClKjmX2L0k3g9Vi1xNPF7SLNdZnuizIOuKicdBMeOvmLX5z&#10;9pSzi5eoKqlAKmSBNnhG6hjnoiJcEGlR1HnWKCtTW6OyyJG5BG67Cd9nzjoYj2XJ17rBZSt23aao&#10;d1RSTDT2fEVqN5zYJb/RFzROeTON+FE75nFc8okt+bzacJIiawfJoBcr7ERfshW3Poqqedc0yPbe&#10;pPhFVAJvTo1/9YMJ/+07B9yo79Co4K9emcRnYv0KllNcd4e0vMPR/op6uuDVg9t8fHnKk01LbwXw&#10;8iYEzdKnEmEuwuCxUIiHKsMR8vqo3YEKw0UuSKWUG8kE2QZ8DA2glPdS1nERD9khMuJyU9kv/uEb&#10;+Zs/fE0TiptPXTVs+sjJ5SX9elnWsQJQ1I3mfDmlLZiaiWmm8oKJH4hYu7o08CnKezJhMPUtQKn3&#10;1RCxblRVVW5UVTNN4n3JTtyGtTrnTHCiWbfsSdGsiGDinQgm26j1SnwpMLblihjmlF4zccg18KOG&#10;KtdIjJjG8lkphph4H/B1baFpJKZIzomUjdr7wTwOQjOitcTjlNhE8KlEAMwJ7JvHJNE5lT4byWei&#10;ZDw9RoCzRP2HxOZHr/CzOdXtBp8iRYxSZvvia1i8O1UBF/ChoaoUESGnjqQRJ42JQ9QnvPZ293Am&#10;l911ni++ZdUnqhSYa02vRqG8MpjrFnZtTonlesmxW+G8K2G4tTCqBkZjSom+7QDou54cEzllyzmL&#10;GCQiiBbvxVVnturEicONKip1+NrRW0e72dheaOQgB264Ccf0TICNRXpLSDLElA6IGC0JEKZSM82e&#10;JUnO6VGUuZ9wL8w5YspDPedzXdJapPIV3kqYqHph3xrelhnfqw4471s+ymd8Ui94YCMOc81TW/ER&#10;V3wtG44tluhwEbx3JVFHiqLRtivG4fEbuvLykG43gybUDj6c13w499wfO5aMiRcL/Pql1PkJbv8A&#10;m+5hfgajmsvqkCcx8eWrlvNFS+wjNL7YeWsiazYfglhWciFB7CgL2/ZgiL3Y/kEpAbZrY0RfA8Rm&#10;ouS8JQ+JqZk4bOd7UapcxpKJhsCiL36BrwuJDLmN33F8t1zyAEUY5khh6+I9dDPiylghQ3OzjYEq&#10;+McAJmyrhlHA2e08sXu7ZaX7HeZTCb4RZy54KT6itq3RA74i5e+sZHsycADEO7BsqllIhhs+W1eV&#10;rZJ3nhzL6nhL2e5MyYgE53B1jdOAJiXlYmYaXDEqNgIbcTzzpUPqc4LouJMytRPMB3DCgcJSez6R&#10;BTNqjnKDXgiLf/0fePNqxZv//M+obs5Kh2BgmgfeRynshRpdpAaWU7Grl2HdrV4sFzA6+yTXZnu8&#10;Z3C8avny+IzFOpLUynKgrIOL0HkAp5AST6dG0TDlzBKKtT7Az9658/Mf3r3+V6kUg9I1FAwZy1qK&#10;RN8PBUOlkoZ6ukeoGsigZy39+YbuqpO8aqm0eCeuUkcwj4pj7QsZo9iAKGsyDY5bTPhRuMYG40wS&#10;V045cA0/HF3nnck1XlWZf7BLHqcVIQnZCclDFhA1fhQO+S9Hd/hZc5Mv9ZJP8jlr7XknT1lg/L27&#10;5PO651wycUBzi3eQo5RmBpTflQsipSDsRGFb7sawgvTBMZ/X3L6+x9H+nEYCsZvRxtts7D3S4buk&#10;G3fpb89Y1mvODm/wuV3j//ztV3x9umKVkpSNn1lWJBZ0vewchMFpdYsoDE82tkXsZBgZtjyggtGV&#10;x57t4yXObf9X2Xbu2xqiA1hqA9NwaNWLi+xuBAG2D/zrDYcgA65gQ5ksL3lYHGzj3La9ldt+LVte&#10;xfZZ3lK6zUy2OpstHmFFzy3b/MQhPEh8cNsxrmiuBFNTsZKWVQoRhWq+pUmI276n7efINiDZfPBS&#10;pOyOrWBVkd1WxIlHXCijGIVolQfXqmBSjH+dow2w8Ma5M7I5xtZwpGObaiUjKupQM63HPLY1x9qh&#10;qsyXme7lOecvXhmHexKaqkTUyevXXpQSxfO0GKuW9aSaFSk6fivEI5vivacOtU2qsaQ+lQi4piRs&#10;FrTKl2uvZqombrjfzSBrcXRKWYl5iI3LqsQYTbOKDcarlIACsVwKQ2zbsuILI+bXjqgne2iXWL84&#10;ZdMnUpfQpCwtchj2qELDce4IWVlaS7QNG420GBmzMUF+zAH3mNBH4blveUFHbY7bbo9aHY/7Jb/2&#10;C17lVbFLrx2z5MgGXQXv2h7/krv893qXVd/yK075KFxxQ2tekfnW9XzhO9YiRLUi5nKu5AQwuJP7&#10;wZ6cgck5nFLOFQOL189m+bPehF8et7xYw99+0/GXt15x69qYg2lt4zXSPs6c7+3xfDbnk0cnfPL4&#10;gofHK676nt7MxHsEFee8eO9xKpZSkjKD23bTIDt987Yu2Wscgd0r4vVasPzH8AW7R/s7f7+1dy9I&#10;xfYBGZ5g2XZIJeq5HAlDa1AKi5oZJn5odUW8lNk2lc0C28HYMNxwmm9n+22LM8Co2xe5+6GlKG07&#10;slKEd19qZioppWE1N3wgu++D5RTFey/F4AY0Z8MKHb+MKjqct6UIxtiLmhKquoCMLhNj2uYtmqoU&#10;RyopZruhGeFzRmKkt0wszQgNFUEcF5Vx2ihfNh23usi7fc2fMePNXDNXx6xT5mHMt7Lk63TJKQve&#10;XDnuPmx48X/9iv7P3uPa9+8xv3WNPsVCYpLwn13IZMUJXFWLJJtyrdwApmvOjM3LO0cV3WZDzpFP&#10;T08hB1TFcs7Sl6WBqFGsEIaDr/hUDOst715jCnlbEPJrfZ7AdhOBJaUKNaPxhGo2Q0YTTDoIdQmz&#10;0GI9FVE0GbU4rjdzpFszzj0Bx3KAoA4I8i57/Ik/xEng/9BnnErCUYw16lDxrW246C64CIVYESQQ&#10;DDbBmPqa9/2c/2n0Hh+kKZ/0F/zP9pA/+EtCFXjL7fMxG76VlrUo9ODVimNNUw2iJNtZyDnxReLL&#10;FsWTAbzLuxN1+8uLw1vNszU8Wq34377tmPo99sRJo+siye0Tm9iXHXBowFdYVWGqhSGOJ6ciiHI2&#10;GJ1s0bThWbLtI8RwkG5/bZvyoVqU09PtyoRRTDg8wwW31/bq2+dtC1GoKIV+8F1gdfswFj+M7z7D&#10;qJGLY5SIcybel1wP22KCbjeGlPut+Ctscwxl6AiGn1YajOFzZygszpVwmay6TVseSHSZAW94ffQP&#10;r3gb8+5cYcSCiA1ovR+6qF1xHzY4OfclF7KqCKFCfBiiCZKU78nuFDUdckFDTW+RkJQQS0fZ1oJ5&#10;h5gjCVyNjK/GPX+bTrgbPe9pw49lj31Xc48j7ushT3XJedxwefpSvn80Y/OHL1ksrnj7pz+mOphg&#10;VUXKRVMk3pemyyLBmgIPuIosCTSDKk4D0ZQsmaqBt25dw2qHNDWLmGhjkjiYqcSYd90Q2y5BC4jb&#10;R6XvEt9RSdpOyDNI38S2YA1lIyGVK9V1NMJGTTl5q4qcFU0lYtZLMTIJDm7P94kpM8kbpuoxX0CZ&#10;BzrlH7vr9GJ8xSUvpMMyTHywqqrlia7pLNGK4pJj7Bsmo4ZZVXOjmvJAJ7y9aei6nv+VUz7y53ye&#10;LnirOeBeM2NtwuPc8ko7zIzeFB/KxffOk3ImWdmdN5lh0+Z2D9DrYX7bZvOaTCIKtGAVzgIHboqK&#10;saKzJb1onpBDQBogVkCGvC7JPlWNuYooAWflszZL4l1hEipDOMq2ZyjVW75zfg4Pw4B3aBaT1w/g&#10;9gk2VfJgBbkLC6FIoMvXaRlByqxRCFnffb/bh1SG1azsnqWh28IGFlfp44f9lXM7VFGMYQM2vB52&#10;Xcvr+obwnZAcrIRduV0KcumWhmyMXEhk3jsJPqCqpqqCIcH5wfhnyBrxpRXfKXilxKxt/Ue3Pzdb&#10;wQsQMee9+Ko4VeeUdhsQLxQbAF/hqwpvHvO5WNHnTFDFxxIBiA/UWrZrfTC+qTIP84J/359wsFGu&#10;q+fINdTDtsVl4+qzj/neW3cJTvgyfMyb/+h7zA4PSlEWV8xeHdSjcRkXkiGuoqWMARYVFBPnRTxk&#10;7ZlOG+6F64ynByx9T6SI+dSMGJWui2y6SB8TXd/Td5G274bgmbSVTgumENsOsTxU35IWJ6pgudhp&#10;q6AmVlWVUHncqCHPZ2zmDe1EcG0yl5K0IeAmDUfXbnPSRqRfAso8C28y5sfugDeZ8m/ljP+PS/qU&#10;8VUFXmRtPWlQGJZgqURdN8jIQ91w0rc8Tyv+rY+c2JBuIzXvz29zONvnSpRfXbykI5UtsxXfxBDK&#10;TrrvI7Z9hDKYKx+8G278bchGTLE8Ym4LYBUIohQLP5y+SjYpyDwipiOKZa4iCtli0b8N+EUhRuXh&#10;epdZNuct3mzl1YorQimDwRnZysPNQFYo64ftSxEdUiN33ojlDLby/5ogokNh2L2BUljE1MDZbuNh&#10;ws5vc7BqL+CNavnWouASaiqOkmYjriq6CBQUvHgMZ2ge7NudOS+iWjoAJzvpFN9BGFFTydu9PeVn&#10;vi4lpTBkVTRnUxDvnIh4zEoetbpSfKxXJBjiHN4HyyXdDBE38CS340exrdEciTmJr0e4UOPqSrIk&#10;NCekuE4jKJYTycxCCCJVjZmhqWQ/OoOQi/5Aw0A59R7JGUeN1COOdc3zfoOmNSOMuQn7SZhfdpgP&#10;ZB+4Na5Z3D6jbir2ZrPBZMeXYSwZyXsslHR2b5UQi1u1eJNmyMgyV9Nbzzh3HNXKZrmmA/xoxGgy&#10;LfELImRLJcE8ZzQqPhtZM33xEi9V07myCtK8dXMurFYdPkCpatQ5elPpUsRr8VfQADKtsFlFbjuq&#10;K6FOEHolrztOJPK06jnWyLs64Scc8CZjfunO+CRdcGEdznmSDViGFNdj24F/jo1FNssrTmSBiCst&#10;TyoX43Ay4/r8kPH+Ps+urjhdXbHO/39rX9JrW3ak9X2x9j7ndq/J5mU6G7lcZZfBiJIlPLGQGACD&#10;GsAfQeJf8AMKgZD4AUwYFoWEGMAMgVQCQRWFTCG3pJ3ka293ur33imAQEWvt+16aqgKO/NL33rOb&#10;1UTzRbsmf4arHwzF7acaYbO13cqwrZIxEESTITaLDsUtPpkxttSQgvT89zBYqNU4Pt1t4QDPDok9&#10;BBZc68yc708ZAZcl4ZxvKYLhso+xVcaLks8jrzmawaYfskUn1GFGZkd6AiEaFnJ7JR0DgVAM7foU&#10;TzAYjQIYhKjmrzQ/YyUyosUQ/j5EBmTIqHyw+7Frda7PbVGXAt7sFqYWHab97PG28JbjjJZshPiB&#10;kggnbHOXeFKX51CkAQODkorsbDVYrQsV3gxlGAbPcF3gXn9K1H0Z51ohGl0tskakekclqMJEYJE/&#10;4eaQeJ/G8RK2FJtPe86HPWo1F/pF8PP718BXxObJBd67vsPVB08wXJx5Epp6esdm3BA6Q20xwliX&#10;anVePBzblQTMgM0weud1EvLmGm9ev8LNdMKHn32OR48eYTOMsLpg1tkP4RXBEif9mYkXRP38xfV/&#10;+/nz6x/9zqcf/m2rdVzmBVrTunZnzebswltLlYLhfAtTw3F/wN3L17h788ZOpxOPy4zr48Rj9apE&#10;OVb8dLrGl/UeEyb8AE/wGc5wh2r/ml/xl5yxCIHB7TGlN/dUeh6DEo4gpIClQIeCgy1YzLAtIz59&#10;+gHef/wUGAp+8uY5Xk47nFAxyAAOJUKN3oVYM402M+zosLKVKLtKWsFoRXZDa5rGu4eE5kfQJwKa&#10;qVVVaphb69BP/gsvPUPwRU5B9shHr2roUgQegUtzPC9qrsVmLLs6RZoFMUMfhaoSMIbzjm3gjHdl&#10;9kyED3pIwfqr2iiZa8JcBPNYVww9hZi1Ka/G6gIw7veIR/uGfcSrn6MijH0Nc51ofcGQu9GEsoEe&#10;MRJQsqNsk8gMERYRKGH1+4xkS/bxYaffI5vqBY5zoUBE4/aqysBLUBLq9TOmZqgwsoifhGXkZjE8&#10;xoCnZYP3hnMM48a0KuavXvHqySUeffDEHj17PyYlYPGycECNqqinmXWZaVWNBo5Rxt9210vyCDUM&#10;MtjheMKLmzesJTqFzdUOd3se9yfsDyfs9hNe3dzby1fXfP782n0KL+72v/zize2fDuNGMQNVF9S6&#10;WFGyRMrl2fYc8+KZVMthxnx/wv31DV588SUO9/dcsOC0Jb8oJ5Q644kpPpwUL7DDFsD37RH+Ei7x&#10;ihV/KHd8XgxTVGXW6DvAQAkEIs2T3jS2FNCAOi0YQWzGDS6259DNgBenHfbTCVMQhGdRwuF6OID8&#10;KK0aGiMVX9JS9IkwPAxDtu+RsLt5uNQU3pETyGzC5sDLG8tbxQuhsSBqEoGGRBSNquN/Ca8drSVU&#10;a48yNi6Iiup8d6uPWPFw51PAz3ROkkmEkPMl+s00U0uXJ1JWJnMbIkRqbZKd6zov9R860LGWCtbZ&#10;FC6xYAA108tzTDkg8fxH9Xiqn3geoVdPouhyKe9XVS9wa7ZKvDCGXuhIWAMewYymirrMEe4TlGH0&#10;cxryCMWIBBvcD+SH7RbfN62YAVQ1GxelEDSKO/YqMEA4DGfYXBQM1WBG7A345LNP+a0nT/HRYri/&#10;vsUXP/0Fy+MzXFw+QtlsIMWrGm2ZqPMMm2Zk/dgwuMJEKDxWQqHM7MXzQfjJe09QR+BaFTpN2O0n&#10;3t/eo6piqobDvOA0Vx5PM6apdkejSMHZ+SWUxHw84XScCCw4Oz/H5uzChu2WWhSnuWJ3v8O8O+L2&#10;1Rtcv7xGnRTVDHuY98FTxWvM+IUc8b/sgEsT/AYvMYP4iRzxX7nHTum53OE/K7EJiTkl2pjVqu04&#10;yxGCzXaLMnov/Ve3N9GUE+0+LwETh2d0Rle1hKDNi76uPIM5ApcVMTkdWX7dSHpF3WjOKyAy9FYs&#10;+XUefajX7xYzaU63gO4aVkOyYcTquNK1wYlsL++oITMHWk1E18U0ajg+YpkaKLBwI+cChwUh7uRz&#10;sQGCtrrvwcvdVwlGgL3hLRAQCzPHrQOGIzSsDw1Gpng/r0BuORn2XCYNiaaxwz7iBmVo9LMzmHxi&#10;ZpHboRaxfyJa1UT+g/h5kim6zJpdo9B2pCrbmR00VM/JgPVTlizpSDzj1xVPRKzMUBzCG4aBBkOF&#10;oBZDHUdMWnEb0aftfMInl1t8+/vfx6OPLrC5GiGDgFoBXWBiZsdKs9qOEJAiUbYuvt9CsvbkVwpR&#10;SsFYZzw6G/EhrqC7HbQM0LHAYLi+vcfd/d5ubndEJarBqrALBTVMB8Xzi8122G7Pz477yQMRAGoB&#10;bRxQdcZhnux4u+Px5h6717e4v93BIDjNFfenk9WN8F5n7OsJJyUeQfABL3BZNvhROeKPccCXdQYW&#10;gYwFHMJNPnhrs1B8bkoAkHFAET9DYTDiqAt2xz1qrRhREE3IsAhgfuZIB6phV83z0qII/nhpdpgu&#10;1YVKaA2LdmrMi1NHhn5L4RJr1gVDg63NN9DGYGkxNxufXjMgBlbvwRikbp7cnECAoKQtDT/aD+3o&#10;eUqWWq9EUTC3068/qjfKWbkow3UR6CAxgCE7QqqqiXsH0mhoUgo57fYL6clLXu+Qs7UmR8JrkD4K&#10;KLsMZUNDlukKsZYihZ7VolAVNpGAyNhk5Fwxk5RsJbebMcHMP9EMqUpuZOyRdy1GbXttcXp2Ki1x&#10;U0S9N1mjA1VY8VoVIsxfCBRKo6IGr45SgKqQPjSYDJ4cOg64FeAn92+wffFT/ODz7+EbV1uIuTFS&#10;lwk2G21aAAGkeASwNKGQkrAAUqGzeVpzEcgwoFTDpgBX44D5/BzHCpxAXF1dwsYR5fycl1ePYEc/&#10;10KH8CkAwPPb+y/++b//L//omx8/+yufv//e79zf3tGWBaWM2G4vsBm3mA8T7t/c8OVXX+H161e4&#10;3d3jWCt2c8XNccKb4wmvd0feaMUOwCl4cMsBo4z4z3aDX9Q99lqhwwAWiXZlxSVyKJJh8OYPQq8B&#10;h3l46TifPIQUXYOVgKYgQOQQQFquRdryqnE0aSR7pIJmdGM2+M8ShNNQOJvADEfsKqMo/0M0Teuc&#10;E4TGnqqTCCARTdrQVbW3cV/5HvITroVgGg15lnkNDfIHe1kaX4mHXMkLLSMqbD6AzIg0o4egKZay&#10;y7mSpu6CcCFr1b8GKY6pnC092BkuTlM1c89GJBNGC2tG8IStwVR0j0rbyR2NzXtoHg6nxygTsoMk&#10;RYQi4rUXcYe3kW8JWF2EO7aHMbtgxeZTrMhAh0MFgPRqUgEiQ+uBszqlm4FQdvHW6CQtmVQ86pZ9&#10;+96fZ9GDx6M7paCSuDfg5Vzxyzc7fHB5iafbgqsBmNQ8ClJnG7BQyhlke2blrFDGwaQIIdLC5arV&#10;BZkaqClY1X3aVYAqHvouhJwXnG8Lnlxt8ey9R/j44/fxjW+8j288e7rKU4jP9vwCl48eY3d5h/3t&#10;LU51QZmPGE4H3O12uLm7w+ubG+z3Xn8+GXE/zXZ9OPJ2d8SxzpgomAoxV0WxEbNF+ScUiwDTKGEX&#10;KgZlOPusaXBvHe+h0Yyzm4X0JlomlgPNQNGxMdrgsEDMvI48wqwAWoQjaLrBfpY1Sk+tGQLA322k&#10;xbmPjRM7S8KaRgcQJkjjTRc0wW80M9VwzoXZEAyU+jPERipdWxVMBg916ySVO1I7NuvDmbtJKOvo&#10;v0+2kXv7BcFcaLU0jidWzEZk41Z/qUPm/lQaJIRQN6OoabOEOvdYhXso6Dc8kHSahgXTcmp4y18b&#10;JZKWZ1fHq+2BVGeCuWbYMBizO52VQEuVhlZjyr3mt4gEMRJuoETYKDc/5HEYOAS4oJpZRHLJknU1&#10;hilyLsaBGAeBCexQFV/e7Pkf//RnuBpgH37vm6ROkGEEN2dUAttxsDIKrBTE8kWquEcMM4KmZg0H&#10;ThCDCK4GoYzikRKoVRNuRo9wmBrK2WilCIvgXaFQhhHj2QW2l49svzvQ1KDzjPu7O9zc3OH25hb7&#10;44RTNRwN2C8Vr04T30wn7BZvQzWr4bhU7GGAGM5FcQ4FtGDgAOpM19peoUihm0oO1VC1Nps/ux4F&#10;NSSBIr3RyKPeY28AV2SOEK2Vf6/ZgMxzLtqTw1a0hKfBPknQhJkyfV9RMoIH2Y7miumhCyD/aaAM&#10;AOI2r+edW+O4VDtNz/sDHhgvLheKywC6GwItOrESGk1StVXzv2hQMnOOth4sm/AC6IigcZpbQQhw&#10;kWIjrfjONMzRtmcHMAh+DUkQl/jAGHKtX0IvWENj4ZBvaTclzDB1E05XpAHpXsz8ISo6EcqnHYMo&#10;AZTXAd/cNBKwnuUayMN/Mu1SWStMhOHy8Ndb8X3RSoNX5AZJtShKTcss0BlJqAz48cs7fPbihn/5&#10;N2a8f14wDiMwbIEisKKEKKRsO31YSnv0HAAAEpBJREFURmVzqQGK0MzLuEVGKhXGGedbw5MZwALK&#10;othPE6YyYLPdehKSGTiwmw/5udkfXk/zvHz7ow9+cDwcYboAWm13f+CbN7e4vt3hMC04qeKwVNwd&#10;j7g+HrBfKhYAoAuF2QxzKbij4gaKey5YhoIqDsuExaMKRfrLifDmpvJvBBHfN/pP0o2F8O89E85r&#10;xV1LqdcvhPxozJY+gXb2QsDEOAYvP/1ytnvyG9XmtX/LZDCsPwSbJxthNltmWUeBT5c+yWChLBs+&#10;bU+z8DQEeGjU3AfQfyfF27Izbe4oNqK1F3Y13gRnAgeyjSYY0bSPimiOggT48Ryjo0BYUvx6KZ07&#10;XHF7s6ZsGYeGvnMeGp1N+3ATJHA9jRAtzC8fogQgzTZLp236GpCnWQGWxsLD3esjRmCjvIGNahCM&#10;GOgphD+7byhqS1zQZBg8BYxaZly6KbvUBZtxwOOrM3zy7D2cnW0BilkZOBSARWAcY3qStGmtuNbM&#10;BZ6Gs1N9nFrC+VgNZTZgqvjFr36FH3/xS/vFV895/foWNzc7u7nZvysUvnx98zMahr/2W9/8W/Px&#10;NNZlLqfjifeHE97s9rg5nGxXKw9asVsW7OqMqZqH/4bBJpA7M+zgDVePMByouJUo5BgKtDhkSaeg&#10;U5kgjcy0zTVTbINRE7A6iljtG7Oq0RdC3mL6ZiqsHYFIHulM/w5BNOoPGzN51d5GBF049NToFF7p&#10;o5dgJM8EXB3NZwCooX2kpx0yO631wB+ZZ0xEaad16k8bPWbEcFKml906Mui+D2UijUhiiHBHVt5b&#10;kxBpVHVkQmMLjbtc6B44S9vLwQfNU7VyZtriuQmBLLcWhmwmharafH1d7jyIyKTAafYWQi5hjU3y&#10;YtcWTZcg6KjNM/It0ghr2qStShoJFimmujKbGDkP8YuGYzEFHiOZyJtx9go0EIVewl8we/n5QIzb&#10;DX7z049wdTaimGXbus4nDU0G2atnXWqt0Lr4oT2m8NNFzH12SgxGbDjgYjNiXhQ3dzv+7Fcv8PLm&#10;gK9e3/H5i1d8RygAwP98df2jf/mf/uSffueDJ3/j8Xb81uF4xG5acHs84W6auK8Vx1px0orF4Mwu&#10;BScD30wz7rXaEW7peUYXMZniqAsO5geVKLFexGQiC8GGSM21kP9hrydiTdutQz1G15uWmRgloo0J&#10;EBI/aSq0ejC8Z62kxn9ADz7OlRGTmir59IGgeQdd0NaOqgiXpQDpr3M251rbN6W0RjhNV7mgYwYB&#10;4zZay0RcUf1bg0tOamPIfIe01f1BDXWktYxglkTXbJI0WaiVX5N88G3P/EEKjkBLrVZqNcZYBk0R&#10;h8aKK5nQxECKltWnA4v8JSMQHW3y4fWRh+D9aCWZ2V8p6/Yn5i3OzWjtSI64NswsuFAIl6pb/tGl&#10;24V8rqOvk3knblAgZmI0IVjEvvPhUzzZbrkZC6rAijtZQRmsCf5ERp4RbKgVfhZIOlyMNFoxerq0&#10;Uw1FzC4vtjzfnttighNHLh7Ls68VCgBQVZf/8fLNv5umuX52dfHD/TzjfppwP804asVpqZjUsECw&#10;lMF2VXlzmuxmUS5mfaNcD5lENmAgUFOSir5JwbQtVBSTSjUbjp9savqA2D3mb71rEUCYrqv/LBMJ&#10;2RkqcUesrza+DQ52RNAU1fq95hTdfA+WFnofVEcK/RNBcqDB7h5CyCf6poHmxNk0f6rrPm+LmoOm&#10;nH5NVgURydUJCZpytsbB4eR7YCZZ20EJGICks1gm73vUzPkWcbBk5zRbVsYNVyNpkilGGCIkBQMl&#10;2sJHm7e0FkiKBa1YX+Gei5GryEyezJ2IHhTBUOmZ6OiH/eu1zAkI5NUT5mF66/4arwMxZt5D+Mu6&#10;lBZft3SBxkFroJ8qBpYQRDPOSakwqpHC3376hO9fXuLs/By1GAfSCgtMCmMvM4Yb7Q4qrVZCq0d+&#10;zGgsRniHr0LP5VMxU1u4gWFbhBebM76+vrXD6cQ4HeLXfmw3za8ux+HZh1fn31Xo44PqcFC1Q608&#10;1AVHM5xI7FV5c5pxdzphqsYM8bV+0pSwryKkJ5JJJGheEovCHOuRhnXsP0gniaVp67Atmz5wAnvg&#10;9Q6ODGHTCN8aavVddB3RGBwtS7A9nKGt+gstJElAcaTp0Nky/9torFF9dxDmVWrr37tgacAkIIxF&#10;NSsQrUzifZJ82xBHl1HWViCB+Mp8b8JsdUvDzwF03hJyTLi8CnwElkgAnQXdjP1jv7WDkJXSZgrZ&#10;tthtULmZ64dYSrem0Jsiisvl4Rv6FnB1Xe5l305/TCAbtqG0dBA2X0738DC/phAMrU6LZvcJjJI0&#10;XJYmN0RTnwKRkaTXehSQH1+c46P3HtsH7z0CinAsY7Srg/eKEGHDMIl0rO9wUDELwSKCCgBSTKSQ&#10;IAYS27HY5fk5bZp5mE52fTz8H4UCAODL+/0f/feX1//2208f/10Y399NM3enCbMCkwEnBW6PE+5O&#10;Mw41nCtxoi1Ewn3T9wQiEPHuvWyM/VCjxoJb0l4o8/aHNECBDoNjg0N8C5IKkwY6d7MtWPjdUkWu&#10;nYRJ130MjfESLEQVIpvDcMXiYSw27b8SFAkPkKSnIPz0pDaUvPQtRjQEoXdeTkdCv+4h+aOJJD74&#10;Izozs/EE1vIBtn7Walv6xwFGa8vSnu/bmq7KviKrbUxUtJptMmgfCKPkuUF/5G7kz6kwNPj34XaF&#10;BwZIjJCuz4Ya1D2i61UPHQxzbqYlYZBpR0VMKIRqQEuflfXSjlRMlhaeU5l48FUgbIkWQbbDUCKT&#10;RFis4Opsg8+fPeVnz56CpbDIAJEBQ4kc+maC+gskzyCNeg+KRNxWjci6nAKRAZthJKEoptjQ+OTi&#10;DErB3by8G5L8uo8qlv1cX5np48O0jIviqcKLSE7zjP1xxlS9LsJTi4unciXBaXMTB1ZnrDve0eiN&#10;LFYt/Uggu4ZZMSAdPAhT0zwG3tC91v7cVs8Qixc0obGgSkQnMbcXgxVaTk5QK5OHvImIX+py2PpY&#10;2hRWNObEaeEYTIEW3ysTBIWzntHKMJZLg/JDY8O4buIYSGrNtlk60hTu+jvrD7Om4RAMmjAi8zAi&#10;Bt7gVJgbTeOTmblgEqZLloh4ZEbdp5SIENWbOadYzGSFYMC+gGw/Cr21R7V0eiboUDI87ibIkg5f&#10;Z2tCNwok4qssHAVhKVozISs6P9hKwsYQHYYK6O/INukrag146bZ7rI2V5mkmwgr0FzktgQhTx0Mo&#10;9IpNwwxPtiFqBZ7vJlwfT1h04YYjEhMZ2aNf5tELkQKWgdShORxhiiILdDlRdXY0UsWzr1AgMpoO&#10;BqkzHp9v8K0Pn9LGzZ9PKFyfph//sz/+8Q8B4HyQ737y6PzvX55t/86i+lu704RTrZiNqJTAcyHl&#10;RSIasHKqhbhMxd499z7llYhgcsw64t2o12LnPDDctzUWPNGvtGeGdmhp+utnZHq/ZZydqbjSURxD&#10;CmdNgHai9x9IWWCJENBY25q3gYBJY+MVJ7TLzfrdKwxlKxgSGY6uXdBWr42x6ay8uUGyHsJbGdox&#10;7XZpvgIR8jPkogXPNwnSBKwjnJZERQJeUCVt49IT5x55y+6OkTJQYwBdlsb+uVMu2y03mBFbIjGt&#10;LEIIUeXLoe7j6yDGIyIs2ZrQo1pEVNB1CEMEGsi+AQqIhLmZymGNBpsZ0gvlVP3QAJdk9DlYDIEB&#10;PGLJkSdq6QzjJuZE7Ba1/TJzqbOd8YKuJsKLU4oxem27ExMWpoR38K6LHwyszpNFmb1xzE9hIpYB&#10;hApQBxgWPLsirjbbd0OSf9ZnUXv15jj/q+vD6Q/uT/XVwvI3T+qadkA1k4F+AnJPCQbzUFRmuHC1&#10;C/z6F2WBUFzyAGdaIxrXemtqgjUzsenLNRix9f9H6jAscnxzo5mU3FiR8BYPfrM0aBweIyC0VBti&#10;s1WtQdzVbHxVVsNiHhFmFqfFvW1HNAEQy2NI3JFDTQKMHi3Il1DCFcvWB5LrJbI2ICLPskRDIeFd&#10;awo852GxFRkgCrZ3Bd1jehYRKDV6m/folxhb1wozOvP2ObucdV9jxGclE3ZSBFse69ejs5bD6WuQ&#10;ojbl41uYpE0zXcs+Nk+kR4pp6QsdDN39BezUGuggzu8wIE/qEtJb04BIjjACJTZgKUNgyWIiIy83&#10;4Hc//QDf+fQZL4YNtIym44AyDizjyDKOBilUEhwGyjCyjANQBsMwEGXwsLQUUAaSBRxGls1gw2Zg&#10;GbwNYcSLTQiOo/35kMLXfaaqP53q9A8wTb8HGf5hIX7XyM+Fuci+WOngbnwbmnNtPsbCvfOOhuXW&#10;wsOsaW7XIWtzkA90ZruXq5/fEhRq6n1zH7Yy7DgbiWIcQjYP1LtL0ikxL4uftSuV5t/oKKHhmP7c&#10;jFnFrFzEt7GRjCJGWJQ4O0sxdRz95zbGZCL34D9AGT6/Fkkh4Eq8KeG+mY2RelpBwJEItIZMNWTy&#10;ErwaNDiszTKySSMUEMk1rppzzJHimnmpnRbSpmm+KHtgaTaxHM0lYvYNgRmifCp0QJfOYWqE9DAB&#10;6BFHzbWLxfB0IwAmaW56lmdUo8JaE1DxR3vj+xbliMCSuzLM6+lJRJ8amNdfkDZQONA7MQMwDgIZ&#10;Ct0nJxARDkM2s2kBRxAVAgE5GDiAm0qq92IwXWhaYXUxqwaan5bhoU6As/76kORf4DPB9F+Y6b8B&#10;+ZUMm79KykULsGX8ikFdba+05bYipL91agvKiK3KNn7a2TsY2JIw3BUUmXde+7oWBys91JVwsura&#10;A5/aI2mEOb6GF9D0RL6728QWNOHU4ArXGkhMUdEjXuhtSBOvpzAwS19MEJOlw8MBil8UWtP/9Qkz&#10;34cHNZTpi8AKDqUOXYm5bL+IDKPlurUeq2nh5x/i3IxEC5aRnVjtHFS898EfcmDNAOnvCJdUfNcu&#10;flfwt7+xr4GFxvf303Ioudcp8oKojJ2nAtCHfIzyJ0bxHoUhRGIVMmTU0/BIAYehgz01ZmJUk48J&#10;hUz9Mm/XTs9XKBzKyGdXW3zv84/wmx+/B3eiFK/WNDfA1pthAP0cjlwvgZRCGQZ689dCs4YQyVLI&#10;IpQSEshAeLIT/6+Rwtd8/khr/RM97P4xgEKRv142Z/8EwAjwTMDHQOYONK9p2vIpQtb9yv13IEVt&#10;7hly3+H6qRGJKinN7tQOTbwwJxZxVdjizidagwUhlboXocFsJ6XGwU2qrPBP/7MlfiFoUXZjzHQu&#10;zzaDhLYwd+4hoXgIOt9mpD3vgICmpAlTS6cqXK+Oz9ez72z954y1WhcEudDJjBZxxFYFld49v0gT&#10;KeQtliL2gYa21dp6eY7ADfhsoNKER8h9mOQ+dm8dwwK35u/NTYnFte6scaZB94IgfYwW/ou8XTxR&#10;dC0GU7O47mb7GR7rj3ek2DOLw4YJM5MYWm1+BUmxZ1CLDMMa2Yx93ZBrzE5fg3kTO+NCs9ken5/h&#10;YjNATLnoYmWZnaQKzdsLFpRaYkUi8BfETbMeujY/m9O7P6cTXvtikiaDAFooNtr/T6EAABWw1wBg&#10;Wn9/Oe5+318sPyzD5u9JKb8L8uM4kAMI4Eqsd0nR6DAyGu2B1l/5Kpps6fZcLzJKqgAydIHO2CkF&#10;/DqL/rRAVia48kqwkz04+l39cTEMpgJIRmIOsLtKkytd63R/YcSlOqcyWbLPmoApwtTJJyZEsrwt&#10;Ldt0KqTsMgMEWcdpOe/1x5LjCdNwEIacbOMOHNXRnq8l10wXV+laXGXFqMM561e1/e8mTB9QxGUc&#10;zKqu09cjHCwrN3LPN8ZKhcSXoVD7r6uvQ4qkozP3xJcxKM/AwmYCmSph1UzVE9KMWZoY7RzDreLC&#10;A+ZFU01kN0CckFQImFrReCnVCrf46OljPNpuYMtkCxRqZFmqsZgf0CslNZhlexrV6j1CQhgtOgOm&#10;EPghSEUEpRSUsXiKkB86ijjvxar9P/gU/kIf0/9Q5+Mf1oXfAXgJ8reHcft7ID9ptiLsAUxI+R9b&#10;1XgEja6IdOXamgayLXOPzqV6a/wbocAkEja3D5oWSsbh+tkP2aJj3QZLY3gPuLnFz/O70DbwU3pW&#10;mbJsM+x+k3x7i99qnIiEtVNsFb0VcvW8JhqityTDpu4yFFn9GaIwmLNh3L7quQeRbNnHl0K0L6at&#10;7w/5mko45WxzzMV9gnWogAFZDABdibTWc2vIBnZokUjQ8s+uFwKvaBsA3pJhEUvKJDiupVpTQGkw&#10;ugBTj5ion0UXCi3Dmz7LmqioL4Ah/SlMr3BTH6R3aQYVUgrOz0Y8e/8prs430GXCVGcIFxQOHMS8&#10;L4JW1GXhMi+wecayzFhOR9R58hbyJDgAMghGKRiHAZtxg2EcIWM4GYNLaB5uX7TifwPwCU+zEzBQ&#10;7QAAAABJRU5ErkJgglBLAwQKAAAAAAAAACEAqpu/33UDAQB1AwEAFAAAAGRycy9tZWRpYS9pbWFn&#10;ZTUucG5niVBORw0KGgoAAAANSUhEUgAAAQUAAACCCAYAAABPVN1FAAAABmJLR0QA/wD/AP+gvaeT&#10;AAAACXBIWXMAAA7EAAAOxAGVKw4bAAAgAElEQVR4nMy8ya9tSZbm9VvLzHZzunvvu6/1LjIiQxlJ&#10;ZgFZSIWEEAIJBCVBARNQgapKDFAhMS4QQkwZMQdRzPkDkEBCDFAxY0BVikTKJDMi0sM93MP9Nbc5&#10;3W6sWQxsn+seJAUpmhJH7+hevX3POfuYLVv2re/7lsnL2ysMY/mHiiCi9acqQn0UK+Rcn8XK8r+C&#10;iDz9DQICyNN//NmHGZgZtvz+/fe5vJEt93K5LrJcr1f/Pm/83bVf+0szihmGYWbLNUFkeV/+7M2a&#10;gery3Z5uSy43Qy6FsjxFFaeKU4ct4/J/dK+XMYXydE0QnGodMDNyKeRiFCv1HqReFxVsuV5yptjl&#10;e9Z7dM7hnAMg54wt183s6fm9ka7zJIKq4pwjl/I02Hb5bmYg8t3rBZrQICIUK8zzXL/eMoYG9f28&#10;Q0UBKGbf3Y8tQ2i2zK8tH7nMifz6TMhl/AxkGSN5up967fI+8r3vo6L1xeX7392+F2v/u8f3pqo8&#10;jdflqwl6iZPvwvO7l30/Xr8X15dLqjBOM8M4/30+/P+fD/9v/pV/ylIplq1IKUbTNKzannW3om0a&#10;VJRcCsM02f54lP3hxHkYKWaoOgshiAqmTsS7OhBOzFQQh2DI0yDnYsy5MMfCnI1igonDqcc5h6hS&#10;DHIupALZDFGHOsW7OtlWvlt4tszGrwUQy1wtCyilyJQisWSwgooSnNL4+plOauK7LHQzTMRJ1wba&#10;xhO8w6lDRCkoMRdOw8BpGJjSzKrrWfcrNqsVOSXMSo19lkW+LOLgPX3r2XVqTlV0SRIheCvFJKbM&#10;NM+choE5ZlOncrPb0QZvMUeZY6yLA7H9fi9mRhMarnY7QghWisnpPPL4+EgpBec8KUZSzpRcKBSa&#10;prXgwxLKhbZrWW3WzDHWZJAz4/nM6XRmnGdSKcSSiTmbmcnLFy9p25acM+/fvyfGhKqnW61QdXRd&#10;b7urK+n6FakUzueBx4cHxmmi5FzndxnnlFJNRqUuah88qlojxgwp9aeK0rQtoWtR7xmn5TuVTMqJ&#10;YgXvnPVdK9vNmq5pwGAcBuI8WYpZlsS0rHN5WrxLsjEwyaUwxWxzzBJzwRCa4K1rHF1wEhRTMTGD&#10;UvIlCZmBpFyI2SymLMVABRqnrIPacDr9zw+H4+9hNZ4vCd2At3eP/PHnX/8DXO5/vocvuWBmYmZY&#10;qQtLVQjBE0Kou0VKOKeiziNadyQrRrEs5gRc3S29U5zDVAUF/JIUSoFsMOdCzDBlI+WaEFQDxQVy&#10;yZRYM2p+AiJKyQkrSkkgKojWHaHe74JalqwjUndXXdJ6ESiqFFGMgqAE52h9oAsBJ0KBJcgKsRRE&#10;RFZNwAePCzUh1c8TSspM48R4HohxJnhHI4LmxHA+kUvdQadpopSCqmClcDyf6NY9b14+5+WLzwRV&#10;cjHGOdn+cKoBK07mgqlzsmkaudptzDctc4ycTyfLOUnfd1xdXcknn3xkfdfLNI789Gc/tfPxKDEW&#10;RL1tNltxzmFmVrqWeZol50zTNAaImVFKsZxNSsqW5oQIT/Pftp2lXMREzAPz6SQpZylm9vbde+m6&#10;niY0OA1mKuKcZ92trOs6Wa/XstlsbExJhvOJh/sHOw+D5JwppW7vqioLcjEREVFQxKyYFMqC0DBU&#10;REUJPli36sS3DSZqrhTJViipgBULzkkXgqyaxhxIiZGckqVplBQTqRTMilVAImZmmCw4TUC0/l5M&#10;LVmhoCZa86aqIiKiS+JYEpqlJUAFUO/Maq4RRGy5dXEi5lR4cbP9Rz+63VkysVwK2UxqxCqffvpm&#10;+p2f/GifcqGCzIrSkcLD/vD3fv9/+ZO/nHIml0KM6R9MRgB8SmYFE8OsmEgpkLMRY0aIIEJKiXGO&#10;nMeJ0zgxzhEBvFOzUmoGsLp4vHeideGaw0nKhVQywxw5jYkpFbKBqEfUU1ByzMQ0U3KqEFCV5U0p&#10;JT8VBc47vIYFrtaEUEpZ0EPFp04VlsRVlqQELPCv4ognKG5gVkg5E5fBB5hFcQ5KEXBCKokUM/Oc&#10;mecElnGCBUGc1J1jmice9ntOpxMxRrb9ijZ41que3/nJj/n4s09YrTqOd/cUgzllzuMkd48PnM8n&#10;s5zZbVZys9tyc73j2fWVzAUeDkfS4yOPhwP745Hj+Uzf9qJa52UYZ9Gms906SN93st1sSTlxOp4k&#10;xkjbqqkGur6T4+HIOE04VXEI8zDKcX+g7Vq896g6rBTZ9Bvbba8li5DLtxSri8J5T/AB7zxZsjTB&#10;oaqWY5LNsxVXVztCE+SXn3/D3cMDcY6CCM4pzlXAbSaYFUqxCiERq9lBnhCfmcmCotisemn6HgSm&#10;eZacIilNlJwQEWmcs8Y7UZA0TcwlU1KSbAXDKrhCpVYGJpc5B6HuJ7IkCROzjElZiiUwS5gpRn0d&#10;mBURMacVCoIgWsuLJc+VUhAxiiJWwCoYwsQtGQkQlRpp2oXQdKIZK1yGwQwnL5/f/gv/4j/3ytqm&#10;4fFw+nt/+NPP/7NSyn/xsD/w/sP9/5c5AR9jlnKpGsVIKTNOs5VsoqIUM4spymkc7HAa5DjMlBjx&#10;3pmIl1KgLIOLOcADarmITFmYY2GcC+cxM8WaEFQ9ri5cs5QkpkhBEOfx3teFDZRcviMoVHF+gZiq&#10;SC38EYMsFxICLBu5JMxqfZ1SIufMZRZTyRhGWhKJ1J2TksrydzCYYWSMFtEWFSGXSMoREaNfNVyF&#10;IKtVB6ZMMRPHgdXVltXVltY5evV88vIFH795yXq35vMv/5Sf/dHX3H04IgpN29C1LTFF3jx/Lp98&#10;/JG9vL2Vu/fvOD4+crh7oEhG4sxN7/no5pPLiqFrOhHnKKVwHlaknCV4x3azQQQrWWUV4HA44VSl&#10;aRrUKSu/MXU72Ww2HO6P5Gyod+SSGcfJhmFkiqM0XqTkYvePj7LqA6HZyTCM5FSwXMzEaEIjMSYM&#10;w3nl1esXbHcbe//hvUzTAFZYrXtAyCmTUjaDZbetqGThigQBF7wZJrYgrE2/Yrtes1mvKMVsnEbS&#10;NEmcJkpaNiURHCZYIacIsvAxNXwQV7cWJ54L8VF5sUx5onYqiBCDzil4FRYuzavgFfNilQ0qde2r&#10;KOr0KZGlXEg5W85Jci4V0ZYlyRmmAk5UikOSGQkh57qZ5ZIvt1BjriC5Jg6QgqRs283m9/7xv/gX&#10;/nYs+W+fh/Ht8Tx8ocDPP//yL/3pL776fz0pyL/1r/6zlVoREZwSlkUpVkuEmDNznDmez4xzYs51&#10;IbVNoG9b+qahaRqaBXIbkFLdeecMsRg5G6kshJ/BZc+mGCVnLGe0bXChwbn62Vgh51RRggjqHKLu&#10;icTzCzS/1KhWyq+RUGWZ/JhSjQb5rpZDat0ngCJorYXEiuFUCW1H14X67JsnsknVserW+OARgZwS&#10;w1wY58yYZgoGVmjU8dmrl7y+uaFxyhe//JzHwwPDFMmlJeeZ4D2rVY9X2Kx7bnY7nt1cIyrkOXI+&#10;n/E6seorb5BiouT6/ZzzGJXwTDlzPJ+JcUZF2e62OPXMMXI8HiilmKpbdr66uakIx+OJnAq6lInj&#10;NDFNI03TYgKiDt92fP3ttzweT8S0vCYbzgVCCMScUafcXO/47AefAoVffP4598eRmHINbKxyRLFy&#10;JjGVp/sAUK+EEGiagGA4FbbrNa+fP+dqvYFSeHh8YL/fsz8eGRaexMzwKhW5eFdnVi6Ect1LnFO8&#10;90u5o2B1zlLO5FQT03cbvtJ3rYUmSPAB5xSsUNJMmiemeWaONf4RV8tTzFLOMsUaZzFl1KD1jk3j&#10;2TSOzoFXcOrJBtGMKRtjzsw511J5YefFjFwudbDHa12Pqg6TmnyyLSVzWWIWswzyJ3/y+X/85S9/&#10;9R+dzsP/46TgM1brdFGcKIpgGVKxCqtTZorGnMRiFClFCE4IGgjOmVMRFSzGJMMUmVJmitlSsZpx&#10;nxjhCu1zNqYYKU95yNP2q8qwU0ixlhEXAgqngFTUkBOK1v+/KCMLj1BUsFyHqJJrl3LAvmO/tfIb&#10;xWoS8c7RBqXrWmm9wzlQETO8CIblRDwX2qahX/V0bcc4zewfHzmezhxPJ87ZUN9wvdtwvV5ztd2w&#10;6lv2+0e+/vpL5nmibzu8OtTBnEYL3smmD1xvOp7ttvbseic3V1tWq7YGIsVUb6RRw3K0cZwkmTLn&#10;yDhHO80nqSWy1nHM2TSbpDjx7eHwhIyc95hZ3b0AK8VKKVJKqZyRKBYTOc5ISnQY67aqHU3Xcn1z&#10;w0oyD8feplRkTFtOw8Q4RTS0jOOE946P37zg9c0VOUWbrrZSUuY8L4vNBeY5MZSyzFWpSWdh9Pu+&#10;4Wq3omtbnDra0PDs5pomNOSY2B/2jPOEYQTvyNRaHwrOKW0IOBVLMYpwUSCqGuO9s9A4absOQSzl&#10;IsMwVqQimSxQsplZEUohJkfTNHRtYNV3OMVySszTKMfTYDpOorFuVKVksmUSQjRhzGK5mKwUOpfZ&#10;BGXt1YIqKiKFvMyXEIGYqbzaRfazYgu3ijhwYqBgKlYEKWbkRZWiVl4CkA3JIvzWb/3wP/zhZ2/+&#10;+ru37//bP/n8l3/zcX/6v58USq2HpE6YIlrZdofgiqEpIy6SiwniyAW8QAiBEBrpugZEiDEzTDPD&#10;FG3OtV73IeC9gKuSHIBRnhQDEUFdDY6SIjFOlJgWlUDwIdTaRORJ6jFRVN2THMZFClokpQs0LYsy&#10;YVZRhVDLhGWs0Ro0tCEQnMepYLkwpyTTfAKjXm9bBMVpIqeR/eHEOEViyog07DpH17Vsu56b1ZbW&#10;eWycYY68fHbD9mpN2zjO5yOkxE2/ks1qxfXuipvrK2ucYiVbilHyeLY5TpJSEgR7TIlhGjkdzxZj&#10;khgzKRVJKVupWWGJjxpMmJqqiqrHMJtOEzFGybngnJpTJyF4urazw3CUaZosp4JzYeGBhDFNFhov&#10;YQx2OB5RcdI4EUvF3rx5LanA4+nI4/Fkk0d2ux2/+5PftHma5PH+KE1w9ublMzkNE8dhNN/2cjxP&#10;zAWaKsMIliAnu7naytXVlvW6sxiTeB9wzrF/uLOSTUrlB+18HmSaJlLKFosJ1NIhiFnnimy6Rla3&#10;GwMkF0jZ7DyMEvNMGoxxHCymLDEWywtKKVbVsJyrEhJjMnl8oO8622zW7LZrmhBQQVKKNsUocy4U&#10;sIpYgVwwzMRMFBPAghe64KRvnHXB4VUFg9nMSjZyKZJyFckXrnOBTYIuYS7OoaoL/7uggXxBwiZ1&#10;n6vZQSqRgSisV91nVz/69N/+9OOX//ovfvntf/kHf/Tzfzel7yTqP+9D/tq/9pdLJfWlBo1bygfR&#10;Jzkxm11ILeKcUDFWfctm1dlmvZKUsx3Pg9w97DmNkSlmspn54KVq6P5JRy8X/fhpLJa6LM7kOFNp&#10;lqq9hxDAyVNScEvC8s4jztXXW60jU0rL5MbvafX1M1qvhMbThFBLopSIcSanjFlGgC4EVquezXbN&#10;1dWO83ngdDxyOp3o2o7gm8WLYMwVghogqz7w7PqKNy9fsg4tlEKaJ0Kj9H1gvWrZbVcELzgzXCmE&#10;Bc5aMc6nE8N5sHmeqzKwaPsxJvbnM8M8k3PB+wZXgwXQKjOWgi3SmPdOvA+M40iMkVTyIrGaLTq+&#10;XBg0p0oEUkzMU1x2HwMKqoZzaupUSoG2bXGiRkF829D0Heo9Hx7uafuOtusspSxxmpnnmRQTV9c3&#10;4DynKXJ/OPFwHBljqiWmCiWNTMc9P/qNT9ld7SyLyePjkfuHR87nib7fEGNmmhMxXp6RGCOlZLrG&#10;sVt1XG86tuvW+sYLFHKB0Pb022u++fY9+8OBKWa6vielbOM4yTDPxJRJqTDHVGOcZWNJM17VfHDS&#10;NA3eV1RqF/VExNSpBO8xKxZTkiHW8jHlgpfMrnVcd57rLtA3VfI2M8YM55TtNGc5TYm5QLGlhl3m&#10;CURUnbngxXlfuTNRzFgk3GzfJYayEJNCzhkVM+9EGh9IOZNS5jzOh59//tV/+s3b9//B4Xj+8yMF&#10;51xNCE5Fl9oKMCtl4WHFnDhxIZh3TqyrwbPbrO3meifXV1cczydK+cCdPWKV9a1ZO1XiThYGGupu&#10;BFrhVy6Wc5acEzFFKAWvujDhS5mAVlnQuQrBl+eldjArkIUL0yhSd/gQPE3TEEJDCA5Vqm8hRlBD&#10;UGJJlFLDQtQoJTKcT8zzWKXFcSLOc4WSDlQywTtWbcD5Vlarno9e33L77Iptv6IRoXVK4x1t4+ma&#10;gAoMxwPzOJJzAe+gKCkb0xSZ40QulexNKUkpRq5kL13b0a9W1eTkPTlnm+dIjEkgoUpFOU7ELDGN&#10;Z0qMFpzKatXRtB3FTOaYGIaBnLIVM0mlUIo8cRT1Z1noG5UYTSwmA5FhOKMiEpyi44gfB+tXHa9f&#10;PJPQBMwKw5DxWei0Mbfq5fmLZySD93cPfHt4QGNmExrrWi9OjfXNM1785Ec0XhnmKPf7I+8/PNjx&#10;eJZxmtkfRqAy93VBJgvec3W1kqtty9VmxXbT07cNUndL1Hnefrjn62/f8fDTX5CLgLqFT/D4rpWm&#10;6ehzZp4j52GiHA+VB1hiTrwj5yw1YQw8OeIEcU4JwUmj4cKNSV6UOisFKcWcIo1Aq9A4IajgVKyK&#10;4SJkk2KZVIycoVy0MSt24UGedBi5KGVYLpkqCxfhyTgIqlIl2cZRSr1mVPIy5kzGtp988urff/Pq&#10;9m/sD8e/84d//Pm/Mc3x/zopfOfoMgqGFsNQwWxhjSujmnIWEaVpAqu+52q7lpurHdvNimkaqvIr&#10;gnMeyVFySohTpMiTQ+7JHUY1C+VUTTl1ByhLEhCcgUNqKRM8cjEaqVsclzUJlFI1H7OMd4r3DSJV&#10;XvPeE4LHOU9OkRwTlELjlM51uL6lpEROMylGo5ioFSRFLGcsRlpRdrsdr5/f8vz2muvdmubCQzSe&#10;tglsVy3bdcdus0JygpIw8mKGGpjnTEojztUyo+1aDscj4zSTUq391UHASeN9nWxRnDiOw4nj+cQ4&#10;jqw2G7rQyKqpJGKKM4Kx6vqFq0kME1gXZM6ZcZ54OB2ZU7YYs4xzQtRJNRAZ53FkmiIxFcQEdV68&#10;kxrwWpODOIcVwaujQ1EzPFFSSRzPB7wTGu+k71Z0PtD4IME3OIy2afC3V+wfNjw87pnzKBqN65tn&#10;3D6/5dmzZ3zx5Rd89fWv+ObdHcfTSUQcITSVHPSerm3YrTo+ev1Srra1DFu3glA9JXNMzLFwPM/8&#10;6pv3/OrdHecxIb7FnCzOSmW/P9Zxda6qWyK0wVHalugSohWZloRFoswlVuduKSxKIY0IAV18BLLw&#10;fItJtsar1JJGqypSizsqAXDh6KojuKoVC81V5XdRrfya9x5dUAJAzkVKLhTL8JQsFpFeEFWxtgli&#10;pSLlOUbmmJhiYo4ZAen77s3L25u/+pf+wm//1T/4X38mf/gnn/P4f4IcvJMKY1MqOCAZWI7VTrtI&#10;JqUU1Hvr20Y2mxVXux1d2zIMZ7u/v5PD6WzjMErwnpCNqGJJarlUSh0ITRlzipOKFrRKDHUnMMPk&#10;MuAOE8G0kofVEKXVCMQiHy0Mug9ucQgnxKSWF84tMlNVAiTPuFqAExfyNMdITrEmDRFUvQgZVcF7&#10;tTYEefHxRzx79oztbsd4OpLmkXQ48Or1cz5+fcuz6y1t45ClXDg/fGCaBkQgNB7nPfMUmedUeQYD&#10;S5HzcbCSkliZifOMmVlwXtq+pQmhmqPG0eacRXJi3Tjb9VvZbjZ18adkkySxRanp2pYYk51ylhQn&#10;UrpwOwkJDeCkAMky0zDbNEUZp6nO82KWcc6jKLHIU/mVSoXYxYzgvK27RprG430FO13rCQoleLqm&#10;pfEdTsWm8SRKIazX7PqW3/7hp9jiHUnFOJ0HDqc9f/TNV9zdP6Di+PFnnyJSScbtdsOb16/JaSZO&#10;I6XM3Fxv6dpAzpE//fwLjucz2SCjHM4jx/Nkw5xkdfWMzW1T+a1hIqdoKUWpZrKKXitSvcQShOCr&#10;KUKkloXfs0aXUswE1HtBdCnEqFzCsi5KTggF77C+Eek8BDXUMmZqEYhFpMaeEbMRYyHWpIJIQQWc&#10;d4arW3SQKpaV6qexlIvkLNUtrIpTQSgLGR4lTYlsWCqFMRWZshGXpOPAWu+kb705NfnH/qHfsBfX&#10;q//uv/kf/u4/n3P5sxkB8NMcwUwEo4hWmTAlyqLZX5jom5sbeXl7y26zJqfE6XyilCx937Neb7i+&#10;yTwejry7ezA9HIGh2mepNX9eTB0Vx4OUDGXZKReopE7x3lX/vC6+cwoOwwl4rWWEc57GB1SpSKE4&#10;LBdyyuQxcWHX+76h6xtKzkzTyPGcKWkmppFpGhHt0BBoWkfrG/quZbfZyOtnz1ivVpSUON59iw/K&#10;m1fXfPLRCz56dUvvBUkTaTwSl7rXcqTvWlIuTFOkMaXxDZ1vK48xz6QSEYqknGic0u/WpqIomBQE&#10;K2Zqoq0T5xpLVghNw7rvbTydJMWI1yLtujV1XrIZ++PZ3r3/IPvTmSlj0xzFRBEf7HQ4cx5nGeZE&#10;ymbjPC86urM5IzFlyymTcxaeIONF0ROT2hshOUVJ02wiJk3jWXWBNDlbdUFa1+AkWJqzuCCyWW/M&#10;rMhx/0h6KHZ1fS39ZkPKhS+++srmGIVi7PrOdv1rCU3LarW19WolS9Lj/PjO2q6VrnPE6O2bt2/l&#10;/uGeu/t769q1VDfozGkc7TgMUgxZb3aW5kHiOJBiMjWkIsRIipMZiG+C9et1VRi6nvV6jXOOeZp4&#10;fDxYLsdqjc6RnKqRDlGxbCZeRUSxgkWrcz7HRE7JnIp0wcm2C7ZuhFXjpPXOTJVS9RZSMUvFSKVI&#10;KqWah0VFVKohslKVVjmlgqlJsSp5ppKtLIS7FyfBO/PqEDMpOVlMkZgh5iJzNptTJuci2KX9QAmq&#10;UunVwkcvb/7pv/Gv/DNv//v/8Q9efv7Vuz+bFFJMBmWxchZxqnUHDpUY9MGz2Wz45NNPeHF9TR88&#10;x8Oexgtt29qrV68kGeyPJ/xbz+F0kuO51lIIUkpNWSqCiadKHYaIEdQwL/giiHqcb2haXyXAtqHv&#10;O9brFauuo20DWJWCUirEOTFPA/NULcdpjtVcY7Ber9muevp1h2BMeaJthd3uGb5pKcUYx5F5mtis&#10;N1xtNwzHI+fTkcPhkcP+gU9evuCHb17zez/+XV6+uKbrHaYZyBVJ2WxCkiAJ30DfdhzPEyLKZrMj&#10;+MA8jszTWGtLy5hF0jyjVmiahr5rREWxUsxypqQibRdAGhAkNKE2H00n+gBZHTEah2GSh8MdH/Yn&#10;7g+DHM6jjXORLE5UPbkkhnmQ/fFU+xZQxFVpzjfC+XyWKRZKKotZwC02cVlY71oLVr6hYIiJiDSh&#10;oSTjeJwYxCRvVnht7XiaZbtaoarkcxTDUO8Jwcn9w4HPv/iKeZ5Ybzfy6tkNfd8DJl3boc5bKUha&#10;zEfSefq2k+PpxIeHI/f7gzjf4tsVbz7ZSRxn0jxXSdV7efXiuXX9SpqmldP5DMXo2k7kycIqZEyO&#10;57MdhkHmnGjbrpY3TsjzSJkGNI3SWKK/2lrTPpdswuP+wDAOGCJtE3CilQNLmXGcbZyjqBpd61kH&#10;Zds62bSelXcEJ5KrI4lUK31JliyVRC5ZMtUr410Q7xTv3MUQVddNZUvqb1IdGAJ24f+cYtWkr1Ky&#10;EHOyOWbmXHuYRMCpSNs0tM3i5VhURu9cE5x78cOPX/7nMeZ/56u3d7+eFAKIiFpwXlZ9z2a1omsb&#10;c87VbySY806CYCVOYmqsVz23z24sNEEQOO2P3N8/8PD4UH3/VXKRUqpEKJIxc4s5ZXGiieLw5pyK&#10;UcuGi0wYll4KFUENrBTiHEkpMo4j4zBwHufKByxSphdH23Z0bU/BeP9wT/pQA2296lmvVzgLnA8T&#10;5/OZ8/lMEwKPD9/w8/OJaRjYrlZ89OYV//Bv/xa/+dknvLm9Ytc7vMuoy5jY4uEXsogMsaCLSTyX&#10;jPeLpTVX9t+JsWo8FicKM84Zbd8grnIlzjlinDGzugS1SG3SqWWOSwVXp4BhmDiP0fbniW/vHuXu&#10;OPI4RA5ThYyxCFmE8+lgc0ySLx5/c9WFBwzHs4motE2LK+kJjgJYyVZyBkNUVZzURGCmqFZlI6eZ&#10;bFa1N0SOw0wue87jzGazom2C6cKOVUu0J5VI17bc3j633XYjbVNl5nkaGU9HyhzFcuHq+spUkVQS&#10;JUckzWwaz/b1a8aYbaoWcym1fwBRx/PnL1BVMYw4TfQhYGakOBFjqmViziQzSv1OBBd4/eo111dX&#10;WMoMxyNxPZGuZu7u7/jwsJfjfqDbbPnRD3+A994+fPgg43AmpiQpCcdpYJyjlFJoHPQOVt6sV5NW&#10;jaCVF6rw3cxXwlGWhldECiwWaMzh1Vuz8GCiTsr3JHgVs0RBLUtt3K0vrC7ibDFnmZMxxyJzytX8&#10;tGzCwTua4M07hyBiJS20hGBi/O6PP/2b3vvVV2/v/vqvJwWtjrJ117Hbbliv1/RdK00IdH2Hqkoq&#10;iTnOIio0bcfV1Q4BOQ8j796/55t37+XdhwfuHo8UBNQJ6kAUkyda9TvLslzkRRVfA6xqxqUQ54k4&#10;T5zPlSgSWXohFk6hlLQ40WrpoAqhaVFREnAcqzmlciHVhvu4r+69S29D1wTWq57peKb1wsuba/tH&#10;/sl/Qn74gx/wyavnvNh2+CBIMHCG+EyOI+mcGB8O2JzQDI14sheiJdI8Y7l2YTYOgpNKcFqk6RyW&#10;A0+NQQrOGT4IDgeuoCCKq3IqsF33TOPM8TRw/3hkSML9cZRv7o988c0H7o4TpzkzFSEXyICp4p2X&#10;bMI0RwyIMZqZSQ2MajN+zI+0oSGoW15T9XT1lXcWK4jUUtv7UHkdheID4mqHJ7C4RoscTgPncaJt&#10;G1n1feV7XKZpCuvNChc8c0zy/u4eKwnFCMGDGeu+43q3IwQnpWRyLJQ5UaYZKxDUk89HyTGhoqya&#10;gPRVnl2tVpyOJ4ZxokSziG8AACAASURBVHX+qUx1Aq7xaFuR1uP+UA1n54GYjeHxSNe1iAiffvQR&#10;N9dXmGWm8cGm6CVZ5u37tzweDrx8+UJ+8ls/5IsvfsG3b99zOJ/qmIWAlmybVmTXOXatyDpA4yoC&#10;MOo+vgAwghNa54jBE1tjnpcWeMtgWcwu6tzluIJa0TkTcV7JVOSuLMQ9kFKRmLINc5KYy/caCcG5&#10;JSl4J1q975jZ0qa0fIIIP/nhR3/tNz5+/lf+67/zd6+/flt7KrzzHhEhlcx5GqtiUEupupuIVImj&#10;ZOtVxHmPiXA8nnn/4YN9/c038rA/WDaR2+cvmAu0czJ/OsuU3lNSWlCcLv0IZTEPVamx2ooEyBRL&#10;TNNMLoaIw/sGHxxefd1ZdWF1zXDFSHEmpZlprDVg7XOpZxvUZqmMUWicp2+7BXIqu82aF7fXXG16&#10;Pn3zgt/45I28vLlit1nRdc6KzJIlVy+6ZeQ0wXlEh5k+Q/aB0ntSG1ArtCXTpESeZvI8YWkgx2rZ&#10;DU7IOT1ZeBUsU6RasGeciHlXlYe2bYnTzDiNdjrtZZwyh2Gyx2mWX74/8OW7PV/dnez+NMs5GXOu&#10;jPbSnSdQKtyvvpjFxKmiiydCVa0Njbiuo10MW5czG/zSnh6cq2SWWxyuKgQVaxzi1FMW4486zyKP&#10;krHaxjwXO8TjxaeGiOHvlL7v6LoW5wTvtUq1i5V4Lpn7055xHLFcW6W9bxANBCcUy9ze7lBfTWuh&#10;7QihQRDO55HeGXnTmW8aOZ0GxnkmL5b3mJMVy/Lm45f86Mc/MtUg5/MICKfTmXfv3vL7v/8/2dX1&#10;Vn7w2af0nefj9Qte0HCzH3j77r0dj498+PBWUppM1QSBYZ5Rg7V3dK2yah2rRq1rVLzWeM5mxGKW&#10;6k9xJjTO0TcC4jlrJKaEmVFyImJWShaXc90wRXAVVpj3KkVDTTKLbyimJNOcmGOSOSaKYSJaj50w&#10;w7vqy/HOmUrlJPWp6+xipa4TFZqm/4u/86P/qm9/+S//7Mtv8dVVUCTHyGmauN8fWK17bp89Y50z&#10;beMrK68q6pQshSlGhnkkplmCCp+8fEHTdbim5ThG+/B4IKWZWhjU+kaXcwYuTQdGRqygKBR5OliE&#10;ReOpLajg1fAKQaW6KBfZLk0jccoM48QwTDTt0um3ZEXF6LuW589uuL25ZtXWnoPnz694/mzHs5sN&#10;V+uO682aq/WKLgSCBxUR9T2ubShkynykzAO4iHYJaKEEwOPw2MYhJRH2Z8bTUHP5+obmal0lz/MZ&#10;Nw6kPGEe3Got5XggmNG3nWUcJmIoUog2TyeJ51HE1OIwcf945udvT/bFfZSv3kfe3p0kzskSUtt0&#10;xNkibFOK1tm2Su8KRvBI6zxt46z1QZrgCN5b77wEVVs0eglLXeudmlcVp87csqE4RBp1tqzzC7S1&#10;3ATJZmQzm3OWOWeJKdtxHuU8T8wpWrYij6dzJUxXK7vebqTxnhLFXBJ593bPN28/mFmW1aZjs+lp&#10;vNiqa2S3XfPs6sqmaZQ8J0TNgkeG85Hj8cAco/mmEUCO+0cbh1FKyjinttvuxLcdRep5EMGSNG1n&#10;u+0t+/2eYciIVtVrf5z46tsH21z1WMGcN378m5/y/Kbn8f5ejvcfLE4mcRbGqVii0DuhDUYfvDXO&#10;i6/N0layUkCiZUsmJEwyYM6ZmuAtS2NYLrVJK8ZUWwJKQlI2n6oXhuBFJJiqiFNn3iuGkVKREqNR&#10;gJzFcjIjP3knQKzzHu9EfJUnJOXFZgDmFIII3nmcuosaE3702cf/0v1++E9+9uW3/56XghlFshVL&#10;OUvfdVXbXyC6C4G+a+m6lsZ7MDgeD6QY2W629vLZrbRtA6JMKeH3R3k8HojzYFayCFb5g1pX4ZcE&#10;JVJ7EMSMko1YWXB0gTW6UERiDi9GszSWiGVyrkadaRigZK42/VOTklO4vX7Oxx+95vbmmuF8wnJk&#10;s2r59KPfwJPpG2XXO262Hat1Q9M61AvWCCUodA0pjuT5BOMejWekGGYtWTq0mplsHA6iA9g4c7rf&#10;04SAW2/Q7RrteyRmsMB5LEjToL4aqNrVGkchV1sMqs4sZR7u7mo3njYchyi/ehj4xbsjX7498tNf&#10;3fF4mqlgSKW2ACmqsjR9IF4rKnAieBVpnbJqGls3Dau2kc57GucIzkkIAVk4Rb+4R4N3lQivzSJL&#10;i4niRM1L7Qph2WhY5IoiYsWQmDOxNmjJFSvGGBmnUcbLQS8YzFEOjwcO+wMpRYkxEVOxmBENjsNx&#10;4j4W1n0r7RB59zjw5Td3EhaNzkoRvxyKI6o0bSO58nESvMrNm1cEH0gpyel45nAe5DyOPJ7Ocp6S&#10;pYL4piM0gXmeub9/pG97QtdTTOSLL3/Jw+PeYsxyc3PNJx+94vWrl2z6rfzxT7/kfj9YyVmKJQje&#10;VJyAW8pfIaUii5GfZCZFL+WvIKYCxaprtUgu+VJO1r1bBDWTIsVyEXGlgK8SqnMq4oSSn9R6UcG8&#10;U7KplFx308XCLcil9JaL2npJ5NUJtCDJ706VUnFmi7EQ/OKgMlUVr571ZkPf99WxoYJU36tkMzsP&#10;g8zDyPk8sF6t7fbmWl69eF6JsHFkHAeG85HD472d9g+CFbyTJ1hadyNwWl2RWIVM2S6o4GJplhqo&#10;bcNmvWG9XtF1HQhM08w8F9x6w9Vuh2HM80QIyu3NFS+fP8NSYhpOvP/mC3bbDT/4+CWvnl3TBY+S&#10;WPcNN9dbVuseDQETmCs7U8uabBAzEg2xgGhDlERWpdvuEAp5HqUpE6fDjKBcvXxel1HbIE3DeRhg&#10;TDBHzHnabUfbOtw0kNOw1H2OlIU0RknnyTSbxCI8nAZ+/vW3fBgcX9xN/PTrOw5jooBpzfl1fcpC&#10;aiESVGlDS9sE60KQrmlovaf3XjrvaZ2jETWvIl4d+OW4PZELZ2MX95iIiKpWUgEqDVw9OLUzZ7Ho&#10;QyVWkeqCa6VYVpWND+QukFcd9USjxGmc7PF0kv3hkVOcmc2waqQSSwUXGhN1AhOUR5wZfXBs+8Bu&#10;11nfB5qg4lvP9dUV2+0OE0OdSjbjeD7z8HDPeRiZ58jxeGTOUCSABhIik2X2+yNOHXGeOBwOPHv2&#10;nCY0qDq22yu6bi3TGJmnkek88Xi/t8eHo4QQWK1XwocPlVzORXI2slnldIpZEpHqKDRiXemgxUwc&#10;pTamSUr1TI4Yq1pWSlU95WlEL6c7QO3DVCtWkCxSSpGq51fOwHBmwnKmQxapLgJ85esWSbXOa6mH&#10;YqBmZBQthSxS7axkuZxNAuC5BEUtOxiGkWEYpJTM7fMbSrkWMGYVGc9nhtOJFDOqToZ54nA64RQZ&#10;xpH9Yc+3337D3YcPMowDbjlq7SkhqOC0KhBQO7wuR+p5pzRS7c1d29J2PX2/om071FVb9Ol04nA4&#10;cD4PzKn2CASnbDd9TWahMv3D6cj1bsPrl5/y6tUr/Djg50jbenbXV6y3Pd2qBYVYMlactf1axBQb&#10;C4WIRUVSj+aG6VQJS98o07QnpwwxE7IS+i3aNNA2xPGMjSNunGjmRBoncoq0jWCMzJPhziPBFYzE&#10;NEaGc8Sy4HGy6td82J84DpGsLV++fc/PvvzA+w/3NN2KTkUcVuFfaAhNW0nTxrFuGzZhRdMECaG2&#10;sftqdKmdrDUglt2/lpbLuQCAUKx2Ty4OH9Q5EdGn4+TMlrMQnchyoMilNK2GGyfUVjkBrYRwlkRK&#10;0DpP34msg2fb9+zHkYdh4DCNFCtoUw8yMa07Zi6Cq1CSPM4MJclqDmw3PXMW9sN75Nv3tF1TWwes&#10;kC2jWvkuVOnWGzQWpgyoZ+UDHcI0zQzDgLQNr1eviClRUiR4h8XZGvGy3u4I1zcgmf3+KIfTmSIN&#10;p2GsLtucETOsZLOSpRQhGxLLdzV/MqidgCq2KBHFlo7nUtHx0vC1ZOE6kJc2lJILUTPFkFzkO5Vo&#10;2UBNBa1HN1TkgNTOSmpLgbp6/qaAWKlu5YIsZ1cWChnNtY+iLB2sv/3jz/7Wb//4s7/lz/P0ZCEW&#10;hXkcyDmhwGa9Yu4nZh8Qqd1q+6VJaEqRbMnMijgRSynLlBI+dPimM1EvUgyVajyqQKs+9XtqhJTL&#10;2Q0VeGWrrdXZYI4JkWOVmVI93WgaJ+bl2LbtesXVds31bs3rF7fcXm3Z9C1BX9WzMoDju7fc3lzx&#10;4sUrbp/fEDqHaiHnmRjriUqliFCUkivAc8GkaXtwynQ64ZxhsVDOkewCRTxoILpLG68xDAPkjF+W&#10;xjjPZAxCwLQyEGKFVMy0ZMnTxDScEW2siJPRYD+NvD9OfPMw2C9+dS9vv/2AzdE+fn4rToTOK31w&#10;1oQgzrc43+BVWTfO+uCl1eaid6Ou9nuoU7nIu0tDpYiA8v3zBKoxDO/qSUQLPGApH6qEtLjL6xld&#10;1aHJpensKZprmiiGisMHR6OJ5DK5KF1xrNvA1arl2bTi8Xjk/fnEu2Eg5pm5GGlBuU+Wdiu0QfEn&#10;Re8OdN6xahvaNiCWcAJt42yzXksTWM75FHIqBO+t67wch4nzabCUTZq25fnNFsEYh5FvHx/tbEdZ&#10;bTZsdytKMtSM51c33D/e2TRMxGxyHM92PE1SGX6tZx2o4cUQMsWKZRMpBpVLUETUVD2oEzHDqUc1&#10;o1oQzfXUlgUhLMfFihnEtCQQA+fM/MJQX46JqyBepZ6fVRbrHxe/5UXjqyRmbZ8Sqz7fxTvhwFzt&#10;Js6FWA+tuZw1gx/nCRER7z1dW08ZCm3HetVztdvRdz2CkGOSaR4Z40i2zONxX00YObPqOlIuHI5n&#10;jsNk2QTvG+Y4VZJReGJTnRO8MxBHpp5VqECcEylGSjGiREQ8PjR4F+pEZyMlI2fBa+B6E3jz6gVv&#10;Xr7g1Ytn9I2nbzytr9DIiVSi8faW1Ytr2l2HB+JwoMwDeR45Ho+IeJpuw4xHq3VY2hI5Hd8RmSAk&#10;VBKpZMZT5ngY0NCyWq/Y7jo0zahl1CtZ9X+j6k2WJDmSNM2PZVFVM3P38FgQgS27uuswc573v88j&#10;dBM1UU9VdSETCcTii5npIhvPgUUt0CBCEgEZ8MVUhYX5538hp8ScM3E64L1JgadhIM+LdRJ+kLxV&#10;NINrXrcK57Tp87LJ83XVy1Ll8/Msf//jWYMEPj5OTNNRp+DFt4LTKnGYVCWIuMhhHHT0KoPzhBA1&#10;BCemSnVq3YD0ewp1/Vw7RMU70YC22kC7r43ejrf0QkBT2ZfKiiK7ynXX+PU3sA8zTUzl001dUMWJ&#10;DN6ug9aaDqXK6B2nEPRNDPJ4uudxLfr3P/+U53Sl1oaEqOzWabVpSyriFJGmZ7dJCAvDEDhNgw4e&#10;iUlk3pJOwyBDiHgfdBonGYdAiJ5pHPTp9SzXddPDFPn5p0/cnU6s68r9/R2X6wLO68cf3jINB5Vm&#10;FoH17o6tFvn252ddtyqpVBSnw3BgDJXoleBQb5OWwHdJqvVljmpTvX0cXayAiHYvUal0e4nvpZVO&#10;sZZanRpqg4oX06g4Y+94hxF+TE5lvIXW5DvDX6XWqrsBFLuHpAvgo41u2iS3RqrW9u3emcGravBB&#10;og86iBM3DATvGL2jlURahRY8KW8sy0xOJl8NztFq0cv1Ksu60ZqyrInr64uU9UrUqmEcJHjPEDxD&#10;MJ++0GkMnWlmMs9azVXZxT7XB3yM+BiN7tzXY4M7cnc48P7hnl8+vuV0PDBMAyF45vnMZTlzoXEY&#10;Bt6/fcvjhw/cv3nAxUadnynzgs+FljbSulpLPA4IgSARrwOkwmV5Aa84aZRr43xeWa+JsjaiC9wd&#10;RiaXdX25CJjNexgHxAVwJuhxVZG6oq2wPCU0JetOXIZSqDWTS5HzdeHr66avi8JwJ1++fubzn18I&#10;Lcs0mNdDcEoUCHE0NyEfxByHIiEE8d6rd16cePH7jWI6fJPjSPee0v4GOjNqFRC/rxjafu8bN6nR&#10;vapEb7cIfSZ12pnxnWUne2nAYeV+t2Nvos2ZktV4leK8JzqhBpVj9NxNTd8eq7ydPvG/v33j7y/P&#10;zNVwJnCIFylVcdr2A0EpmKamZInBa/ROgmsyjZnTJJyOQXyrkFVyTZ0aVzWIyPW68Pd//MGb+zve&#10;Phz59OEdpX7h3377XZ5eL+ancDjIw/09EiPeD6Qli7TGIaBT9CICk/d6DMh0I9sZQUnEnL/Bi/oA&#10;4vqioGPV/TPeP21bJVupdob02UyhSqtVbFlvBrceURGnMQQx/9tGqd4845ZVNTdaa9I0U5oiLYgB&#10;jvYwvRNxaptAh3RnaXN2sFHGkKpg2kdUrWrhTCOsORdZ141SbESotWgqSVqtYLZlGkOUIZrJSq3l&#10;lkkgIl3f74nB9b/NTUbcXgwFWh+CcFQH6q2dGoJjDI5hCBwOIx8/vufnHz9xmEYGbyvAdLniWmV9&#10;PXM+vxK8M1uzx0fePJx4+3jP3TFQ1hfYrC+qXSyk2pAwEJ0wTiPT5Kh1Zlm+UVMmNgOQUsnM88qX&#10;L0+UtTINBz798gOqlevzWXLdOD4cmaZIFOsS/DgQTwfOry+wrvhScM3YkMTAKAdSTVzmF/78fKY0&#10;z7wh52vWP//93+X19UJJhYfxzggo3rwpzbkpaPCBEKLEYcT7aGNC19W72yfbbnjzzUDHWAsqu4FA&#10;b0NvF4nc+gQDp/sLYtiBSlfvIMZqYl99fm8U7MqyW6993yB56bOIvRl2q0k3xHE438R5Rxy8jjHI&#10;3TTx+8uZp3nhWjIVKMUg+hi6GYwIzgxVDcmvhlM1NZFRacq8Jo5j5DQNDB4ejpO8vY9kNY8INPP6&#10;9Xd+/PVfeHy8Z/z8jWGcAJHz9crXpyd++PiRMA4q3gvmHC5oV7V6L4chMg2R0QtxH+jFoc6zF4fa&#10;b/KqTWprUuvOJen9V6eL9T7D7vQuj1ZzfbX/r4m44OxMDbs/iWqsTZxtBQVVI61ZQaE5Z/zBzl+w&#10;p95QFarKvsZUVbOpbx3qDGsp5FrZSsGLmM4gBglOiMXsvIwN1aSW1g0na0czdTeCEHGmqDMLtyK5&#10;k5ZCNwbx0XVPAutkWhO0qJQq3WDVDEYOw8ib0x33hyOHceTNmxP3DydGUSQvbGtBW2UYItAYfeDu&#10;8IF3j2+Yhoh3jeMhMEhGS2GKDvDmG1kWk2nnilPh/u6ErJXr/KwtisgY8AdBX1bOr2dezzPXeWNZ&#10;kiH7MbCtMynPNApv3z/iQ6BtjfO64IeANqg5Q66UbGun4ziYylOhZMcfnz/z9emFl0vh5fzKdU7M&#10;103OL2cGH7mbJsYQOYyRGJypDBHEB/EhmuFKsILAzvoUjB13MzDvr5sZDvTR1eZPdD/T1pLu7eUO&#10;9TRVW49hz6vT3bElKN9LiX1Tu+masWPsi1tx972BMIafFSN19Na1+01WxdMYGzIcJ+5j4P3pxP9+&#10;fub385mXVEBEammsOd++pln5eQOxoycGI6zlkpjXjBM4jJG748hp8NwfBqbRPDjX80KpyWz9S0JC&#10;YLq/43Q4atmSvJ6NqXvdEse7B/nlv/yNP/78k+vlgrbKGDxTCIy9S+n+QaLshanTRbCBonRTl1LM&#10;PCd3Q6Bq7DJ2nonbZ4huzGJjQJNKsTG8Cr55VEPnHplWIigyxECrgx373fD4VmQ6ciTNHM4VpLtM&#10;W7Eyb8hSDWgOpVSyKqLG0qIpOk0MQ8DnghSorUCrWrVZW6eQTJ6q6Fmaiq7rJq/XKy+vZ7aUrV54&#10;iAhNAk2MWITv3va1UXNiy4V13fDO8XA68fPHT4whdvrrG+4ejrSWuZ6vqBZO08QwDSw58fjmnvvD&#10;kSgQXWMIjdMUcDbr4UTZtpVt2UipoCrEceR0d88wHCg5s22ZpsjkBtrW2JZFL09f5OvTM/OSUAkc&#10;TgeO00iIhfP8mTdv7jkcH0k5sV42SlVacEwOWkm0lEAbYQzEwwG0UVLiepn58u1Fny+rfH2d+fL1&#10;TFPR5bLIdrnyMEaicwwePUxegt2K1um7bpUeg4bozRizV34Haq/Wboq6p0uB3F7P27UveyMgu5mt&#10;fgcHrJB8Nz/93n3sN81OLtsbhL3t6GPGfv8J31sSo1j+H2z3vcfwzhOcGZX4bGTeIR5xXhm84z+f&#10;npkxh+2k3UOjd0WlmcQ7FdEQgozRCkRQA1nzWnQpKuU0WL/jvDy+ueM0dNA3J0quOl8XSVsmyEba&#10;NnOvKoXLMmsVz4TIOI7qUaFmonccohAHZ6NwBwobIk0tNMgWue7GKGr90PVLk3LzGPH9WaDOdUqy&#10;/bQ35yxVldbNb70rFO9u8IRd2g1nzFg0BCnSbh6o/YvL/vVVd5Njy2LZ4xG0c1MUCJ2gbZWqJzSV&#10;VgnNM68JqNRWaK3abSO26ki5Uusq58tCLpV5WblcZ9aU1XnPNI7ELn4SBaqgOMyMqVCL5SecDoE3&#10;dyOPpzt+eP+ev/3yK9M4UVrlfLnw77/9B9u2EGPg/eMbSmu40himiZwzi54JQ6BScWHiEO/NOnvL&#10;pGshlYwbTxzuHhlCJARHLoWXy5mi1WS0YSQvG9enF87Pz/JyfkGdx/uBpnA6jgxBEN24O46UbeXp&#10;urClZqvQ0xHnHTlvXJcL2zJzPEyMhyODU7Z14/L6wpevL/z2+Um+fD1zvmZSRtN1w7empzDIIKJj&#10;CDKMQXwQddpJJt4rPoiLAR9EvJd++2s/sFU6VNWPn+J2wuNtMujxCoY4qYr2htXwr15W+ilXoZsO&#10;Wg+h4voGor/A9n1F/vIz9Hpi8MUOMyioiNpQ67rastNrjXBFA7zW1sTHiiuVqKjIUQZxTM7p52WT&#10;5y1zzlm3LUsuXUNiSjJpIlJb0zU3Ka0Sg9dpHMTEwpVlW5WWpNaqivDph3e8fXzDYYy8zoljgLvo&#10;NKdMrVV9CNzdP5BrY14WWVLW4JxM48BpOColE12FAE16PILaXqYq1GbluX/Eok0w69C9RtxaL+H7&#10;VhLnRG/0AEWcNt09Gfea3FqTnItqU/NQVDvOrVRQFSdOveg+LqjrBCbnTKYt6m7mTX0ZinNOnXe2&#10;5gQNzX4XQUS9D+L6+sqYV/XmmmQ/ed9td0s0RbS2Jrk0SlWrPGoc+SFGjcGJiBmpFCBtjRg8d3cH&#10;3n58z5v7Iw/HqbfXnlKU55cvfP76lfM8oyJ8+uknPv7ykeM4ULcV3xpOK3UrDMFRUuXL1wv/5ceP&#10;HL1Dk1mt52RtmgsD3k+4eMB7x/X8yrbMNC3cPd6DwLrOzK9nluXKmjOVQFoz4zjw4d0bWk20alFg&#10;27wwX1dSajoMB9mipxkURC4ZHx2PP7zDU9Gycbm+cjlfmbfEy3Xm69PMZc7M141l3iQ0xxSCHrxn&#10;9GLgtFG9u79lxIcAIRinQAJuf5jf4QCr8retIzsJutcJvZ1b6fObWMtvd3Z/U6X1P9IPcw8tslts&#10;rxH9Xd5xjFsR6RXBYHjXmwe9jRr7BpruXLTXKlXRpk0Q7a5DntozR5wIznvxlxl/XZFlkQUhh9ZH&#10;hWYHvXWrsiZUbYhWWVEORBnHiBcn3nsFlcvljLRMyxs/fvrAMl8p20KUKqv5ratzTrZcmJeN0hTn&#10;vByngcmbmjiGgGhWbVlya9ZhG3AnFaXZ2lYQ0+NoD0YRERXzHP3+eYkTj+8u5UYac520IIQ9TeuW&#10;qgVoqypZ674xEBSaOXVb9XC99PdntP8NmJjNdyIaAuKoWro+xuz6wlaa0Jp6UYne5m9tqrWWfUbS&#10;1qxouOBF+npJJGjwXoKHEJUwjIRhYFs32w8Po/hovvzRm4XWT7/8yA8fP/D23RvWdeFyftU/Pn+W&#10;tC6sSVm2yrouhCC8f/+O//av/xUfHWMMjIPDj0e8zbtGHtlWDl54//MnjoMnSMXQacNJqgpeIlEb&#10;en3hz5dXxME4Ddwf7zg/v1D6rZO2RNoK2eKreHhzz+EwMI6etEHaFq4pmR8fnjBEGQ+evC3klHDT&#10;xPHNA9MYiVKp8yvX8yvX85WU4bd/fuGPr2eWTTi/zqzzSiuF0zhyHIJMAfWiO4GUOMburm0Xq3hw&#10;3puTsOWQGFnNXhnZ94kmNtkXBthuUfbxof1l/bX38dodrlWdHWbpJDttIJ3O9Jf9gtP9Zd5bA/qh&#10;145fOHvFkY4tODHrfDqi9j10zVYjTYXQrFtoHXcIriLeUZ0w16LXlJgXFTd4cvOU1ojB7Mr6JsW+&#10;pzdnr3EaGKMR56o2tlSl5YKnIq2YkU8cmNcN5z1vH+9Zvp5Z1yTLlki75FpRLyLNwlsEYDxMaPGy&#10;rdbS90tZa1NRb89Ksctw78ylNRHtmI58xx6cwfxq+ZmAM1aB3e6C9JJTWxPbKEFVk8Vaq6cdvG3d&#10;+Je93bMzIqp4jwhitICdqAgVQauqawZ4dVU8IefNJqA9n9FKm1hc1q3rRLw3u7UYCOIJzsvOgvTO&#10;yyEEpmkibQmainOOwxB5czrw+HDPxw+PhOh4fnni//0f/51vL6+k2iTEiYeHd0bD9YH3j0d+/fkj&#10;93cTZbtSk7JFT9kCtVQLa1FHWBMf3px4d3/gfnRMoxifYFtZryulOUI4cDoMpHVlXi+kZeZ0d7St&#10;xfXKNIysbeM6XzVtRdKaqbkyRc9pHPEirJcr83JFwLgXNZs2BOHp9YziORzveH+84ziYP2HdNpbr&#10;zLYW1q3x59OVry+J53Pi5fmK1oooHPzA4EPXg6h4Z4pz55RWMy6YbZ332vUiTcTV709d9yHeWrQd&#10;TmJ/Tfuf3G95m3Jvneh+V9BZpX15Zke17ezHWwFx+41vIkhtHeAU2U12W1+D+v24Y1pNZ0XnOwwh&#10;fEc/sRJSpEno7Ep6IWnmQkJxIkUbKa08LZnUrQJbr0YiXW2raixIbawpsaXEjHA8DERRhgB300Dz&#10;gSUl/vj8hS13tB5otWorFk3n6J85yA6W19bYUuL+7ohVpKAlZ9FasSzM/vPYx7M/I9lDlSxCUb8n&#10;izdLNwuuZ7na5945Pf6WZdnUhIWmcaCna/VaLaLWGFimifmP7EZGlkwVxXw2Q3c0k70wN9OTGArS&#10;vwcQak628vKhGq1krgAAIABJREFUmzJEhp4AfPvgLdRFbY9qq4xSCijaWpXczO4650zwgfvTnb59&#10;fJCP7+4B2LaN//6//hd/fv7Mt+dnLsuMNjgejrx9MPrpzz888P7tyZiVWPpRHE9sOZGWBG3jOEQc&#10;hTF4fv10zw/vHjkOkbqutDWRW6F0v4XDEIgRzs9/53K5kkomxEjdnNm7hcC2bTy/vPL07UXSlsjZ&#10;EozHh6Nt0lplXVaKsTt6upGQagExTf3p9MDd3T3jMFDWlWWd2dYrJWWeXxb+/PrKPz+/8OXlyuW6&#10;oTlrxMnoPMcQOAavtvpWWr9ZQdX1O9VR1fYLPdBF9wgh/X7b9zvhVgb+j7/shXP7WTT4i+/dgx3V&#10;77OB3v751h7gdKfT2e2/IxPNvmJVm0dFVJwTp+yBXB2Q/H5CUGE3ktm7BcThbfzuKxAAW1U5HEUn&#10;o1vXTJWZNq+01G6iPbvkrFtqrZrJaQYRy7qorXEYg/owSvORNVdSKXi37fO0iDi8aE8kF9akeNDm&#10;HD7YQF1blZQT87rgg7MAIsE0BHanimqjVhu9RUVRhyqSSyPXZsWh2ajdf0t7ct3U5vbU9g/PiE52&#10;k994iVYPnP9eNERFnTPModF6YbgBT0aH3h+p2RpZIZBGkMbgLSleG4TgHUOMslufnaaJIdjKY0dJ&#10;q600xExOLIdPS6UVYzQaCmzYwxijTuNADIEv376w5Y152Xi9zHx5eiLVyvF0z8e3b/mXn37iX3/9&#10;hZ/evee8fOXb62cu143j8QEfBtJlJohwGAOnKdKWM+8e7vjp/SMfHkcoG9u89J21QySYHt+bVdvl&#10;/I3lesbJyGE6cDwdbYXYKuu8cp1X5stMzhspZ8bxwHGaJATHy8sT27aRUkKxYJo4jMYl7bhKHCYO&#10;hwODF7b5jGgjbxuXy8Kfn7/xetl4vqz88e3MdTbH6jF4iQhjB9EGhQjqO3m9aw6EJgZduR4R5oqg&#10;DqlOOiFpn/71O0a4V4rv79X3ZWI/OL2xlN593hYGcvvT+9HUW70Q6zNv7xRuBzL72KJKs2vLdeew&#10;TqCzn07rTpRRFTEr8ua+i3msL+msSisuIZh7pQctTSVPA/l00rmIuUppQ3PVyk3JpTQTIzYVbex8&#10;bft9a1PZclG3QPC2mQneXMFMPORVS2HwogyRLdUeGCOCNk21CFoJDr3MM8fDQIiOOASNplKXpmgq&#10;Zsdeq2rHVrr2AC2qlNqktqZq+I5wI4yKffYdz+tFbgdl1Lmun2hNtLvQtqbiegvWeavm+agmm1Ld&#10;R0BTbao2lWJvhI10SBQlRNHJh1tnGaZx1MM0ynEadYpRYvB4byw0bZbHWG+FwW4Qj+BuQTVWoYcY&#10;maaJ0+EozgnX66wpF1EF7wY+vB34l7/9zN3Dkbu7E9MwMHS77X8+/8E1VZZyoKhjXRvHqfHuOCGa&#10;cW3Dl8ovP77l47tH3pyOSEn0hoummXmdSTnZ5iQEWzdtGe9HHu4eOR6O3YbEXqgeK0Ypiev1FR8G&#10;vAd1jeu6mMpuy4g4hnHiOq9sz2fu7h+YDkdCV/XlbYasZjGWNuZ54fn1yueni3kMvswsawYcwQsi&#10;jeg8o/eM3svguqG+vSayY/lGhN2nbusFzPqN7713h6s6wiI7jXlPNd+Lg+7HXW7npO+u9VZLjJnr&#10;bkjDfqjsDWvq3G3n0M9fkz4+dI6voNpophXq7oGIdE+N/afa07wUww9kt33rqACdDbgr9rzzcogD&#10;9QC5qtxtlcu6MpsjuFgWWRcB2xnEqZemDSdOgvd4W0PottloEENfXQYDM72H4EWG6Ak4RVSmMRqm&#10;kCqlFmm1kNVpDk5KKbTq1Tkk2CPYD5Q1QbU/pF5aG0o1voKmXMiliimBu/DM76OC6+rUzg5RpFk3&#10;ZniBgYnfNxKddej3vs26AGkdWGharVlp1r04dRKkJ6YFT3Sm1HXdPE7EthVhGiaJPio4KaosKSGg&#10;rZad566oGnbigoi9zDzeP+hxHEVb4zJfzQarjx3TNOk0TRIOR1Ja2ZaZlBaevz0xn1/Ib99yOp04&#10;HY7axlG0CVtqCAN/+/VHjpPDt0Sazxy85/5w5PHuwHGKnA4jPjjEjWx1IVfLQpyXlZI3VJXkCofD&#10;idP9O0qxBM9UKhoEjZ41F15fzvz+2z8puTDFkfEwUtvG6+VCTZnWeuxdHFnmzSzwfUBLQeqG5Co1&#10;NZ77RS5aEFVeL1c+f3vl6bzxckmsm3lCeCACkzhGEYZuyYbHRAlOrEU3BB8Xdh9L8/1WcRQRG3T3&#10;7YPSQdfexUnrC8Db5G8rsH5Ita8Ei4BqZf+3HnAN9Qi+by37hC79OEvaB4xeSQQjK7p+RXbCUh8x&#10;9w1Db1Fs5NDb8WnsGa1Yt9DoCXG7TgPpA4+o4EU1esdx8HKKwiEKw+BIDJBt+1VLsffP796IoeMh&#10;xg9wgng7RPZ1G0jb6Z0Gu3nb8Ih4YVZz9wpmQS4EMxoavGcM3uTFpXV8QMxysalYlIelkTpv7VlD&#10;UalSWhEDti1nwvekMx+8+j3KQETc3qvZA1RVpdYqO9BpD8jhxKnrF0nVZh2JNnYyUm/S1HQjSHDG&#10;/ZiiZzDyFVFQt0um+lUSfGe4VLVwDWhIZyv6vt/0PnSyhGOaIu8f3/JwPMlxHIkhsKQkW05s3VBj&#10;2zb5888Xnl7PXC5ncloJXvj1l5/59Oknfvz0EVFI2ybX85XgA58+fODudKKWBdcSx9Hxy7tPaFoJ&#10;ohwGzw/vHhBtpPXKfL5SSjJzzrTRcrLb1DtidASnRiSqDTdODOOAC57LuvD1z8/8x3/8HdQxjRMu&#10;DFprk1wsZCUlc/wFxzKvlGKg2m5TVnKmJNM1bLnnZnqD/Z8vG1+frzxfE9vWbJUp5nYzesch7kYn&#10;Duf32R2ck9uNsUubcQbn9yvBOoQdXu79fevdBDvM2BFk3Q379u1T7xZus764/kfbfnbFbpcb9V72&#10;49L+CjmKKaQcvRj2sXKfglV7mnvfbOwoh3YcpPW+QbtsGFVjOX7vn+136r+nODvQo3PUMXI/jRyG&#10;aKpOyYjDPkukE4Oy/fe6r9Dt2YhzttboyIrJmM3I2sRJzhLLWpEqnvv7e/xYmNcs65ZwYsXgOEWO&#10;o6lRtam2Vixxq//83veUaJvXyM3YvSknS8sGc7iKg9kDRm8mKs7YzT3jCWn0qIOO5dhYtBOa7BNt&#10;TQzBQUziXjE8oX/oCB4kOPvZh8FzGuwdjMH3JG41CKBUszAEgnjpF5QNJ632ePim5qzsTH/vnFPn&#10;kFYL55dnJGf0eNRxnCTXqrlkSSlxnRfmZdF1XUVr4e4wMb19w/v3b/n08QPRe/7840+rps4zDSN3&#10;xyPL+Znl5SuP90fevr1jCjC/PPFwnHhzPHAaB14/f0G0IjS0JMpq3QHN3PVrq+TVbN60NVwwL0AE&#10;Uink65V//OOfPD2/EHCM9/eEYQARS7RSIUpQNw2W8lsM5R4G8wRsan4THZWm75uoVZnXzPN54fm8&#10;8HIpbJuBPb4zB6N3ROdxxloWm+kcTtTa7+7SYz2w3arNOROMOJu8+yk1P8Z+Tm0ksrn0LzjVXzcM&#10;N8RBDF+0L7MbWaijYS/Dvlz73ln0v5oqzcQ5TnaYcT9M/fBhs8LNB3CHK4B6GzxNlWFIf2+5xboB&#10;a3lNhuxEcSo3D8nQV7IqnofTgYd142Vd2ZqwtEyuqiF4kZ5ipYAWpbVqQLjasNKcdIPURs8gw7mg&#10;iBN1nrVkLMPRs2yJdU2qDR5ORwlBdIpejDp9oNTKPG/9c2z2uzv7GVprZAMzdU2ZJSW5rsZ8FXHE&#10;OBKj2a57b0Oj1tZt2ezxS78Qwg5AilkWllaNxmzDBuJMQt20qXlTFnvY/QE2EcU1cUE1iEhQcLXY&#10;JkUbW6ksliqlpXZG41/toZpKDy7tVboprvXyrypNhVKVUg2pvyybHKaDEU7UgldTUy0I4gMP48Bh&#10;mri7P/Hu/TtKTlzWlZqzOSsNgWkaUe0EkNaYL6+U6zOP9wd+/fQDx+DI88rnb994vD/hxZNz5nqZ&#10;zfdBhDiMrMtCyhVVGFwkDAdCHKgNUmls68bXz39yeT2bkUwuFOfR1VayD4eD+T96JxnHtm6Uki1k&#10;Zj8bTTkcJujbEVVlWRfWLbNk5Y9vV55eF65LQlq1XMkYGD0MAaLvR3QnlPSdvxVcL+KdOu/FiRNx&#10;XtV5C+jBqbuxETuCJ7bz11turB0JvqMJHdpre3fRUWgD8qxZ39uLv1SN72uN25ggYqCV2NnEpv6b&#10;LditGMhtit4LD30E6WHFcItV74pBUUPztN3KmOBoGm6wZbckdRCd07txkGP0DE6YhqApFdlaltZQ&#10;P0QJPlBbVbyId3JrnEBFRUxmXBtlfwat4dTg0SaBWlW1WuhurZUtZSk56Zu7k4ynidPxoDEEe+Zb&#10;otSi4r2E4CWGqCKOkqvkXDWXxpaKrFshlaaIJ8YowzBoDME4Rmp9fmvNoiA7nGsfpdtBSLWtRqOW&#10;KqXW/t4ECR2OEefYy7wpHqu01lRpkhGcVBGpSgnMCLk15lxkTpk5Zc21y68xMaOBkiXrzq1wncoc&#10;/J7WZN9up74IQjwcOR4POo2TNK3kdWFerqScZRhGHt496vuHOzlME+MtQ/GMW4XWDVZzyXz9+oVa&#10;CtELD6eJt5/e8bcfP/L2/oDXyvLyQkB583APWlnmK9u24vorqtrY1kQqtia0QNkJcQFVa/lfXme+&#10;fHvin3/8QRwi1Tmas7i0YC0Utay3XIe1mJeic1Zw9r9UIaWNlCsWJ44s68Z52Xi+Jr69rsxLohVl&#10;CjB4ZfCWc9m9NuzztAq/AwkoXm3IdqL4fvvsE7vF6FWEuo8VtwPkdrCwvzx7OTBUQW/ns5982Vd+&#10;zu7rprfW4AZqYo1YP5JGdNGmqrW/G+aK5NgrgDXqbT962kRbZyrszU0H4lofNbqT027gZMpN6VXG&#10;unsp6F6Qjd3Y3aDG0GPVaqGVIt6h0TuZcxItYuCIIk67m5TRsuW2LRGH7nLmZphMNzSRUppVD+dE&#10;JNiIEHYuL9TaNKUiy7KSc90LIRjA2n9W33kE/f9zDpzDhSjOeQ1+MLWnsJPPDKS1n0n689o1q7Lv&#10;H/cJcNdCWJGuNOksRZqKGa4K+1shdnuYYVGlaZMLRtDLpfbVbCM3Cyjrr7gEbLdqWJCC60aiO+VZ&#10;btXKmpHW6JvqpodplB8/vqe1xrKtPL45cZgOeO/MkCMnWivMS2XZVr49PZlDUas8PjxwnCY9HQ6C&#10;Kp9+eOTXX37g158/cnn+wuvrV8oycwiBcRwQ39jmK7kuNM2QIedE04aPPdQzBIZhtPEhZ1JLzPPG&#10;0+vC63WBOLC2hh8ip9M9kgteYQwBXCXXRNGGd+P3tth9T6UyW/aGM+qxzMvKy3Xm+bLwumRylR5W&#10;aiEhg7dcwRBMV2K85D7oGkXRLLMMgTYPeJEOx+1zvOtNta0E+lGyCtBav1Xs2VX2o/l9eGDffNk/&#10;dLCvk5T2SxSs+egth6jB3da1O5q0zmwEZwy/vxz1HZWA1lQt/RjMiuzWfdC6q+Ru7bbPxd0/zXZC&#10;TW+iTd/HWdcU31QtVEjFizAEU0eWPCN4cd5RSrbyGiLOB2o2yp/rm7TaWi9c5gbmxNPEUqPNJr+S&#10;c8Z5L8EFCybyESdeQwhimyqVeUmAUkuRWk2x2x+AMQictWpODBOINWpsUCgipj+4hSmLgHjHjn82&#10;abSGaKmIu41n6p2VZ++cVHF8J5n11XIrxlvVDjTuJAjpdDVRLFagsZXCVlp/nxXFWao8u/sjBJwB&#10;WXqLrlBEmqDFOoPmxNbb+4dqcujL60W0FFotnO5PIiFo80H+7fffeX5+kXXbeDgc+fHTJz58eM/9&#10;8QC1Ug8T02CS4OBFhmHg08eP/PBu4jgqf/72//H85RstbZzGgXA34JtStxVNCakV1yqJQlZTtaVz&#10;5vHxkRADjcbLebbU3dJIufL6unFdsuZWpbSK85umYZPH+4lxMpXe5TLTquK94zA2SoNUKstiraT3&#10;gXE8Mkyel8vCt9crl2Xjy4uNCyjUkqE1M0f1ww1dxvjz6jWIV4+XiA+mabAC7GQnhu23NmoBOfbP&#10;Bs5VE9eoE/6StWm8GShStd0AQ3Funw3MRdubbdxOhfW6cxV6zyEit1Pu7H5v/X+1I+t7mRHMYo+m&#10;ardxu1n0V93Dj4rstm02AdnFWW99i9upzwhFtP6FTiVC9ao+OAnRETzipOFqwzvP5APBRVpS1IPH&#10;6yCDqA60KppqEe87QtICIUQ63dEudtviijeikgYU34r4Kdhl6L0V28lrrX3Vqqq5VHJRi5RsSGuA&#10;+Fvoq3PO+AhGoBLbz1Y8zTQtTnrWrloX5m5joeBUXWtUzVqq5W32NHKk89qdOO0FXlrPkUSd+bZj&#10;vDZRFWcSevX2n6KI1Aa1OLYCWzHeaSeVY/Cm9SGIStDm1IvasrZfHLagUUT2lCd7mHuLueWExGh/&#10;VERyrVwvF/74/Cev5zOHw4G//fSj/vD4KG/fPnI6nYgh0Gphm69aSpJDiDzcHXh8uOPt/YS0yuvz&#10;lZdvz2gpHMeJN3cnRA0Z9TRS3vp1qcxLMuRaHaU08z3YKrkq85bYUmPZMufLlWUrVBXxIVJq4XQ8&#10;yuObR0YPJWdyS4yDxX9rM1VjbkouSmlKHCYajpfryucvT5yXxJIbW1FerwtbLgTnEFWsIHhij00L&#10;XvZwXAkCgysMztytg1fENTPtFGMFqsretNHUoVU6TN47BydiXAuT3FhGZ0f3+jps/1v6RC/VTquz&#10;i0mDc1Jaldo57DdK0l81VLd9AYg0cVr6AsRR1JHFUUqVXGv3VrHRoaKUNkuqRVOxzIFmQy87HdnA&#10;QyF4Lyq2Sg3SRUEqtKqoOPEx6nQ4iB4mhjho8F7EefArSmBNGY2q6r3kWPr92aObO0kHp+SU1DQk&#10;0rEQwQevQ4yEYAEuzuh9EmNU74OkXKxD75hPx01FQHMpgKiIl+Cd9mR0EURLz3LsnATZUpaU615p&#10;rY1oGH0QpIlocH0VGbxK8BJbVKGJD95UoLVpbZVcspRaqM1CAQ2UVqQ1vcHJgnrZpdUoTqgmYJJW&#10;rZMz+K4DTWqI0fcJRTR4kH132y8CywEcInEY+iqkmvqwZDDWoh30aZLruvGf//xd5+4AfZgm/fT+&#10;A7/89KN8fHvP/f0dh+OROB4QUc5UoQXevbkjUEnXF5KvvK4L8/VKSRv3h8ns3kpmjEY/bcVs4NJm&#10;xq3rmi03AmU4TPghID4QmpDXxNaUjKOFkVahlEKpGe8C3geokNKKkIkOxoN5SqaU0OotSkU84r0R&#10;kLbEmgqv15U1N5bcuC6J3Ko9aTH7+sF5AxjNJYtgjbS9n87j4wFCQH2gORM17PgCzv0FiLP0Tddb&#10;benknB6fp3RloWKMv356Owm293RiFzQiVLorkor41lS0WnylGH1d7V21a2GX9+6TBf37FOsKjE0g&#10;mmuVnLPUVrS12im+RRNVkqrkJrqok7U51iospem2ZUk5U0pSVCVIYwxNgwTp+dvkqrqUKmutkhDF&#10;e5HgxYeo7+8OUtTxOheeGTQ0Ea+NWutNjeElWucgVasWiZYJ0mXG5voczJMAJ6aKdM46HINc+gHW&#10;pqqIc8F6pq6r+B7g2guMM5o0qpRaNZUiS86sKWsqTUrrAier4hi5yzpAEUFsPFERCC0qvQOvtt6n&#10;1GIJXLWp2a3ZtkNcEzUKOkZ364Q3Zz4P7rbqNRynGIdBv681rZly0hFjw4k0OHHWNKAq4sQKwsAw&#10;Dv0XaP2icrgQCKDeeZnXVV/PZ5nXxeZW53QYohzGSQ7jxOijDj6IAy4vr/z+x//k65cvBC98/PCO&#10;+fzM/TQwDoHXp28sy4oqvH1zzyE6Bge0jCNSc2adZ7YtAUIIE+MUUBriwAdHKoVlNonyVoRNlU0t&#10;qbngSa3RauXhFBjHyDg4lteFMQiHcdCSNwEYxgmNkbwkrsvGy3Vl3RqpNlLpxWDNzFth3jLRi/lP&#10;imUfBJSA4tSofcZv8ITgNcYggw+duOI0BN8v+GaFt6o0w6Ol0aQ2R3dEtONeGq0VY9hpUxvpzGRD&#10;UAYQ553F23cASro1mD1xc2tSH8SpqhPbPEnVG4FB+pXx1wVnbYFcnWi1n9Ne2CK1FgMgxZh3pVZy&#10;LfJSlGuprLnJWiqp7cnLxnAco+PhOMo4BA7Rc4pOxhiJLuLF0ZoBjVmFglmFlarkVmVumZd5o9XC&#10;KEiomdE1PtwfZC0N+35NirgOejZaqjgvmEVg0BCsTJdSmYYoTkRbqcQxyOCd+iDiZdAFGyF3zK5R&#10;pZZsWIB1JOKc6L59qcY6JOfCuiaWlCUXox76DrHQ9UT7p2scMwMIBVFtVVLOum3bjWZfaxFVVe+c&#10;ON85IIYjqTYrfc6UTmZ7wP63feWe4iWmydAd11Ew3pzuhaFjT8EH31Ej+07OeQS0Fdt3Nm3abC2h&#10;wXvxBpWSi6nVVBy1VZ0GL/f399wdTxyHUYNzsqxGBNq2mdenrxwH4e3DHT+/f9N30ap52+TL5284&#10;7zlMA9fLGY0OP0WOx5GSN0pKlFLwPtKaaTJSKizrQq4Z58W0F86jEjjPC3NSlq3x9HqhVpv3hihs&#10;eWPbIKfG6eA5jBZpPi8rPkQantdl47ImrltmK8pSDKUtte911401FXwYGBwMIgRxRAeD72xF2s3O&#10;3gdHjF6G6JhCodPppAk058lNWbXpWqqspUqqpRchaLWZiLkVtBXF8jHFKAcdAnAmL38YB0YEyy1u&#10;VqTErMlofSZ1XpoBnMaN2NFA59VikQ0M6++KNFVKs1FJa0FrUmkFJyoSkFpFr7nIy7zyuqx6XZP4&#10;ODKME4fjkfsQUCqt5zoGZyle9jPVPp56cmmKy4I3a7WxE7lAmELUwzBxGA8iU+C3pwv/8x9f+fu3&#10;F6bgiBTmp88cfWA6RJIPFO9wEvAyEIKB5rUWrteLdNgCJ2J5oy5IjOYEPgQnPjiKIDV6WwipGHW4&#10;iaWwiGk7zazVUrnEuRsHJLdGykVybjRExbQVf6GRVKF3CYiKtqK1Qa5FckqclyTXLZFTklqLokoM&#10;XgYD/pHvBq827nfBiRHX+3jZ1FKqOsaRW7N/3uegXqOsUxLxvSg4QYLsjPl9nERptYtvOsrsZceJ&#10;eisrQm0qKWdSzhyPR7k73end8U7ePNzjRORyPrOtnloSrSam6Pnp43uO08C6XIyJWIrU3MBHnLP5&#10;vqwbx4cTwQ8Gf7ZKLebh6BysW2JdV1KpNHUgkVQKDc91yTyfX/jyfGUrQqqO18tqKLZDgzT5+cMd&#10;ch81BJXjOEDJrMtGDAfW1Hi9Xvj8fMEPE4p5CZ7u73Fb4fn1zNVuAHIpWB/krZWkEcTCWKN3Ep0S&#10;vBCjI44BF6MWH+RVHTlnStvYauN1Tfr1usi3yyqX3Gg9f8GFwCkEhr3NpRkwG4LGMNjnUgspZVor&#10;WnWR1oq9fBieP3rHaQjcj4FjDBz61/MVSEHBCz6ADyBNcF6VhpoJqpSufSmlaS1FvFPGgEyDgAu8&#10;nC/65flVPp8vrM3hxiOnt594ez+q0CRtG1tZCSIEHyS4CVtoO4IEXPQGS5LEkNVKKplSMj44jTFI&#10;DB5FxZiyK4EHmkIOkecmlGvifgj663/5v+Tb58+sy6puDPLzz39jnCYsmdwRY9C0bfLbb//Jtq5K&#10;RcbjgWEYdAi2Y7HVaxNao5ZqxCFvHBxQNb2El9pMHLanMN0s1KxN19bsRjY8whNi3OPbdF8HSQ/q&#10;CfavpZWiKSXWedFly7LkQmsVVG088QER47XcNsjcYD0rSv0btE6nVJpUTDNSWqNo25fTvduxccnL&#10;LUxYnSCh6Q41mG227kijKGOIZorpAyEYJyCVzLyuzNtKrkWdExnjwGGYGH2klMqlFLRldW2V02Hi&#10;8c09H9//iJbEy/Ozvjw/yTTa/r+0RkoZyZlj9Hx8+4bDMBLEo8DlutC0EadALQXxBRcrooW0buTS&#10;EB9Zi/J8Tvzz68xaPHNRzmvi5bwSnONuCvL2PnIYIqcxyP0YaHm139VFLkvh9brxOmfmMuCqMoyR&#10;d493/P71iS8vM9/OCy+X1Vr1EIlejaocQFxlDIHRiwxiEfPqHLMLvFTh67ezfD0vfFs3jj7zw33k&#10;p3d3xNHLxzjx4c0dIU59ldkYvaUemZTNmyitk1e6H4N6N4gLh96WO7wLJHXMWXleCs/zxufryvZt&#10;wbXC/SDy9jTqhzcn8d5JU3RbiyzJWvXWFx97KLBi1nytIKZXyMTB22gpA1+fVrlckw7DKG9PR94c&#10;DnIMgevLVWqr6oKTYYiWLi7QXOuMSEss8l4tlUtjL6wd2VBbi/mqqjlLPMJpED1OTpSNo6/cj8qg&#10;lbxVfd2Q/2gXHt/+gD/M/PbbP/j7ebGi7BUv6BjMcEUU9QLB+x4m1WSIjuidbksVqU29RwbvVKKT&#10;UhvzshrVCkyFZSdSnRcJQdSLyaOb9BvTCXinAUTE31QoImYD74ONeN1qX9OWSCnJsm66bZtsxSgC&#10;Hqe9MVBLdXKiraGuhwDLrqGQG9asoLU1alOp2rQ2Jatq7sDyPrmoot5Z5mgU0c49wSkakCKlNHvp&#10;mnGzXef4h2HkeJyw0FlHzQWZ4XK5WnSaIhZ37VRbk5SSeUU5U53d391zd7Db4R+//xNpBYdKjJFS&#10;KylllmXhcp15GCP38URwiplqbtRUQJUhBGIc0OBxYnFxG4UQIuKgqrCsM/Oy2ZZkiJSSWXJlU2ha&#10;EO95++aOd2/uuBsjpGT8eheozfN8PfNy2VizIvFEVuX5PPP1P//g+brxMm/mEuyEQ7AQVxM5FcYm&#10;DBLw4tEQuDrP69Z4umRerlfO15lpinx4mPh//ts7PtwfuY+Bkao1J1vlIdIkaQhBxAk1N/XOiEy1&#10;gJMgDRPflFq1lj4vazXwSRzigx4GL3fjwPv3B93eTGy8k3MW/nyZ9dvrWf583uR/fDvrfRB5OI68&#10;OZ30FIPvdDnpAAAgAElEQVS8i4G7GDgGUa9NnFb1CDknKSponFSOo3xbM789nfn3f/6uKSc5jkE+&#10;3j/oJMh2XjhfnzScBhmOB3HjqN/WJK8vF85bYslFfYjivce8BEXeHid+frzT0zBKyYm2JVwreri/&#10;l7vjJF5GjVIkOGSMQXFNPg4D2QW+PC/6evBSNSJNtWSkNifT3VEpVYJ36r2TkjYaRRBR721k2qlh&#10;Woo2j4gLTOOg3nkADU6oncU5DgO5VqkmgQZRnPMMYdAxDjixPMtyc6vo5BHXSWDeMCfv3e1sddNV&#10;asmklGXdNu36CHUiDH4XlfUR0dhWKsFLMBdrjcGbzVyvOsYR6Z1Dv9xvtvLfwcXd8r3/JgZ69gW2&#10;NETDIaDqnTR1CkFuWgqE0xi5Px44HY8E59lMPahDnKW2pq2pDMOAudAaIS0GLyF6hiHq8XSUWhLL&#10;vJC3K2/uToxjxIlyPV/IqVCrMsSB42HicBiBRquGV5S0cjqdGMcR5xwvr2fm65VtXVm2YhLmEDgv&#10;m835udBwpKqcl42ny5UlVx6PgXEM3B8n7qbA3Rg4RMeWC5e18rxs+u2yylaV5oRWFl7nxNN148t1&#10;49slsaaGSmRwjuIcGiKHhzuEwlwyz5uSM+bk1CpLEfKmjCr8+u4d//evb/TXd6M8SOnrwmoze/QQ&#10;QIJQqkotTbWKTO4gW6vkapTmrSmpQmkeZDBEsyJai7hgyEBtTV7npq/zhvdZpsETPJxQfjkid+HI&#10;52vgn08XSTVrrY4gVe6GyOQqvhXQKCqeIkHW2qgS8CiHVoQ2oNvGNl8ZRi/jdNBD9OJpotXh/IHx&#10;8VFKKLzUwvnpLH++nMni0DhQY5AQA0P05isRA/50wj++lY+fPqLrzOXLZy7fvsi311dyGfnw/q1U&#10;ERLCXJHJV04+8tNx5F8/PMq/fZ35esk4RpnnlVQKIUQ5jAEakoolmXvnCN5JdCb6997WotHZvxuc&#10;xwJuuwzdeUvP4v9n6r2aLEuy7Ly1totzrgiRsmSLmakRmCHHDCD5QAMf+VP5S/gKMxB4gMEgGmhR&#10;VVkpQ917j3D3vfmw/URNt5V1V1Va5o2Ic9y3WOtb5kHA6joH2KbqlG13YAaaVuVaKpalYi3uLSBD&#10;Xzej6xg6V9MUtWxiOE9Gg4FBgjHR/YjYtsOuFukHFfvXgRADJYRuO+8qx+0FJ2EhuB9FtyV3Pyo2&#10;lal7aExM3b6gWxUHxOMwUCSYpMgQot9aqtaacj/uMKZkmYEwWF0Ll2lmLZugx0lN+91oV4cDj/sd&#10;YuiTB238cncPLQW0hhzdCJJzhraCpRRM82y1VqbsBpFxyDjs96CtsOq94GZGWrudOaUBasDj5R62&#10;LFBWnOfF/Q2l4TxXnFvBZXGFYWlAzgNujgfcHHcYkyPOGhRTVXw+z/hwf+HDtCKkjBgTlMBUFXeX&#10;Bb/cn1FMoG5VRTHgN99+j7/67W/w4uYKP36+x+fHJ9hasY8Bu7ZgN52xnM/Ie8Pb/Yj/5bdvceTC&#10;pDMkKhzV6Sc+LHgk3VRsXioLIisTKgwXE5xr5XlZcFoLplJtKRW1Nu7ywKv9AdfHg4NlVJFqw0gA&#10;Wlnrivm0YqoViwIaI+Iw2M0uM2JAjm8oalguM1pUIIgpiFXJOGZIjMbQyLq6DgTEYAKoWrCKIYIh&#10;Z14fDvbV7S2Xy4KHh7N9+PyZTIIwZEgcsMsFrCtqWSwKmClIrVeD1tCmF4COeFw/WLLKsBQcJWHI&#10;CWMeYAuAGE0hWGdyXRakMCNHwT98+xrT/A5fPn3Bh/sFcRiRhoB9TBCuWLWi1YZnojFcFyKktxZx&#10;U0f6StKZspuqFERRR7Rhm9h7B9+7aw+SbUa1hmUtdpkXTsuKUhsIMgZBELHA7oKFmw2bKmspqK2i&#10;NaUviglXERtMzYfLAIHgTEzxryE4l4+qaqUzJzYK5/NScSsDutrdJ6u9/en/2RTzCpg8W+8BGOiu&#10;jOCONJDdj62srTnZ+AxOlwWtVj6eTnh4OmGaZ0gMjHl8HqTknCzFSLOKVouDKBzDjbgJVyRADViW&#10;gvPpjGVZGGNCignjMGAcBwxjxnJy01QKBJ0a3Q+RBbrZPIU4LzNKNSzVnglRjrwSlKaoqgAjvvvm&#10;O/z+t68sYmKKAoXa07Twy6Xi02nCl/MCxhGwgMul4N3jhA/3JzxMFbNGlNZgbUFiw6urI8p0j3c/&#10;Fvz0Z8V8mf2kF8OiwG7Y2ctxR42CFzvgqxvBVTxjFLGAzCD2LHeuqrgsxeZVOVdy0QGXZnhcFzxc&#10;ZnwuDU+lYW4NKwnJmSkfTBKA3R7Hmxtcff0Vhhhsfnrk5x//guV8olhz1V8MSPkAQcB5XhxAkyJe&#10;Hl7hSZvNZWbDgrkRUSIRozEJLAoYhYke6DKZ2sOszFpRa2UIER+/fMGpVLs6XHE/HIDJNR+vX2QY&#10;xFLOHMYB390eQS+ZmdPQuaQO6RHQRhJ7AWOrzAkYbo5Iww1SytbM+Hg+ozZlUUNtghB2MAUyFLej&#10;4Le3O9w/ZHt/94lX4w77cTRo4cN0wnmeUYthP0b0C51he1E7Ao/BqUZhM6SJUAHMS8Fa3ShkEoAe&#10;6d5q41qrhRA5GGGoqGpY1op5qSi1mpkhhMAco4NSzXWhpVarpaKWwqYNZi4DcPE6fTSoXZa2jSc8&#10;PdppyzAzNZRa/fzaFKF9W9T5iz66bGravMU0M1rz3+/ZH7ZNKUH3yHoJYQQYYWLawFUbAMOyrlhr&#10;D3qtzffaBqzLitPpjNNlQtOG/f4ACcGEToUptWFeV1grmyLOwgYjBbwlWAvqWuzx6YnKhDQIUo5I&#10;OWB/2GMcd5jmBdM0A21F3I2+vVDDMl0wXS7baQ0i+Kak20w9Ssy3fa0967qx3+8QaZC6cshuB1eA&#10;lwV4OBU0i8i7iM8PJ5wuMx7mio8Xw7y6OrIZYM13TQRR1wWnL5+hT/fYpYgXKSEPARQ3jzUol/WM&#10;Yoa42+HqesRhaMhBGCUiMWAqDedlxdNSUBj5VBR3pwlPU4VJRjPB5aIQJY6ScZUDCjpqfy2MQTCu&#10;s+mj8aEuSBSiNWQTMOye0Uva9QcpKV6/3CPExAaxpSjf/eVnTpezvUyBNwzIO4F0nJlpAGTAGBNy&#10;ukZIK4ETzpc7IAGHF0eEpwtqWXia1T5+OfHrq4zbqysGUXAVBgZHqm3zKSECGwREDgFjii756nM5&#10;bje1l8ZoVJamJjnQGsAuYgox+JaHggjg69fX9thm/s9PP+Htmx2MCe/f3eE8r1hLf9h9FeuJWr65&#10;gza1tTWMKbiED9oNTmYC9l69UVuDdldVFwK5xRPNCgqrqpWmmJfKeZlNm1J8tW/BfzuaIwttKQW1&#10;FHaa2vZWmysMzVtyd0waCSahRQGTmIkYmjrUqTW15iJY18GAFp7t914Z0Nc8biTvoCRVsx4EAHPg&#10;K1y12XnYbsq3CBPqRpeFohYHn/qJ6tr9Lfuh9DDYIecN0kARoiyLXUypNSEKLOeEcRg5DBE5Bogp&#10;WnGvurbGGDOubwaUMkPripQi5mXGl7sZWla01UVFNhhWz7PEcpkBNR8uBoGZh9Ss6ogytYohR9ze&#10;jijnBQ/TBTlWfPP2GsddAFGRI7HOM0qpeDgvmFbg/mnGh/sTPj2esUCwqGBeFW0DCqiie3l6teNT&#10;7F0MOMSIYyL2WZDygCEJTvOCX85nPM4NL25GIB8h2VWACwQXCO6mJ5zOBfOqJkmAMOLmescXt8GI&#10;SJg4UBviZB4RbC4Eg4LJbzTC4PFUSouClsVUd2zNXLlmhrWsrM7VtMDg03CploeBrVWEIBbSQCKi&#10;qSG6ktlDRUKEGD29OUQbs3AuE8Ja8MPrV8b6mffnmR+fHuzm+IZHRmCdjRQqGtfabDcODFEg3fiT&#10;QmAg0dAsh8gQHAvhk30vcBW+cA8UjikbIigUphgMKEz0oJ5WabsY+du3L/Fv//U/25/vFv706ZEf&#10;z2czXWlqJhb8+ValmRjpLtXg5kVXU/V+wbNXGhTOyHOoqx8T6oxDb5s9sRlrWU0NKLXRnbMVdJkx&#10;vYtrptbYasXao+KsC9o2Mlbr68vWWlca+upnO0zTlicqgiZ09apXmWa+STCR4AcfvQ0C+iVmGwOL&#10;zysHX2h6zGAgn7M5ezfhs4tiPjBUbVZao6r5B8oD8jggxLSVGmhqyDnbkDNjDB6M0dcskbAYyMNu&#10;5H43Ig/ZqlVe5glWC4Yg+PzpEeu6oNUGM0UUYj8kiAGtVCyqoLZn63aIHtJp5lbmulaUoh1TreiJ&#10;XSjdNl21YpouWOYJx33A7fWIq6GC7Qxrhv3hBXQ54zTP+Hh/wt1EfHqa8eVptZUDz0vDZa0oVbE5&#10;FL3aMmxQlNCHRkGIFAN2EThERY4NuzHhuL/G/nhE+/kTqIbTrAgWIAarrXGqFcssaLoz6TdpzgG7&#10;nDHm5LQRI3PMbHRSotO0/MBvaqhQNjNrZmzR2IqDN0yNU2vWD0u21VWVY0jY5R2nZriUBada2Wqx&#10;IRDH/Y7SJ90hRIx55JB2yHFgZICYP1khZo7hBco8Ym9n7K8iM5r9909f+F9//jP3u4yb47f49u1L&#10;LssMmoJBqK30BaQBMdLVm37Erm2FVLrSo3e7hl/7ZxEf5m2VhBoYRaE0rCbw5zDhKmZ883rH//TH&#10;/4RPn+8RhkzR2oMNohPC3UzSV/l+BoUQ4O+OrwuFpKKrBJv2DBf/XKo98kPdSWxwa3ap1Wrzd2iz&#10;eKv5hqy1xlorWpcsu2TICTum9rxm7rJ2dpUho4jFEJAldLp0oEiwAJCtG+KdoWlCYRBXxz6j6Fvt&#10;OPjW5c8bZq+LVV0CZUJat1s9Cx8AIM61sdVqtX8B9OGeofdWNDdRlNrMCKacuduNGJJXC0kEwxBt&#10;Pw7cjb49aFrtfFn5+e4O0ArRirbOELCj5CNqUaylmK4zcyAyEoJ5FmOiwjqhuTTFNC84TRNKNaQc&#10;EfOAQOBcXboMi8+nf47Eb765xdIqLpcTTp8+4HV6jSgHzPMZ63zBZS0ojHhaVjzOFaeinJthqoZV&#10;+5AG3Qzb5yIEfjXy9L8SAQZPNUp+qzr7boiYbw+Y24qHhyfcfvcdghYKCyQKDsOILdSt9vg8aLF1&#10;rfTHRrBYBSNBeABoj1fpzaBRTVnNenBu8YDeJliqQSUyDwFhAHYhYggRICGt2lIbp/MDuFx4GAa8&#10;vDqCtSKkbLvdHmPec0wjUkhOrBDvOkmDDAk5RkuZwGnlX+9ueH1zsN1ux/e//IJyerL8j3/H72+u&#10;EWFY1xVhGCGEK3Jb66/kJvZxcP3m5X++rswQ/UCAiCCSFiAIEAZNEHE0uSXDqSr++OEz/t9/9+9x&#10;/fo1/ul3b/F4nvDlvmHRBkpEoDzrcDzYqN/W/TUQ6fL+7igszVBa7ZQ7s2ZbdJbPWmDYQpZR1Vib&#10;uknJMQSoVVFKYfWhYofyyvNlrM3xaW1LskZHVZKMMSJGF23l6NVRCNxUjAgwRNtCqq2LwcDAvpWQ&#10;4FIqbai1jxH63LQT4TdJs4dVCa3zw7HZ8OO8Fqzr6mnMqg6WAEkJfeKvXNYF59OZIUTsDwfElHF1&#10;dcUhRizzhNvrG+YUrdaVKUfUsnKe5x4yE/wRIJFCQE6u/TdrYEjM0U1HZh4VX9cCutvYZYi+eesy&#10;TX8xFzXUpWCtBCUhZ6IsM67GEddXI1YKPnz5gvl0wfFwjRQS1mW101NhaxXT0uzxNPPLwwXTClAS&#10;tFbU3h6F54f2mdIL9F1uFEGO3hMPKSDFATFll0u7O9Jiivybr1/iDz9/wIf373G4usFX1zs75IFW&#10;a6cBeSYTkpj2mHI19b4XRKluvFFYx2/5sslIq3DXalX/32Y+WJGYsR8j/YXqZizx/XQFUIvi6XTC&#10;j3/+Ed+9uravb6/4Yj9AS8BhGHnYHWwICZkBaVNGiitxTTs/IYGDZFzzGjJPxkgef/M9/juAD3d3&#10;+Hf//j/A/vYH++71Kx4PI0CgrAvqWjqQxMs77ejh7ciB/zHbZNyVgTAqFO2Z92xgHMAcoAMxA/gv&#10;f/oLfnr33r5/eeD/+b//AyQm+//+8x/4H58mLKtrA7pix0hxkJPQ1Mwdh83FPmrqAZv0ljimgARa&#10;A7Cs7nKkH1I++a+N01JQSnOpdHchu61AezAOXMbtP1+oG6xAgM2DXX/lcvcNBLsnZsixb0b8X7k9&#10;3fMosYkRbcM2A9pgjQqTRlOnCQuN4twrCu2Z5/kvmgUTsGMBt+8RGU/ni5V1Za0VIcaueSrop6Tv&#10;UktBLfUZShlC9GHgkO3Vy1c8HvZw6otHr9fW0KyZNeW8TEBbMUTBkBOGYTAJgbX5/jgPGTH56U/o&#10;tk8G6Yk81XwLMhX3A0zqQS5Uw1QWKAx5yMjRfYCSgKfHJ0CruzNDQIoZUSKtNQgiTAunuaA2Ramu&#10;62/NKQB+DD1Xs11kIiBcckqaa/Nzwjgk7HLEPgYMYhhywJASYw447BMm+xpTeMR//C//A//4V9/y&#10;h2/e4Gq3x7pW1OIMRwcbe3JPqQot1QeK2lmGZv1G6VDPQGcekxaMTBIgeWCXqXaEntt1vA8FFigK&#10;DH/880/86eMXi+MNv7p9wZe7bKyFN4cj9uMBYx6Zw4AYE7wU9cRxA2lBkFAQPAoNKR+QwsAxzXa+&#10;nPjP33+Nh1cv+cvdCT//9BOf7u/sq6/e8OXttYNVoytS+/MMkQjFlu3wq0zYhUFEDGTst1j0QaUL&#10;u3LEp2nCn37+gj/8+BNe7kf7x+/e8n/97VvsrwZ8uix4cbVDTAJM5jmOhIWQkFKE0LqAyayUgkjj&#10;ugrWKJZ32S1iatS2he6g+zb8PjY0K2vFWqqVquwbBDcq+itPwANlzatwNlWUWvsL7QJiHzTCwQ5+&#10;Mri4SoQxBoshMkQxoLFps7WWHlxLEH2m1OXVCrVSVtbqXgbSoH2d0R0MBtj2914OkBaESIEM0UEu&#10;fXthsSyFzUGQrnoK4XmoKAAYiDH4ujClgGEA1FYUBbKSIQLT8mS0RpgiSbBSGpanmad5htCwywP2&#10;+4wghtpW6tpAVQwpI4eA5XRBGAUhExaIta3gVBGoOOz2EHfOoVSD1gYWp+fUCohECEZItC4EueBq&#10;FCTZ4bJWXFYf8Jwn4GLEfp9gIWIYHJeWBCidpGsW+ram31jYDmJfI5oIGgRKgMEtAyHQKT1DRoxE&#10;TE5cigj44cVLvMxH2GXGH969x/204v/667/tWvyK1lYL/dZXEzJki3Qp67quLqjxA+BZ0672TG7d&#10;xkO+z1KgNYcybCnTJoDmyMta8F9/fG+f7h94Mwr/1V99Y3soswhSGmw37DimETmOEIkWJFDEHxqY&#10;sEEBM6sQNhM/PGk2RDIyMdrO1lJ4lSK+vT7a5+nIL48P/NOPf7I//iR8cfMKr29e4rg/WlSPrhPQ&#10;AKUGQwu9t1W3F4vCokSGIJQEqyhctLBOq3354x0fHp7QzPBvf/tb++7tV3x5c0SKzQTGXSS/ffna&#10;Xhw/8uFysXVdmWIGPMnWzfbmVYdQ0BRWa+OyrhiSWF8huukLYmL+fW+QHu1GFPW1uDkFxx2pXaXo&#10;RGiv+kqrtpTKtYcq+a/1XxckdLej9Q0A/M8WsU3oZObsitoEa3GJUhAyxYAYadJf9NUMtVbTrrp0&#10;S7ZrYKiVhCHSpYkxsPMfgou5egZGvwApIhZJ9FQiWIqROUfknDB02mwMnvUXArGdsLVUDsNoOQgf&#10;Hx+wrjMlwFKOPD2d+HQ6Y11WSyFxP2YHc6hgXVdAFUGIMQ+IMQDWvMpQQ2sCqsezaWtgCFiq5/cp&#10;BEMeXJslgt2YcLlMmNYVD6cnpBhBIepSABDrsmCaVkjKaFpxmlaUucB4BUU3ycSIGBWbBa6rv/ud&#10;9WvF4GKVjkjz+Q2oQIRgFyL2ISJDsE8BSQiqIrAhseGrwx7/9//xb/Af/sf/tP/2y3v+P+9+wT/9&#10;9V/j92/f2KvDLbkUWPWvv0JZ1WNMxiH04qRDVtF3zL3vNTNTf9BpCigbNCpDNRMGQDLPYvjx/Xv8&#10;9OEdlqd7/vM33+B3L1/gSPLB1JoExJi4DW6BFUCjWQQQKYxey1eiqnLbbEMNikYRWpLIMO55wYzL&#10;PKPOE181wYvDLS6Ha74/PeLzw0f8+dPPiGngbtxjn0eMaeBu2GEXM3IIbF6LocAt0tOXCct0Rjmf&#10;uQdxnTJe7Hd8+eIKv/u7b3F1dYXr/YGR4mY08fnHLgludolXu4jDmEg4KQw01FpJmA/eAiExQIJQ&#10;As3l85Ww4Iu+IBYsgJ7Q1XMpAvtWooe3uNKQnWZhzlNAqRWlFJSObKMZcg+e2dgFGzXLk50MpPif&#10;6YsL6/MPrxLVaAbbXuIhJ6TkUXZmSpZmArDBYbPmv4FXop2AE4IwBMEQySHSt06d+hXDr20yaYgx&#10;JT8QQuB+N2IcB+yGbGNOHvhJM5oxpWgwsGmjNm9IWvWU6NoWUzSCwDSvoIjl/YHBpZ4+NFSCTA7W&#10;JDCMe+zHaCmCVhe0ecU6t85EJKoBuhQEUafvIqCtFcfjDY5XBxgLGoCpFHz5co+bm2v3SMTY/erq&#10;a8gwwODiJhNBbQoTg0hECAqygDRGATQSVFdBbkMotd6L0X+AMN9JRAaMccAYXTK9i8SYoqdMWUMW&#10;x41DC5IS/9vvvufvXr/Enz58xMO7v+DPn95xffsaL1++RggJFWpqpDV/+QKJkAQi0jei9txTNhib&#10;9qVycOJiQsIIgSXgfrrw3aeP+PGXjxAreH2I+P3ffo/rMVtk4WkBVow0SSADWiCaqjkDwjtNn7KS&#10;wuQnoC4+6OkgQi80vXyGgZER+zRaYmSpK6ytGJvhb26v8cPtDUzV1rVwbYrFGuZyxrQ8oRDYdXBM&#10;VbCpH8+HccDb2z1uvnmN22FnV3nEPiY2a2AURIloc0HMEUEA09pzKJyJSTQEATyKHjRtaL1kZwhd&#10;UOXxcaGz6JyobJ2k7904AGMI9DgfzztotSLQs0W2w6CnN3FdC9a1opRKa+qMxSCIyfMXOvbgV1qF&#10;00167eKan7VW1tZcdORoZnhCV9z0HK5YdpcZYvRWQoVoTdiaopqhopHbZiV4JqaEhk3z1D+CNe0E&#10;TT8ZGIfsZOUcnWd/td9jvx+4G4YuKvE/O8bIy7ri7vEJHz5/xnKZaKoeFzdE7nej7Xcjr3dHrGth&#10;WSvyfof9OCAFga4LWi1eJQzZq5AYOA6C/c0Oj58f8DQ/dchG/xZtlJrm/fblMsN68GgeI/KwxzA2&#10;NP2C2gzjmLDb73G5nDHkDEAQhwF9DmeZmaorWqsWU+b1ccCqE6b1qQeYeEXzPORX5xk+a0jheo6e&#10;BIgUIlIW5MHzLqXz/2MKnYHgF63Zgj1p318N/O7md5jK1/jycIefP37Chy8fjMOB4+GaKe76QZOx&#10;i7GHpNi2RQesbQEJvsaFoSpgTe1uWfnL6YSfPv7I6XJCDoIfXn2Nb2/e4MWYYLg4Yq4BkBGHfDRJ&#10;2aW4ocONKF3wpkBTGvxQF1UL1lwKTOm/SkF4dBrEqU3NCUgIYrasEy/TCaUuiALkGJgZPJVJHZya&#10;UjKLhAZjZKRDgz13QUI0Brct+aSciDTAMhqJ5gJDKA21R9eFnKCl2Wm+8DytHhPPBG0VXleB0UsK&#10;YxA3KrnjECkEH4Oy5ynEBJpYMOdCqvapIMkUo/WANYeqtAatztqYS7OlVJTm9Gt2z8UQgBTFgscy&#10;9rGpsy9LU7ZqVjrmXVye8twghj787CMENDWymTs2t60DxSwEqDbW2nx3icbqAS8e0acdXENAxIG4&#10;QWzbOvQhKRmHHC3HyDEPOO6ci3jY75BzwoZuUFUsZcWHT5/x7v0nlGVFThnDMLiePSVcHQ949fIF&#10;Ygh4fHzC/f2DWa3UIoghYX+zwzIZCLNxCNyPPl2lKspUfdAXuuQSfhsnCtTtwjBV5DHjvEy4fJpx&#10;c3PEsDugqmGthvNlBozQnSfkDN3HEGLCaZ5wmRZe2owhETknHoYR5/MFWgsCgNvjAdPccJkrYj80&#10;/c42bEtcZ1Wq47G0wahImcgDIVTk6CWldsqyRHZZL2AbCbsSO8n49vYrvL1+i8fLwvvLjC/TgruH&#10;e1xKwVILmjaMISAH8bVvFI/56vVlbZ70PZeKtVY2c9Dnv3p5g6uv3+A6BwwEVFfM84QSiJR3PBx2&#10;dr07MsXIIGIU0iPkAPSMCEMFURFY+xquEba6VgMu3kkxIrih0xqcAishUsKIKMZak53nyPuHe5R1&#10;9rUrCQmGmIgYFWYTBYKsftv31wSqARAlkCzFxBQiUogWJZJmWE2x9sNSEk1SILP3D+uy4Ok0oTR0&#10;AVr1sV/fgOkGHfL7F8LAIBExJAvOF+pJ7g4VIIlhyCYqaI69NIghBidi1dasdqvyWqotpXApFaUW&#10;86IkdF+FWBckMQQxI1CbslqztTYsq7I2NTVhDLQIYQriTkgPYvJJpBmsqRmFfVGKnh9CuB7B1Ijg&#10;VZf/YLycY/VZvA+oqNaTCknPesCmholX+5EpRow5Y9dvcNeCOx5HzQWdl8sMUcHt/go6+EOfU+Lh&#10;MCJnMYry891nxBRtmmZcloltaRjjDa6vbvCb795iujxBaLw6HDHmAfPlgtPDo1cGMSKOGWwNKUVE&#10;+CT9sixYF2chMiW/kbThdJ5gTFAjUs4ABcXDO3B1dYTWimmesSwzai0A3MDl02SDj82Iq8MReXfA&#10;ag21XhAFCGkASDRTFFU3uLgd3EU0/TP4NLlBSCQhpHXhl/Tdu23SmN5+RAERu0nMMEDs9W7A7TDi&#10;uxtjNbO5rpzXGcs629oaWq2wVhGtcmDDKL72FAqNGYbBIEIDIObXh8JQrVqRhro2CiLehBu7Hnbc&#10;7yLTrhpD9ZLTB/R8Xr2a317cAGEQ+jyJ/RXxNyNIsZQSg1dFdpovvJxmlFrs5XHPlCIP2WyKoFVC&#10;myAgGLR58Al67mQANDQDlT7GJQTBqJVslWarmWUaMsFoaIWBQA4ChZgwM4QEScFEjK0WXqaL1XVl&#10;LUlkpEYAACAASURBVMVggTEKnof13ARJfE4+839jXd0o8AK1l2ld7gOYH+odHNzn0Wagh8eqt6i1&#10;qZXW2AeLZgSl0YfibA6w8TGw4wNKxbw2rtV60p8j2dHUrfgKvyg9Us6s26PNYGxCEZ+RsHs78Osw&#10;uh/CgVDrKV3bVMxndkojVX2hQDp8lmbxsDt60o+ImRlrK6gaMTC5irBVrMsK6VLoasViCvRBhbHU&#10;Fa3hWVUVUmawisBgwzHy7Vev8OblS0znC5a1QGgIdsHd00dMlwXndcVjWTGI4hDgt210nbpQYMXd&#10;kQGCq6srPD0+4un0hCoVuyFhPyacx4iQEhTE2hoeL5OPC823C5kBPXsNRR1gGSKx2wvyPmKuau/v&#10;FjIAeYjQWlEgqOac/LI0CASIgiUBJ5vxEAzTeoVaonsj2NyFZwEGX936U9MQGRGRLFlkpcFi7IQe&#10;n3EyePhsUGUMsDEE1jSQtiUVgNbLvB4qS19FKK0ptUPVSaWaekKXBUoJyFTEgRh3hbujYDcU0Co/&#10;fJ7s3ecn/PzpkacqSHnEzXGPr18c+Pp6wNUuMQXPTYhGRNX+Mns6gDBRQGur8XS+8POXz5jmCSEI&#10;UQpSjGgOU0eMCZWKapWK6oCcVZmCIGpAbB5cLMENWELQ6ZQNosZQDcEaqMEFdTRENaiAxhUIA6IO&#10;RBpRANwvM8+lYWlOU+tTQgTvfqxphSmQJGCfwX1Wy9KgzL62M3Pkej8n3QYQTJWs1aDFh4AGX2UQ&#10;PTnbur7GdxsAwNqAjXOaGhErkeJWmBlqM8BcFaz+K2mmppWeYgWDuTTcQqAfnd53OCrWlMbigRjm&#10;p1BT7ep3lx9SgGC+PVH0DA/rZxuF4odml30DMYr4+WLG8+XSe2exdS1cyopaipVaOE2zraUQAOd5&#10;weGwR0g96BO27VehtWIcsl0d3/D2xTWOKWO5XHB5vHMPewi4XFa0UjfMNFttrrSJRCkFx/0OkYLT&#10;6YTLNKEpkAePgUPXnQcCgYoUI26vDlDSmQrzBF1XHPc7jOOAuvo3vqoryLaJbxBiGPc4TQsulxPr&#10;OkNrg6lPlzedArBJvBtKAwKBEgNUEjRmrA0oiw+xogCC1rXt+gzTEDi4iL73RBdRsxGeTAzHeBmN&#10;QtDL8wCaA1ett3EwNboXg2xOc25o7hBF8+h0IZoJG4kNJGoAlhqxlObTyVrRlsJoxD7vMJeGy2m1&#10;6VxQLgvbcoS92Nv1IXHorZNCsbYVIC1GZwrN68qyqs1L4TDsMO72lnLiulwwLcW/OBISEoZIMyhb&#10;WdAK0eoCt4EXxADEGCy2yBictp2Cc7A9ZsAtAarq5+SGG+jr4EAfzIKd/yj0NsQ8CtHQGH0Sg8TA&#10;KOJIfvDZHxBCfB78uQUx0KFrjrBfW+d0lsZW2iZU6v16f806K+1X23P/O1c5cosnIMImUISIMG41&#10;B41tkzL4adRJT4KYIlMIW15Qr3d809C/4P55OocR5nor3eRSBpKOgAGhwT8AyZ6Ihe7LAOP19bGb&#10;qPzhn+YJd4+Pz+odNWWtBafziWaGGCOur68wDgNjjLDWoK1xHAZ79eKWNMU4DtzvR+yvBnz46Wec&#10;7+5xM464OuxBEsuyYDHFaV14XhaspSCa3+j7ITlDwXevkBhR1orzNCGPIxSGYdzheHVEHkdQnSoj&#10;ISGKP0wiAeM44rDf4WKKVBS1mXnKgKvGRNyYk4NglxPqbg/DghkNxuQ+AwClOWJ+i5RbFHhaCj48&#10;nZHef0R8dcSA0XkRkYhR/NQW/jrAgdtkFaR0Mb31ZacCptZTIWmAeMAqgjptB72KteY9P8zE/FQx&#10;NdRAWPHJfTFC1cVNIQ8IQ+wJxK4KPU3AdKnQVhDy3l68vuL1q4jfI3XZtVmEIoaKKMp5XaGSMKRo&#10;gwTSWZqUEKEQNDMzCvMwQqKiaXWFH6MhRG4WcecBgIIAye6xaDW4KKguWNeZpQhjqIgpYUhbmeu3&#10;b1DPJWHwZ5wGn9eEAHhLZyZKRYPRLKRASa7vaOpCMCHM55H+/0PHmW3fXu+KNjqrr39bNdPWpe79&#10;R2bs2LVuTNrW16SrP/0A61sOPI/4t12DuQ2ABENnIoprnxSm0o/+7rF4PnngnzsEz30xUxqUJE36&#10;oNFX1Or+DlP0KF2qPAum+pdAmAWo4PkUkK0k6uPYKIEdD+27DhOgnBoeHh6wrouX4EGeNQspRezG&#10;7FPXdTEBeX084rAbQGtoZYGKYsVqXz4/MYWA25fXCB2qr4TVFPh4WfFUFizrgjqtGHYJkv2Fns4T&#10;TBtI4rg/ApjweDrjdDqhNVdeHq5ukNIIqOLq6sZ7tD6QfPHqJY7Hvaci2QgTIMyFG29Bu0b99PQI&#10;BbHLCYbgUeFqPnluigZDKkCjobrcFjBiMeBUHNByMyYcckTOruMwASMFNHX4LwmKef/myQYgfKsB&#10;840vYRBTdIlMX3d0Exaeq4Remzr9R9WswlwtZ8pqgCLB120JkITW4FF6acBhN0IAal1tnSZWq94M&#10;i1Fk3hLGGGO3OSNATGCFKKrU0AUxAKwZWqswE9/rU6ji1ZCC0NZTDa3fnOp6bJFOQOqKydYqNUTH&#10;8HdidqmOkLfR1YNiYKMimFk0T5oV/z6jbwnNNhmwepw66JWduw4FFFjoblPCTMT39ClFiLiAuql1&#10;1Co2Eqp1fTc21aIPIr1+M0eWujHN/THUpkbrd8I2M+kHAv3v0Q866xfxM+IgiLFL56giz3MdX/U0&#10;01ZQqWx9jUiC0XUWPlzcnhrtbkvVLRS4Kxq7Tds850Vbt18BVIFRNnyMWTwcR5bawSVQnC5nPJ1O&#10;WEtBCIJ9v+FjV1kBjjqfLheUtTDFhETYIMZdGLHOk33+8hGA8qu3r52lUAqqGsarK6y18tPnT3j3&#10;5RPWtWJkxs14xJubA46HhLrMmKfJ980hoanHf6WYkJJHsW3EHDGXRh+GhBQjrnYDXt0eEWPA6ze3&#10;2B8G/OmPf8B08VlGHgaMFMw9Oep8PiPEhDzuMeaAIQaU2JB2A2xdUbViDcCQfN24NkVTQ4FipuFx&#10;LXicGx7nhquR2EciCRDoZV5AdwObJ8orGlpn86l1RC7dFmTYXHLt+SEKW1aUi239d7CGWtRKM64K&#10;LEZrnfabmLvAJsIYTZKA9FSQuTXzSgPkbuyjz76norLbMbACVlVJUwvq471mAlMxgwe+GACR6LHz&#10;XUjV1OjNIL1KMOOWqIytNzZ4XADZlXuJHSJiLCvLujp/sxbDalRLTDFYCoFCo9IsMPfXwrru22i1&#10;AWszIDAoODLaLiRGrLY09TJF/fNsun+Ki4iU217EC/1+cJuv4x3GEqNAQbL1ijw4x0P76U4YrVUX&#10;3HXVIbqBjZsrMXR4WxcvsauXfBOi9Cu+Hx5k77ykL77cbqCdIk06eFYkkggOgd2Ca8wPRJi3yl6J&#10;PK8cURusdGHUFgUofjk96x/i5y9fbFkLm6qN447jkDG8etm/6V0MIsSL2xtIIM6Xk/35T39hU7Xj&#10;fs+3b98iB2FdZvvw/mfuUuTtzTV2Q7bT4yObVez2O3zz9deoTfHp/gHv3n/C03TBfhjw8rjHm/0e&#10;YyakVe+ZUsJWellZMQ6Cw+EGEjOenk5oari+2iMSWKeCZV1cu5AEedhjf9jjsB+QAvHtV2+xyxec&#10;zgXVDOdpgrUV1qqLnYaMnKNFI9fdAJGEsB9RzTAvK6gOsmUwUAnCV561AUsBLgU4rYrT2nBMxBgE&#10;Q2hwkUKvC1RhptZgbL1WM3Yd+nNlquhLUHs2tmn1p79LbWvz8ryUxmK0CqGFRIkJIgkima6/ETT4&#10;S0r6AwyrNHPLeiBZJHjpiEDR0P33PjdzCbDSItDQ/N9VcLOT+30pWxlAM3SYjluRW/B1BhtJFR9g&#10;QVBRnTgEQ3RdgM8CYuR2pZbi4SdzKWimABNJD24UUYqGPi13W7Wqwar7M0QSogoSI3PKGPJKoyF5&#10;oLe7IUOwlPzQVm1Yi5IIBglQrRQREyG1VqvmsYkeHiNWaaT5DAednajw9NvNJu0am39hOepdg7b2&#10;66HgdMSuanxWDdFtWtxO620TDjMPfHGBe/+HiZTQY+B8qu4DEurzmJMEQgzeewBdpr2F/Dbz5qTT&#10;2nq7CwHiMOyoCivTxPsvdx7gOY52PBz6D813pTEkezqd+PDwxP14wDAO2B92GMaMD+9+tkDj29cv&#10;8frFLc5Pj/bx7gtDCPju229xPOzx+HSPj3dPeP/pDvePF7x59Qpvb6/t5T5TlhNQKkyIPO6h7KvQ&#10;VsBq/UVccH//iDwe8eLVSwyHAyIUphUmQBoyhnEEk1uZD9cvcdyPWOeK26uM/bDiPD2hVUXLAfn2&#10;BhISGgzNH2xEHrFUoMaItRYsS8IyGFANFQZRX5lBCVViKsBpqXgqFU814FgNu6bIrQJYYXTjjx8O&#10;zZ1yPRF425B1RYQPCJySx/6Q9LmVD45Kq1hbs1UVRcgGoWPC5HnmYChdLeXCGvdVmJfj/TemT5bA&#10;qn6DidfglA2QprTWYArTSj6vxRo7FUHN0wg7FJj+uSMCgnDjHPWdCRBSgLGhWbWmyv6RQVZ/cNVb&#10;JGUziWCUCKtELRVatxaqMwEEbKyAEMKAVZt7UCQAYp0WZphrw+M0YSozyIimnrnp8O7OHSCcGA6D&#10;afSaxxokBaoRp2mmMsFCthwzxQjThsXUZZBmgMe5ca0FSy22dCUi4CExfR7Qi7BfpwsUUiR008Qm&#10;lbbn0UMP/e5Xh23b4l8rJIDg2hXwCm3+9cEHy1TbfBbOftqOHl9fwS84n7g8PxOd2gSSjO/f/fRM&#10;VjIFJGc/qZcZx8MRu2GkwfCnv/zIp4cnaKvY7/cYhpHCiM+fvmB/OPLqam9XVwfenZ6QYuBv//r3&#10;+M1XX2O+nHF//wXTZcb56QmRxO+//xZXhwPGALJV3NzcYF0nTMuM8/mE/f6ALAFFiRhdM2BCHELG&#10;9cvXePHqJRgC1mWCgbi6OeCrty8BAZ4uZwQBpvMD1vMjtBYIGoYMS8ORpTWYLjYVMg87XJYJ03RB&#10;HjLevrmF5B0+P1wwTQvmtKJkhVlFVaIZ0ZrvfLcX+rLOOM2CtQ5YK7EUs0W8KFUrCGYIUfp+QSld&#10;J+SFd79GTLfWEv+S7OFado9jW1tDVWU1WOt3gfW7RAGjGq359NmgMBYYap94uX9lC3kFAInyXKmY&#10;KZopCfGyOXjh67t0n3hJCN1o5SWqNkVksBRcFUnfDkBLRZpppVSuWrBGICSfE+5iRowAoGgoMDGr&#10;aGhaWNpK0CDBW0WQhgb6yRMIE7QCMHlnErrT0l81mho8LVpq5zb4d4nPZXTwHl8NpRSDCnP0PEj0&#10;V8jNYJHW6UwOT6kgGtRorTVobWzNrLXKUiumtWAuBa5i9KzG7RXcxsniynB46rS4YKhTX9x+aS40&#10;oCdxd8VR3xlue42uaHSlPZspUYsbzCsgIrbdJar+ypgqtbae+iXPF00gvWfoXDjK1qbQBGQkmpk2&#10;ti53GoaMlJzS/Pj4gJ8ef8TD/T0ulwuurm/w7fff4m9/+AEvbq4hNDs93PHx7gtoFXsh/uEf/h77&#10;3YBaFnv/7h0fHu5xuUwoTfHVmzfIw2ghRKYoiKYIrTiEpceZpxQg1twkVCqKKvI44nB1hTfXVzjc&#10;XGO332Mgcb6vuCwKL6QbDocdjsfBd7Sloa4rgvmgq7XmuvkGCAKDCeqiaKsihoQ3r99gvz+iKTFN&#10;FS+OR9TVMM8NGCIMgta06yecgNTUMNeKqRRMTbFowqrCtWKTEPXSPWATncTt3N/mCqa/Vgb9QUB/&#10;GKrB7d1NnZ0AgVJ6gejxsL0+pZKoW3L4v7hYHJobuhCG1GbWWqOVxtaataastQuxvK31bZ/vzhEl&#10;ICahZK9OPRtagGYwVbYy2zwXdv4mtSqaWW+D3D3IFNCCYNaGua1oqAiJ2O0zcyZCap7SncVpQyLI&#10;sZKilkToAB1aDF4Co3+OYNIv0/7P4TSlFCIGSciyAhIRCMvJfTEwmDZXAxgizMBSFWFtdnPcE4Ct&#10;S2FZVmvmEU7BmtVqqKWx1ma1NpTmpLK5FCu19kQo62W8b0SCC7/YydHWS3T6I+k9vXm/AYLdmRoo&#10;4nEJ1q3Y2+liZl249Gta+NYZaOvt4laiYVM0+Q4Dz2AWbMAZ+7VzVevgDMDM4u9+/3sOwwgA+Pz5&#10;Dnd3d7j78gVmQFlXlLXAVPHm1Uv8zd//gB/+/gd89eY1Pr3/BR/f/cynL5/w4niwr1+/4Pdfv8Ht&#10;9dEuTw94//kXLud7EBUvX9zgzVff4HS+oKwrBcBxzKA2lLnh8eGCGIjj8QCrBWPKAIglCLJE5MMB&#10;+6trjPsRIRBtveAyz0hsuN0PaEExBkECAQlOp0kJNiTcrzOCJUQmlFbw6nZESis+fn7Cqg1BiJxG&#10;XB+voUqUWnFz3PnXXxSXaQHzHsda8XA+4+F0xrJ6yCiioKHhUgqeLgumHLCkiBKIoFuZph0o4j+q&#10;XzfYfeFkwK/gDO8N+57ZFEQjUUGokMbQrwB0Jb/fPtFj0BGs+A+9EVppWoBWwFqAZYWVpbKsjbVU&#10;gxmdHqTWx1G9i3WSIQ1GBzoQFIgEE+ljdSiqVVM0qg8pLe8z4xDBfTA5ZEpOZIg2q/FPHz7jD798&#10;xI+fH601ZYLhmma/efWCv/3qFt++vbEQIgXm2mSDRUmMAY75E2MQMIRgRnf7bR/F3wABY7JVlXen&#10;M3/+8MnOl4XazKJfzM4j9AF8vzEFIgGqzUptBAr2a7WUE0KKJiWiLqu3UOOuG5Ksbzj8T/Wb1a9f&#10;Et0K7S90DgEpiHnUvUC6DELVg5fQ/yKBIMIowZLTn+3ZGYFNM+OmB22e62o+CTIJQjqIBOonDGG+&#10;qpVeGSjg8FlzbwqMZsot+MkHjc7PBHxsZrE0tcvDI5dlttPpzNKqT0ZVkXPEYTdgzANubq5xux9Q&#10;H+/sz5/fc50vdhUD/+6f/h63Vzvuslig8vz0nst0wTiYffv1K1YlpqXhw/tfsK7FI9z2A8Y0QkvB&#10;UmeoFqQ8YL/fY5ddar2sK9rTBVevvsL1q1fYH4+YpzOeHu4wPd0htQWvr69xNe4QdhlRgnvxQ/QZ&#10;RK2oZUEQA0LAkDMOV7d4vEwobUVMFUMaMOyvEXO0x/vPBDNCSmBoEC4YsuLFzYhiQLaElI8o5QJ0&#10;0rX1/66t4ekyY96PKCNQVRyKYtaR+cCmetP+8LiMxNgXT9gAHGZiJo5b6z9UU7gIGOJ/uYbJ5U5u&#10;kjKECuiUOF1mu1xWLFNxgGtD33boc5R9iMK67dNFmHKHiDaF1kbPFgwUE5fDaoOykSRCCkhjwvF4&#10;oAzBOAiZA29e3+Jwc0DKma1VNAKLgX/+dIf76TM+/DTj3Cpv8wFfHff45mrgX339Am9ud9jvIkUU&#10;0BW02g1EEUkCopAO3zFnKCaX37trVFn7qjumwPtpxl8+fsJ/+8tfOFtGGkcOUWBm3fbfh/R9A+TJ&#10;SY3uZHQEm2gwiYHjbrAKoJj/Wc1ZSmTwvYKHbfspKo6uYCQAN/rBU7T57IG0ir5x6gN8EimkZ0Ff&#10;EKF/UsdcqfdOMBiEbiNVap88ENLToXztadacQOBVXneBbu4pRa9I7f/n6s1+5dqS9L5frGEPmWfk&#10;cFl1q1QttSw10IYBP/sv95NhwNKLAFtoQdZY3TXdugPJyzNk5p7WEH6ItZNXJkCQ4OHJszP3XmtF&#10;fPENanFylj5tPYrbf4rus0vCjz9+FKjqncjh0HF3+47D4ajjMEhOG5fXVz29PElZX3X+uchNWeTN&#10;4x2P377j/u7A3c3Iti66rqvMa+J0WbhMSecly5xXStpwWhmD591xYIjms3N5+kRKm9Zc5KYbmNeZ&#10;1+WC3tzYwoyBu8dbfvXtO2I/MM9ntvMLZX6lo/Dm4UjvBK0bmPsQvutwPlDXjVKFop5VIvePt9z0&#10;I64KX54mtgz94YYPH37FvK38/Pwkmcr7+wOHceRpOlEGjyuRg4PXKXHJJrf+7W++5cvTMy8vL+SU&#10;iA6CKLlsTHllKoEbPL6YPgQxBqaRxgSp7aYZvwx1fm8Z7Ggwj4S2HYCxJBpp34bJeEFKRWoSVDpU&#10;HZdL5eePZ354/pmLbqK943Ac+Ob9HW9vD1AWuoPX/hilO/Ys8yY5K+I8b998A3hd18Q8r/Jwf8/d&#10;3a0G76TkRC6JnC3Ydxh6vbu7YxgHwSEpJz1PZ3EhIDGo9EE69bycFr776Yl/+A//yA//+JGb56p/&#10;d/dr+dX9kfePBx7fj3T3gT4IwUgbijjxmFmN252AnOBd3J2B9ogDCsWwHefxwdH3A3/4w3f8p78+&#10;8WnzBFGT3VeFWkW84MVbMIwxmUzUZr20ze6BXIvUrTJtWfCB6KIivuUnQDD3pSbcq6BFvCidF5UY&#10;xFoYh3fmtpBr1cafEOM6OLouSEusbrLtNq9VbW18EWwIKp6oIrvS0dAsby4tWptJrGq5TnK8c+Kd&#10;M/KVjTBa6nVDlQqIq9RqFnGtdzVSXyuiwqHr7BQ9jjw+3HF7e4tqlefnJ8qycNN5+dU/+w2//dU3&#10;cjsEBo/5LDqVmhOff3gmlyIpV91yldNlBokyHg4cfGDsIlGAvDKfnknzStcFHGpyVecoRRm6kdB1&#10;vP/mHalWJDr6myOX6ZX5y49s88zYOcaQCF45RuiDa7Ze4LpAGCLRRVwpbMtEzolfffuBzkfSvOnT&#10;65PMaeLxza3+7ftfS8qO3//xTzw9vfKv/tXf0keh5sTRe24eH1jHxJenV3KpnOYT87wx3r3h2EdS&#10;jGQ1o9joLDF73RJLzrqUIDu/QKnN2cZZjy2OUrWRlK6cNRtQ7nADgHhsOhBMO0Dj6xWrXV1zgEoZ&#10;zpdV//LpRf7Dnz5yLpswBPpw4FAKS6mswOPNDce7keOhIwZIOelWs1SEFAZC10k4qB4fKrePd9zc&#10;jCKS8TKQU9ZpXqWcBPFBSu9J3hN9r1qynE5nMzItibQ9E0A//fQk//SHH/jy3ROP/sDbD9/Im0Pk&#10;/V3H48PA3cMBjaoqFS9VIFhDsI9AQcVJczTyDYS1p7ZqBad0g8N1geyifrwU+f33T/zppy+6bVni&#10;0O+ESsud8C2HQgTnRZ1ve3ZDdbVWCT6oOC8lV9aUwKO+iwTnMa1yQbWKM1TYOBvNUUmMEAWG5mMS&#10;ira5C+Kdt2vwnmtL4cw9Ca2yW/IHL2rKzaZaFE9VxCgKzpgsFdHSZPRtttB5ryFGOh8EIJWiOSXZ&#10;Sm6FiVz9UndKeGMrsWdvOLGs+fBwd68xOAkelvMJTbZob/pAJnB/PPDr92+5G3vIE5SFPtyQcyWn&#10;rM4HcQTyakGxEkx4XPKiLiMivXnjUelvRkreNOUsvm9U4lIo88LD4yM3d4/EPhKl4LpAfxjZnleG&#10;IfJw0xNqgiT4khm8w6G44OjGI4e7O1Bhu0ys80QfAzf3I/TK5emV+bLIFjIP397jwiBrTfzHf/oz&#10;61L59jd/w9vxlrSdSGXlZuxxIZLG3pyZ88LLVOi3jcjE25uO0d3x5ednHErnhT4EQvRkLXJOG95H&#10;k01X8KWJW911fk1F//8U2CvcuPPiqc26S3ZQ0uYKYA+2PargOy/fvOn53w7fcJoXni4XvpzPPH1+&#10;5eX7E385dtzfjjzeHuT+OOjt0MnlaZF1SapO5O7dShgiBCRE+PbbjQ/vH7k9dJS0Ms2rvL7OLPNC&#10;FwfmaWObJ9YpyeuXV/3uj9/LtmRqKqJF6URFsqgrXv7V3e+IvtLHwt2d4+2Hnvu7nhjUKNkqqPkB&#10;YMY4phQJDvHNxFRsQzAcRRUfPD56glek7/TnVeXf/P4v/MOfP/PxNBPDHiZhTkddjOotCMaIvK5R&#10;ylwbFZrYT1PJImqHWy3FTDhyprJZ+GsuYlRDC11RGwqqATmIydVo9A3jK0rTsoQQNJj6WMT6RBO2&#10;tSrBGRNSfQwSHOpFpSK6FRVTXho9urZuRHIV7zwxeIbOax+ihBZXn1Im1yJbqZqyGcYC4qW0vJBm&#10;G+x2CzazaDOdDhpCh3in9F3geBjM+3DbmM4X+hjQujCdv+BLx93NgfF4x7plzMm2SsXzer7ovKyS&#10;KrhcdF1XHFX++bcfeDgeieJI80RKyqZFas34Lra+B8bDgW7ocTExzxfG2yPOVabzK9+8e8/z0xPf&#10;/+UvDB7e3t1yc3MLteBCpB8OjDd3VBVSypQi9OOR4I15dp4WsirxeODmbuD8+srHH37iu+9+5mWF&#10;b3/9z/nb3/0Nbj0jstKPyuPNERHPVmE8dlzmF6pOPNx43rx/D37g85czp6ePBGmuzk7ou4B4x5oS&#10;ExXpAj54lpoZYjR/iKtfhLNYIHH7fLJNmvW6R4gTzHfUYaa+7FMPew7FIcHpcOykOwi3VfXDdpT1&#10;csd0WvX1snDeklxSYfmS9fRpkUlWeek6bSReqqAvH38SgsN3gX7o9NPvX6XvvB76QB+j5FQ4nWed&#10;pllKtnAcLairiFcnXp36otJLIPqo3ov0Q5QhdOq0SD8odw8jH357q/2IiKtoLlqzTUW9p9nJN+9C&#10;59U7xF3NAFSuPobeGJrqHGEc9Et28t8+vvJ//b9/1B+eJqkEOXaxbSbGqPQ2gxcDVStazDzGNwOF&#10;nWCooDln1lSM3ue8IkguGeecxCiIVNKWaZ4Z2tBiIwa1omMnTHtQJ76lTrsWutLg/1YiOlHQKh6j&#10;QfchqDlHKblNt9ZcmVOzhGvpFAGvPnrpu16PQyT4oIJIqZVcC6kULAXTIgO8E4K06sQJimc/l6Sx&#10;lcXOLQ1ekx76Qe7vDvruzYOktLFME9EXbg8H7o4Dt0NPH4RpWvn5y0lVRKZ50cu8yLKsPD4+yrv3&#10;7/TmOIpolbE3SzdfVsnLQlo3vMBWK94HbseRNSeqgxgjx8MRJSNauL25ZV0T62lh3Qo/PE9kVY7H&#10;R/roCccDHEfisTOcIGVePj/RDR0+Bvpjh7MZjAGZS2Y4DIDy848/8t0f/8rpZcJpz794+4F3jZ6T&#10;rQAAIABJREFUD0dGn7Qekf72Fu8PBKwsd044ho5v37/l4WYg1wLOc1oq51AZBk9NhXEc+c2HD+Rl&#10;Is1mKFIPI9WZ/DXGQFJVSpZO1AhHznIEtR0u0lAG5StlHTLOiYYG+uUmktGKSHDqxIuWXfoiiK/i&#10;sug49jzc9fJ47jmfNy5LJqmTUh2lQskq1LQj8WLcfUGSg4TknJh1kxx8402ASJDRHzAJl9LFIM5X&#10;9arSOSdRhOicofxBcEGJcZPbu4537+64exzBV0l5JaVCXpMY2t7AezGikneC9ztAV0EtD5G99w8e&#10;3wV837GO9/If//F7/s1/+TN//vQk+MBgh43UUhGtlkDVWghRkZKrUk2nKm1w4L3T4DzrmiSXrFkR&#10;3/Uqzlk+ad5QY0ZI8KZzt9StKs2GzRiNzVynoUdGC5F9ptNcvDC82Pr/NrFQ08/tGZdm4CLkpvTM&#10;VSSlRscWbZ4fIkMMehyijF1U57zZsGWTIeRSyLkignon9CHIEKMxSV0LkW7XXVTJue6EDcI/+/BO&#10;bm+O6gX56x//iZeXZ2IM+qtvPsj7N4+4mvX558+Sl0mdH8V3B3MSFc/d7S3ffvuBse/15jDK7Tji&#10;gZqyakninRD6noAwp0zwxhbpxpFDF5DgVRGZ5pnozd328jpTUgYVjmFAfWStlaSF+8c7xuNAGAJL&#10;72BN9ClzfxxsxhoqGoVlS2yrfYpvHt8wP3/my0/f892ffiD5jvHxjvH+kQ/vPtB3kVxfJS8TB6Dv&#10;evTunsPNQN4ql9OZPgyEwWhC1TtOlyem6UKMHa4TYnRMlxOSNnqUPno0ZdQ7JGABtdJYZ9LoRpZu&#10;0PBE0wIgXlzDeww5qG3qDZaIJTavdipVVLTBzeaHE/AaUVdwvYgfhP7ouXs7sq3KPG3MU9FlVfME&#10;wEsxhSvBgjYUk1mLdNEco8XZvcYcpIpW0zwEodQsXrTFuIt0ztGFoEPXyTg6xqPjcBe4fYy4oKCL&#10;1izishC1I/bGdHSCBb8I6pxcF7GZ+bbPwZkZonNOiBHfBdaa+Yf//Hv+7X//kf/8/RO+i7bQRMlZ&#10;6d1eyNvK987azZKr5FIhQYwBRImxk7Hv2NJG0WryYjFJdK6iKe/GJnJlG9Y93an5TFRjO9tosu3R&#10;reAza/c2ZZS9hXCNNCTWNgT3yyBZ26i3opIramiGu3IenXPSx6jHoec49AQx9lauhZyT5Jyo1WBG&#10;50Rj8PQxMPad7Ca2KRdZUyKpakpmQ1+x4iH8r3//P/GnP/6RP/zhn/j582f+7l//a3777a9l6Hs+&#10;ffyJdV0kxsDD+2/kMBzpQiTljcOxl/FmpBtH8F5i7LSLUfK6UrdNdFuRy5nT9MrL8yun1xOHw5Ex&#10;jPiyMUpgvlzkMl24vb01j7t1pawLIQREHLkkUsocb++5f/cGFyEMQvDKzWqyag2ROSU0F4JAV4Wu&#10;GhiZdOH584+cPz4zvU7aHY5yc/vI7Zv3+vD2Gwk+8un7H/jhL3+i88Lf/PZbHh9vEIGcFtK2UbYL&#10;03JiXVdyqZznjT/9+IUfPr+wauB8WqlpYQwv/Op+IBw6rd5LESEpbFkZELyoOhExpn0zS2lrvDqE&#10;WpprgtvZqDRyCXsQCi0MRp00IpONv2pzfPaUto0AXvDB4Qehu4H7tz1opeZC2hLzVHRdsqTNURPU&#10;jGhymlNTiqqKc7lNyE1zb1ZsVaJTuih0nWjfifSDox8jXW9hwePBa2jzOJVKLWKn3WYYki10wfmo&#10;URw9XtaQJcVCDdATkOyaOFFNvdk0DHoM/PmU+Ic/feH//Id/5HkpUEVjzuJjJIjTFlbedEbgxLcu&#10;pBhnwVt70SxoVWth21ZJFM1NXg9QctFaFMlKrvuQSKSUqjmZg9QubIKybwbqvCN4EeeMfmjzfzMt&#10;qVWRYunXcY97EyRY4jUCWlQlaWHNxYKPVEWl0Hmnx6Hj9jDIcejlMPTadwGthSVvuqaNNScxLoyz&#10;8HARojctSOyiTWSaBqYW1ewgi5DVoe1MCD/9+FFR5G/+2e/4X/7+79FamC8Xnj5/4ng88P7tI8fj&#10;gct0wQw+KreHkRgcsmVdtxfxPhL63saCy0KZZ9bLWafLi6Sc6DrPb3/7rdHFiwVXnH56Rbyj63rj&#10;5teCk0IXBFP/K0MXeTzc0vcRV2Zz7E2FVZQqnsNwIIiQ04Z4wfcWujB9eWV6eWJ6euLy5Qu+v2N4&#10;+0HGljzsyDL9/COffvqJeZrpY+R3/+K3vP3wDS52vHz63PgFSnSF3oF6h1aY5sTT68KX54WXtfJy&#10;XtBauOmFYQx0XZAuVjxKrkKqEOjZWgVQVfHS0pu4zrrbBqDscR9AMwLZWc/7/7Qvm5JPBO+p1Yw5&#10;jTGrV9Cy0sjQoohUghPxnVd39HJ/X6VWC+zZxVCUIjmZ2m9H+vcfLsi1vA9OiMERgpg9uqPZGiHi&#10;CkVESlGlmEywNq1I2aWYe8UkSHVCjtD7HqHiSjWpiC8CVXNO4l2H9IOW2Mk/vpz5d//lT/zf/+0v&#10;vCRPEa8uOOl8bPbqFULAjOmslDfXRTOElWp4AeJUnEecOUirFq2mV7C9yHmjE9aKZZPZ0LRVBBYZ&#10;j/kgmv2ZYULOe/HecBFp6iejKzdTBqMhqjgPzosiWgWyNnUXIrlUXbPKmqtuKUspVbvguT2Ocn9z&#10;4P446qG5rWtV5i3ptu0ht0VFIHgnqpiTdHAaQht97rxLrXbdBnHsDApANRy6Qd7c3hGCY11mXl++&#10;ULaFoQt8ePeIiHB+fcY5x7E/MHSDqQyXDbzI0TYIJSdZ54ltmlTThtQshyFSqqeUwrZOLMtKKkbA&#10;WJaFrrOZ9OU8XYkTtRa88/R94ObGAEN0o64zPjawJASIPUilqBI6gZxZPj7x+uWJvK1saUOd8vZ3&#10;vyPEA6U65nnj+enEl89PfP7pE9u28bvf/YZ/+Xf/nG++fUeRxPn8zOn0wt3tHV0QpstKFDhvmY+f&#10;X/mP//0vfPfzhZ+nwlIjSw1GTlsz8byayar3dJ2nWJ4fyXtwERVtswZzjvbN2sSa2+v6v07Jmu7A&#10;fjkvu7+CPZHmvOTF+OoFZ3f2OuhsOn1R8aZo0pqLgIp4US9BAiC+qBMkePBOW6PgjbFjg0EpZArp&#10;avHX7pSa66BI2ceqNkxRVxvHdp+Bq7JbCwqtlN/HggHUVc25Sh8jMXQUNhUtEhwSQ1A9HOW5IH/4&#10;9Kz/x7//r/JPPz7zulRCN6oXFacFatFgwh7x4nR3Z65aZcsZ7+w0VpoaUDziAipo0SylqjkiV92t&#10;8q7M0VIrqmYF13wY2XJh27KWXJoEublAed8k5VacYBPDxhSzPV3FUbBNch8x2hzGvmmrsGYzJE7Z&#10;LqSPgdux1/vDKHeHkT54LSXLmrKmAilXTdnMgZ1zmJGU8SCiOUjjpFJL1dywh1Ja67OfIs35Jzzc&#10;HijNASdI4cO7R0HvdFsXlsuJ4AO3hwMmikMpSY5DTww2qRAHW1okp0RJiZxWKWlFSqGLnea0sa6r&#10;rFtiWlZKrepDlLu7G0REt3WWbdsoCi50DOOB29s77XuLMI+d11qT2Vb7pgqsAinhRNCcdJsnWS5n&#10;1VLkZuxwh/GacrWlzJdPX3h6OvPzyzOXZQXvuHl3z9uHe37zq2/04f6GMk/y8vyk27rIu9s71nXi&#10;sqxM88wPn571+y9n+f7LzKfTolMWKUTNVcWZBoEti5wulcElRm8ZDCEUXLE0LFRxRM3qxBl1TcR5&#10;OzTVDtCGtUNTHtUdgwQVtTsQRITQSmOxJQuuYQ1mFNM0DbR5mDq/i3lFm+qQ5sxujAepKuyGpLah&#10;7FhnS1+nqvtFEWLgZgPe912tjeoceZ+BX7vqdgyp4tp3mrOxaBAl4JDeWGDJN1AxOw2ho+uP/P7p&#10;pP/uj3/m3/yX/8a0RNbkFWfy+k4sWq5WRV1QcYHgA4P3WqhstZJLlqKeIE5UjBeTNZEVmnkT3iG+&#10;NW1aMzllVNhHwYLYxlaqSsr2XG3ZLPBoSdIutF7CBJJtC2hFnrQkbZs2iSJkVRpRFK4biZgALldy&#10;S7IOwclh6Bi7SB8dwSG1GiVg3ZKsuVy9PgSahsJhm70QQ8A5hyqSi200yQBJzcU0Y7qjjCAhbxfW&#10;ZWbbFkELfQx0MUgfHGtJONTspruohSoZ1USSmlWtq62IqoaShZzIy4TbVi05yZc1SVYzEC/tafNG&#10;A9Xz+SR73VxK0dh1chwHffPmXXtzojFG5vXCts3UmvX27l6G4416H6mXC5enZ7bpLJSsfeeletG1&#10;JKb5lbJV0pLl/HzW19dZ5q2oj563b2453I7c3d/w5v6Wh5tRoss6n056CJ6jP7BcTvrp40cu0yK4&#10;Ts9L4mnK+tNp4Zy8XFLRadskV9XgvDinmio65Sqfz5uKYtVC6GWITk23n2z1u2gzaQs9kcad5+uz&#10;c90I+EU3IOZEZclWvQ8ifm8MDB6yTzkZ0OaQfL3Fra3AIuiszdb9KWiSW48rjWSrzZTU+mcAKg7V&#10;rh0m7FWE7IzNVvvgcM0roNh+5XbmhRVETvZTTAgBy5toY0iCgs/S1CFo7PmyCd/98My//U//nf/6&#10;w2d+np2ZLTmTP3fBITUhVOIwSDKHeuP4u93lSlqhZa2j5kxWRbNSNOOy+TpGb4aqImYgq6rQAmNC&#10;DEZVb0ChohRVirbcXdpeUlRcGyObh0Tb8Ft1YnFwrmEcJn/Q606rDT0yG8LU2rgueg6DmerejAN9&#10;8xrZjCwn85Z0WjZJJZnXlxjyZEE3zgRxiFkGqKWvmcOVkjNinrZO7GZVEdCgtdgDpbZlpG0hJ3Di&#10;eHx8Q9f1gjqGfsQfelzvCVTK5cx2fuVyejWOOuBzRqZZ8zxTasF1PcdhEBcCqVamZZFcDKI1QYpI&#10;Fztub28I2PMwn14YDjcSQwCKOlEOh4EYA4JweXmRvGzqU8FRCcGzlcTzp58p2yZaVF/OF+ZSmRVO&#10;60rwSjw4waHHMfDN4yPffvtrohfKtrCcXziMnmU+yenlpJeXhbxsbFvmdV354WWT738+6w8/n3ha&#10;Kmuyh8IJVE0A4oPXosolF+p5YYiukZoGOkC1ipSikjBDU9O0U9zXbAjZPUz23dJ8gq2K3xepsYGp&#10;zeylQcyNJ1+RxqUX9VQ8VVuZ2jafnSllSiz2juAXSi3ZdXlfcY6quBZH1nYa+Rqd1gz+LFXZ/u7b&#10;NTW6tkXK73kRu5dlWzjeko0gE7RgRXrgr68X/v2ff+J//3/+M3ONKJExHq19Ml4H1Gyxhs7TfKYR&#10;73DB0fIvraW3RK0WKFxoE1hErf0s1aqAcTCZO+rItdBEAVK0koqypcq2FeZ13VPBZbcdELHKLrD7&#10;qLqvi13b5tv2d6UlFXJ14Np7e/ZNoZSM1koMHeMQOQw9Q98RvVWXuRTWlFlTki1v1FJ3ugt77dY8&#10;KKmlbfS1mslvsansTu4CBxER9QoQXk+vHIaR8eZB0zoLQD/23Nzf4ULE+UAIHcNwAFdJ2yzz6aRu&#10;mfApcRO8LmmR52XWaVmILhKOB1PZFZVlzZQtgQ+40BG9XeRh7PHe40MAH+1m5SKKalnOxBrohmjj&#10;m6Sky8R0OrEtq2opEn3QdVlkmSeWZSGlja1k29FDFPEd0XluJNKPkbu7Ud++eeTu5iBD79X7hbJt&#10;4klITXL+eNFtWtiWlWUtPE2b/PV54U8/T/z1aeHnKXNelTXtnrdOS1WKWO7DgBl3JIETiR/XVY5z&#10;x13o6KNDvPEP6qYkV9BgBijBe4LzeG2noFakWrKiENrt3ZejSfAsENhaKXM73g0yPA5PFYeoQ1Uo&#10;6qgIpVk8No+XfZrBbrfRCAP2xWLqzv3hcmIZBI0VC2jTJThbDFj10bay6/zdiW14TizgtDNwkmD8&#10;I5wHF8CFAuopBdbi0OL58+dnfv/TiU+T1SAW5psZfCTIfl2Bnc8gVTn4xkIS0zmoKF4tYHhZVnIs&#10;NuaU2k7qink+igXJaNaOYGlMCsuaWLaiU1LZimrKVVLKrOtm5XfTJ1lFYtRl82e8wjpwZa62xdc2&#10;WptGfMWMdvLTntqetVpr49HOI0MQhuAJIZjKsiWKbxQTlrb2PvjmVi37PVYtWiWVesVHSqtOvLP6&#10;Udx1wwKQ4LygYil7MQaOh5HhMGqIneSqRBcYYk/dzE3Ip5l1OolvyUrioyzLTHVRxtsDwUccHqdI&#10;VxJZVVMtMm8bOWctuUhJRWsp6r2xvdZto6poPwx8+OYdQx/MQbmsXJ5eOL+86uV0RhSNPhJCp0tx&#10;rGnTNa0s20YqWUMMMt4OiFhvLc7pt7/6NQ8Pt3p7N9ANjpIuqvlMXRfClnU5zzKdV63S8Xqa+fg6&#10;8/058/Fl5qfXlY+njdNq1mtVzTQUO38k56SmnhMprj1gWAk7L4nXsOiLDwzHniF4XAXzWaRpBcwD&#10;IXhP8IGgjivlXQTzTN4frvar7lTpao+jVKvyxJRxxt61cYC2hGPFHqBcVUuxrERLJt43gl8O9fX6&#10;22zZ2leClRkmQ241RYMSHYr6XwCosnMn7KWc2EYQok0tfJDr+7SztJKTlcw5V3KGyzSzbmYT7/CW&#10;Or5suFjBhxYa2zYfZy6Xdr2K98YIdMEpXcc82wiu5EwIwdLLq7JTn8UWFT5XiZ23UXdR5mWR07ww&#10;rZVUkNSyFBpwqlobhdm0FfZzDd5k97JEsVGzaz+oMVHs82PHcKwRvLZvFg6r5ri8r+29ztDmW28b&#10;XDGWqxhI1bwnPN4HvA1TzHSFhvS26xe5blE7EYa9lAxDPGjnA0P09DGol4pui2zbbNpySVLKrCUl&#10;qetMTTOhVLQWTU1plZKVMoVM9BXvgqIqeVt0TSvTsuhpmhDZRelKcN7m3iHo7e0Nh5sDXReo24mX&#10;15m0zpS0sc0L25ZIqVKriAto8FxLvKIO14/cHwbTTURHFzxDFxmHTsauV1io25mtOkpaISf8Wphe&#10;JvJadN2q/PTyWT9Pk36civz1HPXz68bLlPWyOdYqpHazBFtDNs7W3VyZQrW5szihek0p63nNvKyZ&#10;mz4iyb5nDwPdx3KllqbOU3z1+LonfAcj96Bf2wl++WcFNddom3IFImZL5nA26bh6QWurJGzKsDs2&#10;6bUvqdeXteLWyv69WsAkHIjYGHVn5H2FGL9W9EZG2p+x9u/OAD3nheB3ck87GXOxhOaUTQdTFKSz&#10;TU4CiifXVhb7SFGrsCwQyd6LtI1Ba0HUPEVDCIg3anP0nlwMZQneUdVdN9WG/tvpK5kYC+Kj4qIZ&#10;4OIbfrBvk0JV83frglPvvUTb2NXC2/eNzuwEzT+hoFRqu1/2CO27pjQChA1nqrve3pbIJdf7X0sh&#10;aQM6VxPgbckO2uYVi6lJbQJytaDbAc7WZvrrFto4WVfowz7L8P7hjYha4nCgSHBGqlFNotuCblZ2&#10;1JQ1LZtsa9JcGxuq2DgjF9V5XmVZFh7uH7m9vaWLHWlbZJoXfTmfZVoWDSHoOAzcHo+Mw0jsojon&#10;UkrRdTrJ5ctFT6+voGjJhXVZWdek4juJ/aipqtmruUrf99zc3jLGILkkvb29kcOx1z4KeZs1kOlk&#10;lSgFFClJdZsn61lrZd0SP58uPL+u8jypfp6UH18yH88rz2ljWrJu6kR9UAfqJe8ehVLVEKaqVcV5&#10;cSKmWaeIiGhoKT5LVjnnolNR+lLpnKOqvx7G7cjm6o/T6LyW8mMDP7vRe3rP3gM2AO16iCjOBPuY&#10;H6vDeaPyOqlUzbToE5tTqqPWbIdQ/brP7DWIXEvPdtS1Z4K2SfiG+O+8nev3mULfflbbDMxMWszi&#10;zRXje4jsbsKksrGUDeGancuOk/gQ6PuevBl4qCjJPFiakfN+4Y64CyicDUN3UE/FiXTKlm3xddFs&#10;0Utzs9q2TCmtFhPwi6EWIUaGcaRIIDNT5kSptQGFFqvog7FwfdM2NDVmE7QppQRS2shZSNocltW1&#10;gmHXzdoHXlBUtAGSDryK3/eNBvpUzWhxpJzZcmJLiS1lczz3TkWMEWkh2mJcEzUT1+jNjk8lXD+7&#10;Uqxqbcnqu8ZEA/nVapBqtUihgFQTFOXEMs8yXyYokCSw4Vlr5fUyM29rQ2WFIXY8PHzD/e2tCsp0&#10;npinCa1VDuPI3f19i1VXLblwns7Uc5Vc7M2RMkbut7FPrY5SBs1t9FSLMow943GQbhhUQ+TmeMPN&#10;4cA49Bb7XlbRvOhx7KAWpK5IXXAy2Cc/Z73MK6/nC19eJl4W5cusfL4UPp4yzxNy2bxWTbbDtlMo&#10;lyRSsgZRcOaGZNhMZ6CNhXMoDV0X8dTsSQpTKswpcWMsR03ydQwmKrsx6bUHt8VVoUB1BjTWtnht&#10;1tB8/3ajTRwtK5qMIs0kRxqx0Ym7uveYT5C1C3JdT/uA0sCxBn+x/xIneKkEzYA9YDbHkK+bWXvV&#10;r1oudy0TxMoK1LdtpkJup2MtlazlerLu/AGwk7vU0l4DKGZNlxWCE4raxKBxCOgOPT56BEu+Xtno&#10;NNL5qC5EoVbr053QdR2lVqZlo7r2uXuPklqZbm1TF4MWnKTaHk0yWhXn2tzfe7m+d7F60Ra1Z9c/&#10;1Oq0VMSVvbKyGlPq12rKXkNbsKfNd7wXm9JEj48CoqSSqKWyrsWo/ClRamkS8P33tZ7Zq7yvrYKY&#10;76dVaE0fUbXF77ZJBBCO95ZxwLqqK0mcFkpKnE8zeclsW2FNhSVVPp1f+TytsmnVYRh58/DA33z4&#10;oAbpFEULOKWmLKJFXXBSE6xb4jyt7QEUQ5BbOZ6LxbmVDDWL1FJ0S4mdQjqMB+mGjth1hN4z3N7o&#10;w8ON3D/c6dB34qhsywWnBSHjJOEsl4yaC2XOPE8nnl8XfXo+c56rnBbV1wWeV5VFPbNGOeei215s&#10;F2VPEFJREoUYBfGdefPlLDlX1VpbSoN96AFHbLbgxQcpWllSYss9uTgtAbFF3RZ7Be9DU6h9LcH3&#10;1sKWa1vAajfzqrJsp8reu/9SeGMCop3JDlIMoXdiMWxCwxX3h0j2TWBf6Bgc3t6bFyW4+lUcpa06&#10;2FuE69/tH7KzCsfMQuvXKcUvKoTGbgUgOCNoszdi4slVWbfCfFmI3Yh4gZzQGsgI4tqmIpWimboo&#10;h76nj4HgQUtGSwVXid5RvUdzbbGGvWVd5kJN5nQdO8d4c6fj4SA+BOZl43yZmJZNt4xEj/ohWHdF&#10;a8Gar8J1DKSGJ5hj9z4mthawhYY1fYZ97jb1wyonbad3s2lzzjGEyBCCduJFqmlotmyHzJoyVbXx&#10;D9Ts4gxwkN2gdydogrPqVpFSK1sprGsi12q2nGJbSKtBJUiq1CWh6yZOlZfzK9M8aykqfX9kVs/P&#10;88SXaSGrMN7ccz+O8uH9ex6OR3xaRctK0U2SZlKquKpoLbIsM9N50i1Vif2Id16pKjltOs+LLtsq&#10;KVsO41bQXBWPnaIxBo7HI+8+fMO79+/18c0DfR/UvMc3RSeWeVanlVALZZ21rouUlIjes8wrp9NF&#10;z6czn15WfT4nlpSZUtGMQ32PxqgOLz6hmjNsBV/Ah0iInY26xKLH1lRI1ZBhI8IizloFFRGJpRDx&#10;xPY93uaVWmu1jEd1VBWyFhzBSn+l/blvCs4efluV19vE9XYB6vn6z41bCI2Bsq9L3Y/udo4Xk2Ab&#10;cUhEC7sq8aroaw+tOAux+eVoa6ckft0EWn0gOwp5pVI2SSIQbCPaN4fdTVjZhUUgzn9F6J0BlKgw&#10;F7XPGvDdQBwPlLqx5skWwlesDdqkZUmKczYJ8tGmIkWLblUIPuJjAC+saWNNG13XMR4GfDQJdd8P&#10;dGOUVCqXaeH1dGHNRaoKIThcdaK1LVpl768ahOCun5XB0NbgiELAiTcL633zFNkrpWqVn7YSvk0R&#10;EOeI0dN3gS4ECeLR9plsKWsuVRQh+ICTQKFYMJJzYq/J9bNxgnjfAEdVw25SYsu5WQo6fIj78yQi&#10;QpDLrHWaWC8TKa162TYSXsI46tOqfH6e5NPLWd/85jfy4Xjgru8ZDweid+q0iqogIVgIRqq8nE5s&#10;S9K0JTldzvr8cmKaN8X4rGKikEquRbJCFtsMJHb0Y89hHHj7+MD7t2/48P4dh+MNXRcQgeCqaK1a&#10;UmVLGU0WVLttifU8sc0raUssW+blPHGaFqkiepoD0+YpWiAqMXh8DBTxvFw2nS6zpCWpFlEvUcY+&#10;qIuBXFXnLRG8celzzqaJsBwFjcGbwlAVV7HcA0EE/XocgrlJUylaldRqi+AR5ymtXFSVNtfnih9I&#10;A4j2SaFeF/3Xr+9f293btD18riGiO7q9H/6Vam3LdYi4L1Bp32wjStc2qkYAMotye25ob5Kd8Gzw&#10;RhtRNnOClvx0Ba/g6lXaKL/7+1KqmOLQqRDE04VIUWXaVl7XiR4D6HJ2+xltHpgVcsYSrb2gmhsj&#10;NDD0DidOiopqyXYtxuoj54wPnmE8ELrQrjVSi2NbE8uctFQRLxHxNB7Dzkdo5AXafYZmnoNqqWIJ&#10;5I00JCChsVYb6WmfLORa2rNhIKZpKIzp2FyfFSxVI5eKqphHQlUxXtVeCaCpsis1SZQmJhOJ0dy4&#10;nTcMBIHqPRWMAmAmsqq1mEdFMxgO3/30nZQ1a0mJUlQ2EbYq5OUk3vWEftRvvjnI3f299k7EUbWj&#10;iitGdvKdkLasqlkCSuccmyrLuvJ6vkgqVWM/Sj8edZpmXdaNCvi+pw9eBx+lPx71N99+kF//+ht9&#10;vL/F1aJl29jWlTy9quQgMQZNNZPWiW2Z0Jxx4tjWVZ6fX/Xl5STTvOq2ZeY5aSoAXvp+INVFihQN&#10;XUdVyFWYZuWyrKQqImHQTVeqF/roGPtASzeQJjzSHSn3IcgYo1ZUai1achUtNjcyP3/RneMaxUnn&#10;vO4nvjbMQRvQU6FlSJgqsjZCkWtOw9cTfwcX9/5zP8X3loG9nW+ruBmbcj2991Pqa9Lyvldcx521&#10;VRytgtixjv0htdH19efb3tM2Aa6chYYjtGu7outt4zGU3V3fA+w0YnA+mpWwmvlucA6rugTqAAAg&#10;AElEQVQ0My9nGwWLh12V4ZzJIIuStZKrkkpL0CqFTQtHdYxdR++j7C5MAnSxs8+kVCjFVKZV2fJC&#10;JZDtwZHQNmxTjO4YkLb0V22ELGGfYGgbQxa1exB8bAIy+1yq2LhRRKjODoGdcLX/aQeCpWg7+cpu&#10;XNXM/FtDaHkX+vU1nHPkbN4ItmGKlGi4i3P2HrvgiTHSRQ/0AEQfWFIyIlZpPn+IhudlI6+ZtGVy&#10;VrII+ECMPUPsuB9HORxGNFrAbABq3hiHAR88a5rx0VFzYb1cWM+TTucL07QgeA7Hg+AjSSEcRrm9&#10;OWjfBWL0PD48yJs3bzkeb4iuomnj/P135LSJKIQY1Q0jW/bMpTDPF9I6y7Yuuk0rr6czp8uFaVmb&#10;uMWJ4jR2B+4OR0LoOJ/O+M4zRBHxUS9L5rQkzkvmcHNPQFiXhb4P+ODlOA76eOhZc0HnjYkMILEL&#10;eoyRVJvEO2d7sG1MKT54lQamaa1E57jpOu6HjsE7vLO0HtdIQoqBaVUtBJUQmneetmBaW9FVruPE&#10;VjXIdbE3BdK+dDHGSjuZ95X/y197haFgvkBf//2X/+cX4IYRm5yafWyrBnZ0e28LpJUUO+PXiJkN&#10;PdonnuqunIYrAqY7nRqKOLaGlosqD3c3fPvuDd98nlgLFAFiYE/tNstycxeqTdGTipKqkIGtClvK&#10;3HTo4XDYYxIJwZGzjUDFbRy6I8E5tFGLc9koOVOL4kTUOZHo5Hr9gjMtgThUvDjvWdaVeTXQHexa&#10;k9H/kWz8yV/cCTtQ9Befc4ugMzKRowuOrvP0jY9hj1lrQ60xud60qirV9GCUFjTkveCqawBtbZhd&#10;JuXUDhth6KK1WiEYaJmzVBvwED59mvDioIquqcpwe8PN/R33d3eWpSDGUXfRG4UUxDvRlBaWdWMt&#10;i3ZepJSkNW1IrQTnpQudSkXWZChydzzw/vGe27sjx6Fjm86UZWH6+FdOKdOA/WYHFagKy5a5LJtM&#10;KbGmRK6FvlltbSlrrSq+O/I4PpC3xDyvzMtMjlWqCK7bOOULJTtUg6IOd7gRrWc9nV7o/UFKLpAn&#10;eX876M1h5DAOhOj48nIS7yvH44ArUBcTdM3rprkUqUZBQ2gjqeYLWIox6KJ4GY3mTWfZio0u0Lz8&#10;ne3yOWVqbfPjYFRuKykruObSs0PHIv/jOt9P7oZx2QxwP6WvjgxcmQm/gCjkOu6SK1iI0OTGXycv&#10;0l7fC+ajeJ16YKt5H69VuWIMpbUmxrCRhpto2xz26YlVD3XL5lXRdfgQ8d5TS+Hx9pa//bXw+VT5&#10;y6cXnteN7AVfPWBVgc3/ZRcgWWjOZpOClB11MGB2VaULnj4EjoOdkrlmtnUhOYh9bPF5anH1Tula&#10;9dNmOxJdVO9EjJglqATUR/U+iKIsKYlKsY2cSlNPXslCwcV23921wriSmLReiV7eQd+utfMBZwIS&#10;qU7QUvaYwytgaxRmoRSVWlFxTlQC4oM9T6JKLZJr0rSsxr50hn7kPZBG9brNqCCh5I2CR6STrhv5&#10;5uE9d7c3qlpElxWCEEOPZIV1puaVVKtYnLfn1o8yLQvzrHIpntdcyd7T3fUyxp4Ye/U+igLny1m/&#10;+8cf5fnLz6o169j3chwOBB9QdZqytR1rzmwpW2mTCigavGPsB119oYtBj8eBVLOmXFjrwpaz5lJE&#10;QySGyLZu5MukglLFaxwHPrz7NR8/P6vXwMP9IzFGdaWIC6LvH255eHwgxMjzy5N5NxQjRy1r4nVa&#10;OE2LcXNxKlIFEY2ChuDE+0jOlZrBV8fdELiP6E0ojL6RfRRie6howS7d0DdGoyH1TT9L0YTTgKpv&#10;Nl6tlG2L2zWK8Q5atbX/db/QHXPYUYZWoDQYwrX5tff7OJSv3II20qJdq4hTUSe1ZkR3k9UWS2/6&#10;AqhKLol12wj9wcRHsjMl7ZTe97VKJZOMbRAh+oEuRnCeiiMXZQyOX90c+Z9/+451XVieE5fa+BoI&#10;Zlvrr2/bKOPmL1BqZdpWqnqt2rHmShcgemXaMn3XEUOHOGGaC37LdNERo5Ou6wkhUkrCixPTaoQ2&#10;hgWqormwqeq2ZTltF7aU6VoyVa7VxEopGxaxk0koNnmwbA9c02SWxkVx0uBBoXE7PG1YK6ZqsbGt&#10;lqq1qqRa95g6YM8N2SnX5o3dh0DfeREKpXhJ20rKxhpNNbNVJbUEMirUPcVsU4vdHvuOD+9/rceb&#10;I6VmeX35og/3N+CQy+WsIohRjA9NqYaWnOR8nqwEFiH2HW/Ht6gTLbXKMs368vyR55eTnk5nnLMQ&#10;PeeEfjxK8JG1ip7mhfO0cllWlnWzWbD3dC163ltsGKVmgarOKWVzre40Rlwu1WLl+4F5mXHi6boo&#10;0zRpGCND15Fz4nI5k3Pi5nCg5I3Bez0+Psrbhwfthk7ndZUvT8+asoI4zbkYDbsUQgjXkBdtBha+&#10;iX+Kefurd0gfvI5D0KFz9NEzNmPX4Ezfb0aaRv73e5qPNBZAW5heQnNIs6PYYKd9UxDMqs1dq4Wd&#10;lnbdNH6JO8jeUavsVUGQZqq+qwkbBGDfo19Psf38pLUvO0bAjqM2u3rnEAnEvd9H0VraK3zlSjQf&#10;p2uZI0KzRm+tj/N0XtAiHEfh3cM9bx9eeVoz83kG2iRDBLFkdquMmnZApRhQhyMVlfOyaV+UFJxR&#10;rZ0Q10QXA2Pf45yYlDjNhCB0XTDn5eCtq3dCFZMeGyCYWcvGsm2yFtQ5J74LeCwzumwJLVaG1Vqa&#10;4tdsgwzis9buOnVp98hMWcyJwXgO7FK4hsUUtBa0eSCoNjHLzoRsuRR2v3a/DRq5KhC8GD9m82yS&#10;yduG1tLcpYqAYAn2Snh8816Ox6MehyMoktKCaOF46ETI1IIKVfo4aNcfRFzU6XKStC2UtFJKArL6&#10;4OQ4dqx5JZUMJdP7KmNAy+BlCLfaj6OqCPO6oeLZtqrnOcnz80VflkXmLatWxVfV6JVDMcuqGJ1I&#10;9FrJhNgTehMfNf67LOumwQepRfVynpDgNfQ9zgeRlBmGQWqt+sc//IFUoe8HxqFnmzOPx6P86s1b&#10;vb+74cefP/P5y89c1spWVZdcZbHMA11ToeCQEEy8L7sPr5OqaE4JLyIxBD32gUMX6IOT6EVjdM3U&#10;1HrS5hSM83v4QHuoMbCvqPUN/8Mivf6yh8kOiL0H37/SuAWNWWhwwF4C7Hz3hm5jGICq0hwZrpWB&#10;/a+dCms7jlnS76PFHWi019b9t3c49dfLNF7S1VbBGgqlLWABPDtZSKnmjLS3HdVco8ah5+44cncY&#10;uGyZdcst+tCzUwNFrL3JpWlAWsmkAkVFNnXkreJEGbuIuICoR7dMS7O2haiOZSuwFmkehzjviaG2&#10;5YnRsrNZynnnCH1vh0IppHUjlUIumVxKi6Xna8tgPVhr42rrvnZ1o/sfnodmH4/bN3o10pZEh6uC&#10;V0fwlVyUzfI7TVpQlJSSrG6PCoh0wbVDKeBjwLts3AiaO3ipVns5EXVo8EXJ08JW4OHulhgd0Qdi&#10;6FmWBQEJYST4jqrFJgJpZp5OlLTRRccw9PRDxAdPnTbd49bB8f/V9ia9tm3ZmdA3ZrHW2sXZp7r1&#10;e/EKR0RiWxnYCjfslKBBg5T4BYlEhx8AHboIiSYSEgiUjVRmg0Y2UALCEgZZCJQkIikS0ikb2xFh&#10;4sUrb3nuKXa1qlmNbIw519o37MTZyS0d3XPP3nvttdeaY8wxvvGNb6wWC6qqCiAFbS35xKz6Abtj&#10;j33vaHvs0XmGRwW2FRAjgvfEEVCBWVUEk0PknMcSkrSbKIlFIUNNRZQiAdzYCl03IMSIZtEApMHM&#10;VDUNG1JSknE9nlxd4fnVFTaLBd68fYObh1vadR2PymB7bHHsBvQ+wSUmaMPGWCn7sIA3VmuMgUsq&#10;ylkcE+vGYlUpNIZQacH/jCLSSkmVguZOf8UQQCrX8SGR+BT+i91NxcMPcEDKWganQOGELxYQL8eU&#10;hSJdSlk4QbxnV1MgS0JhN4pzyTwKpbMjmRFFIgUmeW0efTfhECpXHwoXY0IVkTsJs8NjQNolKU/S&#10;ZnFOWgGVBhptsK5qnC8T7nybu/xyf8gJWKpLhMLSbUhMgNIcgiQySimMkeB6Bz0AdSX3SzMBIcDE&#10;BJMFSUAGwXsOw0iRRzk3EgZlZKAxBqvKUIgEziBfTJnCRhI9RSmRSozHeTMgzVPX3MwoyLdXnGbk&#10;BI5zQ1qe/JQ7auUeRWZpnw6REmIulcvlDTFgdFIRicEhVgZcGdSVkane0KirWoBZnxBUBEE0FRQR&#10;zHpZy0CJ2vKyIQphkHzcSW5mqwVMXaPrHHa7O7TtnhTJ4tYEjJ44MNPueORhlPblMiSDvIQlMSW4&#10;4ND2PTwYqqpw6AMO/YBtO6Dtg8hOQXZaJELkiORGKA0iJTyF9aLCsm64NpZ8SHzsWvLOS1knzaES&#10;x0SV0VgsGizXa4zeY3Cera0QAYokHIPPP/uENnWD4XikgMRmUUPFhNtXBxx7T2MEkjKg2oIjMIaI&#10;fhyZFJExhtlaRC96knUu91RWw2pCpRVVhmA1SbpFxAW1V9nAy7/CciPMLawASGdcMYN1efFMSSNh&#10;xhJKfREoSftJj3/e4ji3U+cqe66FT1FDiQ8mzmz2CAWAlMoKTQZYwhomxiSmwpM2QH5Z3vdP/lhw&#10;kBLeJFY5sBY6dyqdV8iODARDhEorNMagqWsM3guJKTt4zq/Nw5EyZVqdXJ/cNp4YLsR8DowxjOgG&#10;h6ausGwaKEXsExNy81SKjJiIExPF3O3rc5+E04x+TEyKig4CFeeaIiEmg5D/r0BQrKGTQVJKrlsK&#10;GYSUlEJRLmtCpAWyz4VRYNIoqhVyqykDmJmskUufVO660kpA7xThfWKjQGw1q9xFySoLt3LMFP3M&#10;eyApXJvFskFTV6hrS6Qgk3/GgbUGbS6uYOslnA94efMWbmihVYQ1hoL3sKbC9dU19f2Itg+0OzgM&#10;bkQCwWpNK2OQYmAGk9Y1qgZsCKRsxZ3vuPB7fYgYe88KQH1WgQwhhIR+HGGtRmUVa12hqResGBi6&#10;ng/9OFV6ciONDNtkhvcOla5hrck9psQlQwsx8eZig08/+RjPnj7h2PW0HQceY8BhGPHQ9tj3Dr2P&#10;0vDFMhK+Hz2G0QGKcLY556quaLvbcWMrXjdLWi8XWGpCQxFGJUG7rebaZJ0ErYV/kG1Kn+bwU+Kg&#10;5p2PGTHrGhSLV7m+Lb0tOczMxytYwYlXmXZ5sOSKTMwcEyUGVObek87j6XJuLskBzceQz5h4U8hi&#10;suWY5d/TKihnpRjOWMipU1BU8BNkOrYu5ZX8efK7lNFS5jDk1nId0TQNAgOjG8FkphIt8m4qly5B&#10;S9ckFwPTOTRPAFKu3SmlRGsxyBTz9aqhRWVhjBE9Bshcz5QSRCNTQZGIw/YxcUsxe0y59jOZTL47&#10;TCXuqqQE0GAmStlVFNymHIMzmDz1gSiAlJ46z8RhRE7MFEqLQCY2UXEMSjQXyrqSQJQhmaUQypgI&#10;ICeELHxwfQRoTElzDASPBJ8Ch5GAaIgBHvsI5zoavGdmL+cfRf8/Mfg4DHT31be43w8YXAJI6qqr&#10;ZcN2URF0YvYMMLO2Buw9jYNnf2zRtkdy3QgOkQ0MkpEx313fwRqZHqVsg8ExFEVYAzhWNHrH4yBy&#10;6zn3ytN6VEbTGVVdoVmtsVitiMEcxlLJ8Lg4X+Oj6w0+Oquxff017rd7vt21dD8wv32I/OrO0W3v&#10;2fkIYmKtNLyLQNJY1CvUiwYxBRz2e44xYARhtTrD9fOnuDpbsgkjxcOWU/ASZSuV9UukmG5QFZwM&#10;U2WKAFZzXq2UgVIaHB0KgMQJQKKJNKMoN80oLtwBJKITxzB3UBJzLj9KT5TOmDZIkAN9sg2VgSVl&#10;lyZIdjQ1MKaESW02lwLl75NZgxHAmfpUWptzIRKJtDg/ZGk4lZCU7JaFXBUTI0VkohkDWiNpoYg3&#10;RsNrwsicW5iNhNMhQmV6cyo0YyIibTjEMGkHlJ21OF6xYoPIjN2xw1hVaOqaK6PJaCNKTCFmYSoC&#10;GQujGUMINDovRWa5lswkKk0lQtG52SqB0CfCkBjWKFTWYlEvsFotsDlbY1FZxOC57zvyziGGESk4&#10;jtHnCeD5ODGhzOIoDhuKmZjJ5jWjZfOR0VssEYkyFmwrRGNgQNCcYKhsUsSkiBJHmWKlCCZ4R4iB&#10;YQ1Wi4pizieNMrS93YGM4XqxomVzxvfdPe2OHTeLmrxzcCHCs0aA4YBEITA2iwXIVgggxCGQNRVr&#10;bck5xzESF554bSyWDTPL8A0+cKTOOWYxdtasJSdKkTmJllBTNbCaAF0heiekBmYKibmyhqCIfWQY&#10;Mtysz7A6v6Dtdov3XUcP+x3bxHjx+BoNNPZ3W7x/uMdd29NN5/nbhwEvb/e43Q8IgVHZhsEyVRnE&#10;XDUW1lp0o6MQIicGaVVziEy999z7CHu2oYuzJRv6GPF4gD/uad913LiIpdIwhpCaIrCpoKFhSIgw&#10;KiPMSjEUR2hiRKUQYSfQMO9HsmPI6pf8OmUMS4thF5pzMW4BCDHtqpK35tiEkUPxKXDLbMZMnCqL&#10;D2rKUHjOaeYHFXdEUBC+BTJtdiLb5INPDUCyxyBpoTtJSzeERJeAmIonI+gkPRlsROiGFBBzu/ic&#10;qOTvW7ARiX5IJzUh8zhxnMxRsA7KTpcUnE8Ae1KNAscCRGpEGdSaezRI9CHJ5MoUA3kX1irPrERJ&#10;j8QRxYx1uEAYvMeh76B3O2itUNcVNpszXF9f4/PvP8Pl+QaN1TQOI/rjAW17RN+2sgFyQvAR+8Me&#10;bdcjOZfvNU2OgMCT+AtHUb1SHKEzppOmqC3jTMAs3kJg48cjyFj4RLhvHYwWbz10I47HA9p+pJiA&#10;9fkljG1Qrwi3d+8xOA+lDZrlBoPrEROhrheAUizNHQzigFpbahoLu2rw6MqS94Hb7ogx1HjYHwjx&#10;CHYRoSKAKpDW0KaiPG2Xw+jgg8euGwF1xHq5IKsV+6QQvQenBKUItjZIALkYWCdgCAzlAra9w932&#10;Fs519MlHn7Jmwt37I9p+xIGBl7se39w94GFw6FwgBlirCjFMORcW64aYmftRBF8YGkQ2M0AjfAI5&#10;F9l7IFEFtaigVxuox8+gnAe1PfpDR2N35MVwkDKrkWlZUXwwZPioOMLA0g2ncrdbXsKQBhc1L34u&#10;AixiejGmyfYYgsgz9MQKKzF+4jlsZUx2lReKVCVSqXbSqcmVLIAK1DC/cQI2GQpaGIDARKoSul4G&#10;KiEpX0wp1+Ln44u0i5R4fUgYXUAUrgoUMkJfGahx7huRFCXTiJEVqHLFTrEUKqXDlOaWcwFM5X3l&#10;ErJ0bg5RtCYqo9gaPQdfWSGqsDmtJlJNLdoMUWY4cgggJemOknSGARHeLUANJwn/XcYTjv2I+92R&#10;vv7uDf5f8zOsV0tcnl/g+uoSTx49xvmTj/G8rmGsgSJCjAHv3r3Fy+++w7ubG0q5J4c4j91TBKMU&#10;KqUAJZRxS6KZWa4/l81DdK1ALIRtRYBJScQjAHBwI7nsTUKM6LsO3kckpdB1R6wurrBYbyjd33Ni&#10;n2vnxI+urwmkmVPC2arCojFUGXAcQE2l0Vih8EafQN7DcwAQsak0cLaADh20rrFiTVCaAwMuMnwE&#10;UNfkSWF0Hrf7Dscx8KKuqLGafUikCVg3S5hamGoUDWxV06HtcfOwx9t3NyAmPFpec0UN3t7ck2fm&#10;YCp897CnN7sW9+1IDMPJK7CPiBihFJGtLKp6idE7EbQIEZGRp4Uk1kZDlHiArhvhhoAUCIorxBQp&#10;KQu1WqI6v4KOiTGO5IcWXXdE6lso16PhhEaCXeH+A2CygKlhOEEV7ikYRYu7tDfMdGLZwTD18Rc3&#10;kY04KxcV3EAifzWxFymXK0+4Rh+AfZITzIabcwSUyAXTcShXGPQsj559CDKbTwBFll4AkgNxKmI9&#10;QAgyrahPQBsY2yHgmAhOV9BLA93UqMiAxgAeR+QJ0EgpZmfHwhaNpXVcDJhLQ1P+TkK0VHKOaXYL&#10;TIoEhAxQpoICMcdEWmtGGS+fo6t8u0iBZEYjiWBsYmQVqThFDEJXnpIYlCGvpUKE7NS8C9j6A3b7&#10;I16+fou6/gUvFws6W69xcX6OxXIBoxW8G2AWSzx98TGC8zjsttR1LUfviKyBMdJxa5RhazRV1rDV&#10;IoubB89mRSyilNNSKkDju9t7nC2XuNic0eXVY3g3oD0euT20MhjcWlhbYXNxidXFJZJSON9f0GMr&#10;5aD97kALq7BcNFTXBrVhGBVhKJCtF6iNYqRI/bGDCsQ2JjqzFdOi5s56suhhQgU7eu6CEHLGCIAS&#10;UopwKcHFxKJrH3lIjDElPlcN6qbm9WqJJ9eXACfuu57c0aHvO4w+ohsce++xWa6ZYPD1y7dgBWZr&#10;4H3Azf7AQyAy1YJ3uxZKadSLCgsFGGvhY8Lx2CJk0C8muZKyppKwi2WoI0Fr9Cni6BzIVVg0NbTW&#10;TIoQmMCWQM0SfPkUFgnae6ShxbC9x+GwQ+pbGI6wBFglMxGRMAF1CrmeTgQL6U5WUwVD0gBTBFWk&#10;ZbYgfLNh5zbv4iB0AcYoE5xO+BBc+A0gCJ/x1COcZg6SSRDmiIIzOSdn9tNbiDFRdGMG1HxM8ClC&#10;mQaBNcYEdAHY9gH3ncf7zqM1K1TPn2K13qDf79DHt6BDh4gAUyIPFkqzyqP0iCNYJi5JM1cQmrU4&#10;ytO0KAN8KJkF5fNmuBgJikTVKQlio7TJegmKwURFTg/ItGhSoEI6E+MnZsA5h0xxF3UknadMTAS1&#10;4l5oqgx4H5FSpNE5bPd7vHrzBnXT8Nl6RZeX5zg7W2N93gCJYOsGZr+loTsA0SNmh6ytyOErpShx&#10;gk8JQ/AYnJPWgRhn/CjDIyax4tEn7A4td4cW3o0UQ8ijqyLsYkH1as2BE93f3cGHxJU2UCwV66vz&#10;FS7OV7Rc1KgMcWUBSh4cWFCtGEAx8aqq4DgSB4ZLDNcHYlJYr9ZQqoLuR6r6kffdCI4J0UeMLmB0&#10;wqTX1kAlARGcD9gfD/jeRy/o8uqSjTHYb7fou45DcAijwxAC+whaLZY8RE/bsZPxWgkYHFPvIock&#10;4Tsoomk0dGVk1HkCH/ueRepqCrGlzy2KPp+k2DIXLUWPvmsxes+egUgagRUjEmkmFg46gVgzJ0UJ&#10;GrAVdHOG5vIprB8Rhg6h3WM4HtC1B6Suk/QoikiHAcMSodIEqwhWiRai0Tk0ZIZzHlqJUVitRIAl&#10;b+up1MpY6OkZ2pbFnKMOsZG8deX8udCcJDTPUcaEnpfQX81ugghMKUt+SSpQRD9YCXwVQ0IIUaZG&#10;AQAsBge0MWE3JrzvPI5JIVTnWD+5Rm1qDCB0o4dHhwAtQGbmXGiCEKcKXqCmui0xwKXdW1wU50yH&#10;SbAWgiLFMabsIZmR2SQ+lCqFFgPLu2lMDgkJTDrv8sj6KkV8dXIyOe0BVFVNz0WWysqM+cwRnFxN&#10;DQ2d27UTB58KIMSjG7E/7PD+9hbLpQCVm/U56qrC5dUjpPNzuL5F8AOQggDyHJBCZAKoDx7t6ND3&#10;fRZMFpGbpAoyydD/6Odvfw8cFi/O698EJ4qJRLJBGbp+8pQ2lxeoGkuEiIYYG6twuWroat3g+nxN&#10;Ty7P6WJRYWmITYqkXCDyERyYnAs0DA5DP1LfjxiDJ1VbPru6gksJpq6wWDXkXAvnHA3Oox8cIhMl&#10;KE6kZTIwQBwjKmupUgJiFeUZ7wINw4Ddbk/9MCJE6ZZzSeTMdN1gOwR6t+/5zf0B+yFiTICyBueb&#10;FTZnC1otGmhTIURCN0QcuxGDCwgRNIfbUzhNJeJT2mBacyBcXV5jvTxDZRfQpoGtGpiqFqOYyEia&#10;NJSwy5SVxhpTAc2S7eaSFtdPsHzyHIsnH8FeXIAXS/RR4aF3eGhHbDuHo4voAmOIolnos/ERKZDJ&#10;u5ARIxRQMmMLZACyYJiZS59DV6VKVUOMZyIiFJSTsxw850hXSGQg4eySRAgSljutkJRBIg1W+TxI&#10;jGEMAUOIaANjiISdI9wOjFcHh1ddwh01wOOPsPr0h1h+9Dn47BJdZHSDRIBhHDD0Rwx9i+A6aOJJ&#10;Vj3ElGc6zN2kkMGQEs6nxErpgj+KASolc0gy7pBvMeWx0MwoMxry0TJ9OKREPsacIpV6Q/FyM4tz&#10;zsTkWmVwL08gp+KAJxZHDu4kQsvVBK3zBIcZ/6CURDCla3tstzt0fc9BbIqSUkgyHJuUtSBSiClR&#10;Pw449AMf+wH9MFLMjl4bDUCqJyBi8+W7/T8Zo353fnmJ1XIJW9eo6wXVdYMYfFZVHrFZNkwcKASH&#10;cexBasGKmWTs+8jee4reY+gH5pRgjEWz2qDtPR2HEQnAatXgYrGEWdRQB6aUPFIC6mYJM0RUFePJ&#10;4yUGz/ARFEhxZCENDaMAfG070LHr2WiFwSXc7Y5C4dQKRIYiJx69R5Q+d9rtD/xu1+HYB9K25tpa&#10;XJyv8fj6GnVd4/Zhi1dv32PXe7ikKTCYfaGdlIUFYhLrn6YniQkykUZKTG3b8zAMFEIU/DclAIoU&#10;GU4cQYrIKMWGKqG3RsAnQd6TISQFSiQdhsrUUDXQXFxhwQmXPsAPA1zfYWiPaHdbHA97bLsO6EcY&#10;TmgoYmUTamOwqC0WVVbo1hqVolySkw7MlDxgDFgraJYKRiJhXiqFiV2p9FxO5FjMQhKC0rgpPGqe&#10;HAID4GQRIqYQmrRCIIU+MR46xm4ktNGC9QK82gDnl1icnWPRrBBthSERDt2AtuswDgNSHq3OMQAc&#10;YY1B09SIo0zSZiKQzju5kh4HHzNJSWV5VGZwSpQoTpyFXNKeOldTCuV2FxcgDMEkfQdRa7JZsETr&#10;PIkqO565mJvfPSHAPBU+MrebS6VmcgwZ/OdUhG9KtyqLQ1AKRhwbFRnDQh/nvGb2fYvWDXR/2MNa&#10;DWs0VVqDqkqibALU0CPFB/L9AB8TrNXQxrA2OYkkYk0ij4CLqyt875NPeWEZwUOJxiQAACAASURB&#10;VDn4MJBrj3w4tAhBOADtPlEMASkl0kbz6AOYArd9D61lZoQ1FUcdoGsiz4SvvnnFkSzppuFqucBq&#10;fcFqvaBUKbaLBdzoQMri2YunWJ8fcdjv4XzAsR3hQ2JlKrTDSJ0D95oxOAYazQrCaoshUPSRWRNY&#10;VUic4ENAUop0XTOUwv7uHnVlcXn1GE+fPoNPCdv9gX72zWseBulmcyEghCi2L248S6rSdNszlMbz&#10;riB2ryj3D8SA/f6Ai7al84srLoy6lJi0tqyVYlIKEcI2SyQKvkkB0EWlmcGsppr4mAhEGmQrkF2g&#10;2VyhUYxrRVCcAO8R+gG+6xCHHjEOCG7E3g3YhxEmelQxyg8nVMSwCpKGREDHjD2ApWHGUJ5dIGs1&#10;k4ZBpKCVyeGsmoRRmBQ4KiRSSJSJQSAMWiMqA9YGSdVItkayFVLdgKslmmqFRbOCsg1IGyStRI/R&#10;RbSDx77t0bUjxsEheY/oRiQfYAqdOoikGCnKak4p90MI6UOcUYnnUHJ52cuTTHNFzu+nEIAI2mgu&#10;MmmYh2SCgTyrQ0BfAzDlDsqQUuGSlJCpJFclVCh/Ksc6IXdgjmiKI8nPlQguhMC55ZqKknTirE8Z&#10;AzhwackmVpGJmfw4U+S3W2KtFVWV5fPNhprVOYgUOnXI4/IU2akULRGMAYCqXh1XZ1fbmofzkaFS&#10;CDzGRKZq4KPDoeuxP7RMiqluLJb1hjwIgAaaDQ59j3bXou87WjQNzjdnWK5WuP74gpSxLF2XO14t&#10;F7DaYPuwRQyJra1o1SxwsVlhXTOv9Yj7rQOPEW3w5MaRz5oF6gqoB0ZoiH3QGJzFrvU4HFt2MUJb&#10;C58ijyGSSwnLsxWWm3Nqlis+f/QMd7f33PcjHh4e0PuIQ++4CwpdtBgCwzvRuKsUkwYxZ/RcJK+F&#10;KUlCCJnBIdHPYKuIiRQplbDdPmC1PuPzy0vUTUMlKqS5DCS91pogUYHceAWR/p5285PFPMN6YqkJ&#10;gMvrlayFriwWF+d518m1ZxTII+XOugikiBACuxgpxYgqOOhUcuxcGKTc0Zdm5D6TgNhoM2s5kZS6&#10;WBuQsYC2gDaSnmgFXTcwVQNtJC1LTBABuyhoI0m9MAbRRIhew/mIvhvRtSPCMILHEcp7qCiye+32&#10;Hne3N+gebtEd93DjIB8JmpwCkKctk2g/sDTJTLuyViqXDZkUMywwdVxK5KMoIWUpirkZrExv4swv&#10;iZRIy3RlKtFE8UC5D1IcQ25vLxVgSddmo6fTH5q9Bz54RY4iYgQrBaWU0JVFNxKJpeGBY0RKiXxi&#10;aGOE0UkEnyKNKaJtOzoeOpyvF2iqBZoFQyMKPqVl3N2ER5dT+Jc/e/qv/Ef/9r/+e8TpohtGDD6w&#10;Cx7WalouKuYUqG4WqJoVMwjD6KjrB+66Hs6NZK3GZrPiZ08fYb1eghSwa0e4rkWNhMfna2zWK9IE&#10;DP3ACiCOHohOKhRxIO8HHl3CoYvkkoaqFvzsxceUCLzd7bE/HKjvet4dR7y8G3AYRhpGz0MIGGKS&#10;lEFbkKnIhchtP9But2dbL+ji4gIfPXvGfd/h/d09fffmHbcjI5AmUoY5hZyfgoyiKVNkAeYIICSA&#10;Q0rZfMCJUyb0ii2TUrh+/ASff/4r+OjjT3B5cUWr5YqNtcJBUAoBiVgrkTxXAowpzl2KmfefSAnw&#10;oxKIcqccY0bMaa4QTuSTjF4XbsMkhTZVEUoVIoeuUFOZUmTCeOqDKA+lpWQmHZZqAhpPUyuGpA0p&#10;1zSZMJ0vUgbZSGW9gFTYsOIoUsIYGINL6PsBXTug7waM/QiODmEc4Lodbt58h/c3r7G9ew8dKc+P&#10;BEL0mRKsJz1InaXjYnQAExQZJiIKIWSNw4iUEoOIjBZKsNJSlcmGm8fRp4nfXRJ/Aia9Q601E0Ci&#10;25mvRY4as+ucWuJP7ZxPrx6fZBk0z/SYXcz8az4/zv0qNIGTAJArIJyEq2KNzTMpBEthKhltIms0&#10;rNGwCmgsoTEKjVEwqqiss0QKAMDKIDQbECU4atlRS8vLJRaNhbVEITikPmI8HoFKk7YKj89WdLV5&#10;hsoq1FZxU2uqFUH5wGEc6XzpgKVlQ5qsVpyGFs5HRggw1jBSAKdIS1uBqjXQrKBJYbfboW1b9vEB&#10;ulMcmSl2Lcd+xNh7eBdgVARj5JEDdQnMsOQj8egChjTyoe8xOM+r5RpNs0RlG/YMtE4UnSPJGDMC&#10;kFKATwEgDdLS3ZMVc4iUEnHs7M2N1sQk1a4Upd5slGZSCj4mtIcWb9/c4PLiERb1krXSWJLMUNSk&#10;UGmTe/RlToPnhMA5OVeaCtXU5po+iIpID6QHlKfNujRQSeIj5cmYiQmK85sKmIXS/yhKUZnCh7k5&#10;qlQaSskOSKGg40UyvMyHyIQgcZycZEAOADnXlKnEQpgyOe+VlvCYVa0TA4P3GAaHoRtwbAeMo0MY&#10;ZaO4f/Mt7t58h+39OxzbI0DAxfU1fviDX8fF2QbggMPuHjdvX+Pu7g79IJyFlD0m5xbuVLQGsuMG&#10;QCVtiMygJAOPlSldqpRblvNNLk0zUnlgkPCZUy7GpLxZCPA0FRyAD8qSqnAjpuDxBLGaDJ8/dCGT&#10;czl9KTPLmLu8KYinUFDi1UEqSZnURVZKkTIaWlIOIiY4F9mNDqBEZ4saat2grmskkVQmAnhyCm3f&#10;4k+++ClqDayWS/r4+XNcXZyjsgYy8ipyUkxMEnatFws+Wy1ptVwgec/sPVGMIDAPqUfngDAQrFGk&#10;KpmX6KODMh7KRCT2RFlF1xsFEyMQA/oUkCxgVoZ4jMyuA3mG7T1iN8IPkZwL7J2XdmkWNR0fPHwi&#10;Col41x3hE1DVFV2sz3m5WGC9XtNmc8kP+xajl9xYGY3oA7yX4S+kheKWABRZ7hQTUowEUqyNMBEZ&#10;jEiJiIhzZxsppVgxyDnPd3d3ePv2LaqqpsViwc47EIEMgVOeuwCIcIyw/QxIGQL0JKwSYpC+/7wg&#10;WZWdoaxR+rB1DgmpzG8gTHqJc0xaLIIwdykB01QnNStHz3lu1lQQOEWaZzinVbk6zyqzG4qj0hoW&#10;VjofEk3S5SkJFFd6+ENMGAZJF9q9yOiN/RHH3S1ef/NzbN+/Rr/fglOErZd4/tFn+MFf+VWAI5aL&#10;CudnF/j802cYf/g53r57iz/5yU9x2LdwbkQIonIkMybBKUYikohvSgWK44uRRKqVsp7Bh7t3gQkF&#10;mJcwLU3vz85CHIcYdsEFqJRbpVJTMkJg5oefBAblzuLDv+T38HS/qJxTeZbVB46cFCkIwQXELEpg&#10;yE5faw1KItISE6PtB4ToeXAjNZUhozRrCJaUbz+Gdkg//2s//tHz3/7Rr398tlyy1gb1comzy2tc&#10;PH5C5+dPsFpcEifD2qygmjX0+hzJLontCkEt+DASRr0gXmygFzVXyxWpuuaYIoJ3oBTJEkNFTyZ5&#10;UBwx7O+wu7+l9nhAtaixvjynerXkEBIO2472u54PhxHvty3dHwfejxFJNegS0TEkPowB7RDoOIw4&#10;DAN8YrK2QmUbCn3AxeUVnV9dIjLj/mGLw7GlbnCZYy9dg3O9GKSVjF8FwKXZSp+QTkroJ7MlpXyl&#10;lIZSmhhMMUb4GNAsalqtljJApBBWtM7kIamra1YwpKHJQCuhxiqjZOhjAR8BlBspcuMAZ+Vj0R8Q&#10;tlyZ3wSWOn4eAp8XRbFayotdSoxFIRgoLL+ZBivlzLzbneAb0vadR6XlPn+rlEzPJgWwRirHz6lC&#10;0WpglqnZo/Noux7tscPx0GFs93j73S/wzc//BPevvwK7FgYJKQas1htcXj3G1fVjnK8rxNDi3ZuX&#10;+NlP/hj7/Rabsw1+/Fu/hcPhgP1+j+A9rMpDeQSsmyoMxUqzAWeGIheHWZK0Eq6XrCJrU+ZSJ58m&#10;ZflaZa2bidic0zXxJxIYSJpJ8+s+eMzpwMQMzXaf/zaVUT/0HcUfCXFbDqNOz07Ii0qxMaakulBZ&#10;GcqHQOPo4IQXRJ3zNEUKu+Nw87/+4Zd/96//zm/+9u/8mv21VbM4ZwDQGjFE3N/csqea9GKD9ZPv&#10;kVGMFByODx2WlQGSh+t6Ut7DH1q4vkO11FQ1hjUxsXO8IgldiSOo0pwY5ILDGEcoq7kyDVRUeHh9&#10;j/2xo7vtntsxoHUBhzHgOCSOZOFgsD063HYDbweHg0/QqmJlNVFyqIyBMZaqquFHm0t8/v1f4fPL&#10;C7x89UokwH3glNltpDQUKDe8JDKk2doKi2YBIiLvHXsfKMbIMSUBfEhAQ6UUxySTd5CkXdcYxUpp&#10;DN2RHu7veLM5x/WVKvmlMORIWltzJQhlOEoqxavsoIr2aokQyr/iJGS3SjK2DiU9OFljADFi3iUE&#10;YpDwd9LAQebrKAmDS9SAogaUjUEEE/TEd5wBqewmUuZCZCAtpjitaRGmLYrL8pkiZS+DrGtLiIuI&#10;0Pfw/R7+eIBmgoadwL3gHRQ5rJeM4A+ojMKjR+fo2i3qppLBwllhmUjBWJsrP3LPptJojgZSSsQ5&#10;3ZpNj5FiIm0od6oCnFQ+93LyXO4HoUQApXFE8rs5GvulfX+y7hlFPoVmgJmsMHuC+ZVT4FD8l/zO&#10;RUgEkwubPonLm/OyYUqSD07qWsxmksX3vcuvVzOmUB7//t/6b/+d/+0P/+wf/Gf/3r/5X5u6gapr&#10;qKrB5aNHVNVLWFshRc+pb6Gip8Yk7rc3dHt3g3e379gFR6vlEhebc+hqA22IKh1RW5CJAXHoMHYt&#10;MTQSG8SgALeizo24G/bc9u/p2Dv0Y8SYQCMTBgY5GGC1xKF3uN91uN05dInRBUbnIqwOIChoZSix&#10;jNhaGkUff/4pAkd8/d03+Obb73D38IDRe5DR4JhKTzkliJKSspqUNji7uMBysUAIgdq2xTAM5L2X&#10;uQ2TAYCGwQlrDCBjDExuoPHO4f7ulkRr3wpzTmto8oBlsElIxmRioQB9BdjM2gfZhxCmEjiKXJqU&#10;D2lab/KaMoYNkMCfy0IrACZPVj9FAqeMuoJRlN2EiECB4BVTpDDB6CcJLk78S7YZhiE1Ua6N1qLZ&#10;QLm8ipLsiGjO8ahAqUdsNBaVhtUaIcmULRbPia4fcHvzFm/Pl/j0k+8Jn8Ya/OBXvo/l+gzHfsSf&#10;/uTP8P7+Dt0wCMMxb+i5r4EBGZiijWEq89RmspK4wtwjLsN0NSthnAliwxNuwvnanGz8PFlxTjGm&#10;euZpw5UkGWLTKZPeMmRBJWiZTpYmzRoQgVLKhApBiksKIhIWLLpO5WPyfZIu6/z9Uh4+o42GVtKN&#10;qhSTZs1gIMYkVXTgzzsFAPjf//gX/83f+A/+9l/7D//df+s//fFv/PrvmGYNu1hxpECd7zn2HVkC&#10;K6txF3t6vbvl3f0d/ODp0aPHuLi64rOzJS21Q+gPPHYtpejYHXdwxxZ+HJHIUIDGmBT23cjOBerG&#10;QIfRszeWuGqQ2DAHkE1Kxts3a3p/eM/vjwP6pNG6CJdAWjesQBRDYOdGBGLaXJ7j6vE1Lp884tWy&#10;oebY8MN+j9v7LXwMMtVZKaEvp8RaK1S1RWUrSszcdh2Ymeq65ouLC8SUyHvPtrKkjeaYErVty94z&#10;9cOIrt2zD45SJFaCTmMcenp/8w7LxZKzRgChTrC1Rapr2GyISgFKEWdppjz/4WR3KOi3hAjTcph3&#10;bmklNqos2lJcLHltXksFTOQcNMxHmJ4/2VrKwXO6MDH8odXcrz8l0KdBiprDbeFXz1FMSuXbQNrG&#10;12tUWsGmhOPVFfZ3N+j6PZz0F0BZC0TC3e0Ddvf/GF9+8Qs8fnSNy8tLaKNxaHvc3m/x6s27aXq0&#10;SKZF+UzJpQuWUIZbQZwEy3VngDkRZSIXmKFZIkHkrxLjFPkXn5lDdzHeEvmDGaRolmbNkVe5ZXIA&#10;ptJ1JsI54iFOQ70SMAqEI5sOMzERQSs9Rwr5jnNBoCENqUSKufiOGYKQoS+Uph4MKbsnEGlhqRL/&#10;xU7h0A7401+8/r++ut3/4+8P/sVF7T7ZvdsSew8FhtYGIXmE7oDu4TW6t19hRY6efe8Cl+eGKzUi&#10;tS387jUOhz11vcs99YqMMWzrczAzxsGj7R00GdTNEqohNnFEnxQGNhhihcPtHlYpLNdLbH3A7Rjx&#10;zjHCGOC8J0Chbiz6EOFjpMBgBcWb9SV9/PQjPLq4xG5/wOuX7+kXP/+aj32PxKBELOOywFBKE2Li&#10;hV1R09TouxbgSMtlg48+/ghd29Jxf+DoE6wirJoFFosFzNPn2G4fcHd/xwgDXAyAUqSM5RQixeDh&#10;Dgf+8puvEDVIVYaZDBkQajKoNKCYoTnCIJLRqtg0tDGzLJcqDIY/l1GWRVFW22TGOFFDmkJKyiJ+&#10;jKmENz9mnsKUJ2Qfk+FBlKOnNO2S80lksJJAQmgKNJ07FbXqNKlk5bNXqKyBVkuoJ0/hR4d+dLjf&#10;HZDaI1KM0BCSUkzAGBLevLvHm3f3Ob0yEww/9WmwglDNLEglMOKktCSlPBbhFBJFrQIeohhwSkJt&#10;4ATk9metDYDc9ZirNh84wRzMlVvCnHiOJGZjxZw0lAvMKWV4Ig+V/eCGoCADEz5A4ndKajB55vyQ&#10;MqpEAUSFm6X0PC4vqzqR0iJ8KwGTIZ5FNEnjn/FIifE//oP/5/fv7+/Db/3qJ/9GZYlqk1BpB0Mt&#10;lupIm6rF9WLgJ4uIJ0vGuXJQ/T387i2Gww2YLbRuUNcrNIsVLRdrGFMh+EA+MmtTU708AytLPhGP&#10;SVHHDb3ajvzd7YFuHnaklwuo1QodK/rp12/w+mZHXecpgakMgiWtaXReWImZl/vs2VN8+umnuLi8&#10;pFev3uDLr77Bu5v3FFLRz82MxSQhpjaWnj59yufn53Roj+S8R7No8PTpU7LWYn22pvPzc0oxQilN&#10;3gd+8/oNvX9/yzEmevrsGTGA0TmM/UCLpmFSmmKIdDy2FFNi0gbLsw2VLrzIjBwmAKCsh1Aot3Mq&#10;MAFQv3yTypY3LZr8/xIJlBSAZoMtkcAMRs36AqdRwhSLlteg4NKilZAS5R8FCV41JPAs7cCM0iuR&#10;purDnLKUs01QIqGuDUxVo6obMBT6bkA/DHkSE4EgHAxjTaYpZ+GUDP5FTlAkmhQq93zM8ThBREll&#10;vqQg9MSJU47ZedpVC14gcAsREXEpYUqMX3wpTTXE/H0KtHdSLaRTi6XyXLlzPL0uRyFz2YdLhkJ5&#10;LAJmwODk5mewoLwgn7c6KVeffJd8nllkpWi4gbI8vKRTRPTPdgrl8cU3b/7vv/9//NHv/vhfev5X&#10;P32yfPRoSXalHDV8ZO12FNotUQzQSZFiQ0ovSTdr2OWGKrsinxujIhQTSc85GSEY9YFxf+hwf+i4&#10;S0T3Q8RPvnnPX7/ZwidNL168YGU0bvYH+rOX7/jdtqfeMQMKuqoQE8jHiGH0nFIexQXiumnw6Wef&#10;0bMXL/Du5oa/+OJLevX6LfeDg5iKApFimU9AJCKYQu5ouw4P2we+uLqix4+fYL1es3Mj3d3f88tX&#10;L3F//0Dvb9/z/f09AcSPHz+h6+tHTEphHB0xA0YbCQezrqetLIZhQN8PiASytYXJOIP03GPWQphA&#10;RvXnfgd9uC9Mq2uGAJEXGDA1VZ8Y+uQM8u5DxXjz1KGsUl0S2fJ+5vkn5wbIysT5eFk5CWqqMlBu&#10;7J6aqMqKza8vSYVwFgggxVVV0WK5xHKxxP5wwH63RfAOAGdNS8paBUJFDnmeqFIyZ1KMPQ+DzddV&#10;KZ11IWmyKiLKUg4yiVnC5sk65wuJ+W3zz2lhYL4Nc20Gp+E6nTxApweZHe+JMzpJ9ubP5CkiI5pL&#10;zfmFhW9GU5FCUtHs28oNlHWUR41xmQpVpk9FRhTwVbpo/0JPcPKIMeH24fDuv/wf/s//4k9/8d0f&#10;Vzotvr9RnzVuMGp0RADM6ozUag1US6SoOHkgOKYuRjbLJS03F1wvV6TrBgEK7ejprhvxMHjsI+EI&#10;Q6+OHb652+H9rqPLi0f04skzXK439PrtO/ru3S1uti2NrKFsRcoYct5TKdGFKNOvU4Z+Hz1+TE+f&#10;PYPWBn/4h39Er16/wbHrT5A08cCcGDFGYgZW6xU1iwakiMdxpO999DFvzs+p6zp69eolhmGkzWZD&#10;z148x+b8gpbLJaq6oaZp4EZH725uqB8G9t6T94HcOIKTtEamXKZs25bevnmNw/EAMGO9XuVpwELV&#10;pQzk5fNCcejzIvzlWGHeXCQDn8ppmNPJ8msuORZMjEoUcII9TAHr/PfEeRhuVhqW48n6TTT1UWbw&#10;8AQsRe6a5Fz2zOszQaoskYVOnTLmoCD4nzUWi9UCXXvE4XDAYfeAXIMFOMEHUWHSykh5OLc1S0vg&#10;/P1L2iI7ZLl0WT9R4m7ZraVvIWMNEwbDpVEKp8ebIqkpCmGUtpj8S3a1cxBwAmLMcUvx0/lJIhDT&#10;5DrzjZ1u+Ik/+8D757PLgE0+czV9bPYs87IpvSEApMGMZXJyiolksrVsEn+pUzh9fPHt+//v9//h&#10;T//e7/7Dn/13z55dPv8rv/7Jr/HlFbheMqNCCpqcbshvroDrJ3R+cUmsLB/HSA/Hnh1rDJFwcIyH&#10;IdFtz7g5Bnx33/LLh5HuWwcOgZtKEXPCth/5u7s9PfQBjhVHJnI+sgsx6+YlhBgpfx9iiHbB1dUV&#10;xZhw8/4G7969425wFDPWXMLX0isQYyROiau6wubsDM+fPaPf+NGP+Ac/+D4IRF988QUfj0c8evKE&#10;fvDDH3JIkXwI7FKkwTk+Ho602+/RDj3HlEiaqqRmn1Ki0TmM3rGUwIRN0B+O2D88YLfdQZGMJTPG&#10;SirzwS0vtfGTGjkB00L6IAIoz4mn4LI8TzYvGQBCkxHL3/P/chqTY0+chKfy2bpECMLgSyAS5eFp&#10;MDOKRsMpwDk5GyA7iaLIxPO5syxYpbWItELmQiYAzgfYymbqroi0hiBTwYyRIaklDk8xTs6hdBmS&#10;yko1mIjrctWy2G3mIUEgSORzmkP6D2L2nEqc8B3KRZ+BxlN7/aUHEX2QPpTzxpS75DfLMOLpRE5/&#10;Lx/yYbwgZ5NPcQpK8kS2KSLML+eMO1CMESFEipHLUiDgnyNS+OWHjwk32/7mv/pffvb3/qc/+Pbv&#10;/+CTZz9qjF0trVksFfFCK7KiI0iRiYcxwkci06yoH5nudj29vj/QbgDuuoQ32x7f3uzoYTcArPn5&#10;42uq6xoH7/nL9w/0dj/w0YMSK0ICKlujqhoKKdEYJFpQ2pCk54rqpqbHTx6j73t++/YddV1HMQrr&#10;UBqXpJ9eaJ/IxCKi5aKhR48e0dOnT3B9eUFf/uJL+slPfopXr16SNpYWzQJKK+raDm3XU9+PCDHQ&#10;8XjEsW3hvC8K57Lm5K6ASgcbC8NMinIJ4zDi4f4ed3e3iDGiaRoy2kxhtTEGs1Mou1PecXlGtpl5&#10;NjIlwg78geHPWwWfOJUT6u0UHUwbDs+7v6w0LT+zANzJFjR7ow9TFjUfl8rWpYpxgBRBKyNSaUSI&#10;kBb5bhiw3R9k4MpigYuLSzx99hwvPvoYL158jKuLCwBA33UoZbaiOzBZCRUwroCkokX/wRkTCYU9&#10;SSmSU3YLk3V/4BCYSDoI83XLAd20vdPJZxNQApIPMgQ+edmpjZ/u/uVzmGaHkCOFApcVeFAwikwu&#10;YaA4A9kUMtCY51KwBFoZhSkEyRAipShE9RzniEbpX+oF/n8eL9/tvv27//0f/J0/+erunwSO+Pyj&#10;5W+MLmDsE7mWeeg6xARyAXh/1+HN3QHfvN/iq7f3+LNvX+ObN7e43bUcEtHVxRmuLs9ojIRX90e8&#10;umtp3wUwDDEIPjEiEw8+UDeOGIIo30hZkcEccLZe4tnTJ2jqGof9nnbb3Zyvf5CXlz0biMGDwLi8&#10;PMejqytYo/nV6+/o2+9e8t1uRwEK6/WGry6vab1c4e3LV9jdP3B3aNEdOxqdg4+RY4pUiDIpptyO&#10;HRAndovc/pipvyBp3one4e79e7x6+S0O+z0ICtoYOB8kz88+PnAZRY5Sw2cGKKYSMkrRMOadW5iE&#10;KDgA58ZYKNJTZyBDnYTFGrNxn0QJcxSMPOiBpolVlPUX8vO6CMRi2nbyis9Oi086DrmwNGMhKbH3&#10;AePgMIyevPfSQ6EVEAN7N2DsWxrdiHEcELxDDO4EBziZMQmgcCqgpM35BBSYonfZJkAQ1fDyp8nw&#10;i9WqUreUvGKGJoBc0iv5/PSWD0K34hloShqIQKo499ktZzltPvFbMx6RXXrR+peYj3J1aPLmk9yb&#10;lMXzW4QFCwaJ8hVTCJFkXsf8Edkz/eVA4z/P46uXt1/+z//oi9//O7/3R//53/zdP/iPd87uP/vs&#10;s7/67hC67Qi666N9vWv5Z9+9pK/evMHtYcsJTE1V4eJsRc+vH3FUmm72HX/75ga7dqAhJATSPIQE&#10;HxP5lNinJLFPJnpMAAwSG63p8vIST58+5f1+n5WYBmitT9v/JkCaiBCkVEV1U/OTx4+x2WwoBE9f&#10;f/01H44dnPMUUuLLi0vanJ2hqQz74MkHD+c9Oe85pJQjAy2rRRZ7KRuX6y2OgTNILFsSMycKQSYF&#10;Be9xd3eLt29eYXt/y01lKOWQnxRB6zwunZTMMgSBlCFjLVgE4gm5D+MENftwx5NlXBgvuRFKXlfA&#10;6OI3qex5J3l0Xj2M6V0nxXFMAQYBYJWHpU5R9QzOcfmD2ESOnBkk49ckv00pcSFbcQHBIGCZMSI5&#10;B5IpSCEGIXupwiPIXZ9gZB5R/ihMzuIDHzGfpeQceSvlE8ymfH+U4OnkunABKwEuDiWVlXbSpnB6&#10;DDXHClMvBJinN2Tnw/NbT+OR2SnP32O2RwnKVB5UK2JDIUQOISCGlPGqKaEoCVhxUHxyqH8xj3/1&#10;x7/6N37w8eN/7e3NDZ6e1399s24+qxcNzi+v4CLj7mGPly/fYts6DEFO0dgKTAohJEytygSOIU2h&#10;M1Ep2zG0IlxcnOP8/BxN0+DVq9foh0HuPymeJvJO9E7Zrbz30FphvVzQVb7QTQAAArVJREFU48eP&#10;GByp73vebnd5OhRIacOffPwxlssGHDycG6WRpx9wbHu5V0WeHTzp9E0h/inFVok6VGIRpU0pSkCe&#10;pcBT1hJW2rCxls6uH+P6yTM8ffYcj588wdn5JRbLFWtrhfVCmkWZp+zOacrPyypRp4sXed/Ki4ig&#10;8oaVV+D0b3Yesw1gBuEAycA/OGh+zE4G5UkJGU7DaJz+XvQeGMQhJBpHz9040uBHeC+DUfzYIQwd&#10;3NBjbPcc3EBxHDD2LXYPD9jt9ty2HYGErSeERUE+ZvJwcQ65lVtR1niUdRRDnCtB884BlWOJfB2p&#10;yLdlmTQwi/L5hGecOIryNU9+nY1YCRqSTp/MZAfmIhiTW+On3hV5pUyV5indQE4nsgZQVp8yZIxU&#10;wbz3GEefncEHThBEilKhfWbX8C/cKZw+LlbNrzS1vagqs/ntH33+n0SOv/nydksuKbbKolLmJMQn&#10;GXwREkLm+UMpSinTU8uulzfdj198hLppMPQDbt6/hw8RShs6QVgEQU9lw8jj5SpLm/WKLy8vMI49&#10;2q6TGQ4hIEW5wC9ePIfVCn7soZWiwTnuB4e2H+Ti5uYmiQzUVDWKeawXssqw1Nc1xRiyAhDkuzKD&#10;c5pBKAtBIaYEUgpVVaNZneHxs+d48b1P8b1PP8dyvYa2FUhp2Mrmrs4so5YXPHASvMp/JHbI11ip&#10;D3bwD15XHqeR1cnjJN+eDzAltYn/3GGLs5idRjGAXBFgIHiG8wHdKOMHfXCIMSC4AdH18GOPsT3C&#10;9S2SG6A5Yuhb7LZbvHv3HoNsBKhsBSIgsegniPUV53xqbGq6TikmlJTlg++jZlHaCQzN90gb4UzE&#10;GJFVyfBLXvKDK3R6nF+6nvla8Akx6dSB5JF4kheV9fIX3Jf5qqs8Pi4lwDuf55WUbYE+eG/xCCWE&#10;+6cCmjlamkfPtwAAAABJRU5ErkJgglBLAwQKAAAAAAAAACEAKQhQZsXCAADFwgAAFAAAAGRycy9t&#10;ZWRpYS9pbWFnZTYucG5niVBORw0KGgoAAAANSUhEUgAAAQUAAACCCAYAAABPVN1FAAAABmJLR0QA&#10;/wD/AP+gvaeTAAAACXBIWXMAAA7EAAAOxAGVKw4bAAAgAElEQVR4nOy9yc8tyZIn9Pu5e8Q555vv&#10;kPPL4b2qel1VTVWpafUEanW1RA+AkJDYwIItLQGtVreQgAUL/gQ2DGLPErFj0RtQgQBVQxUliup+&#10;vKFeVt7MvDfv8A1nigh3MxY+RnzfzXwsSmwqlHm/cyI8fDA3+5m5mbkf4M+uP7v+7Pqzq7l4+qu/&#10;/V8C4Py25v8evPSBst9d7jvq+NZCOivBB8vpW2rSb+/HW97Vpu2Hyt7vpi5vvKXB77q5KKDfVtkv&#10;0OC99x8o+2Dz3zH7byt377WH6vlFaPWLjPs7yj5Iu+8Y/y9czy/Yl/3r/x67V//d/4cK/n+/+ORf&#10;+vc0ipmi/F3O+/0bc0GIcsfyJ97kd/LX/ZqauzpjvCWImPzOtwBCfkuXuKUow1XV++XRAMC9cu1f&#10;Qpb9bD5zAV9tW0sCohI/v6RUrbeY6FuHxFqTstannLegD5djHFX6zgUx2UhCfqYA2fDHoq22D7lv&#10;qm+pu/DMjJhYlMv1tWNgaWdeHx6oT7Vh6mZM98Gdyxu1BW2FI/UnvV84nEwzUumZ6xPZQ/zugYrf&#10;/l0BDNvfw8uf/F1IAFQADQ9270/j4rt/698XAcnCaAIijrGyHlNfNf0bv0eqM5FC4mQVvolMlFkp&#10;v8+HSV9BgPHzfa28fDHS/W0g3sLITBZFG/a4/7IsJqfW07SVXyYoyw48qJk5f3QfLRsBq+WpMi8F&#10;TQjHQqf4mrYgseyHAoI6C02Nkv6Zw0ieqFpetfZPl4WLAOLelUFtKXPzsg2BcqeWtuADfKDlY+Q9&#10;8D7EqLavVEDJ5UQa5mzHk5h4WaFoBFMFwEyTip0P4eF8/K005CuNV1PdYALBhmbH7e/h9qv/AsB/&#10;jXEPDLf407z4/t/++6qVu7LAq2ZCl2es3FiGXTlEVdvB3mfSWPlCDAvl5loUc6F+4L15De3TGc9W&#10;ptDmQTv/y9d1BgO18fsg05Rq+rfsj7Yt60MqSWvBTIvmGZv3Y9e1jjKbQHOLJzUzE4i2d5w9yP0t&#10;HU2CE783aNYSrenDHBRaSZrRpz5bTuZsMu4D17ySxH8NFWd8o5jV/yB+Pdj2bDoXN1sUXhRsZVcX&#10;Y58BPrCkyz0maOe1LcT5szC9wPHun+DVT/4hpuOP8Kdw8cO/8/dVlaoJAavJ3QJXawrXCZmzPmZ8&#10;8YB+qGXv38Ty5nyqH4CSe6W+5Z48UN9cicwEMo9O74FBO+LamXac0jCONsJUK1dotsve1vvmWcsl&#10;b7WeBJV37i2JWkHN436gbdVU0XKAeKCvDUh8i5y9/eZCGN+29n/rPJvm3gOgkK9sdPwiPoHG+qtk&#10;aNt468DmWv2hPs/goqHxsqa3d65WUmUs3hh2/zde/eQfYdj+7xD/8ttq+UUvfvR3/oEqEEEBWWAq&#10;E7J2JvaEbLBLoqHZahUsGXEOHi2d79kWc/ZtH0bBXiI/G02fpe47cELzGJtmlz3UmTmcAE/S59YS&#10;TKDZDi2W1aY/94BEocpFlxpTPXspWLQv0c7NjDtqHSpc3Jj1a9bW/XUMMo3ndKw9nlsNixHVRupY&#10;snGJJQAuJkib5cLbnKKzOVpYCvXFJU1qzwvSLszyWnuzPk5LApblQm604djcXBqgShIUVto2NZal&#10;2L1mlz1ty6U+aOPLmXV3weuH69/BePgjAMDtl38P435Ji1/44vf+7j+YkTzP7UxY2sabJVEuo9Wh&#10;03a1kPM+UGvzflv4PoDcZ5O3CH5+1jbBtv+cl9L772TemcFBy+/N54pL9X77fxngAlwW7dSieeYr&#10;YCyRq4XLZGqXkSSzfGbC5oLFYafzZ2SeuZlZ3yyGM0PP7+eaHuhDfavp+Az6771zb9nRjq8Qfr5U&#10;qUzVgsFy7FWQK6jdXy/G4tVFOL8faaP3+rD81NSe56px1M5Ka9OPGdjMmbfxXiz61iBCNjkLJ8Vn&#10;wd9i++K/weuf/7uQ8MB4v/3iJ//KP8w6WDWJ0X0v+bJP6VHj3dVmUgtWPLS+LGPGXHCXVy6aC95T&#10;Jpk/NeJUmY63zW390vqAlqBwLxrRAoHO6kjTNh+TNn3MVhcTheJzlvtNu4VttQGShynTQkaLKcIH&#10;X6jenmQW35dTlD6nClqHWnkqjS3I+SDZaOmH+/C2fjfv5+/F5n9g2A9SZOGLeNvVOEvfsrCNlzQA&#10;t9Bo0QRcAs+8ymxGz6rPS4ZiOj3UhxYcOKNZy6wRB2q5WlfTt8RDEu5w8+V/ju3L/wjj9jvoUy9+&#10;9q/+I0XjvdbSfDFl2hHMlwiqbPRNI46aWLEK7gOmQCtaZeilyIzHFuCcwfg+4s9LNz1v7YR5/fM6&#10;tFgKOuuDzgS1HYS2uFDlrmmNuRxQ/Al6X/AjDRtQqEvb2YjS4HUx0JmdvACI2Yj40LJW60CaSWu0&#10;N+dFUU3xxMR1DC1t6mdZPHugC+2Ccr7kyMj1gPA3t+6xg0b3w71n+tDNBy5N4aiH2r3XVh1fIUuq&#10;RNPdh5Zm847kyEb7JL+wfJZoktbzDy3TMtL78Wscbv5HvPrJv4UwfedQ+IN/7T/I3FBMw/l0FJVY&#10;/s6dsZUbZmz+NlB/yzxo264+IKzzwvN2HgCct727WERk2hVtl0FDNfephbrm3bdo83vOyPb74rPO&#10;Pjf9yfdFkAUyfUpyQWSlQihIicsYtOidMZ1aokSN/Gqu8UH/wnJQEsN3IOaRzcyIAkKQIyUBZr4M&#10;nnNUIxS5TFun4l5f7gvRsoMPfvxuoW+L5lkHZ+/J26yKB82ub+9eCwrUhQZpCykqmpW26rPMegoC&#10;Mg8fP9Rue735nLj9CpiOb+2uQ9bn2SJhajxPBDN7MUFBVhAJDkuKQy0ZH8zWiIkOnPNKKwHN27qg&#10;tWpjH876h/mUvG16HkCiIjTUQoLGWCroy2a5Wfw+qKA4M500R2xaKmThbFSwksxkzIXmjBPJZVx6&#10;VWggDeNqa3CDEBWQCpchra2OpvQg1pUnJ6eALckmuZVSiUmMl29K+zB13yFmoZCAnxNnxtOtkP1i&#10;MnXPKLwnp6wVtVpW0C5N3tZYmujExqVU4m/TtCjtcmHG3qiT/QACLGarWBIGKKkOzE7LVCb3Qxsh&#10;zE3EJQphAAgzM+YkoJosVm39qisefazoz/4xvv7Dv5285/cuF9nCMANAlYekPiuN5wSNhONcP6H0&#10;LPcGMIWB2hVdIeiCtlXLVY19j/6IWPTteqAVjLfxQupU6nIUljwBeYobxztQeCd/r0qv6dMDgFUt&#10;vAgIqYeKvALDfNpjz0wchaBEhxKcqCqpaekmMAmLklBGP4ZGza0ZllQkUEUACWpkJMWrRjuxYXaj&#10;1ljSGIWxIA0DLD27xs9QVF1a+0qKfoSUz2ZYiAdlZq+qiVmFoE4VK81STkyjT4pjZlauMHxl+hbY&#10;69Jh7mh8CCayc4rQulrIKFY0RHyrgEarRNA6BFnLockEBIo/IEJ1fKtqekUdZirXMCgbVM11mxIL&#10;bN+pn6sGrT08ufob+OyvvMDzH72L/SssL2eqLDT+zoogWurOV0NpqY4DTSDJtLZQaF3tFLYstTZj&#10;aO40clqkpOGPUrrKLRYV13s5UY/ti+11nx+1gECk+oyXCjgxm/5xtlpg06bN1Jf2njbD1kS0WGeJ&#10;fSVHb5L/ZOIrsz/CJL1vSTDFggMBUaOBTjxVAjSMgB+JMIB+UIQBCANtmIDgoZrKaWCUZ22WMySt&#10;VRpLGAPSgHalzp2SbgV0G2i3hrg1lQ6AUYVNQmtBNuHWbFzWPIpWUKsgmAZ1y+RkWWjTmpfZgEXQ&#10;OUPuOuMz6cZDnNDCTK6hdbJq8ySHHQsoLvTN8ttDfSXnz0TYfM1lMttlOrQAqTOhVGEBs1JHIS3b&#10;Pyh6Az2MeQdnT/4rqP97ONzMOuqMSVDTRmRhl6we8WtmaVLV1ElStNyfNdscDNgAa7o/n6iK2mX+&#10;7+VRLjHqIRNdFTAPIkF9bdFk7WhqN2WbzpRGW3ehRUGveZn0Ukuh2Xet9FA1LPCiWYmmOkGoMdkC&#10;VwIwUBo/wPgj6HdgONJOW7jhNloOIhQJEBGICEUDRBUSpT+KWuIiUYmAoCVhm/CepEk9IcgdrX6D&#10;oAZKo2p6sFtT+1OwP4VdnYHdGnS9Kh2DyFwlR3NU0dhIjZgWiKxCxWYuCvQWtJypes4XpPMJzcUV&#10;xSHXMtIsUsX5h6yxTWvWo21/0Ze3gA6QNfnD6smY/C5KOcWCmTODZZlqtGuhKRo6NBioSEugpd+B&#10;wOWH/w6MOcHh5t+ePfn1f/0/VIBlQh4M1+Ye5M5mkGr6V5yk2YROeeWtBZjpM28hz/e87ftugAes&#10;gUVdy1Dqt41l0e+4UrpnccwjC7WvWiJnObJyP0Aw748uv2vtvDYWoLYtSc04LtOtChcG2OEG9ngN&#10;Dm8AfwAkQGGKg1RUIVCIqAaNfgRZ0COBATRI/Nv0jw3QVnmIDkUjoYCxsgPcBuxPwX4DdhvI+gLq&#10;1gAtlLZRbFoJlXkc2ghnO6HzubyXCTjzTcwYcXE1APKtV2Fs3m/7re++DQjml1QqvqXd73i3LVdo&#10;lPv6QEi2feeeFr3fRvA3ePYHVzhGi8EZ00xOAjNNHL9YT0esZbUBVURBMi5MWTCb2QHZLmuAonmr&#10;X7Ua6y3ZWj9CHkYZXgH7iPSNRzMy8nJdD6TxLK68TIt9Ynk/Q1tR3LGcaEtgAkZLm8ktWOerkJKY&#10;ZewtR8fme91xB6R4rjeEgWqnniLMAqYIA3F4CexfgP4Ij04FlkCAqkB0Rk9mCrINm6UltEIR0lrL&#10;mhg1EGnppXl7ZultoJsryHAA9ntgH+0lrtYRKLpTmNUF0J9B3QZi+zLfoDTUjZTO+jDmN5mGdQSA&#10;gYEmaGi1PGteRaFp6ZqWJcySqyr4pPut8Jj6rJr7cwDQOY2Sx7p6h7KWpiL6WHI5LN9Ln9sciCqL&#10;MCmUm+mBRgAo0dFokiZIu2lnVUS/1Sx4OKOT5i/86wB+BwD4m//Gf9x0MwnoDK0rsRQZ6Ofo04Y0&#10;tVVqwIII9cY9wS368H7YcqY9syXZAPqyibb7uihRw773619WNsslyIKmOqsjlyiWji7qu9fv9rO2&#10;ZGCqvmT5KQKime8AWDoEOL9FuH6msn1BTlusrNEpgKEuAShaN3Rr3YHdcmDE+AR9EsIMFEWVOddR&#10;H9gSXR/Nsi+b7MTsWQwKa8juDKa/gm7eVa4uiW4FsaKKIb6jebla3NQRmJPd2yxbNW7Um5GWZaiF&#10;1RsE15lmqquaOZNxeWP+bAYID5VbPls4HRNTROotnzXapxVF5v6ymJXzxKUsBJpBv4i9ztppLZ9l&#10;3wsiQfwN3nz+n+HVz/5TRxOVvzIZARpBurSR4Ds7/OZhuWQhxEHkJVhWLMWZPwOXNr175oCWAjh5&#10;v2YZiS5npaj2AsZVFO/HoFpgmCXP5dralHhmKjUWSC6rOcJAIKeSSKJ844O4ZxegTk2lVaTuYtaY&#10;I1AAiOAhJLzp4ECY4Q7YPQd3z2n8ASQwIfojDECFoajAgAhZwWeKZwSIncohD2oDwtEBT6qoSrEM&#10;4srKmDzNeR6j4SGaE9XKRZPGoLRUUWC4gQw3wO4Z2Z+B60uYzRNqfwF1K1WaYj9G3gnJ6gnRhjIG&#10;xfTSdjNUFgEmR2MWDlOnLgtilqqZRdYyVbHeNDH8fYabRUlU0Y6bqVz+0u5jYNLgreOt+o3aPi0B&#10;iMlgaKydhq2JFJKMrBixuNi9i0FqZrxmpgopDUz3CHRnAOAsS6yHme7MkpIVX4zTleayh6wabSxj&#10;j9XUYxRaVdiafbHRigosYFAxu5KKM63dglCtM4dyK8hUO2t+NWwx/0AUa79G8HXWj6aD88oXCX6V&#10;8Fqfp9ab3uZ5mTFDac86OBo4BnDYQ3cvVK6fA9OWBoAagykIXCE9QRqFKC2LD2GOURJnsV91MMZA&#10;RDGOI0SCighUlaLFy5Elg3kJltWAMZaGhEs0ERGE4KOTsxmzkyivwqDBTwxyDUw7YH8N121g1o+p&#10;J+9A3UqD7VNuhgNkAjBBERATdEycAGkVXyFkQz4+MOFJs7GZBy4oMxPvGSDU6Mi96MKsoaVWzqUq&#10;u2UGWmY7g20kf9H74rRimuDanEJhyoK8ymZF/9wYUF98qH8zXnbGmNo2iiVTB1xc8DnNJ49S2ESL&#10;2L6dla8idXch5HW8M+lBzhSJDrA6MG2KtvsLY+gyt5IWTSXnwGBmpc1meU6VFt6kTYtt+CeHKIEG&#10;HFJfoXXxU+nTPG+ayZXOQqG1mWSRxTuBHQwEnd9juv0SuHtBM93BkgiMGQjOEhSBiiJESWamXza8&#10;msFHy0AU4zAW2Pbel/ajwDdMBiQnZCELIZKsQoKmhnmstTTGpuQnBVUg8MnPRoI9QBOXz2ELf3wD&#10;Hl7DHF+C6yty8wi6ugBMH1cgYoumUrWpS2HB30uIX2T/tX/vMeDyWnqzsASCebuFtq32Z+oCK+Pc&#10;uzJjSXPjLc0sZzA1nV7h3BeR35BqoZQ3U1tyr516w63ew/rin+df+jf/k9YkSW1m13r7bs7uSIuj&#10;sn4kFVJ8kmU53HD8fC7mPoMCQ6W9ZhlVWo6Dyu22+rU68ZPV11TciGpjsiw2naX3C/tkydUKH01P&#10;SjXlWSMtLT7njs/uReDV6C3MV9ACsFpDj6CSVGDYqd6+oNx+BTPewapXMaRXwmuyopKGnvNfRbSc&#10;PhktfRCqCCKRolrgFDSENQlMVRGCQlSA5Kso423/z/xIgibmrNoEjNJQUKGRLyWDHlPYOGVHdhuY&#10;zRV08xQ8ewrYNQADyhSBVg2EBkDe9dfMYclcXEh9AftE9zZ2nUc0T0PVmnCTlUUSrLmBV6hR6xSt&#10;XudE+OoneKvEl7FkR+WSIaPALK2Htg/5VtPDGc8vkBHzj/OOEAAc63qnNBAz6XJVZZDMwJdUSiYW&#10;FKaWZYXQYvnMxlK1eb2IynZ5ToiiTxk1f/MYUJOeaam3GjdAzsgs/haTZF0r+LfCnv/UGEp91Bhs&#10;9/RPFb4KIPOzclgfU0EKVR0olbgKo0oSapQkSSUZlMdbhO0rTNtvlOOOlAkCpQ9UD0MBQRUlosJW&#10;xkE2wAwFk+UAVRVKVNspsTKmP6kyUksUIhJXuTlDS4Rp8udsSLYx8tiuKGOQM5YzxqghyZRoDQsV&#10;o9S4TCnMTkIxHSnyBvAeRoKak0dEfwI1RiVSDYCUVPvstYMqk3nfcnoV4CxwaVR1ylozsJGuxL+l&#10;TAsDS7ZpE28YF/SgQdFeJArIVCarrFO1W1N3AVnmzhcmz+8U30TKdswjLzn56VlOtppFB2aA0NIr&#10;F1FnjFFoU0HRG3W8LZ3zlgfMKN6UyC7s5LVKM4es1meC1F73LAPNM5TwuCJwbl4zjalNG3mOk7VR&#10;RHw5oxmQi/sEaNvgnH46fxz1fWadio/IUYgCoNkX0sxDNLsJEaXSRCNBDWAMnSGMjgh+T3/9DLJ9&#10;CTMdQR0BEGIMAENqqlsL181Sc/JnVcnBAjYkTrsx59yRToqilJ2Bhde1eacZcDNR9VPRlqLCDPAE&#10;04qYMNZGspFQCSriKQogDMDBA/5AE3bA2TuQk6eMCkFhNTBuPyjORqbgMVEluZnski0Y+bs99LWF&#10;kTpZiVkXEKhkJVByDOadgqU1Vo0ZZTJlGmreVMWkFZAdvXUM+WPbq1QuA1MWPJZWtBlb7KgCMKhj&#10;LP1r2prJXhlkI+SkS1NVRCkNrnYMxbyK1CEKdmhTYwKEPHZtO1D2aXDW+qxXBhUXyDm9l+vvto5q&#10;M82fzx3FDRkWQj7LGE0gnIFiTrrKKykK0QACGmI0ruoqQKmvBnmZRMS8AEk6RUntrKPTETJscbj+&#10;Gmb3Ena6S7uO804DouxViaocEu2MrM7jqLJuaWO3icuyKKtI4Vu04lIcjTmEpGyWQlkXMUdRCgGK&#10;1muIjCw/WnRG/j8Wt4SzQBAlhBYCTrfwu8jhcCdgf6aghUqd5BoEeZsHDShbwbLQN4p4rjBn3NgK&#10;VdZGWWtUGampyLWS1tnUsk/llCYykHpecuu1tl/qyDpV0/2GmZZM3r45J4jO7rZasaDe/E1nTIqV&#10;tMuWTJjEsPUFVswoGF3VZBWCNgNe6+TcH0mdlva4tdSwNu+3voFZlIK572numklfRjNmVGqsCG26&#10;pMoGHNp32lmuT8vRRVyWa/qCLMISQcjH8tlFFxUR6SjAcQu5ewG9/hNo2EcnH0yNK5KgxsQfA40O&#10;RwWCKCCNwxBFUWlU94AxSVcnS1cUEClHh5NgO7aZgyuKtTb1xyvlNKRt3nOhnzk8l+tiTTBhAEML&#10;taQpDmNA/AjdvYYxDu78XWJ9CbErUD3yDrGsswqBM4/fU4AoiryWbWeXeWv4UizxwPfmSQzm14yq&#10;hwvdA59cPPeXc1ovK7jnWJ3DQKvAm2Y0f1iK2v36F5fLO0MTjlUJYZIbFvWe8KzxpzAveKJdZYrn&#10;XbXEfVvgQ5yYZGjPBK3aFXNom1sM+Wm+l+JFBRgqdefk1+V0VGiKDMLyOds6iSC5zbbtQnPMnbla&#10;i9Q795RQ3OlggJihp6LZa2/8hHF/A799pSt/yxEWAS6t/w0MAUNVUhIUWyDqVkU0+2b0Sx+qSRuH&#10;RYIIQYrQtpQNKgghQCQ0RxTGTKe4/T/OP41JJo6WDMpcrlWYyEv5rORa4gFQCUDw6EyMpoAW6NZw&#10;EkA5wmy/gjGEGAfdbAANaHMVCssaRGtmbo5G9ogNa5Eu1rnSvFo2MWNwZlWiGJJz1s0N5w8G0BwF&#10;mB2z0Hods6LX+v6MV+pWg0o7IO5WK0uWdC//QzRLkSy4rPYTs9SmxJj0rG23fi5+A5cikk2UlPf7&#10;m7vYKv+kuTKzN85DzUlObbpbnaU82rlwzbVq29P0vYSZm2VbM676N79XRX9J7Vh7TZaJewYUyqiT&#10;83QqAc3imy0hoAFuRYwXxNTiigGZ92oiVpxbBWkYLCBq4WHU0qA3ojYMHO9earh7wXC8Y29XurZR&#10;+Iwx2tmO1lpY2IgsQDkeMgRhtCiCigiDCIL3OoWAIEqpuro6HeGL7c9kgagCKqoSHZKVoQkaZc50&#10;bCIkYJr3zKHRo5AskxztaOWMjJusotMpMgEVKrmf5YTcRGYvat98Qbt9DutWKqvHRH8G26/AbqOe&#10;jkrDkIDRGIVV0ZgAlVyTcLFPKa/OaIgNG40nVdBAlUoEYJ7ec1+Pz/VNGXvcHw7V9vyF7Nyq9EI6&#10;k6ERhJl1MmcfQEHbOEgTGFRdlQSPRZXFu025yoR1rVcZ+KF2s6MxwVopok1JzD7X6E1C0oy7Og/a&#10;IvkiYsVaQa2pj7WCOSgUtFcs/GENNZLQau3TrL+qpT3l/MRgbQhTTFxmIDBQWmja6RclT2AajZpM&#10;pMjwBBS2rPIzoGvmJMZ/aAGFADKgg8LoACOeJozAdFAdd1iNd1ytPNz6HL0Fh1Exjh6jn+DHgIke&#10;SiCEQB88puARJFCRhCqkRVscY0440sb7nClPKeyR+5kdl6A0nmQwAoVCIt+X7MLMmiUftEweE41V&#10;m0QWJAFLSVDFotCUPaksVimzcyTODf00wvsJxJ68fhVh21jQOqJbKbsN3eqUWJ0B/SmkOyFMD9DF&#10;euFJ9UoIgwE8LAAHqIl5ICowCJxISDOeqkDbj5WFo/7OcsgcewBACCJgFuWeDFaa4tFPhsBMXzVy&#10;qK0gZClJtoxEMGkPWTGF6Km+fIILCu4UjVrYoLD07G7MaGTp+0K+M6AvQCN9bfwN8/TeOPzKhNVq&#10;m1lfunhtfrW9rmbHPJrZ1ri82hGbmSH3baUVjPFwE+mctEeqioj+DQIKBhG4dAxZWeUbAwOCCGCY&#10;AD9Axj3EDzDhCCsD/DQijEeM4xGEh0qgSNCgEb68KsbJw09T3v6M6AMQhYZI0WYmvJ+oChh2cSpI&#10;mpRzEBk3jkxUNHKGgiGKc2vhkUAK77FCJQCNwU5VjZmPxXw10TFCE8efcRTpl5fIqOgQuYVaUq+R&#10;sDIiQEKQtA8MmbHiPqLYneSnYHCr6I9BgNERHA/U4RXkDgiwULsC3RrsVnDrK9jNFdhvIN2K3q6i&#10;RScCpC1kBCBi4LN1a6rbPfnaKo/ODU5Wd0GS4iamkALmSLomSnWqqkhgRRGd1Zv4sCwL5jfQbCls&#10;cyxSV6pCraHWNF/561wO6rIolXDMpvlMj8wXhQVvZoYVM56lnkj66YFikVaFUgQyO51SW60Lpqk7&#10;81zWYFoHOMOByOpz8Mi1tHo91lkbbT0MSaMrsnNUAYuAkLYSxww/ByUgovAhJc/QwPV9FJ0QwDDC&#10;+B0w7oBhCx330GkP9UeIHwCJmn3nPVQV3gtG78vZi6LKIAHZoaeq8VSL5JAjAUtD0pYBZhnubQcg&#10;Zg9G/SuwiKkZjlRLsjMGzjg6Y2BosCHRoc47QRpj4vodChFhCAFKwNLC2Q7ee4zBc/QeowRMophU&#10;OSowqWCC0kMR8jzHvKe0wzQxr7WIPYwWWOTEKiuZIdo8IC2/aUGQAYqYwhQAGOtAdJEdQwBkgg4T&#10;MNxi3L4EjAVWZ+D6EczJFfr1OehWAB1CWgqpQUSDnAdR5Gomww9dreVQtH9l1JlozZ6Wr/rQg9kN&#10;FkOhtFr4N29GiOnfS4dkfn8ut8uGuLzt8nbjWkiXLzVavcZnqoilDBiQTNuwNbtvZv3IJgyQE4uK&#10;adL0qj5p+lEDaQXQKgSY+r62dM62T7xT9qe00dc0XpYgaERmo0KTDjYRJUJyqFkCKweoPyIc9xgO&#10;O4TjHXTag34CwxHwR2gY4b3HJIohAKMSoxISAow/KmPIJ/kp0qJFBdQAEyMLakmKtVBatciKSEH1&#10;agH21mLlHNbOwQB6Yg0fW4vOOfTOoTMGDoRV0JFYWYPeOO2spbMWQEhgW9zEMIYgDSYfMI4TRj8l&#10;mhmFsUw2ALwGjN7jGDwG8TgGwX7yOExehylwLwEe2eoCvAJeBGMQTH5KWcDJWfmAyNQ0ucS11dld&#10;FGDeChAkq3QQyencMaspaIDSDjfA4cOXv7kAACAASURBVFr1jaG3a+DkMczJI9izKzi3UpBUFQTk&#10;VOrIb0okF8FC6zSO08qU6WarqDVuzcpOthZBquWZvmpj3MddrsirqPxy6UA6yk0BmGRdiUnhJGRn&#10;YhHcVqCKGq99QC2XIMKx5LlnyJoDS2u7AHWjULVx5jKm2QCogy2TOyMKaov5c7VgWtBorYEFhDTy&#10;rbOneST188OLjOS0juTNP/nGzFEkYa2FVYFOR/jjFuP2Nfz+DeRwCx13mMIIHzyCAJMovCh8kJge&#10;LAFQD2iIYUQCanqqeFhDOEMt2X0wNK5XgaGCnAB1KnAqMCK6sZbnqx5Xm56Xfa+XXcfLVY+r9UbP&#10;Vyt2vQWc6nq1Zt/1MM6oRIcjJfkWjDHRWWkj0Kioigj85JkdqarQw2Hg4XjU4zAAQNwgpaKGpEDg&#10;PTAwqO8c1axA63QQ4TBO3B1HfXkcuBtHDN6rV1CthXQ9AqnHyfPoPQ7eqwSJMGNMsbATLidBTWqO&#10;YMq8V80JUVFKkorJTE8qDCbU+gwJpVFjAw2CQm4Qbq8R7hz8qzOYs/fgzt+FPXmUnYSRC5RZ+VSd&#10;GAUgOaBq0RjhMI0miw6avGpO3Z9FMhYr6rLGii+YcicunGZOnvg1GjEVDhVIJ6E14q3F0VjGMRfC&#10;pWYGCHUmx1qbFJayFMlXtd5KjVoGEX+IMr+Tdk0V5JN7uxUr4Bb4S1RqrCLozGJplwXN/bK0SKBC&#10;1PVou0RIwB7byHSMml/Teh106a2owRwn6LRH2N5gf/sNjrevMOxuoGGEiEeQoNM40asgZCekKlIa&#10;cVz30qQzTLvc+ZgjQAAQhCDsaBBPySAgoJEJoKBzhh9tVvjg7ALvPnqEJyenuDo7xfnJButVR9c7&#10;WGdBY2isVWsNO2dZ8wPihFPTSY5TICP0wFrLkETQKDAcj/DjhBCXNuw2o26mDcdhQJg8xsnrMHlC&#10;FV4EkxLDNNI4h96tdNWveU5F6D0O7sCVI16PxO1o6D1wFMFExdoYnpIYrcG26zj4gKOojpo0kWri&#10;NbZ+CeYlZHJmIG3OngvVjMkSw6pSlIAoA6mko7F91GwiwHSAXP8c4e4Z0K8pl5/Cbi7U9GvC9PBq&#10;st6LTsPkik5bA5P2qDigWvzKSPlkrYTWgwbaNKcm5q5NrNEoYuGc+VcM3eLLSwZ6wYocqE0xiMZB&#10;ykKSuqx/OzjQJYOnAaIEyNneyep0WU2LnsUHmykCZXKqmHwicTZG5hA5NwEKoRZNtSC1dE1q81xR&#10;qD2DlAQW8dxjE7VHrsQwJa4IemsBeMjxDvu719jfvsLx5hv44Q5h3CP4AT5otAiUDApYIDqs0orS&#10;WTNrN59sRRCUADsFTAZQY2CtAwIgGhjUawgjPzw/xy8//QC/+f5H+OCdK1xenGK9WqHrHFzXqes7&#10;wJjClgaAo6M1gGLCNHkVjSLfr1ZgzIiOGxODj/4+EgEGMgX4wwHWGqCzqhQcp4k3k+f13V6vr7c8&#10;7gfcHQ68GQ5QEThDdc7AGkMJHsNwxE5e4y6M2HmvBwmc9h6jF0xQQC0gAQ6q587xrOvQO4uNTFg7&#10;i5Uqt0EQfFCRrApSAllSNpoDlMUEndl9LTfMH81MXqVqQBBJQE3QuQTkAeGwBXb/J/z6iu70fawe&#10;fQTbr0FjVERp4RB/XiOANkCJlHLdyDQrd+dolMnxxMbLhjyU2nttkKKErdiMiCkRJyaaZJMjK3Qk&#10;fbwUDaJozbz9W3RBvkbysqPRmnzslTZ0bCS3GujzPQ4AISZrXSa6p1dTznmOfVeyzXvTHDDR5gE8&#10;ULQ6nR7ILskb3dpfcy7BDwCq0TlYrEOmSAGiqWatqNVAP+ww3H2D4/P/B4fDHofhiGEYMAUPHwJC&#10;AIIEEHHb8NrFrb2kKZNRzn1IA5KQRp8mUnrATARDzH/YcgJkwIUBf+ODD/FXf/hD/NpnH+P8bAPt&#10;exjXoTcWnbHorKV1FsalU52LdzjmQYSgWOWZzGHgNGBjDYIIBQJjDPzhDvtpxBEjJgvsj4FvXm/x&#10;xbPn+Pr1G7zZH3hHgaw7rE82ePTeh7jYrHG52fBqvcLGWMg0YRwmDmPA7jBiN4w8jB6vpwlf77Z4&#10;vr3G3WEPNYQneRz2uPUGK9dh1XVwdDhRxQaCIwyPxmNQxVAsr+KIJEMEQE/FfJfHt12NAlHE+jT/&#10;IWANcvalifOoMryhn27gd1+gv/gI3cX7xPoKkwrEKgwMENKRNvmotDLD+WvmeCZONOUJl/0rqrSx&#10;hlllGCmgDmZaJNokyzJjAWcyU3cUFyDNAtQELnK/l71yzH3Lw8ibi4qjoPyNgX+TBFCRvBxx/QHR&#10;0jGlacI4fGBTUO7UQvrvWQr1b9kPsSyvzXQ0+RBZHCK+GtAADoCElMpjDLwoDBUWQh232L36Ercv&#10;v9Th9hXDNGHyE6ZphJcAVU2mt4MyOqQEcbXIfF5fsWmXkFavIEHFdVRRTGGC6qTvn53yNz58H//y&#10;X/gtfPzOE5ycrXV0yrX26GCVIK3rQGOgpIKW1lq4rkNvHRzjnqHJeEiIIUwVQfABmnIXaC06QEfv&#10;ud/v8fKbPT7/+jl++s3X+PLmDQ7DCPqAEyEuT9b49fef4sl7j3D13lNcXF3o2WpFKiBhxDQOGA87&#10;HA9HDAdiGicc9oL9zut2JzxzDu+ePsHNOxf4v372U6j3WHc9+tNT3Pgj7oYj3myP6FZrrGmxBgBD&#10;9LaPGQQimHyAT9u7o9gIQitacz54m8WpFTmTKm7C94jnRESrmARsB0MLJxOwfw0/bjXsv0H3+BPa&#10;s3dV7AmDGBibz0EwrejkxUG2lpFXANAY25h7ymq3s75DEeEog8kIiDlvNI0BHcGmnLQEQKFacAOm&#10;AGojBS0tCryw1BfLKQhnmrulq/eyB5IFkzRsHHdNOqMCasosZbOhqXKp+rNJnbV26nITks2mijbl&#10;oYp2pVbIk/qAdllQLTV4RK2tVBgTiSuqMY6vATIesH35JfYvv8Bw85K74QjRAAnxINQYv45x/wgG&#10;86BmHO7DQFAWgAAMBD3IAQIfl1V6IcRvffSx/s2/9Fv89NMPdG0tjYBnsBoAbIcJh/1eh3HiOE4Y&#10;JdC4Tk9ONzw/P8Pl+blu1mu6zkFNr6azNAoEH/QwHnAcJ97t9/jy+XN9+foNn798ia9ePNefX2/p&#10;YPWjswt8fHLJVe8ReMARg16+d8F3P/5IP/7kE/T9ig6gCZOOw8BpP2C/22G/26v3nsEHjENQYx3P&#10;zs+43mz0+m7HlQIdO/3ocs11IM7oMBwOerVe8Xi6xiTQ17dbbscjXmkMmxpjYWlBUB0sjSGCqnpq&#10;SsRaRLWyIElipvosCVijZeI+cy2ScM/WVkWYIEpVduhWa0gYEHavGYa9rh8f2F+8D2we6THJWD6e&#10;iDOGTg2zQE9KtaAmISfLM7aar2GmEqTVVquyCkU2lYh8xLDmJUIeo2FO/NDcahbk0lBNa2q6Gh2N&#10;mk9orLLVdLH2OWJPNJ3SiiYB2izAmLqecC1t6EFe3rQoX0z/eW/biEIL+tmJBlS8FTY7LDWb6tnY&#10;iKVsIbTAmmTl5HNkgsdw3OP61QtMd9eQ6QCjcbkwBYEXBWhgjU2JSQKEAKpo3OUfLQcaxl2HqGs+&#10;lRan48lIXhWOCgsPQ+Wf++RD/MYvf19/6Xvfw2rTEyFaM+Mx8Mv9S7zZ3WDYHdDbFVy/gV2toc7x&#10;dhzx+TcvEV6+pBqqpWFvHU82Zzg5f4KTiyd0J2c4cqc//vIV/tt//Dv8/ItnGLzH6aMrfnYi+N7l&#10;Jd979AiPV0/QcQ1YC3ve8fxypednHd3ggeGIEV4DPMfjhMP2iN3dHtubO+52B+yPB90f97SdRd+v&#10;0Pcr2t6ip8U4kjAdNivice8Q1sJBBZMQGhw/uurwahj1q2HkMHkMIeAoAcK4O4Q0MJZ0yLkbgYoU&#10;2SkzXZgve/CTiys5W5GOccspSZlP2DBZVBp0qhBjVUiOQQD0sYwP9G++AP1Bu8cT3foDKJ1Sp6V1&#10;Ur0esxBdFmAo03kLjYix7uSQbBbntPO4Rmh+YgtKFWoCwZTRpIybYpLzJatSk9yj1THTCE6jw6rM&#10;Rnl2acNIO6wqvXnIacVgZigdbbMSXJ0rylJf/r3C2GI2jErxSrHZamEevpybXfPkoyZLIcPswlCq&#10;9RlEpxeB6FyDYgojpuMe03DAMA5QH6BKSEgnhzNm9joqbHaQxN8zYPZhZMI510WF4wPaiyAMY7aj&#10;BzEcjzA64fJ0hV/7pV/GJ59+nzy70C8OWx4OB0zjBBHF5vQST979ABdnZzhdr9H1VmEBH0bG3ygR&#10;jOMRqkKHDifmFMZ1Ovbn3OoGr58/x5/80z/gm5//FH/zh58Bf/5X9HYY+PMXL4G7G5y4K3x48SnO&#10;z95F6Hqd1gbrpxtu1oFhutMXb57T7+6wHTxfDcDzFy/xzcvXut3ucbJZ06hAwwRowDTtQGN0s9nw&#10;8tRisz5DwAbOnePiRPHeuVWnJ9zud9gdA45hhbthwjnAzjgcOqM7H7gNgn0AhiCYgocEwFqTcnTy&#10;b2VlhomegOxmiAaBpmSkVugz4zRcNbOEY/lAQVTngpgaldmN9NMB2F4TZg2+cwnTnVBhmwbmxj2L&#10;5ZzDB2bmaGxwIpVRpP04xWsWh2Bi2k/eocd6ZCTiryvMdjwQMfO5SktNI6rk0KI4tZFVphCGM2a+&#10;XEgyyezQUCkhWBbNnlCswS8utsKxBGI1dyQDeQ03RoTKr7Svt5mP2gBLXPXMsWluZfDe0gfJKqBa&#10;KkP87VM1NCQBTyB6pdPOQAkIyvrLSajV5d9DSNRo1QHSoaeISQd5BVU50oeg1oCXJ2c4/eA9fPbu&#10;e/jNjz7B9z/7RHc28Pe+esar9QaPzy/x6PwCF1cXsOsONIQRgYUgTBO9HxXWIoZCCdufwYpRQ+XI&#10;ACcDdQzwxy3+2f/xu9i9fIZ3H63xL/71v4LDYY9vXlzjq6/fwf/2k5/p3U744psbTOYUw+nEg1dd&#10;3dzi9EiYsOfu9hZPuzUuNudqCN6ZO2yco64NTnvFk9NTvVivaVVwmCbcHY+43u9xvPPqp46ydhhl&#10;gIiD45qP1z16WpBHDNsRVrx26iEGdFa5ocWFtdiDuJ5GvR0nHr1HCIY5eVyNTb5sTeweQ10aT66B&#10;Iu7lYQoNa3bFGdWSOaCq5RCnJCHxi23Ws5LMUxMPhfFe/bhHuHvJzdmT+LN6bl0ZL3NJiYmz1XNJ&#10;TPMpLws/hyo1/5BIjvw1DK61tshxySDVlFSeF+A5ecEKYuyyYs5Mb2e+lAw1aQyxyrjbNsc2ymtx&#10;tZuSN0pKF4G8eKtDiLaJYdTGKiU0h6LsCyzm+puM+4IYzdJgSeelf6G+05ZVzJZNyPYFgLx/jSoC&#10;a20yo2LXXOfQrdYw1qZdAQCNAYXx/EsVaI7QFORJ1JB48BiNgTMGPsX5UcJGiNuQQ8Cf+9Vf5V/+&#10;i38Rf+Nf+GvoXYdhu8XL58/xu2/+hIcw4P3TM/zmu5/i6uIMbmVBTFiNAJ1DWBkER0gnwJE0wwQ5&#10;7vU4DvQpy8pYh86tsLY9hiHgxYsb/OynP8LHj07wgw/fB7ZHhJstxxcv9ebzz2npeN1B/3D3gu++&#10;UpwfT9BtHKd1gJ46nK0s3j1/jBMY9Aa8Og/44PHHIL4HaID4AWE40k+jhtEzBOJw9Ly+2eP1fuTe&#10;WN0ZoR+2uKXDc+Oxg8ArcPABQ5gAkehwFYEJCicxhG2tQegsvaoOEKoYiLDup2Gca8P4wwA5sZpK&#10;GDUgDKzGfCefFxJSpi/JnGrxzmcsp0lMqKTJuzgFEiRmLIinDlvV/Wug36jp1llSI0+pKmMiEyJq&#10;gaxi13gUqp6MGoTZc5BVejIfNOEBNS7Dc7wf+VynLDNavBiqSThJ1F8CTLY+WoWlOTpScIgEleoY&#10;fzegGDkFAlLPzEwIWdPBs7+xyl/0kEaQKSZAk6Gcl3JM3UTbZDYUKmws5L+8kM5PyPdVaqWJFtnK&#10;KBDB9L4o0lmG+eRjGNdjc3qOk/MrjIc7iB9hjYEVQYgHb8A5h951sCSmKe5dUCKeepyVTwaT1C0f&#10;fBOeFPiQ1symw8ascXe4xh9+9aX+mHc4Wa/wwfqEBr2Og/Dg4xZe6RVWJ0whSsHgJ2yPB7wZt/r1&#10;3Sve7G7QadALIc9tj/OTjT7ePCJxht5PutEB75yd872LHrq9Uf/mNXnziieHa52e77kXC396otM3&#10;B76zPcfT8zOYC6dCR+Va+80Juq6j7SzoVNcC2hBgphEB1ADQG8PgvIZRaEePQNHt6ZrXuz0P17f6&#10;ad9zTQN/9LgNBz0GcBcCtn7QaVQGJUCbhCkGih1FNyQnazh5q3uAwViCRhE8VQNAgVrohet44Va4&#10;tL1CwIME3vhRb/1IESjVMHsXmbfvzFP5G+VVAt9KEZDRcxSZ06SdWwEybmHDCJO2QeagQ5aGWFn6&#10;IZukAZPgZzGqjM/MquVcvRqk02KvI3keovuvkWpGyyg+i+m5yAiQd2QWESKalQiQN6A1/SFIdTBU&#10;k0Op7dJdUqwzA1teP1d/Q/wbkaPYNlU+o+jMjnhvQoVIJkp5xmydoABp8xj5LIli0mewpyl4MXOO&#10;KHKoHprTTKyJG+SggLFQBazpsdmc65OnH9Dvt7g+HBD8EH0J1iJ4gfchEsbaijaVCTKBkY9Cny06&#10;DOBWK/z0j/9Ynz37kv/z//A/4W/99m/j4/fe1Y9OTrkyBhMnOH/AzfGG4nt11tCsem71CI+gu8lz&#10;9MB28riZRlz3ws8PO32zv+ElyU/dBsYIdBh46vZ6vNvhxbMbnvYbXJxfoV9vsN3eMOgR03jE/s2O&#10;PO4Uo8ewu+F0eYXJTtjuD/j+yROeeIv1YeRhf4Dr1+hWHVYrR9v1cb+CXYFwhHY6Dnve3Fzzzd0W&#10;r+62eHV7y+vdHuIDTkF+tO5xFMWt9/A68uiJoxdMITBol3mCSBuxqAIH4Zk1sDRAMKQK9qrwBgQN&#10;ehKnJK6s5YUlTgxhZeIkAb0qTpzhe6tTvAnCb6YA70PDUZg5tRKXZSOUNMnoEK8wBmAH0EEQ4pIj&#10;HQpDCTDZgZk1cCtjsY3sAi1yx7R8XjrsqqncmLtJ2OJudE1nUWgCNRPzAJJUMFo5KKlCYFa0ETLS&#10;Fu0cBImWEcvOVRZZB5xplz515aHlJ4EiEDLLZQMbaBIpl9Z7yu6qhlC9WIUqZx2lGopvSBfavlgR&#10;GQMzkBT7q7FxGlInVEhbfaGwjazGHAUDBa3lo6cfYLs/Yns8Yrz+KaxZQ9BjgkEIHsAIqIVlH8EI&#10;Ati0nNJ8GnWNRcdVVDq8JUWUhuMBX+0+x//6u/8Ldr/6Q/7wlz+F3k248xN2R9X3zCt+/4PHPL08&#10;wzQpXt/cYH/cUVRxdnaK91e9fnJyAvET//LVB/QXTxEkbj3qrcPpaoNN9wg/evWMP/76a/zge+/h&#10;nUeXsH4ED0eEVzs9vNrx1TjiaIXsJqz8Af5uxDhe6euBeHX9NR9dbvDORa/vnFiemztYGngbN4aN&#10;Pug4TvCTpz8cGY5HtSFwbR16Y/Sj/oQfuR7eTximEYdpwl4CJhWdAilBYVTR00GoyRcjAIzCxNO7&#10;HIgVDFYAXNcB8Cqi2FG4McCVKq4AnNKWA9yCKmgMBIJRJ9jR4pIGm07wSpS7YDAibSXnAEJhpI+b&#10;oKgkJ6QDiqLgmXQ+FpPyDvFHdY1xzNvkS9JDFPZm4hWYS33lepMhgFnkslmPIgHl3erJzgZ3hgAA&#10;amCRDqpuTZS0PEAKSyRjOR+mJFkc0451okmljELrsm6ugpoxrVkz5K42Aq2ST/4D8lZ5VmBpJR/F&#10;P18Va6mwaaU02XhGF+UrnevfeTQirxc0Jvqn+vL5e0rJfh3N3VWQFv3mDE/f+wgqE54PNxiHI6AB&#10;Kxc3OUEVUxBMGNB1HayxMTkojdYgQ3TjaMwnmYAwhKrrKP0KP//yOdZuhcvTMwwd9eBH2uD59OIE&#10;H56vcbkhttZjHXroaYd+3cP0RBBP7yfVoJDgEEIH8YR1a3XOEVZxe3Pk8W6PK9vhz3/yGR6tiWG/&#10;g06EF8IDEAb03uhqcoQKegS44y3X06BXZydwhzfgUfhSBG+4wpqdnhpytVrhcnPKk5MTnF5doX/a&#10;qVMlpgnDbovj9g6H7RY7CbqdJsowYkzhQ6cgjIOFwKqBjz9rqxKnIrlw4jbrAIUh1BnLs5XDaEiZ&#10;PIwPOBOLy/UK687g7hgwwcOI6jktXfwZAIWCewlwJHoqTo3FqIh7LJBZJomlZnbIZ6aYhktVYwq8&#10;jxG/JCm0ndK6Itj1UHtEVRQlvUgN6tP0g3bZI5BUYUoJSEsFzfq0imZCnGT6p7qzvkzb0Gt2Q7UQ&#10;iiotNjSNFrnJFlIdcMQdF3GnEddWuTcda4VO46QhhkQix+dDOJK9nr6geFDmNWToaJ9ViGjDyA9f&#10;7cO59TB3VlShRHKbuEjS6MCNx3AhA9f55RPQOMgEvPz6xzjuvkEHwTAKJjUI8eQVIExQMejURdZG&#10;RGJTzcB4bmHr+GT03RgTgGnCq2++xo//qMf3fvgDnq0dpFMMUASxgPRQDHCuR9x+CegUNWGPVRy8&#10;VaUl7cbAGstxErx5c8Qf/N7vYw3gr/3KZ3jnbAOoRzA9rFP0Z6dcn6/15CUIBAqh3jhupxE9FcaA&#10;JhDfO3+CD54+xeWjR1idXqLvV+zyb8CSgCAmdgWhiqgGz+Opgzvr2R026O92dLt9/M2HacIgHkYN&#10;rALiDJwKJgEmCRGkybTVOi5ZRQVBAkFV5zpe0MDS6Dq6CFIin2A3DBglqDGgdsTKEM4YrBHnMEjA&#10;RMWZczpAMPgAL9B0ELDWcx4UkBzcoxqCcSUYcQIqCiMgQCHVrTZwfa/GpF9crz/bptk8TtPPbECn&#10;RQCy27uKRgoSRJNTTQw2p+VItNJVUsgyH99exD7+MdWRmBcxyFBX7fVyIFa6Ez0KaQ2hqDKkaflQ&#10;rYUs140t3/52PBSIP1+XYIsEmJcBubnScgaKmYTXL8tnWvtRca5doeQprP6H+5ZCMaDKm9VmafCR&#10;aXpoEDTu/qMxOD1/hE9/+BdAo3j5lWC4ewHneohXhCAFNPO4rLElP6Z0nSmImpYOuXciwOgtAi2e&#10;3R1w8+OfK1ZrfPzJO3j38pwWXqdppD8QHHdKsSAsOjXorItebRJeY5xnmgJef7PVr7/8is+fPcPr&#10;b77SX//nfsjPPvoA716c6zRNGJVkt0HfGb3UC477C77qe31hJx6mCTYEPXGWYg0mDfjiequ3dxNf&#10;vx71V35g8Y41XK0I15/GZFsFGA9XUT9O1HEiRLUTUtRA1Cpsx9B1DKFXJWgDMYQAr9FFGD00UaH6&#10;eER9+oWrzHtGVQODBiKo9rQ0jlyp0S1JlRGjF3TW6cqt4i9SSVCQdABXNHq0wsGLIiifWOJglVsR&#10;9UJAczJd7AcSEsSpUqgapRqYJGZCSVElC3ZruPUlbHcCY2Kipc6tguggqUzL9mFrdMdPETeoqsmM&#10;yGkHVQ7KiYlIHonkqcspTo00FRlhlo0s7XmZXTZo5bPFiyWfOqYO2VnZmv/SCFlJRkhvFadKjI2n&#10;owDi0l7rYb55qT//XYX5VZYu+d88kGpLNJ+rWGf3SpyyPLVZk2Vro37OB68WbBNNR60lz2j0D6c9&#10;Agarkw0+/sGv4eT0FM/++J9if/calkesnWD0EyQovBGYXuGMQdnxXv7U5Ks8OtGYobEmMBjAe6/H&#10;0VP9AR+tHX54doa7m1u+8p36E1AhDCqAjmq8UAYPfxwwHI84Ho8cjwcN48ge4KOTE/zSL38fT3/7&#10;r9L11HE6YHvccmU3iS0C3EnPw2uPw/6Im4PQqNHzbg3XOa57g01n0BHYHSa+vhvw+dfP+Pk3X+GH&#10;v/QJfumzT/HJ9z7her2Om7E0HnBrNKhCqOPIuDtHYUIgQ4BTRW8MV9YhiGBSD50mZsPXGZK0sAAm&#10;kZxWkISBLD8pZ0BN51V3FnxsO4wBuJuO2GKkCx1WatEp2IPYEFhb8LUNGEXIQPQQrIzAOSU8NcfZ&#10;1QjiqU6a5SwykoAGRtMG7qK3jVtzdfoEbvMEtttEsY3nK2R5K8yaVAFbY5uFA1uByn+bUGS28FGM&#10;kGiTt266YhOzmLrFg5BXxxnliOSKVCRmjxISTz1oTzCFIv7AbImHJqHPMpREtAYFWldKbq34OJhT&#10;JGIX85KESau3468EaRJK2tsNINSnzLW1a6DmE1tSN4QnpLwbKV5/U7emy7qUihC33QScnF+h69Y4&#10;O73Cz378+7h59Qxh3GFlOwQqvAYcpz06Rv8CUx9YlovJoqh2TNyyTIUNAQRoVw6T7nHVBfza5ale&#10;+zUPR+Hh+ga6VvBuC90dqMOEte1x2vV6tV6je3LB/mTFru9gVGBT2CcgYDpO8OoptLh7uYWoYELA&#10;zm9x8+Vz/eLr1/z85oA/mY58DYkhUgDfX6/1B6cbPN70vBsD7o4HvduN5I++BPfESTB4/4MP0J2f&#10;qHGEOhIwVIEOx5GqI2hFV2tLeAsJDh4CT8S/KhpUaaDwqggaEtMqaBTOmqhmJIXhTN64BohChQKh&#10;0smE01WHbtPj+nqHcfKYxIMWOAoBMbiwDpfWYRDBXgRWlM5qDB7V3yFAFdekZSSkg1Djr3WJ+MiF&#10;KRmxX53g7NFTutNHoFtBMaEuD7LmbgGh+hBbL0JdUWCuGZugJYu5niyBLGjZc5CNgdRytqBRfZcZ&#10;ALSmQ7WGRQGYZDcBcbVBupim0IQUWH74O/c7f2bropgNp8SVsqXUnJ+cXaINFNXtzwW2al+bz3U1&#10;Vh8WkqS+tkuHlHcSP1ML1Y0q8l4MrUMhYdvxABqdYBALCUDfn+Dph5/CbXp8+ewn+OrZj3HcvgaD&#10;YBUMZOoxMSBYgTXRE24VSmObhRSQY8yiSqGBYdz/sAIxbQe92Y289Z4XBnhy1cF2q9irk5PorCRh&#10;3Aq0jjRGNZ3/AAkQ73E47tWPEQ7F5QAAIABJREFUI6kKc3nK4W6PNz/9An/0T34f5+88xtPvfwzb&#10;9xgPI4JMWHUeH+pKL2G4d4pjmHA3TfzRDdTCYO8DxPZ8crXG5aoHp4O+/vJrWhLn4TFXFycgFQzR&#10;w0xBDA27DrQOBkaNNbRHoJOANQlay47AIGl/Q2Dk1qji6AhOGqJxbC1IowpDEYGhUk3c6coUCBhG&#10;QrzFoEAQVaekWsEdVTeW3FiDSzsBMsHax5jCpMdpIADYZFYGq0WSEEjAqjFJZQeBGGo+DdL0T7S/&#10;+Birxz/gtLJKBBrNfqSZhZCkqZzv3TBtajgZBRqzioloZGsW+yr3TD8qnb5rOa2SyIZ4ErFG9dYE&#10;xxwQbFx37YHORDrAIqt/mLgEY+wMpaxaUJMNkDRdMhtKzFEN1AiYx1KAL7dAJKBPo849Qt3WsFxL&#10;NBdLJyMZWz+oZrMqFSm/qYlkLVSxLzZFnIKm1uTgrShRhTceDzbCOAsVYPSCy0fvY7M+x5NHH+Dz&#10;n/0z3L7+CsPhGtoP4ESoj78WodZAjKEqZxEtlejzBwjVfBZCDKPdbXe8225xHAZcnJ2AxkYnpcRz&#10;D4wxcfMFTczrDz4OSryGaeQ0HDAeDwwSYK3FagqY9gN2xwGbx08w0uHl9R5nT9fon7zPj04e6dX7&#10;n9JL4PM3r/SnXz/jm4PHCGBvlYMI9kExisIOHjsz4dV+yy/GPc7vXuPJl5d4enWJq7NTnPQd/1/C&#10;3rRJcuTKFjvnujsQW26VtXU3m2yub/TGRs8kmb7o//8AmclM4miMQ3KavVXXklssgLvfqw/uDiCy&#10;ekZhZHVGBAJwOO5y7h6EJqZ0jlDLTONQHJbemRPHritFRSLFwRhU4VKEpiNIMEGQSaSca5ZsQeGs&#10;rcXEucLIIuadkFAcxoycBmRJ0EBTR44pQUwBOnQeWInhqrZxv0O0Rx2RNAFwVruiz2RTLT9hphpN&#10;c61JZiZJKHe2e/17bF9+TbfeGkvbaiu5AmjZxOeKcYb2TXlahQtNjU+SoiptztzX/JSw2qVnVi+N&#10;4cmJ0YnqkJy+A0ihzbM7Wuj/LJewYgROPnEWZOMb/89FFosltM8XcHiWMuWEzek5eR2bNVSFxdnp&#10;GnRYRiyfnXf5mgXC8ohnR3NGB8u/zy/xX11sKeVRIhJgGadGgwuCrIpudYG3X13i5uYNvv/+L/ju&#10;H/+GD++/hTCB2ZBzRowREIHzATVDBIChmuGoCBOWU3kKnkbnMcaEp8ORry62k8B0IiYQCF3LnKSq&#10;lQlOKVtOA+N4QhxONg6n2nlZ7C///nf+/dvv8Lfvf7DHpyNC6OlXG+Sus6cUqWbcuM7WHWhxhCPt&#10;enfBJ1Pc5Yz9mMz6jq7rLaWEb4cTf4wnXK06W48jd/d77L5/hwC13gu3q543l1u72a65Cx3Wzpvr&#10;OwZ2xat9qv7RAUCKJlUV02DH4cRBFQNLsZ2rNncZcKukCKWNtxeh894Uxh4BL8xjGJKJd9yEHpu+&#10;M82R3pRriB2GE8WcbV3Hv6Uj7nNkUjWIL7xggFOWNOnqbM8WDeZA0kQMajTpr3n56o/YvPo1w+YC&#10;IOBqc6HmtZ8ouzw8A2YAPBEXm3L6RWJfWL9Wg3gynWEiCrasp8pINXqBxnKT6VBpr8U/F4oTC706&#10;qcYmxwgCYl7a+PI6pnTOkGi31hKtKs/NeYvFvK/2kjWBIy1niJOls7C62pXPN+bMpCit1AlMFVfL&#10;uowlaih3OBtrU04pMIGp+s3zy2Eh2qeHx+l3Dk4yjBmlcaLBNCIr0W93+M3v/ifcvv4CP3z/LX7+&#10;4V/x8PEn5DhCysQX5BwLGBMHARGTwTlvIqRagcclRZZ8OhzxdDxhjCU630SmOKEkgJotp9RSW8v/&#10;NRM5m2VlionHwwnvP3zEt9//yP/46Z39eHjCvWbKagVGQ757wFNOPDiDiWDjA693G9t5h/VqyxUE&#10;pgkRI0Yax5SRVUkzOFdQw/tD4m4d8Ckl5PGA4MjO08LTE/2PP/LlaoWXmy1ebXd8db3DxW6Lru95&#10;HAbk2izFOzfNHy31aFa6N+VEJ66U45ghqtJq3YnUNHzNQIJyMCK4gN2mw1tLRBywkhHXq46nLDge&#10;Ex4fj0y+Q6bjXg0fc8ZRgSkcWIlB1KDN8CcAhILXNTLTWbj6Fba3v8HVmz/CB2egUXMCZFPoAqkR&#10;5plVvbAcn3kM5qS8mTKtRa6qe1AWIcKiwkWbulsYxWxZjtMVmsuv0jVR2sVW6LDQ5+X75opcMlT5&#10;09fUSWPFa/WrErO1JpEqv8DIZXIHJ2au2ZWzVWOz+j675nJ5Uyy3WSV1s5ojcOLWZ9p8YT0skE2T&#10;WsvLTobUfL45zWo6+zOZUTaTAlPWjEGAjnChDmQVh93VS/zp+i2++OprvPvh7/iPv/8Fh4dP0HiE&#10;l1RMBlXUAWVQLQNUXZmqAIOjhIDLq0v0qzVS6fhaUu5L719kVeSYqJoRug4ALWrC6XikwjjEER/u&#10;H/Dnf/0z/v7d9/h5fwR9gPq+eP3hkKlQb1h7h/j0aF6NX3ZbhAzKOCIPEUZiSNHGNGJMiZG1w5Ma&#10;d76H0nAaE07HExJhiUCOkWsEXnTBdqueP51OuB8e7OOQeIgnvE0RF9st9qcTTscT4jiWhyPFDEqm&#10;pcS39k2ow/CK0CQnTqtGeCti4roLkIrk1BHCAAYPbHrocMI4KEZG9OsN7pPh2/2AUyKhHlM+gQGG&#10;2lK4sFOhYiUgjlivsLp8y6s3f8T6+gsT3xNIlYXKdJvCLVN+woKYznUfZv3ExT+cbek5KjiZHjaN&#10;Y6wmRE0Qrj/jIrBX44uc/12yRZ0ePdsMC6qvXLp0iNSz+Nk6WDDTrH6XNz1H3ohJ/Cxuc+JIMyxE&#10;zBK4oGr+pvVnZlx67SeZaPPalr6Cs9cyRHFmGswCgsTky6j5KbXAtaEWW5xOUdqyO4ABzncArHZi&#10;igAM4h1ggpwNF5df4eLyLX7z23/Bt3/9M959/1d7+PQjLR+Q0oictfgJNJlmoQsOUhptYBxHvP/w&#10;yT7dXnA4jUwpQ6QIJFWFc4QLHQy12tKUoFi/2+DpcMD7hwf8+a//jr/98IP99PjIg/NYiyNNwEOC&#10;IeLpdMLjOAICXPseb8IGX+aAy1Vv0ikHNyBC8WkghxzNqyIJkE2YkyFQsHLONuvAfRxxskyoIZBw&#10;SS1r4ugNMSUcoTidDFcdbXM4TM2AfNdBAQ5xKM9ZinhkyzE0Y8rGqIpY1YlNQkLhnC+eSAGgA3zo&#10;Ic7j/tEwnDLgadtOeLN7gdurl3YaEv/+4R0+HQ64Txkwh4aIdRI1rbVwhd+mJFcWLq64fvkWN1/8&#10;CaG7MZEOqhHJYBAPR0+UcrrKOXxGeFOK0JISK1/MLvTG3ZWP5r8A07nxQOV6mfwFE/tXB9qMHWbV&#10;WK7ZWp0UvLGchDxR+5zPhMZmMKml01jWHXI+ppkP7dYXNn41w6b+7tPSGnO3YgAsOX8G+fjspdNf&#10;Be7Pe16CBzPGV1b5ZmiDKNrenQGAtk1VHp5Jw8XWLP4CigHcoz5EAHHaL0cHwNX05eIrgI0AiPV6&#10;h9/9t/+Bt1//lneffsL3//gLPv78HfLTHQIJmDKrYRgzvFM4CqgBT2Pmp8MRd/tH5DzAzMGkKw1h&#10;MOdpKGq/QjPGmPDh/Qf79h/f8cefP+CYwdBvsKFDcA4wg3iDnUZci8N1WMGGhJuw4qvV1l5fXvDl&#10;5SWvLna2Xq84xoiYEoZx4N3jI+6Oe9wNR9yPJzyOAw6aOQDQpOgA+NDhcrdDTplDijZapvQlOVaN&#10;eHc60Qdv3nfcuTJnU7zA+TVijMg5t0RBBu+x8QEfHvc4KRFJqCoEiY5mXkihwkwtZWFURUKEOGK1&#10;2eHT+GBPxyNPHyPexB3Ed3g/KP7vx4yPp0JWtTvGRIBoFiYUSpLi4MPG1m/+mVcv39ru8pp0wbKR&#10;GQl0Yq6AbZLZZiOAk3qp+NjqrLuJWdh4y8xqB7JFFqROZVA2/QU2AQYzK8Mna2/7ZTjOmgOPC21f&#10;rYiZixtoMYhNLFTl4kJA1eOKwjZPmSdHTyxyli3Y/gU4BSonzdxQzayFG49Nva3n15x+cf7ZdE62&#10;rX72HTH/0GbQ1oRHiXXPy28YYP75LOjani4jJlyYFw34zO6iKZt0eQ+LV5s6XTzsm+01NutrfPn2&#10;D/j08Sf89P1f8e3f/xUpPcFrQshEygVBZBtNu4B3xwP+8uEj//sp2uuVcCUeYjR6QbbmwCxPO+aE&#10;h8dH++HdT/z5w0esNhvbmDHuBxwO2SSXBKkr8XZ1vcXtxRVfXFxhu9nZ1c011xdbShAbzEpkSGg6&#10;nOg1Y62K3Xhtr45HHo8H2x/3eDru+elxj/cPexvXjiYC8QGrfmMUxyFn3h33djydmFKCKOxhSCRO&#10;NDi7WXUMruTnR1U7jolxzMhADUAqVLMlLQNsvTgYaJaNoJIUc85T6KgGO0bjkBW+U2zWG9vlzNW6&#10;w/Xl2lZdx+OY+Tg8WQRJ8QYlLWeUqVyuxqUjxBIIgttXtnnzDS+/+D12q515F2CkZS0Ofqkwmyzz&#10;OYWA5VzoomQDTeC/uu0mdN6osWH4yd9VddLU5bF90mKSmPm1kOCcSYA5wNEotGZEn+Pkxob2jFqn&#10;HFvWLOoF/9Uzm0ctn+QiPjplRqFOnpnATEvFqBGQySVSrgCZej9A1WyyIaZ7nNc9y9qZUSc0pgsm&#10;fmYdgLboIN9Q19KSQUUXdnaO8/Mt4lE2CzVrW4ulUG7Xr9fi8kIArIQWsiWQZaIUnIPmgNtXv8aL&#10;l2/xzR/+CT///K19+Pk7Prz/AeM4II/RdEzMWfHp/gn/+OkjHp5OvN4M1gmZJTCeEk7DYMfhxN3l&#10;Dt57ZDX8+O4dHx4fLabI4zgypjKFylvk692lffP2NX735RveXl9itd1BncOn/ZHv7+7x/rsf8fOH&#10;j8wJFmPGKY48jkd4R6y6gE0XuA0BKy/sXGnHfrvbYbdacTRFtNqozEgJvalz3O7WpcfiacDpcOSn&#10;wwlPKeGnhwceTx5dIJwXCB1zViQzJDUOmpEsQ3Oq6c7FfFNVtmhaojGoovNliI1QEDUhxgFu0/P1&#10;7TVWXcB609GTGLJCLq/48R8/II+PPOWETF/mtzETeTTp1lhdfImLV7/F5uZrrtY35nwHtZHZpvi+&#10;ibTkPIOpmsxfFJ5ohFT1xkxnDd5WQDspcKnIpcmSGu6XUm1p2qqyph4JaHHayf82KSm2uokWEV1Q&#10;cWPg2ayATZ4+1rEIJX1hEU9tqLqEJDknOlQRNkUOZtMLLYGxOSAxC0TY+ecLgXD2Wmjnz9n1jM8m&#10;YdDMKswLn6M1ywjNQmgA0/Kfn332VXD5nu03i6zMcp7/FCG0z9v8iGLjmEUYRoAOEAeHDtvL19js&#10;XvLr3/wz0rjHj99/i7ufvuPj++/xNN4hIuF+ONr9/sBxuCD6NRLLJCPnM4N1JehgZiKC7XbD7WbD&#10;Tw9PeHj/AYdxhDfg17sV/vCHr/CHP/2Ov/r6S6RhwP5+j0/v7/DDjx/ww4eP9vP9A++OR7wbRj6O&#10;I4ackE3hSAsiCFm5EsHGebvoO3beYb3qsNv2iPR4Go728HRAHCJX6w1d19sxJ8baqMI7T3pX6jwc&#10;cXSCQ07QGE2M7OnhKMgERo1IZoB4gNks5xJaBQEJgAiUxKBqOWUEMyILiFxaFzIjeCJ4j5wVPjhs&#10;1j2+2u1wzKXE6q8/fwB0INjD9dfY3P6a16+/wfbqNbrQg6YQlhTgSIdFnn6rizQhWfpvVFpx04Sq&#10;yviNg5dJQhWvLhwJBpvChOXgoq0blm88M9vc5DlBV5qfAgwTH7L1aWhUag1eWzGTSvJHWV/pTtiq&#10;GTGHP1AW4UV4rpnRFtrYsKUkLlRqSYyec5nagbMkO/OyNATQ5NZCs8+H2RxysPN/ln8u+RVUFv/C&#10;tPL538lEqBL5uYnT7nGZNjL180NbL6eLLVHO8qVIk5ApnnRvgFGtRCDUEkptppi4NbvdCt/86TX4&#10;u39B3t/h24//sJ9++o6fjo/89x8e8eX1DV7dACYDVA3el/FwIDAMA+/v7+3du3f48OET9k9PyKpY&#10;r9d2e3XF3799g9/96XfcXe9w//SEp/tHPPx8h8cPjzjtT0jHIzSeQB1xGcQ8Ap9GxZABFaGKs4HA&#10;CODRjD+PA/Ixwz2YdSAT0Ya5IUgAH0+mPNEc4YMH1ZCHEaOqqWaeTHHIocxvyEpRYOcNa+/hHQDv&#10;LKshRpSCFqu9FcQjWQm4iQsQUaoljCmiS4LsFFkND4cjgICozsyMm1XABmIrCfzq8gJ3I/Bet6D0&#10;uHjxlV2//DXX12+QlQZT+tr8X5GRLNPRVTQwaYDzhNmSWFYZZBFTsMVh1kqsKwsoYVxoy0KF0zSD&#10;ZQX3suhpZhxbmAAtW5LtnyVXVKA7+x2a7psxc9lmt1hqkzgTtVPoAbTmRdOLTRY0nX5m3Btay3Yu&#10;zW1rUKKiqpJscKawWaTUMtNyvuYZJF+YapjE6nKfUHdvMdFusUN2vmOczMJ6WywF/JPAqDnZ1aE7&#10;r+lMDiySMOeaiTJHokgUWPl/FTZ+0dEX1VeUkS2W9iEMkM1rfHnxgq++/BNcPEJxwJN5PB0PcH0P&#10;T1cGwKAscX8Y8O7dJ/7800dAaddXN8wuYISRfYcTgZ8/3ePu/gnxdMTpeMQwRIxxxIAI9MJeg8U8&#10;cCWOW+ftovdMzmHMiiEmjkOqeytIpjBxGHPmU2zj1sqWSE4wy1SrDfEoEBE6cVCA2dQ0gU+qNSlP&#10;AE04DgO6cUAvRPCeGWUgb0eAECiB0QzRMjWb+WTsg0c0WBwTd3BwzoHicIwKnAYbkpFmiNEhxR55&#10;q+i8x9cvb+Guf4P95e9Mum2J5uTBMgGjmBNC6SkwuEY1ZT4MTZzRSK8GF7NlUWRRmoNR2aKYjSpR&#10;eoqgxt3aR2DL/tPKgfNUGC0EN7derFRaNPDkeWw5A4WOlxptQZnluqWvw6IUe9J9UuMUZq6mFFjJ&#10;Q6jq0myaz2lmrVME5hhjvaWmR2dEgsKmbQSWNfMcmPMZJxFCmUfgTuldrAN6l68J+tuCi8/+MzNW&#10;5f92hgVSmT+3aZem97q4hekpLhvSnpkjZ3KnrWyGQ5+tzLWtQvMHtw2c2s8BrfwBjrX3BIEsMAeF&#10;6wJccDwlZ3dx5N0+4SKbRZbajGiGpMqfP97h50/3UAlG52g5YYxq+3Hg6XhCPpzsu398z1Z5MZxK&#10;+/fgA66urowA12HF7cutGYSHYcT9fm/HnIvmch5u7e0UI2PKlkBkMyYDkpmJFn8dzBB1rAiYVIOl&#10;lEqlo9BymWVJJ868lfyM1mQ1InM0YMxinVbETLPRysAXJWFOSv2IgTFlk5pySBdMgeKXOGSoo40x&#10;sfcB266zTgJTEg4DbOs33LrOLun4WFteBIqRDhJWhTtzgrMSXqQDaNYqIy1RYbLkMCFLnRTcrJSa&#10;rp2CiM2LV9mmkr82/dhQKyYbufU6rZ0cZ9IrBL3k/Im6p0thGpwGoHSYrgRujUMxB+o4qebiSFDU&#10;oOTkMyzBEo/GP813gHZeWy5mubJaLSlt+C6Uk2IusEaBWn/NM6feL8Dv6cxc5CIoscQu7W1FajjH&#10;NeeLnEeUttU0Xw1mM2H50ybhMEctyxow57rUb2ff5UI6KRZbD5zL8DMpV/ro0ZArXHEGSoWeBoc9&#10;VvwQzV6cTryWA0dzMAkm3vPu4x3u7h9wihGDKodhsONpYBoTbSyJPDEo16uVqSpiiuw3F2gdtkdz&#10;9Oseoobj8cSci0ttHXp2gTiqYp8yoiYehgHHFOm8h2mBnAqU6IITOOcgoSMIMzXmmJkaARDMFKgB&#10;oxqRI1wqE749lavg4cvsTcakEAOcFNPEavs6DJmlKpLIJHNKCAA6gOpcGdSjBh88sxrGlBBE6Fiq&#10;EZwDUxyxco4v4gN+ev9/YYQHg2PvxcL2Cr6/gIQe5nsm11mCBy3SQc0D9DBLoqUugwKaNwdhqUgt&#10;cRNrOmZhnk/Av+r2gh8EU5bEGbxuVEIsKGxyA050VINs51xRrlonFZgtWdCanSIonpFJSsCqL8FY&#10;K8fPwnRFW3mhTHVN5foFULD1MpuyGybBNPN25bw6rmJecKkx5xQufAYOnqUzTTLwzPm3YNCzaKMs&#10;flK5tAkAW5zj7DUJ4V94zTtaL8JnF23SaJZ8y2VXSwpLnNV8EQv3Tf2j4KRkAKAUGlitLIVYcoEf&#10;VfnjKeLKElYdQYkchwFICYG03nscCK62a/bbNULXIeeMpBmjZrx/eIQBDKEDeg/NihgznI2IcW9x&#10;HDmOEdI5EgLLQAgdUoaNKWJImaYE6Y3ZsXce7IgohoeHB4wpG7JBpMToDDXxRASozVLKDEhgGlti&#10;pRq/1IgpxAFOZGqdn40Ya6+qMsWbU6Fbrr7z3nusfMdDjBizlSnaMVcHh0d2DhHF9OjUcDwO8L0C&#10;2MMdPvLju494OuxxERy967DuL3Bx+RLXN29xef2GcnGLD2GD7ENBBqYUTZgNT18lQGaWhKI8BSzj&#10;2TDJAjTFheqorDpDwOY345RUBGDmZizIkJPyXpLWTHV8fvjCr980UGHC6i8t0RKbzIDyzho8bnYB&#10;TEAPFrNn1rBF2U8gphnfMwBvD3ohRGo7haXPb4YkWL7OOtkuCxQmZmvgZvHRIsFhmfvQchOWaRhn&#10;7o/20iq1Jp/uXMmylAjPfQjPdmx2BVVpPy2wivAq55stifM+Eu1bgWMR22IKYzCaUSwzmeLDKWNM&#10;Gft0wK+vHS48EGOZbpDGxKengz0+HRABJADDGBHHaMdh4OF4QOg69v0ayYgPH+6QUgIo2G63gBnG&#10;qNgfjohP2QxlXsR6tUY2MpoZ6LDqekhKPA4DnuIACsuMSgLeCZWlqrGVy5AooVgDEhKkRPCodcip&#10;K3M4uXYOKwFC9U2MOVvMigzQOaFzMs1RylkNBvZOEIT0AGKOOKSIrEVwaDI4J4hqto+ZJyrG7E1N&#10;qH2HFQMgHtf9Dj/4we5T5pGCVUq2S3e0tEc4fm/98Rqb8UvevviTHVa3PPotsgVIhokmGBXG0g2C&#10;ILUOUKbWwmdtikyK825SNEWwNTXaVDZQLP+SUtf+qD7H2rVogRIW2vIMcnNimEqexUVZgppsXRTq&#10;WgolSw37Fmyq1uTCmUqch8E0RlxC9PL+WSFCWx0bUClipTBJa2BZQ6K/MK6ppDYsErSeQftpZcs4&#10;JJdstUQalemqHbX0HSzNhIrap608QwYz6HoG9jELoudLfH5gPUH9fvIGlafXnienDBPHDEJBGrKU&#10;5qleM4QJRzP8NAgeHwDaCbchIY8Zw3HAw9MRn56OvD+NONLsmBLvHh9hRnoHhOCRxWGfEnJMGMYI&#10;5zzEEY+f7ovoNzVT466/YDazx9ORn/af4LxH6HoSJUHqlCKOeYR5IjjPzgmyd9CYYbkIqb7r6YO3&#10;lCJzTDBVth7BWt1eIMokygwUBx8L6pLSHEHFkFXQQeCLkY5IQ9JMGmwljsEI5GQnjTQJzXFcRvFR&#10;LBqZxjK+7mgD9vsDXl9dly7eMuB0/GQ5DzBxGBS2EgdPWg+HVVb6wxHOfbQv5G+8vxrt/fYND/7S&#10;PKTU5DHZCCmD1bNYhwCtKbuofndoHVZZfWtaS4oabEd1QZce4u0LUKs7oqY2TXVGqOJi4WfEFN1D&#10;K/2bkvdMwNrFBNUiIOfOwaXS1GwuZa6d0wqOn1OsAaCWTtfjGtGf5TguNHMJ2c2asa1z8oaWHaz5&#10;XZ8LhPKpcRGhmc+NGTP9UlLALyYOTacol3JoUnDJ2cDzpcx4bSmGn12ybsZcO7WEGu2387HWBEP9&#10;DVh9MzZtVNUmrQ9U6f8lzEDOMIJeeuvdiSrAR7eyP98nvHYZr/yAtP/Ih8cDPhwSjtJbzJEpZQTn&#10;7JSU0Rx639mYM8c0YsxqPgScUmQ8nWCkpZRpBoYQTFNiShkP42jJjNQIHzM6wiwVkt50PR7HkYdx&#10;xOiy7bYbrrcOmjIO+ycbhyPHEexWK1MBMwAzMSeOQTOpydQigwg6Vz15VSTGpBZVSTX0MOtFmGEY&#10;TDFATQTsExiG0bz3HMS4B2xMuRi3BeJb50sIDapGSwzecbtaG2B82h/t6TTy24cn3I2JIjAPYOM9&#10;rjqP297jog/We0fGA/Dwd9v6APgb+0DFCdmyKAMEK1MqE7ITxDqFSoprtWjiGbXWIINN5FMzpCd6&#10;LTRUjnC2oKDJgn9O/7Mmn4h9VpGNyJepjhOvGCYzpiFcs5ohaVbcdwtSbo5GTllR7Waqpj/jpwKO&#10;gOK5qIKqXlCkuNm1FaYDFSZw3on2n+eyYgnd20cLj2i53Wd+icWx53s2/3nO7vbLPykunfnw56+K&#10;WCYxPQWXqwAjYCYTPGjy6bnAaFtKgKXb02zLlYuWTDeYUbNajJGH08DHTx/wbry3F27kF1craL+G&#10;j0ccHx+4T8nGnBlzovcBXgSnGEnnTUIH74zZDBlSKiXNOKRU+iVq5oiax+qEUoWdAIAqvffIBj6d&#10;BowpIaki5cSYEjrn0HmPvl8xhN5yKd+hasQYI9SMQQKCOPR9R7ArMzbKc+RoijEaUk6EFN+CUFiS&#10;qAyjKZKAgQS8g8BRpbSaM1OG9qRK92x2waEPggAlcumypUPi4/CAQwbvhoz3MeKUMzzJFwz2Zdfj&#10;5Spg2wm8JyliIBEz6R9/sq0p04vfG/pbnHiBlEYY1TLJDMG6IqVYSGz2LS7/0cqVTUsUx1vtRI0J&#10;YEwyYWLwEgFolkSl+2YNTJC5+jImwdCQw0TbJV4/hR4bYtElU1DL0Gg2E6KcwU+Rw0k2Neg/GwIz&#10;ai8OiOm80zoLGwsn1ppZf2mzcIb6dVUzM3I2GUzmkVOFHz/n1zOma3e5kLDL35+Fdpafz+f+5Qss&#10;NwILq+FzAHQmqJ69ne+w2nLLZ9cOsFIezND3XOctUso4jAccNfGHQfH0/oCe0WgJECUoLP0PWULe&#10;OcOcwFJEMnDUjOMQUVozsLKiAAAgAElEQVSrAqaKpNlQHYE1AFCFvcO666wPoYxGgSHFaEoyhFBS&#10;r2jQnEuJd0xQNdZ0ZDOAagYnrvhHVGtj3NI5ysyQq+hUKaA5GUBlyxuBxmQGUp3AFIioqIqEqlq0&#10;jBFKD4E4AVzNaSCAmGCaIbUPxyAZJ1XcZ+BTMgxj4s45vF6t8JvNji+Cx8YR8Fay1GHMKWNkhj59&#10;ohuPuNQT5fobPKy/tCd3Q0FG0AFeByZ0lRUyUEwAVCxQ+8NPQLHR+IIIrYXklp/Wd9MklaqzGm9y&#10;QcJs2s6aJdB4rbFsI6+qu2wSWVyOvS+OTztTueX3nmzz4iY+mLyjbdlLZT7Z31YDFFZkAzA3YMBk&#10;H3BeMZoC5WLZmDanMeAzbllecH77HDX8JzJjWVS2PHIW35+Djvm8C4HQfr6I+nx+sQlVNBxxFkMy&#10;K4MsRYBcNU27kjhHoWdrCw8KxhiRRDC6gKiCx/0RPUauQ01DESKwOua09LcOjng6DCzt1IlkZf6E&#10;KqC5tHdzwcOJYIyDxRipavDiAd/R+95WfcAwDvAkr1crPDztMcZoBjA4Dyct+aU4jVCfGlF6DAgF&#10;na+FRCgpyGqGbMqUM1RL49yu69DG9mbNzCg5C60lcc5qCmWqST5Kg5JlME/1XakZJEcEU+tJehEo&#10;xIas3KeEQy61kV/3G/x6s7GvNhtebToY1cwyVTPMzEoneCN9ZxHG4XiADn/DejjZ5vIRw+5XuPMb&#10;OziP5Dy9lkwTbUkG0GYOwloiUOtjbjWY0cigpnoV1DxpsYn5C+UpzynzM3ubE7KYeaFmSDQn5sKc&#10;WLjUzGY8URsrLQyQgl5LRuOE1c8TKj+j+yb70BJzCou0EZ5T2+fCdsv8ofp7oIQCqtNtRhbtTher&#10;W0L0cwRw/lq4Hf8rRDEHPbBMCJvvYr5uW2x7RIuE6MX1qoHChbXQYNoCDU3yvZTAwkr1XWkkUlFK&#10;W0O551Jsk9UQU8Y4nhBPe4gpMgSHUZnjgG3vbN05lkTr6oJSRR88xDmMBuQxIsaEmDKcFM+50EzM&#10;uOt7qg8Wx0zCoQ8dnHMcc8J+PCGOI/rQw5vBzJi16BRlLni5DDxoxMxAmbzsdCiZgaocxxFALYwX&#10;wqyUTXsRSC5t7LXqKrL2tgRRRsjCspB1Rqe1vaUZmBTMGWJmzpH0JSQ55IzDmHHKhp1z+HK1wh+u&#10;X9ibdYetI5TJRjVEg0GJmJQZikzYYVT2nuad49HMTvcf2T09YdP9h+H1b+GuvuRTd2tuiGVQfUPZ&#10;pT8GzdAGxDStSpuUac1wLrOmqnlQjQlOqrI6BNm4ffIkopFgUay2sGZRtXAzH2qt1iLdyFplxJRj&#10;WLR6yQtpw6maHVQzGpsmnk2WpcsCM96fuVhan/yGWBYWz4QsFrp4JnyZogCLwCMq96PdVWPIidl+&#10;6dVE24JN/9PXUvg881dM3z0zMz4zH2YYhSn8Yk1Y/tLFlqbSfB+Lq8wQpthxpmaMMeJwPNlwOsJy&#10;RO8MpmAyhwgPE7UQPC/XHh1po3kOKWM4Haz3gZ7SukqDFHqX4WuPUYHR0YwpsxeH3W5nlEDXdVAC&#10;d0+PFtNImJmMJwSQznlE0cnEpJQ+iklzyZ9xzrzzBIiUs2XNJIXee9OUaQAcATixFBOttJeyjsbM&#10;0lNYnCOMKCPxsmVVRiiVMLjSozGA5oT0JAKIlhtaFJLaMSWeUqJm2FW/4T9d3Nj/fHXN9dqBTFSN&#10;RgUkG1wqLd4UsEwwikKxNxt7rLCytQMGGexRB6Z4wsX7wMvTgH77iPuLVzDXwWlhf50wfWNKNuou&#10;DGTWjAA0xDm75aZGANayOuxMlZ7R7kK1FY6bIG/53ZmKtXa1KU7BWceBZ8qxro6oQqFCQKkt2JYo&#10;mWcraaMxgGYuVFhkU5RocjQqJ3/87ESchE+7rSULLtBAk0WT9+6/YHfOu3Z2tma/45zRP2ffSTpx&#10;/l37cuFcxGfmyAJd/MIVuNhmTIBnMvRYb1jbU6qJsWZmTsiL9Yo+9hhSb2PaMGUDdERABj35eBhs&#10;OI18cbHlxboUTD0cjGM8mRNBEM8+JSgNriOc8wzioarYn05MKZuIwpsx6xFrXZcOSVnLYEcD4QC1&#10;DAjQCRno0ItHEEFW5TFFO+XIaMaUY9lNkhspE6NNyAiHqGUCl8ZMx1K7AAFjzqAqOhMaSz+jBGA0&#10;0ETgKXACOpaMSEejA+FNQctQKAc4HOFxiI45ARfO46tdx39++QJvtxtuanfsrERSYcwV40oxQ5yB&#10;HcS8EaMII9Sy7tlnMecDghccqfiPH/9qQf7Bl7sr/PH2FcLFNdL6ko/c2KPb2l56jnSVXgpsyBAq&#10;BUoBK0Kyqo5ZjY6mIFFFRSOCJW9M7EUumYmGgvpQVXIrN18wfTsbrGUIUWvQGK0MdMFBhXr9hFwm&#10;X8YcSmnHNQlS86YmOLFI7Gk3s8AUC7HFM8C9YLp5Uc9YegHjcYbGz16/pNmnr+bdfoZH6qG2/GBe&#10;6meMP8lhnB9T34ucffdfvMqKnJQmHVWSSMV6aMEigl0IuLi4QNx/wklLxYjvt1DtLKaIFAc65wgx&#10;PMYRUSNyThjjCK05GaoZpECo1cmYoJoNBooRnYTiUEyKbIbTOFgPw8V6zcP+gJiimQ9MAjgDuho7&#10;QR9MVj2QM/0RDCc11/ofkEZxHDUhoqQwkwZBhrNsgsLUAoEqqjfeFbMCaoDS0bAOxbwIJBwFXmFi&#10;AM04ovgWtEZszDLMRsAyvtld4r/d3OK/v3yFlStsp5qgMVFVSwNZzQRKIZuvQp9mzKboLEGtqDN1&#10;QtcFOIpthoE3Fy9wfX2Fly9ecNN1ECg0/4zRIp9Sh0/uwj64Wz7JJQb0gJHOMnwdt5ZozHW4ay5g&#10;C2KEK9RkCiITLE3ohX7m72qLcMknhR8nyF0YXmZPVrNd6u+bIAJbzGPB9AseLBfwnOTTxPmg6hxN&#10;nOVD4w7Ui06eTGvh2MlgwSS1Km7GpJC55KEF3Gkoor7hQjA8X/XZT56x3VKzzx9zOs1/GYLUGcUs&#10;HMT/6bXmZdvS9LHPMzUXt2Fzl2cYavWclWwRIbquA4Haru0rdN0KD3fvMR4eAE10gBkVOUUcUsJp&#10;NHiBdY7sug5RM1PKMCh2mx1oHRAHjGNC533pbCQCqFoqIc0yFSsn5mMyt1qjZ3mm4/EE6Tu4UIqN&#10;NAge08h3Hz4ixxHBaD2FnQjoBAogaUZnNAewy8DauWJuSImJZyvdupEBz2AKYJRMB7KDQydAL6yT&#10;CMGswABlsvJbMYMpkYw4OECz4cZ7+z8uX/Kf3rzF7cXOIKQmRUpFIBafhJqWOVNTgmsx581ceY5k&#10;UhNxRHA4wrAfjna52uGfvvkjbq6urN90MAciRTumzMNI6Kjo8x6v9BE38h5Pq1d2373EXXjBAz1G&#10;ZMASTYtj1cHQofJiSSUrugIwp0RfzQCbqgwmvVjfVoZaaHBUs2COlbdqZGl5AxO+WPo2y4jdptGB&#10;JidK56UFVin1GzKvBgvvZPtw6XSoyZ9VOIDzRZ4BjqYc7fzDX2C06RLlLs5kR8VCaObFhE6WJgcA&#10;PtPe7XScnIGL75owkPNlTe+e+RZg1qqt0c5p83ezL2chZLAESVWGCAApHrZZdnqiF0HfdfCrNTaX&#10;17i+vcX77/+G+/ffIx4fqDFCczQ1pYjA+Y5KIqaI/ekIAbHpegy1iUrMGZ3zCKWBhtE7DkNioNkq&#10;OKLWEBBGjAf0ocPV+gIIHU7jiJiUMSXEMSLlCGeKlXNYiTBQLKDl3huzEh6kACYwBmdwIGgOwbvS&#10;oVoNWQ1wno5EZx0ILTNvqlsu5cRB1ZIpi8Qs0b6YM8poHeKWHX7z8q19c/OCv7rZoQ8sNRUgokhx&#10;rSGXkOakFyY1WeoUFYRmwMyc6wjSsirTONjtzQu+ffESL7Zr09MBYz4xbHrz3mPTe3Ndz1MMNsQe&#10;KSd6U1vzgS/THlF/sL3b8ujW3HONO4ElCAylqjRTYBAqaaRBrKiTmgE/MRrRxjbMocyJAxrht1mW&#10;UuwEAyCUKXXYWnVWtUSKhVNg6RJHVJYtjsYzvTxp9BlGz7za9OUkxRoDlIzMsygfGzyYnHlFXM3c&#10;9TylaCEOqxVl8+F2ftr5R5MJc2Y+PHdOnjP4tAVFeDwTBsvXcg1Lk0KW37fLowmd+lSfn7dtSWuE&#10;s5Bn1qbH0EoXcXHWi0ff99hd7nBxfcPT0+/x9HCHp/tPNp6emI57pOODaTwROcLozYeeng7eB8u5&#10;5BMIS7MgX6dZpnG0mAZ2ALbO21oc130P1wmOOdoIkIG23awxusCYE0ZLdnoaKAZ04rHpgtGUZpkw&#10;tVKlSJiJDRoZvOcurGwlnimlYr4EscxSLNo5Z5JB0QIdkpJZS6u2UWuqjpYmph6gGJnNTJS8CgG3&#10;u0v84cVr++Lqihe7FTTA6kxYehXzDrS+N809T8MJcnKkc8aU4EpEpURTslpK5drarW1/OCDnZF++&#10;eIkvbm/tYruh6gBxQtOMYX9C3qwRvOCCYld9B9uumJxgpMOQ1VKMTHHARu8t5jsmeIy4xF4CnsTj&#10;wQWc2CFbB6ivOdG0TGBwas4A9yw01/isNkIsZMPJCqhkdF4zMbvoZld8q1Cqkd9Fe1I2ZjaPJoKW&#10;lUooHXXrgVMwpZ2n/SkAtZTmNrO/1cdAtRI4Ft4FnmvPpbpeRgFaLOXcmTrD9c+YdnHMGfP//xzT&#10;zjgbUOcmwlkm5TPE8tlrKTiW/qCz0ylVFaV4v/a4zCj+cyPo2NxCZJmKUGr6nXDV32B9cYvrN4RB&#10;qfHJTg/vePfd3/j48QPi/gGiR5qsLaeEPI4UU3TBg46I40ggI+WMw3jiNgS72WzwenfByy6gF4Ei&#10;Yx8H7scRMWfK6QmdCZwYHJWbV1dY+YCV9wiOHFO0MUbGlNiFgOAdxMAxpioUW+1eX2x455g1IeeS&#10;nZhcRjJFJCkRsEioEj09T5YxMMMDHFPpf9mFntf9Gm8ur/HFzQ2uLy/oetd6HNAqglMBvQM0J8IE&#10;fb+C9wGrnDjG0YZhROtg3a1WJGkxK35+2HO7u7DbF9f84ubGtn0P54hkCaSY94HeB4wwZE2IFqno&#10;zNSZoMzKvBQPrjro5gIJoKL4c45pQIwDchKMMWDPDg/s8Cgd9uIRESjmrMuu+COl8HqpNq3hTpYq&#10;UxYTiEZnZUpGnmIZs6wof1tVPZz/Nw1rsme1CNVjCU9OgdUlU5iITIUcC8/awtHYPigpN5w4ofxI&#10;Fm79M94RLpl0YsbzHINfMPl/wVfw2e+eIYVz5p/PPMOu8uWEhWyx4maetbcLw25xplrJML+f0dTy&#10;0/kr5wAUSUBqicvDqochg4bqHYaDFwIko/MYxSCSzUfDij1Td0tuLiGXt3j78AGrTz9h9+F7nCyV&#10;ipbO4TieYFnhDPAUjCnaECOHMWLthavg0HcBnkQfvAXv8CKt6JyDuNI54HQ6wZlh5x1ccDAzSykh&#10;5cwVHMm1kY5kS00wbikQ5yqUz9CUkXMy08wUDTkZcjZ0LsAARMuIyUy9MZvDqIokihQBjQmv12u7&#10;3uzw4vKK11c7XFzssF6v4Z0/e7ZaMylNrTZ1FyATUjJFsZEVzIyn06n0pUhlsM/90xMf9gd88eYV&#10;Xr9+zZuba3jnyj4A5jWxCfxsRqrB0wEQqOZizpnZqMqh+peaCjErfTUvuzWTECefQRsoWbEzD+qK&#10;ew32aD0eXMeD75DQUc0jZat6QSAONC1DglgKtaxRYCN2NsKfSLzi1hl0cKHb2nGL8Fk5jZfmpW8f&#10;l0F+i7SjqvunbKVmzljLlAWM1LNEB8zd4OtKJq2NNl0HwMIBci4Hzh2Ni3s9h/HtpwtYz/Mvps8n&#10;GbYUdJXnfzHNYLr9pVRoS50XO1kIcwZ8MbjqbnEpH0woWhqAGgATq7MM58c2YzsAFgEzSPLoSksz&#10;qlPb5wxRYOeIP95s8Ntbs8svA08ft/j+wzui97h6c4vN1QXEO+SUcNwfMDlWDDgNg+WshCke7+9w&#10;2O+ZU7Td5TX6VY8uBDrv677PZfG1MBileQumhr2mNj2HrNk0J+YUkWJCjiNydMwxIjiB5jKbQlUt&#10;jwndkDk4x+SJCEBjxMrEdpstb3aX2PZrXm93uLq6QrhYw4UAmblieoyaUim5VqVDEUresSATNXPe&#10;s1+t0G231sfEY4z4j+++MyPxm9//nr/68o1t1uvSUK1M5zLLGc4UOWczNZSuM+UaVCsjvUxB1VqQ&#10;hzLXtaJCM0POypjuQO8srAK63jPSkCxatiMDPS/F21t1GI9md7LlnbvAgWuMskImSUugplqvEiji&#10;qbmsjyUxbamVSixLWooBiTq9fHYTEMXDvWTb8sa36qZJc0oZ2HAWkltEDptTTZrpXH8+dzcq3KQ1&#10;sskacmsrxZSXds7EZyKA9e7+E3Tw/PVZMtL8RTs5ls7U5touV5nNlirgpt+0tMy2b1Ni2WfBhZZr&#10;gCqdf1GQECa1r0/BAizWXs3wsLKH1uQQEbmCiUGoECUSCKVx1UX8Rvb2WznxSxyhOjAHRffqEv7C&#10;Y386YjjtwU1A323gL9e4erFDa4qScyYksNktqoYcI1IqE61TKgNbRMqkqrLUwihkEepmGZozc06m&#10;MTOlCFOjUGCWmVOyNA6EKnSMiKcTDnutWUweQuJ4PBXzMgR4GMaU4bNi16+x7ldch5X1Xc/d5SU2&#10;F1tbrTdsZrOZwVShqoUGJxrllE0jQkjXoXfewNJ+v19v7P7xEU8PT/bu/Xt8+dWv+OLlLS4vL010&#10;pMVsmnJ53DnScoaAJlpCl6SUcfA0MyqtJAVCSarWhnIl/Gk0ZVF8CiBZOin0CIr31m822KxXROft&#10;GCMOwxNTSuYBXvtH2/o7Dn5rT3bBJ9naHisk11GNpY+FJkII8QGlFPGcXdigOwtasfLQalSAzc7F&#10;ohVk5fNlj8ZJ6y/+nrlrQf7tsMYBXKKliQWXvRTOIf3zvkoLfsTzDydE8ezjpRA4u8IzM+T5qst/&#10;akj9F+9tPk+Vd+03S6/MwtCyul+fBzDPBR1BmFNkd6xORoEoDSoACDNhBEylXEYJMyW6TPRqgI3c&#10;ugFXIeJrH+0WI7cYSy9pWVPU4MaTAULf9RjhzWKC5URhB6BUxHkIve8sNrKhWIyJowjEeYTQldCd&#10;5laYRxDIZmXQrRXNCDjTrDQN1KymWam51BJoTpTo6EQsjSORFRIC+tXKUkzMOUMB67dbGoAMWAfy&#10;Eg6dBGy6tfmuozhPkLa6uqDrAw0wnyamg5kZVKm5lpiC9N6RdCYU0jmDdxQRiHMchtH+/o9/4O7u&#10;Dpv1Gv/7//a/wnlXGCqNgCajKURgjgJv3lqHCDiZHnFBAAJVqeRXBGtDP6rKnBNSypZzmsxo1xXk&#10;FVWhxwPCGLEKK1yu11x1vT34iLt4tDQOcIcDrvETrvo1hv4K9/0bfJAbO8iakR5i0URHQrOZ64BJ&#10;A6PB6UbTnNm6Imai8daimWRFFCjRB0yzrzgZ0qXhUiNsTip0uvAzmbFksSXTzyJmst+XIUlOn87n&#10;ZGt72G6mODQXnLsw9VFdFBPYXy4L2gKHC4E3a/R2wkmt8+zs9arVamIFCAbUthLFi7pwwxIok5Dm&#10;bWmXrS4bE/OpxKAUrWKwZL85S1hZRKcJnWULyFhhQG+RQc02Att54iKAYerJQAOJNJ4sDieMwxGX&#10;my0uu42ZGT7cf8QxniwOR2xvLsHQGbyAjugImGXkHOE9zTkPQynWkpJWCUKhWc1gcEKoEKZSEqCK&#10;fWimlUmyWUoZ4zgii0DEm4pHSV1Wc0lhXQ9xvvTCJuGDN6GDmMAr0LvOOh+gRrDz5tcrrC62ZVOz&#10;wmJCyhEpZVOtDX2EJq5m64sYpSQmOXHmQoCSuL9/4HfffYe7T3fcrNb47Tff4MXNVemNkssgYMKo&#10;JOh9AbQVKRWlp/M8B6B0AjdCatk8zKovQ8mc67MuUSQHgYrBup6qGS5nuJbIrCNOp5FRB9B7bp3D&#10;ih6j9xiYMAzG4f4B0e7Zh3d4s3uJYf0C+3DNg6yRXDB1PWUxcnEiucrGZmgOvonhGmM2X+Ks0Qtr&#10;+1Z0xKUP0UBMqQqNcWtSzuySn1zzBKZRl/V5t4Om1gg2mSytaGKyUctaF2mCAkxDtAvwnrA7p/Sj&#10;yTsySayzxMdyopoXWkFUEzOzoGyyYAbtBkAbgDdfbqVMirZ6IlY9T6pYZqbRzGuTuWKpDogRMwrU&#10;iAxDhMFBsEO2SC8RQUau4wHb8YiL8YSLNLJnQudAHwTwBnpCVsIgDq5uqLBUBNKMeRwQ93uMKQLO&#10;gc7BzJiHEat9xMPjA/Ye4B9/je76Amvv4eigYiAdxVlprVaJO4gg5VSjT4ALUjarbpgWrdiCzJNS&#10;0mxgymDwyOMITYmZQIoOSkctKAQk4cTBeQcRh86kRDicQ6oFUl3XYb0taddlYlRG1lyEmBpy8bXB&#10;hXoeJwBKazmhg9BhtVrh/cc7/OWvf8f/++f/B29e3uK3v/kar25vELwvadI5F7IQKQllVs0SGKya&#10;ToVW3GSyqBlEipPRADPVUm2pMDhHJ4IsWvkolcKvmuaXsyIiQlMu55YyL6MUnppZjmRWCIlAB99t&#10;sPY9chwxjkc8ff9vUPPYrq6xeftbHLa3fApbGzXQmzdRo+oI71uFJhAZKhjN6DFCVaDmGum32omF&#10;yizdnD97NVZfguWJ085i75UNi/fgzA83GSUEiyQudlftNdHED1sF4rmiN9ZxdVblwPRNGUbCqR6z&#10;mirA5B2oAZeJ/a3hjsb800fzvU63QzIbOVaEUB5+OcobYVN/grLRipAdnILKbEAGqfAAFIIMqZ2A&#10;A8Q6XuJoX+OvyE97hNMJq5ywpsIxQ8Tg1wFu5VFmSCqCdAguwDs3ETCgSCnhNB5hOcGJoF+t0FmH&#10;MUY8PtwjDwPy6YQgRC+EP0Q8/Z//hovff43w1RucLj08XMmaFCLU1NcmblsPhCXuUkN1aJVNLD43&#10;KyhBgaQJRsKRgPfFUWeA8w6rdQ8LAY7V+Selz0JOGR0d1r7HEEd03sN1Af16BbCOha3efCFgjgh9&#10;h1AfnKEwljhXhuY4DyceBPHtt9/i3/7tL/jxp3f2v/yPf+H/R9mbNFuyZWdC39qNu5/mdhHxIuI1&#10;malEmZJSJVVJJjAJyrAyExMY1ASYYzBkBD8AY8aUEcYPYFTGiGIAZpiBQZmqBEilwlIlMoWUmS+f&#10;8jXxorndOcfd995rMVhrb/cTLwusTuZ9ce9p/GzfezXf6l9+8AF2mx5cZnDJIIIN2dHiJEU7pZmf&#10;rMJCnCnUikycc9blzBz+zsGJs70oKKUAjuCDh4+hcg2RCHicAIKEGBek70iFRZop5YTMBeSBED1i&#10;6HFKBTkngAg3uz2umTFO9/j8L/4J/PYS10+fU755iWm4Qer2IOqQ8glMGYgOlIGOA5x4pNAp269g&#10;g7HvmgkRzCZYEEHVh7/kYXEQ9aQJV71ZU6gXKtLQf+Ny0ZLKVg9GBusVkKwSuNo6K6y236gaJcCq&#10;LXXNQUId3ebQMg3X1gvM7qtFZLUCDFWStO8lwLFDxz0ytIKvOACkLbodw+YEMEFYxNm3EiF7gEnT&#10;PoIAnTD1MmGTJ2zTAZvpJNt0pH15QBc7+OhAgzIQ4qDzJxmY54x0N2M6jMgyod90uL6+xtD3EGGk&#10;eTbQ4wDncRxH5HkGUoZPGa/ffg3HBRebAfHmAlkyxnfvMH19q52NHHARPYZuAKzgh9wqVIRWAWsi&#10;1mLXqo0Xsc2q+TgziqhAqCCWNYKFGKKGHWOG5AIvhOi9tngXgAOjpIIpTfAhoBsGdH0H0oIraMsO&#10;B43+OXjR4qZcGCysY9/Mo85F4J3g4f4On3/+JX76k5/iYr/H3/u7v4/r6ysQBKXMIDDIa5awJjlX&#10;2nbIJYs5E9tzzdwumsavwiwrmgCEmc1nQeTEAykpfYcA71WIllIwnUaIA2LXYWMoSUSQUsLd3R2O&#10;4wgRwc3NDYYuopSCN+8e8JiyjAJKTnB8vEck4HIz4OlFh/vpDo8/fwX87J8jbG+Innwk5eWvUhlu&#10;4N1em89QEnQgdlHc2BGogFxRs84s4/MwOmk35zPlTjWZxzD7YiLbR8xN0JKbmyQ487VVDqzhicqY&#10;UOkqWJkQJkPaxZaSrOpyaAJHK6+X0Ej7TDVZahTEBI3yusNK7bU+14oZFgFjL3sUihBkgDKICuoI&#10;KS08ruEfrwjNkwRm2qcRm3zEphwxlBOGPKHLk3R5RuAMJ6pBqB9AUK0kSWsYxuMRh8MB4+GEkgry&#10;nDCPI3YfvsDu29/CzeUlSlEt5LoOJWeklCAs2G63KF2PMo4o5RGXFxeY7+5w/OI15ttbeAbyacSb&#10;wwPocC9XxwNt54JZEmpnJGfNWpr2apYcqeYiEgRPBJ3IVes2CjISJ0hR7yhZjgBlQWAVNnma4Zjg&#10;XQAKw7HAeaCLEePpBIIg9B12+/3SpakUFU5kpOr1eTbEGRxBrI1L4QJHTs2FV6/w85/9HJ9++il+&#10;49d/HS9efCD77QCRoiKAgFwsGm2C0NcqylLgqFE3fAwQFiv0cogxEgBkEwimq8h7v+wbC5zmeKg/&#10;AoRSMuVi5g8LnHPUDwOC9yhF97gbBsy54Hg64evXbxBCBDmPaZoxpUTHPOOxzBAITkXk9jjSyWpf&#10;EgRD7DFNn2P6+lNKf/7H+PC7fwebD7+HdPUhOF4QCgPjTMFnZCKUOpcAi5ivgQOAYKXTK+hfGXyR&#10;FC1bsV7G2E3zqNun6pTBRRCguekWL+Xap28eQqmE2GRVEw1VPDXvvkoIoeZ4QBMCbWXrqzRXQ/MU&#10;Ln4N3QqxpDDDz0xM2c3iUOC5iENROwweTAR4BwdGEO1u8HS8x/X8gGEesUlHielIjidB0cwT8h7U&#10;D8AwAN6LFCGfGUgJSBmUC3ahw+YmAk+vEbzXPojew1/ewG+28BCUnDUeLgzOCd4RYtdjMww692E7&#10;IF1fwD/cI4aAxI+1PqkAACAASURBVMDjmzeQOWGaE75KJ8TpRH5OOowmFxBZt+dgNrWjZiIozCT4&#10;JqsJUjQRiTODc0aeE3JKKLkAEHgWdAwUJqQxYZ7msziZmjodHDlM0wSBoBsGDLsdCIowygrCA6oP&#10;nFfGFWHT780zhOgC5jnhi1e/wGc//zmYGb/3O7+Dp09uEGMgLkW0IEqpwZkeNLpEmiaDAmoaGA2L&#10;d46y1kRYTQaBuYDZGss5HXuhfSAEJReZk1ZYOOcQgoeGelmRRS4IzsE7hzROGIXB2sUePkT0m42I&#10;c8QiCH1E7IJcYEsijMfTEZ+/foVxnJGzkLCzTtUOSfEGdb5DloCH4yP++s//SDY/+TN6+uJjbL/9&#10;a8DNR8ibG2Q3wKpNlUPEeFWqMFRuDDU1qXHS8mi8aXto0XSNBjSmUs6XtbNhlUJEslRYW9bLkphE&#10;y9TWytNGgSJardlEzmI/2Np195uHsGZsrvLA2/JM5KysomZEUX1JqrHlRBAKISCIQyAjRY1zE7BD&#10;oms+yE16oMv5QWi8JV8m6aIHoZBwFk4MUIDfbChuBwkxaLl0SkCakCCQ3sHtOvjSwSWBK+rA4uAg&#10;XUAaOmQWlHfvcBpH5JIxDAO2uy2Gvkd1EKc0t01xFHBxeY203eBws8XhFx73X3yFd4d73KUJ8dU7&#10;bHevkZ4cUC56uJ3Tac1Bt8F5r23TV0TgnCBPCekwIk0TSsqQzOK4VhkC0XawMAO5IB8mRAG60OHx&#10;4QEA4Pse++0WzOoTERFs93uErgMMIXgXEEJYwKEleRVmdbC6DkBBKawt7VgwzwlvXr/Bj3/8Y3zy&#10;0cd4+fw5LvY75JxRcoGQkHdawMysZoeruTil2BBEsfR7NVdAoJIzCFrR6p1HKaUhFXWSOtSmpMny&#10;Oqrgc+S0WQwXONLKV1cK5nHGaZ5xOp0gROj6AbuLC1xdX+PKOUxpxsPjAQ4ET56QM+aS0PkdXjz/&#10;Dl69eYeHh0ekPMJ5QrTQW0oBT7zIty48ydUT/PjNA311mPH1pz/D5Wc/xYcvP8HL7/wGwoffxzFe&#10;YNT+14t3ngw115yB/+y/+u8EzVz4/3yIhThkjR7WpcjmtJC1WaExD8YiTEisRHltbggb+qS6XLM3&#10;AABswcGaoHFWGtkEBlk4UKh9crntM6tiTfVL6gSg9WTCAgSvUCgVkohCN3SU53yL/e2XtMuzdBAS&#10;L+IBsgIb4VxommdJOePy5hqx74mIpOQMLkXDN4HICYHMHtfoloMED9cFWFQBPCec3t3jeHuPx8eD&#10;MtFui4vLC/iuB0UHxADqA8gHuKjanhKDimbYHVAwPR5w9+o1Pv3pT/DmzWv4bYdPfvB93HzyHVx9&#10;8BxXl5fYbrfoon63EwFSgcwz8jgjTRN4TpCsfoMK530IKKzeeO880jxjHCdM44joPcBqGk3TjM12&#10;i812DyceX3/xCm/fvcVpGrF/do39dsCWPFLOcCCQU40svAiFYI7E4AMkaONWMtv+66+/xvF0ws31&#10;Nfb7PWKMyDmbX6MSgfYeqkVQZKbSMhaBEIJf6wstuQZ0DL0afE34hhB0DQC4FIzThDRnEdHhD2ma&#10;MT4e4cnB20iz4zwj5QxxJN2mp+3FDnEYQERIKSGlhHmekSbzGRVGtoa0uegPBY/DNOHN/S3ePj5i&#10;TEmHAAuALOJ9oM1uhyMYb09HvL6/Q04FDoSLYYtPPv4E8bu/B37+XRQSCHpAgngGze4EdiRwERqS&#10;bGDKfjkv+V0xEKk1UvOVZNH2KjHqx5ZQh75ax1ozFjdmQ/bvMejai2FA1gmqF4ssL7N9e3X5VFu3&#10;YpBVtoQ5H6vn0xwNdu2VHNHrM6IvSCWSg8OlK/gW32P/5jO4178AO5Z0saW4HWTISX0Mdn+HcYT3&#10;HruLPULfEYvW9BMRYogCpwVkJammpKDMBadE7p2HpIzpcMTD27dID0dILth0HbbXl+h3G7gYlLi4&#10;QI4J89sRZU7qtb++wna/Q+gCSAg9Cnofcbnb4fnHH+KLTz/FF5/9DT77079AGQU9O9y4Dk4cigim&#10;eUZOMzhlEAuC7ZpzBBeDIhmIOgGLtutwQuA543j3AC6Mi80GDIfTdMKYCna7C2yHLVAIX795i3/0&#10;Z3+Kz7/6EldXV/id7Q9wud1CvENw0RQVoM2etGmI80sL/QIBl4xiE7OC97i6vsb19TW6rgOgNn+2&#10;AqqlSlXOBIBz1ZFo6lBrTEBEolmaRQUs1FgVCDnnhJwj8s5QlQOREwZRiAJPnqQwDo8HPN4/4v7+&#10;HgAhatIW+u2AXd/Bd53ekwlYdZwW9REVVocyM7I5LKdplJQSCQDOGQTB1f4CPgTcHw54OJ0wkyA7&#10;plySzA+31PkOz2OPD55/hNeng9wdj3RIk3zx6kv6qPsRLkjw+OH3AfFAKSQyIroBxA40C4WWaVA5&#10;SESndK4kRYWJlSttP6ueXjwVxlpmC1TeX8kBG0rrLAHhDJ1YccU6jcIuJqAawGgQwdBz7U9Sl7oq&#10;NaCKCxa/ha1nbbJWdIDVQ9iBHHBFM77L97h89WPQ41tIBzz75FcAKZLmE0kM4gCRon0Vu66zSUsd&#10;ppRAzkmIAX3XIc8ZKc3qGAsrmF7DaeSQTyMe377D4e0tTg+P6Poe2+tL7K8uETY9MonmIwSHSA6e&#10;BaEIfOjh+gjX96A54/UXX+Pd6ze4eP4MlzdXGIYB2Tk8//gTudhd0su7e1x+9BIX+wtEZqTDQeUx&#10;MyRnpHmGFAZ7j+A9hJywCJE6HS3uro1g8pzx7s0bEAh9F9GFgIfjER7Ak/0l9psN0pzxxdev8H/+&#10;8IfIxPiN3/pN/J3f/lvY+whPgHBWRrU8ADa/gjN4LrwKTQLQqciq9WsH7GmetECqChIlTanj3ICi&#10;73cWRTF7Un0J+j0ssrQ00zz+tc2q84FBZjo4EXJUJKtOYYAz4/h4xJQS+u0W/WZAPwwUhx4xxqq+&#10;LOuNgGpKFW2sGzqCIw9tkqMzOoqF7b3zKPOMaZ5lSolCCLja7BFCxBeP7xAdwSMQc8Y0n8BpBIWA&#10;Z9s97UPE7eGR7scHvPnyJwhO8Hx/g/vtNU6+h2AA2IMBkk5A//l//Q95VWy59i28/7slAig/81pT&#10;ix3SSi6QGIpfUJduCLe+lARocK/xaPMwcB1E1XwNvF7L+yGRhZ3p/YWAIHWmIZmtujgy611Ke4IA&#10;ckTyQo70Yn4jT4+f4+HN5+SHneyff4xNvwHNI3g+gsHIcwYXJrBIDAHMTKkUiUOPECPIOWWyao96&#10;T+KgYVoidfSxII8j7l+/xeH2DnlKGLqIeHOJbr9FDEGz7mqUQAg5J0syEoQY0W036PZblDcP+OkP&#10;f4T/+5/9EPO+x/f+9m/iez/4DYShRzQtSb3ZlJYuXJhXWlmaMel9aAk8jpzmStgsuKqE0zTj/u4O&#10;Toe/YNhuMI0jkDN8LshTwpuHO7w5PGIih5cvXuD68grREZiTtX+vIJGbRl+0u+ZBKIGS7YOiCI0E&#10;KFGwIQcAmoylfKzMC/URiLD2h6xqxJyqLTfBEraqP1xzEwjeO3gf1AnrHWIMEBC4sHDOdHg44Hg4&#10;SJpmIiKE2KHfDOaYpqboqvkCAqSoUzWb7wLqBqeSNS8hpyzTNGpRFbOFgAvuHh7w7t0t+s0GIXYQ&#10;EjmmkQ7jSc0JAOxIppxpHEcQHDabLbq+x8PhgLenEeI8Pnz2AW5+9XeBD74vh+EZsSQIJQDFSqcX&#10;RquOucXmb8WWLaFPACuYtiMxDP+eU6K68Vo8UR2NbvmKxc+A6k4witA5d9VdKARyVnzY+hUspLNK&#10;dKBaJmrWhZ29fqlUQlmnT5nclrqmQRKe5Vt8cnojF8fXxId3kjNJH3e4GHZwxJSiE0GkkEXEg8ix&#10;eDgcDwcCIN1mQNf3yKVQmkZx5JpNHHzAlBMYynQOhOl0wvHuHqfDES547HcbXFxegvsO8HU6Qh2Q&#10;A6ScQc7Dx4gQtEyZ+giJHu8ODygQfPydb+GT3/oBLj56jrDfInnAZQEyQx4mQFOYtdzYmY1NpGXO&#10;XKyfoRJiSRllnjVzka3i0HlLFq1GITAOvX52nJHnhFI0GWe43OO7L1/Ax675ClhH5an2LyadKxqw&#10;BKFFQNhRCnT8ih239+YANJXRNPkKWUCEnLO2+UIgci2PwlfBYXRVzQoApIJFNFxrTkUftOmsCCA5&#10;oUwzjqcROSX44BHiFuQsJBk8uqDogA2KZvUtaYQFWljWxw4pqaOycNGzJCv3DtFCsWpeQHQN3dAD&#10;RJgmLY2/6joMuyj3ZaY3hweQgLaxw0W/wVQyHo9H3D884ObqCjEMuB9P+Ouf/QgvHo/44Dt3uPm1&#10;38UhDkIuUkedhLYRq9DR6iQUn9eHa5ICwlgxZoVb9c/GY1g5+RZ7vqKHVVuXBkia0UGNual+slIH&#10;Vwav8rWtYxVJed8pYvW9pO1LIICr+MNqXTowXRzv5fmX/xxDn4GSUcaCOILipojPJ1DQjC/nA+aS&#10;4UNEOR3pze0b6boeu/0e2+0Wx1lDXSFEaOcjLXSY0gwKDtGrtp6OI8bDEWmc0McI33eImwFuN8CL&#10;W7zDgRRaC8P5rtnBzIJgmXycC4aLPT783r+CNCX8/O4dfv6//xRf3t3icRrxzHd40W/wctgDgUBe&#10;Ibon34hV99XZtS3N10JsMQQ1j0IkP/TwweuEpSIYNhuELuokaBcR9j2k93AhWE6GQJJ2VhII4LUq&#10;VGfHVcBm+NPXpqxnifnqRxBl6sJam6BmBxnzCDQfgZrNLoB4csTmwLWXDMLWlGWjf3u+amfnnThH&#10;mpOjsx3AzJimCek0Ip8mmlLCsBnQdRGJWVOmvQoP1twHCUSUaqdaWO0MKmo1IUggFNRCL8BQHds1&#10;fVBfkvce2+0WDME0JcyS6CHNiIjYux5xH/Du+IgxzZglYYgdnu6vkKTg3fERPXlcdQH+g49x//AG&#10;hx/9Ezx/8ws8+c3fJ3/xgRQ4LGnOtV7qPQN7aYxAlt2GFfgHKlgXrFX9EieALHpan+DFXlgbKZXh&#10;z/U4Fj53DWbpvDH95vbeCi8Va9qmY+XyhJDPYAnE4gVE6CHE5JCcI0dJnh1v8eztZ5Cf/Qz88QeU&#10;Y8A0JY0SICM5Dwcn4ELgIp0T3L+9xXQ4wRNhv9/DdxHHNMEFbTyiPw4QEWYmhtYXQAQ5JUzHI0pO&#10;CDGi73v4oYPEgKyzEi10xpYGQiDnrUxbHWnbIYJzwcOrN/j68y/x2V/9FK/f3OIuM+4v9nhHDiMD&#10;O3T4wXe/hd/85CU+ebpFAQHOWxm0IgCrNrQdXUysur9iApSca+vgepD1XqsqsM+XlPUYvWp+qwm1&#10;k11MusoI5swGOd9CiJUiHDlNArLXdQ+khRcbivReQ8ALXbXEKAUPYvcsiNE1J6YDSS6FuAh8CDYZ&#10;2+pyRKSkTCUVTOOIPCcAJJdX1wRHKNDmKzrlW7+rJkjVdO3q5BQvQHN8QnWVbb0DQWoqtX6tVqMW&#10;RvABfdSdzaWAOp1hPeaCKWdyRNLHSNfDFgfn8DCfMEsS75h6H+TjyysaU8YxJwzMQLfFmDJ98Yuf&#10;4XR6QNf1EKkFUYtdXZMeF75cC4klUrGIActSIhMN58xsFCBVoYugFnbX72jCpVoZi2ZoMcvaLaIK&#10;HnKW9bT2BNXrVSdTVRYEIOuH/U5j7GAQMbILOsQLRZ7KiOvbLxA//xT37+6wf/kECB7TeAL5APIA&#10;ObV+iCA5F3q8vZWH+3sh5+mDDz6A7zrdEga892rPVgQmAAWPvhvAKSONM+bjCZwzQtfBxwjfxUY4&#10;kTT3vzCrqWF5+vXePDl4AHwc8fO//in+5mef4vUXX+LlJx/hB7/9a+j3O2TqQL5D8BGbYcDlNko/&#10;EBWaAYrqYTcXPDEaEVs5vNn4rK311n4aIaCwIi4oSlwyImmxI1kapNcDquPyLFdFsGJ6NAVhCS1Y&#10;751ILTKSsxyGJc1klbpmDFgvUBnSOxMqsjIbqnYnp4OroWv23oOgWTwkQM6Z0jRjOo0opSD2vQzb&#10;Dbng9R5KAXmPEBT+s3V/YmbSJKWKnom889B5TYtgINIoDzf0JOpLqN1kDME4IgnOkzqGBZkKfADG&#10;aQLPmTCNCH2HTdDis8fxRCnNKD7TMAzYDh126DDlgoObdEYoJ7x58yWyCBUBgkrCeuJUvYOLmnAm&#10;NqRakI3pzwRHK2wAAEbtJmS2fb1u9VSYY1Ml9kqStKxjAIBrpZoCY/aWD11XK02Qo31yhTR0Dd5D&#10;AJScdLKQc8ikcLyTSa7kQN/mO3FffSr5i19Q8EH6roeLXtg87lxsiGnw4JIxHg9yf3uLYbvD9mKP&#10;uBnAomPD+hiF0eQBAAthORImUEoZ2ZyPse/hugCKoWkIbWYqaiWZo0tMGztzjjkB0mnE28+/wO1X&#10;r7Df7vC9f+sPsbvZw0WPUhie1Jtth4NUZjqMWZu2BMAHgre8cIYOSm4uZ9JUYvU42qlZ6BS2d84o&#10;upYYN5gH6AgpcwrW8DWXgvVxF23gYt5/o4Ca6VeNQGNcXuUYrB3Nhl6VYphRVutx6tGSUgp8hfTC&#10;APQ7agewKmgYDOg8CPHeN88VCTDPCeNpxDyNuLy4hB96QvBSqnlMJM7XCy4CVXgpayZ1JICA2kC6&#10;mSrNBWkmCjPXqmTlheqph9ZfKE0WBOdkqpPCAZSUMY+TOO9p03XwW4/DdMJpnjClBLiCznts+4jt&#10;dsA1sxynme4eHjHP6usKCp6WM2iLVxOgCWS18quSb5Y/bKUNyhs3o5Y/ysKjsqKPukutGoOaE9Ng&#10;yPLJalVWUbt8UQUqNaHKzsc19GojxVwkgCXyiABtfUlCeOYzrtIdXR+/lsvjO9x+8TkOb+6w/faH&#10;CJuNCFjLhMssVAo6hQh0PB5lnGbaXV3J5uKC4jDY6lX2rarbySwZuOA1A+/xhDzN6m8Yei0PdtSc&#10;dZWJcnW9Oq9ulFIQLOOv5IxxPOH08IDjNOLDTz7G9uIC8eZKR7HnDBKg325AfTT7cwKOgM8Og++R&#10;YWZD0+JoKGWV7msMqkyq6IcModUJhDAiL02De+dUS5bVTogs2n5FOu8/RN57vmp5Us1YpBksLWpQ&#10;8WtFLpWa7X5q9yR452s8s2UoNkFjFEak7dG95SlU/8Xj8QAR4OrmBj5GiK8ox4Sa98bgAo3N2RrM&#10;VGyQWBjrEGlNsloaAhhSoaCQiwAULTYjRyBGc4iGGNGJgBMwe5IMouI9jqcjpTkjCGPYbtV56TwO&#10;0wgEdZTO1i8ihoCbYcCTYSPOkXbP1kNeWpbrni6n0mo862avYwxS4cQCCascWPPtIkbIgEBtfiKN&#10;NqqmWYwK+6tByXpuNhazklZDKahBifXi7WDtfLyThADHhJ0kvBy/xu7dZ3C3X0DgMT880jwn2W+2&#10;4BDBJel1ChNyEUkFcy4oAsTtBtvdViVd9YSaFtMdMnFLikxKKZSnWTAmrZ4LXtGBfcYXncSkGotQ&#10;SL361RHVOTUtUFi1sDDCEPHyO99CJAICIUdGLx4hbLQfQB+BSCAuGCZCdgHsGZPTuHdwli9BtZsQ&#10;2k89LoW0Ruz1VIA2K2yB89zs5MqQFus3qL9o+faZSka8mC2VaMRQhIJV1YxwgOM1OUo74ybM3qNj&#10;EdEmxECLUngLXaaUlmncbm2eEUrJEBaZ55kOhwN8DOj6AWEzaGgWgF/6ieh35WJ+F0uB1n2VstL4&#10;xjVU77f2SGWn2cHVlwAHFYRG6RWVsQk0se8MIdAWDt4ljA5ImUFdhMwJ4zyrMAkBXYgYpwmnOeNA&#10;WTtvQ4BphINgt93oTBBo7UO1wypHL4djTLfS7IsOBlfHkljjgxVWaICeKlxs+UtipoDUHVoREham&#10;XpmZVLsnqIAwGVLNl7UtiaaFCMJtYItGqkXEMbiAIjm5JEJ/9xXhq09R7t+Qe/aJpBBxDB47AHCe&#10;SBjiCF4InAqO0wh4L/0wkPNOxFeiZ0hhOCgxEDkwacaVHrkgTZPkaSYXAkIXQd4vTGUqquoKtWMF&#10;0fnFeadUAJGC0/GAXAo8OQybQU0NEi2DhofzAd5HsCOkPCOPE9I46TWi1jgAFkoUhdHkXDu+KhAa&#10;05EDeV0nv7/XtLyfqTK8MZ9ByFI16EoQ1FsCCyC5+SNQtebqrUW0mxE5arTZrlXNB1urztbWHwa3&#10;/JAKUWvykdZa+Gr312pRIWdBehYcxiPG8SSFC+03FxK6SGxhQxNu6klTYV7T/O0JWx7X/ajEuyAC&#10;mDkhvDg+63pqBi8zizBTjbbEEMw5yWByEGYkbQtEKCJlLpX1UAA8nk7ivM68CPCU1ZEDcoSu7xC9&#10;J0eCIATHCnjDCgisIACkhSKbZVU3vj5bGVuqXj9zMzYjpMoZ2J5U09NAfyUFuIqfz1fTMqZsL01i&#10;VpKR1VtVAi9yqa0QwSkNJUJwJJ1nREnoSxY5jZSOJ3GR4C62kOMRh9MRhQuGPmK73+Nw9xXm00kJ&#10;PUT4EGzkOIQlq68KykQkDnCan68tz7UUWgprqGrom0Ov2ZuyMKg6nQgRKzhqDFBsStN4PMJ7jxAD&#10;xsNJMyKDB7EywswJmJNC36T/WqafOO9J05VR+2ioExMwu32tsVuSj7QRDkqoqI1vjCHsIPT9xQqe&#10;uJhNfSYMzBGpSfCVsBa7nrklEb1vXXjncYZC6dzBKaLmheY3KHvqa8qUThaBAMByAuoSBEREOndT&#10;rDx9Juccnj591kjREaGwJlaQ2HhEY3ZnPov1up1KskVwWWGuWESi7Z3Rsavmomg1piNHQorCvCM9&#10;C3ZUhJvfBk4RXfCeNl1EYg9HWbedbIgxM3nvEdXWQ84JzBnJe0TvIcEjek/Bu1o6jXpAZhS3MXTV&#10;LrfLr5iexWZnU93/yu+6XS1LkFYVUhqibS/Usgm7RnUfLFaKVPuhIbvaNbFCCmrkI9Aa+/UW69sS&#10;GBCHji7hZMIWB+xxj8ttj2PYyHEi4nGUi6dbmXFJb969lWk8Ybe9lv31FR4+/QLz4wg+JfT7C+vj&#10;x4IpNa1ItTOJc+S8E3JeuGTkpFlrIQZ47wUhUg2fLVqPzNZUQ67yX23EAdFsvakUlJIRYzDmKxjT&#10;iM0wwIVB50QKzFmnzKiooW2Ygg4CCG6B+HVzG5zFGVOyZfd5i+mvPfdsefve4LtzrtnXGQnFvpRM&#10;g9fEoapRK8qoZ+YMaTXnZDVdIMglrwSMaaIVBG8hknYLNnuA1AxjrnBcjVC3Qh4QjfAwF8w5yePj&#10;I4UYMfQ9YgzIpYDNDm56UbWQjV8ngdN+HlW4muFrJqzdtciS/icaUhSIDYmi9VQlEZHFpLA1Wsm2&#10;tt5TmCaaRhbAzgGeIHOSXIq2hjMnLTPDBYcuqPk8Z0XSpRRhZprnhMpXQa38lj5o9UuEFVKolZWV&#10;YxUv1PppNn1B1FhfWb4CBQjEGknr1i2HtzR21jT0JqCq18WAc3V5ovo+ajW9nouVYtXsSUMny/1E&#10;NWOkgHGDCS9pxAs3wW0C6GJP1O9k/vodti+vIfsPcfv415hORylpS/v9TvxmIwmC02nEFo7gSDgL&#10;Ue2SoWMB4Xwg570QkRJRKQQRCZb00zL1sNLGogSLBnuNgEzjOOcRu04Hq7Bq32CzHOZphjNiFdGE&#10;KuhB6w4UBvlFyHD14lXMb0e2Su81TV5zDvQzjs59ToBWD045Yx41ROeHAbXhSFkJvWq/u4VTz7Tj&#10;WrTrss7Rg0PNL5A25KUSVv2M8h+bPwaoVKgmxNq+rGRsr9cQLFRY5Tkh54RpnomcmmYxdphzXnIO&#10;LIRZb4Ca70j1YFl9lSZVMdqwZZhMqw7Gama0lzWi7tTapyLFBLdbzsZMHZjwIXLwnlRHM5MTgGwm&#10;hZNVroshMEcED4Enp2jFzKlqw4pAQktYXnmRKo+v9herFxsXi5728ppufn1DfYoqArAzr40Z7WQX&#10;uVB/q3irWWa0yAnVc06WL9AEloYzVlXStWiWhBCoUE+TfCgHvCgPuOQjpk3E8OIZ8jjh9q/+CldP&#10;L+nyxVP55NufIB9POL69xYsXL3Hx0XMqMUi8voBzDjkVlJTgrR8faWqgIGgjFimCnDJQGJ6cRh4I&#10;qrTOqaDByEqoLT3XGCqEgC5GcNE2Yj4G60foNbswRtQx6zUjUTWL5unX0EzjoPVRAq14aDlZIzZo&#10;tt8SttO1GsQ1q0Kz98SILlu6bjWLlpCenDFGvaDUf3m1J00gLYJJYIzlCMFa3p1B9IoXqwlyntNg&#10;ipxAVlxPRGDiZR4oLevJcwIE2G238D5oqU5tGW5nUsOjbScrxdWzhNaGGCITFKZKzWQpl5p5Y4xC&#10;AJiISX3wshIaml9BGjVopmT1kahZUN319YrBeXShcZ7dY2nCuAqSUtTMy1yw1PqiZjSStSxrtv83&#10;Dw/1zJb8xJqRhFp/YAiaFwHeSqdRt3BRDFhEOBl2sP4HlUnUTbk4JaDWDK3rHZb06tWFrTVTldaO&#10;0TPLt2XETbqlmB4l6XxA2l3sEb/9Icl0lPGUkF/f48NPPsL9L76k8e4Rt/077F88g9vvEHY7lMJi&#10;E0lF7fSgGjp4behq0J1AVPPYxWnqhlgtGN5jkJp7IBBIZnOCad0+OafxZRHAOcSuU6EdPILTe9Q+&#10;hprLoPZ+3a8V9xvMFmOW+nczUepx1zMXNAYjLLa7GNoQEcQYEa1JKxetl/CARmQq41jPhXrPvMo5&#10;WK+DzaPeHIqqGiznwMF5OlvnQkqVL01/EMFjlbrM790b9IxI0Jqx1qhInpMQEQVDdVoPUqWqNHeL&#10;A1k3PkgpmtfJVvujyp8br6sQJWu9VjlHzlZUQ752OO/ThygPKOqALcKSqwACUsl2wsqRwXmw11vP&#10;TqynqZM5Jy3yagqDwMIkwq1UnLBq8V4pyKSTQQfUDMdzSUHVqKjSUneuvujWf//S4EBVlys8Ur1s&#10;y1KwLEzq5apVIuzUGCEImDJ8gTA8ZRchriBygWeW0Qdcy6M8l0c8TQmBiyTOmPMJPbOEECnuNrL5&#10;3vfw6tUrKW6YcAAAIABJREFUPN7f4fE0Yt/3yJnx6ouvcPnhC+yxQw+AOcEJayt9ckIxiATtziul&#10;aHqtCEir46QyoZb4EmAdiCt0XGf8lZzBsHZe0XosWxFN3Q3Nh7ftAsGHbmGJVqtQd5YqQtNdNAG+&#10;2PhuIVBjjoYCK9PWdDZh/bRp/YpoqvapeQotlLhi/LP3VqKvhG8Zm0CdPCWW31DnbC4Us2Z8I8O2&#10;9tYxdM10zimGZrHqTlsr6QwLRwRKBWWeUeaMGUz9doOui1pAxUWpTUOi1Ji3SXBpUde6k7WlQMs7&#10;sHwOOrNcGixsDmYRtmQ12JmRdXzSATzqH3LKmwWUs73fEJX6c4TUJ8UINqcj1kwBaDRsloLMBZyy&#10;5nwYHaZSkAAi5xAIqMxY2b5ZSAvqx7p0yXQ0N62uE2Iq+DWdL7T27JoXWJarVLwvjSDbtrXWSbZH&#10;i7CwS4MRRDTsB4iTAHIMBxFPBUUchEjEZ7rAJM94omeSsEUWFkYpQnlkyW6CDNA+BPsOT+IHstn3&#10;9O6rV3J/OAgECD5gPJ7Q7bY07Laidq3J3uBBITR4KRVTqh0oECEWFmGusXbdCbOjlh01gnLa4NRZ&#10;ZyOxBJvGQEStFSad0xbWwKDanzjfO6xE/HLa76H6hens+grviVfMXqHtOluvMTqRNoDhCuXlm+8F&#10;GmExV0/8spiKErhYluH6vlbks/g+VkKibUQL+mlLT08gaE6G804AHT9PHiisPQq6iy1CH4W0MnWx&#10;WKvP3UhUxGoVaDmaM7BqzEMmlFu6BhYZVyoCP890s32xQQYEMGuHIda4vzrZzaFbfUF1Ec5pByme&#10;1TlL0JwMcQSUIiJCmQTmaYEnr61O7UzZTDn/F//0H//3ses3H33ne79jO2333x6o/763ejtZIyFa&#10;PmOXqWeG9qw+ZO2Nbt615U31/9IOfX0dOyMPqa3MtApAG+HACwOizTYiCp6XO3xQHuiKTxKogKDa&#10;nE8z+DTrrUaPhAQwow8el1eXAIBpmujxcMD2Yo/NfofYaTk0eS+u08Ilp2V0Uj3kjpY02+pQqpTQ&#10;WG1FSSutIo40hbWGzbhwK7tdGOmcGcyDu4KkVTQvNHqOwNYIgs6JuWpgY9gFp53D8EbbDVWD2qRn&#10;PueSao6sFmdQeUELa1b/5t8rbkIVgCv9ZPe+ePzRGq3WjB9X6co5cc4ROStWE0FOWbK2SaPNfgsf&#10;A602YFGGSn+m6ipCRs2+r8pg1Wi80jItMGGxF6jtC1Wd0PRJM9FMkULaHNhFOS4+mmaG2aJI50fk&#10;LMxMNS0dlpDMAilKl1SsVb4JWKm3EP7mZ3/5Tx/u3n61QLJFQa9xPypaqNkrVNW6oEUR9M1nHZR0&#10;ueex29U2N5lOvJAsr1+Caau1upBVv6V2TfPgkEhgQUTGBQ70rDzIng/wyMTeCzkHxx2o65COR7iT&#10;wAWP0DvwnChNScQBVzfX2A5b3N7fI243RE6HffWbAakwigj5GESKalIBxJEjWXMA6UxX7XEqFU4s&#10;En7ZCKWvmtNuNvpya8udrgvR2+9Ud/2XqP33t51WB4XV+a7RBVaJIfXfM8BxtvUrbxaaJoW850A0&#10;VXlmemCFBrF8du2UrAJw7U9g954zstKa7b5wFW7GyDpYF0KgYA47sEY2DvNM8A7b/RZUnYjMCKvW&#10;7SoUAbiKiZ0imKr+zzDDshVVEIiArOdj21iHJS3bEYjVEG4avioLNmjp1SGsxVXM1iB2SUvnUpBz&#10;oSywadueLNtWozakDkvnTPFUs03bIVURKABWpdNqpMKkRotJru5UdZ2rG2ABRlpRGUuLFZrtZZ6H&#10;mgJc/2ZZqOmbBGp2WZO5CpxW+02EIh4koEAsQrX1hs5s6H2iq3KQZ/kWF3xA4Gx56gQIoRCRbILI&#10;I2E+HSDziOHZDXzoJGXQ8eFO5iIUQpQnT5/C7TaCvqNCkJSLOOcQfGg1X23tJIDOCqgaAVBlYgVS&#10;a0zaNrXBZQDvJfsIFsW0HFMjw9WeVSZZfASL1v+GqKBzR097bi18Fpv4DHlU+xfy/lqX67Uin/eu&#10;Ufdk7WNY+wC+gXCwMMciOAAUgZWLLfcmiwChJjTsBe+tEEmnUhGLcC5IKRNY4LsI5wOYs1SPv1U3&#10;KdFWz3lbN9Tn1mQCNxv8PRqGsFSBsYZr5/e4vtlFyijydE4v7T2pCVaQq9VgDWu8dxWzCwAahh4+&#10;BARt+CrIiXLRadol1b4ZNZKiDY/NJCSICYV5PD0ej4+3m+3+isjux8Tkioib6bpQ3PpmgCXzZQGl&#10;0gzNlS6zYVzGpYZsKpaqJ4yVKKC6ccu2EczRCBQ3q8RDR+Iigsy4yCe6KQfpKMMJBOzARTeRAiRs&#10;B+Big+l0wOH2ATx0iNs9hX6QKwhu377D4+Mj+ZxlvxsoBK8DAEQ0HOgCsU4KEXKgVjvQlIRUmwJN&#10;tRIRzJu/fgjEkltwxixma6yY+gy3ofkVCKjx8AW9Cqhm79EZSy0+jXacdUPrEuwi3BjaoFq1k43k&#10;nWuCofkPKgpaHEpna66htJa1aKZJGxGHhbnXi26Zi+araFoca4GD9nkQ4IjEkbaxrw1XsyQEEOU5&#10;4fh4wOZyDxccsta5UOVf1a7LRclo06I76nOr4Rys8jgUsTZhYcFIktrPoQnLM0m/+nulioU05Chs&#10;oV7jHiJyIYBdzXUodTAuhVDQlQ6ZtRX+NM/kkwcAKimp3wGa1JR5iZaV1bl5APjrH/1f/+tP//LP&#10;/+hv/2t/79+LXT/gHA5Vi6KKwtXoCLPwaH1GSoS0+oFJGnMpmEYyX4KeHshsvzMfhtSC4eW89YsZ&#10;RCOEOirUoSagOwiCMG74gZ7lO7nkA5Uqj3S8OhwxPDP5UhB8RCFHp1zw+OYWfWZsnKPUEVwICMMA&#10;2mzQ7/bkXLAJ7B7sHAlBggBCopIWsDx+CxvpD9m/QGkx7MWefP9RtXKzt9ehqnbzys6m2c9wPFWG&#10;0mw99945ENWyW6eMTW4ph270LyCWmmcKQsV5UtV2W8xZPYOtmUWlvyqxBUWtHYJi/6uhSisdXu7D&#10;uQUgsUnaao6wTtdiy4dQU0trT5b+D9bTMBfSFmiZiAVUBPk0YTwcZTqNlEXQ73cQ72TOmaQIuIgU&#10;LUoi8+otTG4CQx19tEgfoM0lWmdvmx/DZIecOV+XM1uEcz0/iGjjXPVHiZoPOpGsckqwHJUQI7zX&#10;WhrymhOj3bR0klZw2kfCO5IYPHnv4GsHNScQEhTS2hlxgBDhbMDsco+Nc9t623uU6RvPrsCCxbqo&#10;KoRGAeafEXtTzY62yEXTU9/gkJo6LCLkZA00HYAOBBbHmdS96CggyRU/4nm6l32ZQIAQEyxsLM7X&#10;5qNsgh7YX+zRe4+v58/x9dvXuHu8k+ff+gheCOQDhWEQH6JQCBpw8USFtBksoxK+CGqyCVeGtpWv&#10;mVwE53kVZ7e7hphtU1FNiLr/lXqAdUcLFbytSxaazH3ffFiiFmRCwY5pBffPAIkJOjIUsv5mR6Tp&#10;ua1lnwr/YnZx9QU0Z6td2tfiK+KlPmJ926z9G9dmR4tINMGkl+TVZxcfABqurXMbpmnGPE0yjSOV&#10;wtQPA26e3CDNSUqatX18YkDUOVdKRIhRvPekAlbnSq4MParysdkSWDa7IbwqGFUoa24LmnltqKcG&#10;NlRpEtEqE1Xq5TRRzFUtYUqBCCE4sLBYGTZJCOBSpFhreCoFNokXIYj0IMA5ciXDlQzkhJlZipk6&#10;K6FARkjmTv0lXKoenOp/FdEmFrZDK2OCsKqma00UCatmLjCbQUM7aC+vDA9q+6rCVAA4gJk0mdOB&#10;RKMJTjqIAwY50A3fypN8hw6zjixv0yiEhEUU7iqRs+JB+Bjw8be/ja+/+JLu3r6Vz/7qp7i6vsHu&#10;5glC34O9RRhEIEU0L4pAhYvmpenYYqMNqS5xiHalrn/o7Z158c8g5LlwpEXlNCh99g5apt8ZsDvz&#10;fK9QxkrYmyYis4JrbX8Vt8vn21ex0YUsnf+rbGCQMZ06zRYnemXkRcOXNjV7CUNWyOqCa2bBaj+a&#10;Rq34SpuuLtfByuQBATX2JyYMvc50lDQlSvOM4+FA9/f3GLZbeOlwfziAwa2Qj2t9AxHiHBH7rtas&#10;1J+mKVfHAzTfoKz2rskHkRptqFB5ZQatVm9mIBrC0ObalS4IXrX1eUNba9ri4OEUTQDCmOeZxtOE&#10;x8MJh9NJezbmDDHt7AWI5CEOQgEUyBFbTN3Xi+eUxq+/+uz/ubx59uH1kxefKOk0dkZFNs6COdXJ&#10;1kKGKsurI7Peu2iU1jai6SkBFoqvmosAe7dtnkWETFYQ1hdm1XDkQOKE0GOiK77Ds/IWOx6JRFDU&#10;CAUJ0zImrOY6NkIlQLsLb7cb7Pc7klxwHEeaQdJfX0G6DuQCeR00qq2506x9DISplr5C5wZQq28A&#10;NGHjLCMftDDP8uyi9M+h5Td6BHzj90V3tf1EhaGLMGjPNUUHEyRLtd56PUvYUz/iVp89t/kJ791O&#10;A5kNchvGa05KW2ed9NS67zRmW3L9xYR3FVmelu5POsy1NkoNinosghO7DqHrFF47R7UJ7Wa7xe7q&#10;UigGPJweaZomzOOEPE7glKXkDOgchkaFVdsvoM0cYE1wiVqMi0THqjywCgwCaokPFrpve7mYec65&#10;KtDgnBNznlJzoC5WiyINAYgceatmFQHSnHA8HvHw8CinaaI5axyjoRuWan5Sdc4G7ymGQA0pPN6/&#10;ffUn/9v/+N9851f/1u9/+PF3fzBsd1fvUeFCt8r/WNwrVSpKpXq09mmL53WJbjQFsFKBRLKeRgkR&#10;qr0Yl0J1230wnAhIvGhHnYyr8iBP8gNtywgmArEjzyKCpJkirMuWnFX8Eqz7il7YZhwSEcmTp08w&#10;C4Ddlvx2I8UHygUiRYeFkmME74hL1raD1tvPTITq7aOazLTSnlV4riBBu+P2W6s3+KV2honWbzy5&#10;uoJpqYVIW7hdgPcCIGbWVFVF9lzzIaioFnFC1JrjLN8D0gxNktp5mOFQnY4C8Rpe9RwWu3ot+Ixr&#10;Si6WEbqUkwsAcR518k8VEmdhSCwkuiYrHzx89JqIxHoj3gdc31wgbAZKUuD7iPl4wvR4QjqdIFKo&#10;ZpQKMwYRoBP1L5GliTsHY6dVsq/FfSrS1yhUW48ihSbCF2Cx2scqc0XQfCJcw5jtqEy6LgFC9bGg&#10;AlTD8FwdmrY4OJAWYOtxM2DNDs0XphO/aqLYL6Eu4Hf+4A///f/oP/0v/ttlq+sBGBPpXdsOwPL7&#10;2lE26vuXeVh8tvkizuXDN0NiJAUiHYIAOz7hef4SV/kdtjzqggpAwoAktCEjNYRWavMNRQ+F8wK/&#10;WSBzgdtu4HZ7yH6L4jy8OEQGJCWo7tJ5A8TmR2iacK02pUHdBfAS1oknqxdMWCzEs7rK+WOtpX/p&#10;86vf6z9N879/5Mve1kr45v94713Lrdl/y7mjsfVXrGdW2JhDrMKzgJOWWqd5xjxN2uL+8ai/jxPy&#10;PLdBrtonwJxnVgDmo/34gBiCvWazL5x9hkgRgk7OBY+zHO7uKY8TNrutxO2GwtCJixFcCqXTKKfH&#10;Ax4fHmiaJkWQRBK6SF3fo+t72e521OmAH2EtdGjxubq/dm6a4HqGD9Da5bdDUUHRrlVVSe3ryMwa&#10;2mZDISKL8jFQwlZarf5Bsgk9qgDnOdHpcJDbu3s6jKOMOWPKCYVFZ4BCQM4RQyRxwWkaKZUsi9/o&#10;vcdmd4EXH33nD/7d/+A/+S9/5fu/9QeNLrQHQmXcdsvnpG0ksoSWF6SwYm6cf7dIc1aZSbhQH0kz&#10;zGtetYCs7HNbJno5vZOr8pp6PkmQAl+YRGxICAcBMrWOzlmbUxCLDlLlQsLae9yGoFDJTuLlBcJu&#10;SzT0eisMcpkFpRCU/ClDpy/XAbNVZFfvOrXbqFy0ZLKt4bpAw2dA1QDvmRIrrbgmrNbg0p53ROpT&#10;rV65Vb8AwqKVm55qRux7R/INucFYtdCDbX01kwRq7rd+joAlKRUbOFMKypxwOpxw9/YWj3d3ODw8&#10;Ik2zIq9mqNp9tMShRaNWxppMaFTqJWs574NOqOqHAZtho12Fuk67JOWC0/09xodHyfNMsY/YXV7g&#10;+oOn6C/2UoLDlBLlccI8TZinGeM4IucsIkLeOfTDgK7vJXSRINpQpRWymcQks3/UBFhMGZAK0GXb&#10;q1ViwtfcNGKmZ2ttr5BAmLkNcq4UgW881DXi9AMoOcs8zvTweMBhPOE4zzhOE+aUZNbiNWIiZGi/&#10;xofTSVIpBMJ59KE+TocHfPaTH/3xZz/58Z9cP33+0ZNnL7+t37p4epd2Kc24oXOcXLXOakaUWbrt&#10;Gqv/GvG2O6eqsdoeLBqUATBF7PIDPcnvcJO/Rs8jnBQVWZzFcSYw60gyNROsxQBDhAmFNY1JBQyp&#10;icEEOLjNFr4fiEKE+hCZiEWEi7bhVRJFqBRhMsFWX03JtVC0U3+Pr1d3B1k/v3iuzyiA3v+oXs6Z&#10;TUgQePPwYLHF0JKNzjz5rkHybz7O4W0DPAvCITQsao4Lm/JUpaArgpILyjRjnmZM44jH+0fc3b7D&#10;6XAEWHBxeYlu6BGGDjFGeOdbbkVtY2aheXDRBqqUc5tslXPGPM+Yxgmn04jH0wMe+G5pKuI9Yt+h&#10;7yL6EBEA4lQAOJT7I+4L4zo4itd7bDYb5BAQQpDQddRvNpimEePphPE0YpwmEIAYI4bNBv0wIPad&#10;lbCrI3IFH3SOjRGGav/S7IaV+VMjN9SkS3OUaj8Agjb9xYoUvoEcm+YxxeoI5B1pX0nLWWDGnGY1&#10;ixlEcBABMhcZU6IpZ8qiLa79+9dfE9Jf/Nk//h+45Pxbv/d3/x11QEuDoFRd0qtEuCWTjCrprOyl&#10;GseEPbnYRuZ6qQxDrsZ33vsMLRibQIFu8i2epre4KrfkRCBs3U44a/YXCzKcxqgtY4sVyhIg1qfK&#10;pHNNSAkd0e6CXN+DtAceQcOY5ERINSaTQ83OXNa95io6f74iK9QborMXaVHl73/ESEHnSMLs6+qW&#10;NWHQKi3tx61er8LKKuI0GVzfVm3h9h1YLN6WgiOVdut1VmZEQw/V2albUEpByQU5JYzjhNNxxPFw&#10;xOPjQbtQdR0uri5x+eQau6sLDBdbxK22uhdPEE86NcqR9hsPWuoL5xA6r+ZDF9FvenR9r+hgs8Fu&#10;v8dut8N2s0PX9dpVOjEO44w3D/fyxe0tXt3e0uM44TRnmTMTxQ7dZivb/Z48HJxz5JwTHz2FECnG&#10;KDFGAoCcC83ThJLrmDdujVbJO7JcAYE6UBUoEoGcR9/3FLpOQuwQYyTfRZ31ET25EOBCEBc9OZ0d&#10;Id4H8moaaZa2mQcVGTUnqxXeiXr5TRgxVqJDBEICRi4Fp5xwKhmJmZKwzXpQ15jSlfsXC4X6+Og7&#10;3/s/vvvrv/0fz9N4ICL4EKNx8qpoyji4ukva327lQqndkWhFRo2Qa6ocYBGMFTJucrT+6yHYlAlP&#10;0ju6yveIMgnBa9ojswgKwKJ+MWGBFAKzanphIg1J6rhpG4AhzglCR26zhdvtxNsQDilZSIRczQGt&#10;3MogsSEpq2yuencVqK84Wxr7N8FJy4/uxGqQDdYvrwfcVJHs8A1vNFXm1q/Tdmc1R7/2VVx7Nxrd&#10;rEEeCBY5NXSxcpmZMLErWOs051bdnUyDp5RMg59wGk+YpgmFGf0wYH95gYuba8RNDx9DncKtOtL8&#10;0i2luPqBxCRwi0YIhIFiA2akrYcAywwOzqMPHXwXQDGS6zrqdnvMLHJ3OODV6zd0//CIkgoNoUcX&#10;A0IMiFb5ak1kqJoiIWgFaxXkJItIrbsk9ZDsKLQASwmERagIUzEhq8N1TVFRnXKgStImW4NIow9S&#10;dSfZ2Z85Nag6Yxs6lYUUqK2XCBlCsxRKJSNzFhZWTgUoOk+9D7/MNvkXP377X/03//6/8Yd//z/8&#10;zd/91//t2A8DaimFbseZT02a32E9uK296xvf20JVQCsPXl9wbYNHnnEzv8MH42tclHs4mYHiQMwg&#10;TkgoQBa4UgCZwToU2kaJ1Yw9gRSRIqAEACEibLc67yF40pKKQlQdRCvmgG1yG01Wa2PNvm7gf/m9&#10;+RwaJFrvgODs2qtNsS9b3txGqbvFBGj2d92z1dQlWv191pSqToda7qZ1Wjg7j/oROj8DXVZ9r8b4&#10;k42x50kdidNpwvHxYMNRoQzX9QhdhIvRIhQFnHW0HBdeOjdJ+2pdUfXGc/XXwDz02reSc2nzMMXg&#10;cnUsc2HkzMhJnWxz1rXmnFByBoQlRk/PPn6Blx+/xJNnz6TfDJRZ+2tqCDohp4Q0J5wOR5wOR6Qp&#10;iY+B4tCj225k2G5IHZzeFKZNCQc0C7ONCFpUKIBaCq0VnNX8QD0+ERYhzaFodmW1PQCQaAcFjR7o&#10;vI0iUgokF0qT3mPOGeM84+F4xP3xiMPppPsAkSJCp3nWcm4i/P8ihfXj1ec//8sf/sk/+gf/7I//&#10;l394dfPsww+/9d0f2M0JzBZo0GGB/9L+NQKvJsPKtBCGJ8ChQxZv6Q6mhMlsChHyBIHEMmM/v4VD&#10;ApOQNcYmZlarIYOIGZqxlVQmiao/4gInou3HGdqToQvi9zu4/QYUPYWUxRUGiVQzobKmZbFWp6AT&#10;QBYhsML8srDS8ufi98N5N1/126FqnFUEYw3LqwCoUn/doWhBYBBSs1WlMJ9ByeW6hgRq8oveA2NJ&#10;2K2PmrbtbZ6Bg3phtMdC4SJcmNI8IY0j5tMJ6fGE+XjCbJ587x1C16Hre3X8kTKJWMoyRGdOVpNP&#10;sZb+6+x39SOUVgS0oJflB15Ni9B1OmtStONRzvo570iiJwqOEAgIEPTeSXQOTpiOb2/x9vOv8Pjq&#10;LW26HrHvxW96ouDghRCclxg8sVMkxYWpMMPFICFG+BjVOBSxVt/FBFM9czQEaQZsHUYr2sHLkXNm&#10;MihcqGhNnZvQM61OeUcET0QuOFCdzsNMkguZ+UZVIJRSQOYYNvaiECOC91o1SZDoHPXB/8sJBQAo&#10;JePh7u2rP/2j/+kf/PiHf/I/f/Ir3//tftjsum7YkCOpnG65FmJE3GSAA2m6/Zq41TgGgSQQq5Qh&#10;ErHBX/pxNZS9FAxyoiflLW38TH0UDL0jv4lwm4FkuyXebVG2G0m7gdJ2oBIi2AWSGImdp/z/1nYF&#10;vXIcRfir7unZfe/ZiW2ISSASSByQogglihIZBIggoSDMAYkDcAjXcOE/8FuROIREGGTvzkx3VxWH&#10;quqZhxAHFFZaef2evTPTM11V31dfVVEmQSJJmXI54Xy+pfP51uy6KLIhBXIrEBcQ23rfpccI3H92&#10;vNwDrRC20WXF4dl1QITY1e6zx9ePyGI/xAgI7/1opBHtAQqDYMbnMJrdt9JghuAGwo8yNKeDeCAo&#10;EvTQuFSYSbn7NGkm2RraZcH26oLt5RXb5YK2bYBYH8QpZUw5WTVf7I7eId09fLOUsBmCEauMCCoE&#10;QgTjG8ib0KRoiOv4OqcJU87IlAERMAu4M4RF5WCAXdVKpKIpyolBmgBCF6zXK778/G+ac6ab0wll&#10;KjqVQuTpz1Jmyil7YVLWMs+UrbdG6KpVVSHM3pzG53E67PM5o9YJJGfNecKUnYNQUHI5dEjEbR6l&#10;NY/XvXiZKJENurGclyFiERtkzEIqoqaqjSpIqMFqWwunnpQgyLDJ6CXn/yBm/h9e77z37OfPfvrL&#10;T599/PzTAQ7i7BV0fKyPXsh5KvOQrhzLNtoCCgIjgcY/IpCKln6hh/0Fnta/YKaOKQHTRABlEE1Q&#10;KgBNiEo+oqhREB8VxkBnoHWgdiRRZNnnAaiIJhWCyr20KmFXIkZptJl9gSWUYy0VUTi7p5mxWxLH&#10;v4dsxUAeYy8csg4jtIjPEWmZ0o2CTxjg0b6YAkZ4X4YDxLS/UoxgdwgRBKYCI1jYTYjjeBFVZhLu&#10;0NbBtYHXirquqMuKvlaDCiJAMgFRypMV6zh7bM7MC5mcpEspu3IvwjJvfYbYyO5cciJMxXG9mw6x&#10;YijuHVw7eqtoW8OyXLEtK9pWrdlIrCcw0qSjwjMqL0Uxl4Lz+YSbcgIRodyecPv1x3j4rafId2db&#10;3tbBlVFrQ+tt9HrEUCLa8rdWA/tC2LlCz1aATNGZc0YpZaQ393ttt5JjrUZK7rCV4pnwSIodPvXW&#10;rbWfr81IFftbWLC1htoqtt5RuaP1Phr6fCVGAQBKmc/n27uHAPCTT37z2c+e/+5PBOB8c/ugzKfb&#10;/cEEAlgd/rvXhUSrCZDAV0UB645POvFKd+0FXmtf6hP+uw1KzYmy4Q0LvZAHlBloniwr2VyPQABI&#10;FLI1oDai1jUpQBg18iElocgQDdZEjWDcoYKSgz2/PkcUMGLpAB/I+02Eft3SUcEnBH+yEyiBwUYI&#10;Mh4CI9SUaMegg3caXtU+q/qg0oFdrO4BKfIMfgPs2907mVBmnJBHHtI7pFbl2qitK/q6ar1u1Lbq&#10;hWZqfi6ZmIZy3kVF3hlYZIBqEMGH01hmXFSUVci+xqY1mTGwlB/lBKUUO8b6DHZG3yrqumG5Lrou&#10;C0Ua0fgCRclZrdw9OxfhyslhfG2NyzTRlE0li9rQ1w3XdcU/tyu+8947ePO736bX3/iaUmd0f7du&#10;G5A7E6sowVLYvXfdts2iKhnwEpQS5Zy1zIXKPGM+zVpKif6LI3pWqAmWwjoHf4PI/uyTt8ZD64ZW&#10;mEcK140FCVvBVPAunRnrtmFtlVrvuvUGsXv+1UQK/+310Y8++e0PPn7+h3c/+OEvCDF+egQTOMDw&#10;EcByBBfK9ltKpAI995d4tH2O19sXuNXNvPuUfDDGwVvCdokkJVfagliNSEnGJWhnSG1ILMisRL55&#10;SKHZowzxOVZw1B9l0XIkRRWu2pOxnKMVqexef7wSURBgsf8tj+0tdmQczlJLB6MQBgCDj9nhmlsB&#10;ALtHHHlvONKJDEEcm/YaIuy8ix03lHVsoT63hr5VtHVFWzflWkl7DGnF4BvGBvYhM5TyEFOp3xf4&#10;+UT1FBq0AAACHUlEQVSUE5SmoUQj3AISRIQRe0MVKp2p1Yr1umBbVqyXRa+XC10vV8tydAaLYkqE&#10;uWQtk2NnSqEZGB2OnHm3WwManamldpPEs5ACOj24wYM3ntDjt9/UJ289RZ6LD8Jh1LqhbUZE9t7R&#10;W0dtzQwleYWlz5ekbPUz8/lE8zxrOXlWw5vo0r9v/gPkc4dhdi0gBdufKns/ULZIiJhZW+vjnFh4&#10;RKKiFi203qkz6+L8z3BC/+/X+eYOT996+32iRN//8Me/+vXv//hn4F6OX6EawulRHps0OirZk3PX&#10;XtCT9a/6qH2BAgamybBDLkpIyLC5keEwhUAdpOTqxi4mvSMBpAuwdSQWyqqaMIwKideL6aHTsPeu&#10;CtLnEOvvi7xX9kj8dpc0e2xB5gb2UmX/PCykjizOISNDO8l4CCHvZx/2cB/YtUujeQvs4iKKDMNh&#10;xenhVdg3AkO4uyfu4NbBPuuCe4e2rlDrjkk5AznZvcimJ8h5GhtBgVHQBByKoAC70QkDwkQaMKd8&#10;hA6ue7AHu20V23XFq1cXvHzxDyzXBduyodVqszawz8Y4zTNu5imKohw6cEQ1O5iSfbydJZNpl0sr&#10;UITQ1hV0Kjh/4zG++e73cPvoNSRgnFPdKmqtWJcF22qqyLjeyYyAybSnCeVU7hVzRZRwfNTuyccP&#10;3l+8ma/4mrDISFEebrRFUrJDCnvLiJAUQGceDWQvl4s1oyHSfwFQychvNpz5JQAAAABJRU5ErkJg&#10;glBLAwQKAAAAAAAAACEAE2XaYKO9AACjvQAAFAAAAGRycy9tZWRpYS9pbWFnZTcucG5niVBORw0K&#10;GgoAAAANSUhEUgAAAQUAAACCCAYAAABPVN1FAAAABmJLR0QA/wD/AP+gvaeTAAAACXBIWXMAAA7E&#10;AAAOxAGVKw4bAAAgAElEQVR4nOy9SYwlSXom9n22+PKW2CMjt9qru7q7mk2yRwQ5IxCCNIAgCCB1&#10;nsPwRGAAATyoT7rwIN4JgpcWIfJIkBcKoggJ5AyHGrYabG5V3T3dXVXs6torKzMrt4h4EW9xdzP7&#10;dTD3F/48/UVEVnXNUEQbkBn+bP3dzP7Vfvsd+En6SfpJ+klqJf7Wb/3W75DkpSpfrtoT1z2vnYic&#10;298nGecybT4p/J82nTduMxdP0uYfS/r/A4yfRfqzP/uzP/3jP/7jP/7PDceTJB4eHspFCCciK4va&#10;fg4hgKSISENbpK7Dvvrrxlg3bjfvvPrN80WE5KKyy9Trzsm6NufVQz1XTbP6N3vK0MpHT711zzU4&#10;RLNA9dw0z8s6Ddx1Xru4r33vuO32PfkAIEop1nMiAFaeW/PVW9YZ8zLzsPzbgI/+1NRpJgwNLK25&#10;WO7vnv312Jw3z7PZbDadTqdrxl2bvvOd73zn137t1/674+NjFEWByWTypF184sTDw8PQfevzNnt7&#10;k7c2QHexVhbzk3D5y7ZZR6zOSz+Oes18/Zg44Mr8tQnbRfA1iCMiVEoBiIS63Xddj+3Nvo7wdohG&#10;l1Cgldf0IU/SdwPjunf/BOlS7VeAXM3vMr/eqhcRqC4zas9Tu5s2YV0zjyIiK/1+5zvf+c7v/M7v&#10;/K8Afve1117Dt771rQsn5dMkHh0dSc8LtgFbIn5nplaoZ7fsogVoOlBK9S7ofyqicFmOf5m+umkN&#10;wq1re5nN3cfZ418AQiL4ICSpFIF6PAmhQcizTSkCgiCJELsVAGg4eQhBQgjUWkMx9hUkIA6jIEsY&#10;IAJQQk1MlKrZMWtuEeEjIBIC6zEAAN57kGx+t6WD5fy1iNSK9HmBBPaJ0po+L1yXPsLZaY9uH516&#10;XamuS6DR4OP9+/fvvfLKK6987Wtf+5/efPPNN5/0HS+TGvWhl+pdYiP3ivVdjnBZXfhJkbBv7Cft&#10;rwERqxpPzPyUBOOxQXrUoYtSVzrrwrVcpxBRW6mIpQ1CkVwS3iWHUgoNHaj33WOI2CCr9365nrEO&#10;IXW75ftQIRYRirEGRGps4kqfJBFCgPcexpjeeemb98fe97MhCr3M7Lwm6BDoH1e6RH8CgG+88cbr&#10;X/va17727W9/+9UHDx48+LGMfXR0JN3JWLMgAoC1DWEJWL3hul2s/riAKDTlXUKybn26ImhfvSdZ&#10;2yfh2O3N3fxeN17fO/RsvL7x2kTqPH37rL4IFYggoUZCQGm1ZEHS/DkDHAoEVbP5iKa72D4sETv4&#10;IN75upSgVrDWLjdukEiMznA1LKWU2F9sqpSCr1UbrTWC98v8s3FXmdEl17Z3zdoqXh8n78nvIvmK&#10;UaHdvilfLtKZ7L+iXtfPT6ze9I3Rqb9CHL/5zW9+84033ngDAL7+9a//m+9973sXDbk2NerDWcYa&#10;3XDd4nQ3LjqiUNO+26aPUJyHyE2b8whCG84n4cTr0nnv3a5zXj9tItLzzk9kaOyIlEujIQBK1B9E&#10;6QhICCGKnQiUiNwSghAR4UUjcH56KodHRyBAVcM/n8/FOUfnnJRlAaM1gwQsZjP5+O5dOueRpSkG&#10;w4Fsbm4xSRJMTk5kNB4xTdMaFFIZizTLZDQacTQaI80yCCmgokAQQlQdG4xqkLeNYzWRWCJjV6Lt&#10;ma9elbfVh/Ttu9bcn1e2bl3QU8bO83llgv7x15X1tV8pm0wmkz/8wz/8g1//9V//H4+Pj+GcW/Nq&#10;/YnHx8cBkfM8RunWNmpRwloH7aNm50ofFwK2hiC1ufR57S7T95PA0ZN6udMnFCMvVN8u6DciEYnI&#10;4D3EezhXoSzmMj89xeGjh5yenOD0dIKTyQQaAffvfYy3334bh4eH0EohS1NorVGVlcxnM04mE+RZ&#10;BipKVZVcLOagUrDGoqockiSB1lqqquRgOIS1CYIIqspDGYPxeAMvvPgirt24gd29fQxHY0ApDEdj&#10;XL16DYPRENomAuqlJNTHQNplJLuM4UKdv0/COm8um/56mNp/FkNjq77UFfvqLX83bU5PT0++/vWv&#10;f/2P/uiP/udXX331vClaSUtDYwfYlZevkbuXSndeaLkAbQCbRWzK25PcJxo1deuOVzbHZQnWJylv&#10;b7wnkTi6dZ6UKHTnsOljzaYEepDAOYeyXKCsSrl7+zbffetHuP3h+9AQUDzu37mN+3fvyuT4kK4s&#10;obRCWZaYTqeYz2dQVJLYpNYOFAARXzlWlYMXgSgF5zxCCOKDR1VWTNME1iYiInQ+lgFgqok8y5Bl&#10;OZQxgFKg0mKSlNpYjDc2cPX6Dbz85S/j6lPPYbR7gM3NTdnc3ORgMFjZJy0JYfneT8pgLlqPdcS3&#10;Ed/75run/X8SQ2Or/VK7OfflALl79+7db3zjG9/42te+9q/u3r17QXWcGRrbUkJ70tvHWz1UerWz&#10;C3TBbtm6xe0r/4ylg8eo/idN67hQmxieJ+1IbZiLsm/8SwGidq8AEt4FuKpEVc5RlVPc/egD3Lv7&#10;ER7ee4D7d+/izu1buHv7No4PH8FqLXmSkiQmxxMsFgWMMVCacK7CoigAEEmaIkmSCCeIyjnMFwtU&#10;zoEQWK2RJClCEJRVCec8ajQAGYmS8x4SAozicq+kaQpjLay1SNIEkGjHWBoZQRhjcXD9Bl7+8k/j&#10;5Z/+WTzzwucw2thAmg9gk6SNMQAFjGwsjh3CcvWEMU8ABMQ8DfQi/Jp0IQFYV/+yEuI6tbxPIm76&#10;a+NcCx+XKhFJdo6h17b7zd/8Tf7u7/4u3nrrrfW2vuPjY+nobet06bZk0LzIUoro2km6EkAbgDaw&#10;PdzwXKLQN3mXTZes+9h7ntffGo7eC2vdRkJ9NKe1XnKYpm3bTgCJtvt4uucREFBVlRwdHfL9d97B&#10;O2++ifffeguTh/fk5PiY09MTLOYzLBYzlEWB4B1CiMY8KkIbK9poUimkykDFcwIYawGpHdG0hvce&#10;zvta+qjgvBMRoTEGWmsopaG1al4SJCAS4L2XqqzooSBgREqtEEKAIpGmCZTWsMbAJhZpmmI+n+H4&#10;6BhZmiLPMozHQ+zs7mH/4BpuPvs8Xvryz+DGsy9gY2cPxqYto2g88mRrzdrqdSRtfMyIuE4S6EoF&#10;rd9tY0SXk3/mhkZ0pPhueXusOm+piimllv3WNiaKCP7iL/7iz3/5l3/5v10sFr2wcDKZiPRs7D7i&#10;0CcmNzAAbXiWc9mtt9I38PhJwgpwa8buEKZPrVJ8kjafRppoqLZSSvyZBb7Ze2cGRKUgwcMVc9y+&#10;9R5/+Nr38cZrP8DHH9+V6ckJi/kcvqxkcviIpycnWBSFKICJNUgTK1YT1homSYI0y6Sm+lBai1SO&#10;wXkJcfNQKUIpDWOsVFXJsizFew8qUupDRqMNyXjsaI0RCZ5Ga2xujCRNE0aJoZKT2ZxFWSF4L8pa&#10;FkWF2XyO+XwhgYpKGyRpKsZaAgLxLvJ9AoqAMUac81Q2wXhrV5594XN86Usv44tf/mk5eOp5pvkQ&#10;BOAFolTtk9HIDtHiKrWcJaT6R2NorJG460naa2hs6tVqQ6+hsbHnddu0nzuERgCgqqrq+Pj4+Fd/&#10;9Vev/Mmf/MnjL3ORobGH0y2fW23ONTSuQ6AnQbw+6eGidNm6n5BoPKmo2WtEqx14BABD8DUHjOv+&#10;8PgQd259iHfffANvv/Y9vP/Wj3Dv1i2UxWLprOR8BWONaKWplUaWJMjTBHkkDBjYRLLEIrERaYMP&#10;qCqHwEiMBAJXORirkSYJjDEgKCF4VmUBUiFJEsnSjMZa+KpCWSwACFxZghAZDgfMswR5nmGQ55BQ&#10;wXkH5wI8iFlR4WS2wNFkimlRYuECXBA4LwCiHcIHgQ+AF0HloqQi3gPBgxRc2dvF5196CU9/6Z/h&#10;hS+8jKeffRaD8RaglEhUKqAbJhQC2FAZqs/M0LjO8e6c9V+RCjuMtxeXOmrniqGxi/CXEW/bEunv&#10;/d7v/W9/8Ad/8G++8Y1vrNS50NDYel4RqztAiNRutu0FWA6ynrCsRazLSAndl+2TRi5DeC5Tbx18&#10;7QW+KNUkHOjR/2JHQkWgKArcu3cP33/17/Gj17+HD999BydHD1EtFhI3PKm0gtHRaUgrIDUaoySB&#10;0VoSo5hZi62NIYZ5htQmsEYjSzMRAafTKcqqhPcOIoLgHbIsldFohPF4xCTq+1JVJaMkI1C1rq6o&#10;REQwm55SKwWtlUAC0zQFIVIUC5ICozWUsRAApfMoKyeLyrFqkD8EzOcLzMsKpXfwAbIoKs6LEqXz&#10;mC8KLBYlysrBWis+BCyKkulghBdf+iJ+6me/ihe++GVcfepZbOzsgipBkEgQgg+wRkcnLT6ZobEr&#10;uT4Bsq3zJ1gRm9uwtIlNI0W0yxqJsa2CdNUFtPDnHNsDug5sTfr93//93/+VX/mVf93O49HR0dKj&#10;sdFDzkvnzU97ci8rbZzX12WIQXvcc9Sb3jbtqugQpwu4ybmwrEtBZDmQqj0Dm8EhAYTg8MF9vP3W&#10;W/i7v/0b3H3zDcyOHoGKgAK8BLjg4+b3HgmBzUGGzeEAm4MUm6lBlloMBjmGwwFGwxxJYkVrFTXw&#10;2tsxhAAKYZSC0TpKBxQoANaaSCxCWO6FIAFB/NLDsfFyRJvjBR/rBQ8XgKKsUJYFACDPM+RZGgmi&#10;BIBxAxeLBRaVx6K2XQTn4ENA5TxKD5wuKjw4nuL+0QkeHk3x6PgExekEyhhsbO/h2Re/gJ/9hf8S&#10;X/zKV3Fw8xkkWQZton1kKXDHg5TLLt9j3P+CPfCkHpCXTm0JAViVlGuEX2HWa+o8lvrw+/j4+PiX&#10;fumXtr75zW8CAEyDfG2CsEaF6OPqK4D1iVmfhbjfh+wXtW236anbzuiFvTtmWwxtSw3nEyKJs+TB&#10;IASVqWVB0PkKxw/v4ZVvfRPf+/u/lTvvv8sgATaxMsgH9N6hKgoo7yS3mts7Y+xvbeDq3hZGeSbD&#10;1HKQGGR5BmsMqBWCAFSkVksDoZCKWmmQ0WsxhABNQiRAJBoEbWIBEUQpoRZtFRh8gNYR8UOovRbZ&#10;2mhnOvBySqNg5OHrNlonqJ1gYbXFIDgEOTvJAAiQ8AFwQeAFOJ3NMTmZ4uGjI7z54T08eDRBVXmc&#10;3P0Ir//dt3B0/2N55qUv8rmXvojdK9dg0/zMUBiE0a1b+vbvynr37Jml8a5ll1jHgPqM66vGtXNS&#10;t32Dl42BcHUfnV1wa/1dwgqseImuqCUNsejuWQC/COCbAPoNjd3nS4jsjxkamx99k3gZ7n1ZKaEh&#10;ZpeVFC5LeD4LBhCCB7yHMhYegPNOEmMB5/Do3l1+6xv/QV79u7/hrfffASmSGANDQlMwHg64PR5i&#10;d2OAvc0N2d0ac2uUI0+MKEZDIakjH67PLgDAGENjLYw2Enz0btS6uRgVJHhfezQCgADil/SuEWmV&#10;1gAp3vvGnA8AEryrdXSI1rq1OcNS9VSKDPVJRlWVy+ZaK1GKjITJx6MCEXgRAEqMsVTGAlTiJdoM&#10;glAm04K37nyMdz/4AB/eviPT0jHJR7hy7Rn56Z/7F/zcyz+Dg2dekKA1FSjqHGNeXJNaHVPqXEPj&#10;GbE766PFZM42Ph43+J1X1kbalUHZb2hUSrH2B1nC1sByTt9N88Ym0X43iEg4Pj4+/u3f/u3f/o3f&#10;+I3/xTQUED0Us00Q1nDAPuPNckM0E3lZBO+mi+pe1O+TjttWGfrUoE56YkOjgoJWCi4IoACtFYv5&#10;FO+9+UP5/iuv4NW/+WuenhzCGg1lFUdJgnGWYjwc4GBvB9f3d3Gwt4ON0YBWayiloFmzXRGKOHof&#10;ABKKeomwSilQKRIOjEShvrlEWhGIeKC2LZSFIymilaYxNnJ6UgJIbU28GBVvYDKEiNASZCkWMF6N&#10;iBwoePoQDweVNkjq21pRzXAsiwoiQRp1OkorqO9XCTQBpRVVLUVQKQ6zDRzsbeBLX3gGdx885Lvv&#10;fyh37jzg9PAu33/tu0ioMB6PmW3tgDbl2TKu+uI069viqMt928PZlwSvjeQ9HJx9z0sAeiSH7nO7&#10;39ZYbZzqnqSsEKu+vttEgOz1NVI7Ozvb4/F4BET1YUkJW0RgxcraUKvOPKycLrSJR011L4MwvaL6&#10;J+HS54vtl7c19PW7BqYnBlIgcIgXlRA8Tk+O8Zf//t/h+99+lXfef18SRVqjYUHYxOBgawM3Dvbx&#10;1M2b2NvdxebGhgwGORQVg/fwPkCg4L0ngoOhgwFFaUOjdRTJJRCI9gKvKxHxJAFjLADAewcGBU2K&#10;TjMkaRZl+ChFMF6MIqNvQjRABh/gQ6AioU0CCGqjZXOSEKeHjLYKRtVEWBs1FAJCIIIP8PWGV8pI&#10;cxUCEATvUfhFnHelhFQAFW2agEohTwyeu3kN168e8OGjCd780Xv44M4dfOsv/wxv/MP38Yv/zb/E&#10;zRe/iHxjv17HQKkdntqEvysJd5G5D0kvqtfNb+r3lbfrnNMvJB5VL435yy11hj9r+27Ab/K68Taa&#10;sqZf0wKmXbEt+jcFbFOYNhHpkQgekzjWJHINMei2+SSE4jwi0Z17fAIkf9IkSgEq3g58/5138Lff&#10;/AZe/bu/wezkGInV1JowYjFIM1zd38fnnruJ69cOsL2zg+FoDGsTUqInopQFJJRgcLAKoFYQpogs&#10;VSMohfpwUyCBggCtFBl9/Za2OIKgNoAEevHwAigSpGJAgNI2niRoA4GgUSEA1CcXvsUYNEXa8nXU&#10;YkgNItB7h+AdRAClNLIs6v5KawCgdxWqqlrGWQCjvts4eyltUHkNCkBPKAVkNsNTNzZx89kX8NoP&#10;f4QfvfUObn/4Q7z6FzNMJ8f43M/918jz/EwiaEBrM7IW/+Pje3e9qLiGYFy2/SXrPOa4VI8NtCT8&#10;dp3ziFxzy7mrQgDA1atXD7761a9+lcfHx9KRWtbp6W3RaZnXANa22nap5mU5eDv/PAJxWU7/pOPW&#10;73WpY9K2GNr8bZ6VUugadJqOQSX3bn3IV/76W/h//u2fYjY9EaPJPE2QWI3drQ1c3duTG1ev8Kmn&#10;bmJne0dsmpJKNyK++HJBeAcGDx3RO15YpoYEieoDFLSu2wQPSECMjSKU4GqCQWhFKAgkeHjvEJyr&#10;YydgeSVakUIIvfcrkxNCgISAhsQw/kcwavIUiX0GF69JS4heiKqZlwbpo1dk8B7Ou1hHq7gHgdor&#10;SQEgfGOUhIZJcug0h84yUWlKH4AHDx/inbffxq0Pb2Gwc12e+8rP8+Wf/Tlkw00J1NEnWyLMsXct&#10;gGJjOTiTVh63A6yIyXG9PzOPxuaxa2js7rXW38eOPpv8NvwNbnfGbtqTZDx96BKE5rnz9zGAm3YN&#10;kHXZijGjDwEvy/X7YOq2b0/ORcepfWP3EJjH1JmL+jmPSK3MQxCIK/idV1/Bd159BYdHhzLKM4wG&#10;uQzylFli5frBAZ996hpvXr8mg8EQ2hgQUR1TitBxV4vUagEAcV4oEqB1zemEqM83oJSiVgZSOwlB&#10;BB4UBB/PH0LDcQhSQRtb470II5YzCCghSDwnYY2srXB0EgTiWcMoPgRKEASRqIKEeNwKUoD6+jba&#10;SCDxHENFuwsQIziBUdJRptFyKdoLfRAEEtpooa7PdALE2oRXDq5iOBpLmg/41rsf4v/9t/8nTo4O&#10;5Qs//XM8ePqFGnNUrdL4SMMIQJb7ttfg10b+zh5okCn2coYrXYLwmHGw9cxWX8vuRc5uIbfzm76b&#10;MVuwtH839dj53d6TS9gaRiwi0mto7EoMzXMXSdljTOwYRS4jPbUnePl8nqSwrv065Dyv/ZOO00or&#10;EkUjWXWpeLvv09MJ3nvrLXz31Vfx4QfvIzWGidEwWklqE+xsbXBvbwc729sYDXMSAl+VCN7BGIMA&#10;QHyFYj4lxceLR9pQRdMdJTiq+t6BgPQQiNJSc9yawgNa66jeB0/xAQEB9Z1rsAlw2qChUgCVCAyX&#10;ry0ChMAoKXgJrmIItRFTRYkFSkFBqLQCVGwiIdA5F6UoCrXWABjNDfUOZE2fasUDAlCcj1pRdLWE&#10;MhbWpoDWBLUIFYOACIBJUuzs5nz+eY9ZUfLha6/j3/1f/ztPTqbyC/+V5c7BzWgJJUFaREtPy0CO&#10;xw2NXWmg+9yuuuYZwNJruLeetI4+O4i8Mn6b8/fAdiEM6Endd1oaGpsGTby8Brmbinw8EGvNvVYM&#10;H80gberXLWv//NTOH10Ccs5YP9bUB3eXEDSpcfq5e/cu/vI//AXu3r4FBcHW1hh721vY3tzk1sZY&#10;NsZD7myOYbWCLwtoY6F11J0pHsE7cWUBiKMmoAnAV6CAujYmRqGfXIZIQ2AjDFBr0UpRSKD2QSA9&#10;AA0VvERPS6FA6k23JPCkrs1PIhLVEVApXSOUAB4xUCPrPdHaf7WKIIJ4YiESolggQD0W0HDMKN1A&#10;aQ2ll8qR1DcgKQCUMdA2BUwC0QmhLKgTUGsIDaA0dvav4cWqgnclvv/6W3j3zR/Q2hT/8r//H5AM&#10;hhDqZtVqEnq2iu21W2c36K7/Og7YRt51e70jfTzW77r262Bb135debcP01cRq8jPdl6rs5U56nDp&#10;S+F6D0Ve+dsa6xNJDuvSOiL2afrsXjFvSVMgiQcPHuDtt9/CP7z2GowCrh3s4/rVKzjY28Mgz2C1&#10;YmKILE2QJgbWKEA8xAX4EDmbeE+EColRsIpQItFrkBoE6sCqJJUGqaKTkGp0ZkJZS2odwzRpHd2t&#10;QwAlIHjHIBW8c43OHZkEQtTnQ31ZEySpAEPAq1oeJQgFkcAQPDQNWNsp4tzEWTHKACb6awQJ8L6R&#10;X1jb+OJjqClBbKjg46XoSCxsikCFCgqJyaCSDFAWHrUzmDYISsNmGXb3r+HpRYl7D07w+g/fxoOH&#10;R3j6mWfx9Oe/gNHO7nJIiKCeOlHqH5eh8aKyi8Txi8bvKzeNUaxdtkZPXzm6qDf78sy0KWtLET0A&#10;nAffZ8rxz9P7sQrrE8Hep1a1VYjm9+3bt/H++++hqgrZ2t3mjevX8cKzTyO1RoxWVBSkRiNLLRQh&#10;ZVlSxYFFQFprEW8ra6HzdGWJ4CosFgWSJBFjbPRkjvp+NPCBMFZTGYNoZVQCkEqbeNlIEaBCbSQE&#10;RVBH3KzZs6A2LAhCIKhiZOeay4qKRj9RqI8rRSR4IqoVDRGpVYeGqCgoBWjaKLjXXpXNKizV1SBw&#10;EgDWkSSUjrAaC2MSUCdQNgVNCppEtLIMtWzjhdDaYjDakoOrnk8/fYiP7x/Ko8kpf/CDVzHe38Fo&#10;awugRfOSimrpdt5a27WGxp598GP1aLwov0uM1o3VVjcuC7+pF2Qtx25tenbLZUlqV5Dmcfn5U6Yu&#10;Qrc5fYdw9bZp6veJ9j3p3AVsI35E+mbseDNvOUYd/VhCgFvMcfvdt3D3/XewMRryc8+/gBtXryBN&#10;EqmKOWxmZTzImVothqSEwAAKJEApjSSx0YAYPOAdRYJAhKBClueiTRKPiyWI857RWUhLLRY3wZuF&#10;WhNKQ6BEaU0JXrwr4auKlBhMBSISED8FEj0KI1USLyISGD0Oo7hPCCkCTYhIoIQQ1Q4JrDV1CSEw&#10;CCFQCCF6PioV40hIfbypyIj+BAIJBUY1RwKKxUK8BJrUwqZaQE1RCcRk0OlQVJqR2sZxfYhWR60k&#10;QJOGGG5s4dnnnpMHjx6yePNH8oP/+G18/ktfwc2nngeNjcsd6d4TGxqb341o3yUizXO7XV+9vr7b&#10;ZX353eeL+u7W7YOteTYNl+90sBYZOsjZ5yXWtUWs9HPR777UM+7y+bIRoJ90zHV1WwRzRaJgw3GJ&#10;xkAGEWAxn+ODd97Gx3fvgABeeO5ZbG1sgATKsmBqDfIsldRaeFcQlMafgVCAZuxTKYXgYtxFXxbU&#10;BKzR0MbSCyWIUCtVKxJsJg1BgsAFKKPj7q/LAgBqTcUE0SZAIDgAoAqRrcc1Ra0rRq2j4Q9sjvTr&#10;XJH6nSEEJF7+CmA80ai9FYOvvSDjQWN9TCkKYJAAqNqesAwNTUBbWqOhkwSwGVWSg3YA2BS0KakT&#10;odIkhFT1iSgV45Vp0BiNza1N7u/tya3bt/n2+7fw8d3bODo8xPbBIC5eCDVpAORTGBrbv/vK+rh5&#10;97lPJWmP2SUU50kK58F33vsZOfOtbtsFlr9RGwO7SNDUqTvtcuFL6eiXrdclCOuQup3/JIj/CVP9&#10;7kvA0AhJVKqOaUzMplN87z9+Fx/dugVXFBjU0YU2hgMoeGRWY5BaWqNEwzC1GkYpOFfVpCU6E0U/&#10;gkqcc9BEZPr1B1+4NNkTWrE2QxPUGkFIHzy4FJWFoCDUL6C0BsTUL1AfOjAQIYhE4QcS4pFn3A1B&#10;RGSJRGwJhqSqz6gJiEeAiyJKVBHEuaq2DTTEnIAI44UoESB6aqI+HhVqKKth84HoLINOUup0COoU&#10;ohNAWwg1WftFKEgMXddIb7UQnCQp9vf3eO3qAT746C5OTyaYTA6xfXCtAbxZznouz1Ifknafu/W6&#10;+U39dUjZ5faXbb8OtnXt15V3+1jxaGy/c5OHM6RtqMlj6kTnGcDaU4nu7yfG3E8qaVyQHjuOvWxq&#10;7qY0AktsHe8fuKrEbHqKex/fRZ4muHFlDy++8AJ2tjeRWg3xFeirKA1AqBRQFgXKiCTI0xRasXYA&#10;CpAQqJWC5dlHV0LwCDUSBQSAivUxImIA1sjKo40gEKKgqXB2ASpERZyK8damR/BxLIi0Fl/OTg1b&#10;09aokPFUoT5JCDEM3HL95cwwrRShG+coH48aFTVQOwpESaKCNhZKm+inYRIqk0HZFIoaQWrDrvdQ&#10;ypxRZmnOQqQ51UR9sQJbW5u4eeMa3vvwI4h3mJ2e1gbVFnkTEWJ1A5y3Ry+DlJfZ4+fVuahsHTG6&#10;7Ph95eYifbzVZoWr13XaogwbiaG5+9AHz2VF/M7Yl05tQnRZCQOrBOGJpBetzzYkOkRwMZ/j+PAR&#10;Tk8mGGUpdne2MBrmoiD0rgK8g1UUiGe1KFEVcxABRimx1tC7CqUE0cZQ6xgXMQilLBZE8JEwaAPq&#10;eKv465oAACAASURBVCU6is4BpIkfgolRiyjUCNFTUAgyOKkNho1Xom+iGaIJrAqpIz5IgHgvjTsz&#10;2ua45UliI4TUEuZyfuJxX0NaFKNrEutyrTUkEERAqEpQR0ImEuFTiqjtGjGitPcIbh6PE7WN7tha&#10;A4ESP1xRA1B7P0ot3SpNZFkqG+Mxd3e2AQkoi0UkchK/RdG3xuv083V1z+Py5++mf2SGxrYdYB0S&#10;t+FofteSxWN+2TwLx93bV0ci+dSpjexdWDqwXti+TucC160vtXgsteW+oSsigvl8htOTE1AEGxtj&#10;bG9tITGG9eUhKIoQhHdOXFUQ4kVrTWMNjdbxaD6K2iLBs/IO8J7WGFE0JGqvQQkMzsOHIEopGhui&#10;DCAe1JbKKBAiWilSx2CeCBJ1D4kOS7XPQAQeJFWMIR0qT5FARUr0KVgev8bPREYrQrTfK5JgHaYp&#10;xHEkMFbXiBcqo7ejEi4VH+9FSudoYKC1gY4nnfHClVYSSErw8BUleEelTVR9xAuDJ4KiLD9aqerZ&#10;j+HtfLRhCEAaY2Q8HiFJbJQigEjCJCCAvdboLkJJp7xlO/unY2jEGWdccvce5F9B6KaskRCA1Suo&#10;jRRxAXFa9v8k+Z+kr/PSZVyj14xRv/vZXmrEeDLq1OVijsV8ijxPMR6PMRqPYNMExWwKkQBrI6oh&#10;eIEPUFTxg67agMZQM/oRuGLesi/E68TiHbxzCL6ieC+QWrs2FkJClCFNBppEYCyoDAMI1vED4lFj&#10;xOE64mmMPiCBIVoK47FDFMSFoWIg4X2MoxgDzUa9QAG1zUFDGUOKincigq8vSIVarCdJDcYQ8HGa&#10;RIlWmgNj6n0lUQmCIIiDlDOGkvE0RxvSWIhqJBChD0EYApUxS/NGfDlCUVEocD6QUJKlObe3NlAR&#10;8K4CRC1XUanGWe8nhkbTwIJVm0FbhF4hGq2+esXspv922TnIeqGo/jhnvrz68Rmn5XyJSDynj/Jo&#10;rUYQJycTHB0eYndnB1cPrmB7awvwDlopBO9QlQ6VryC+JCSIMZZaN1GSosNQrZhFEVxEJAgC60+q&#10;Rfa+hCUgXqBRIiQVrDWANgxUcBHBRSlNHSM+xYYU6MZbSAQI0XYvhFACdSBipKj4fQVlKIoqHk5I&#10;9IYEAC8AlRYYS3EVQqM2KAOtFDRMLTXUF8XObDAkBJWrBMGzsVpIbYj0PiBARImCUSRhgOCj+7cq&#10;oKBotK7VjtinNAKPCEAFKo1Qx3wYjzcgyRCj8TheiCJXdmAXcfqQ9KJ63fym/jqk7HL7y7ZfB9u6&#10;9uvKu32Ypm5bAsCqOsF2XistJQRp+St0YWjD0oWrh5I9BnRPm3PrXzZ15xdPYEfo5sV8QfANogEI&#10;AeIDrFI42N1BagxcWQAhHisGVyGIgwFglIY2iqb1ZWc2hlpdOwxBgBAvQQWJJxIxHjoBHxFTKQWo&#10;mptSoQZHqDWtzaCNpZDwzsdTh1p0liiRMMZPVIiW/7OYDQgSDXqy3Jz15+1j93HF4zGq0nbpqRi/&#10;BieILs1CSIBuAhw19yEkIEiAsmR0ca7JRO3UJK6C9w0x8VDKQyuBMhomsVDGLOdqKbjWR5NBKUDi&#10;dyqUsUjSHJubW1CDMcaj8dmSNzJf9NW6FHcF/gkbGtvEoHkW6b86DTwWZalXimBtgFwHz48LsS8r&#10;NVxmXdrdoodANH2cN6aqz9mD95jNTkEEjEdDZIaAdygXc+R5JoM8o3gNuAoMTowCjVbQarkjxTlX&#10;I4kWZQ2JWoUTEdQuyBpSI6eXEAJ9EGhtQWNAY0GTAkpThHDOQaiFWlOoEERqSaRG0hD7gvc1QasD&#10;tMZYjPXp5DJCQ9TDg4/fpfAB1Ak0rUSBRKG5K0F4BO8h4iFB4tepm9OH4BHt/QRo4r5SGqgJbQxF&#10;B9gQo05TxWNK2hw6GcCkA4ixALWcHZQIKFK7fNeigDZI0kwEwlIcdD6MH7yNl8YFZ4eYK2mdft6X&#10;+sov4tIXtT8vv0uM1o3VVjcuC/+KobFNHFqVVySGhiB0pIi2zUE6ddam88rXte/mnTfOmve4KJ0r&#10;vazro5m7+mgOjRsyJACB8CHEbzxZw8aVONS2BEMlmopGaxEJ9FEXF1JBKw2tk+VVYomeURI/4FIb&#10;DUXqCEloKDaEFCoLKMUQgLKoRHmh1gZUWpoIAggh2hG8Q3AVxFWC4Bh8Jb4sIOJJkEprUdELKd5p&#10;CE4kOAbnUTkvSW6plCKVFq2FEoAQvAQfGCNAOyDE0GtaK1ApEYnGQBEvUPFIVEWCIsoaqibSU1XW&#10;9USSbEyV5mCaQ0wmQWmCpKrVnaX4AlIQCYnWRhgCtTFijIWtP2W3PEeppYR6HX9iaMQaQ+N5CNDq&#10;dMlVW+3YLvskiN839mXrnQPrpepFlZb1XcFaMw4xihFABIZmtkSJYsTEaCBDfT4eQkA5LzA7nWN6&#10;OoOkCsNUQ5EIrkQIAb4q4coFg6uANBWjFVQgET/vFhmeTqCSFDbLAESC431zk5FwUfonQIFoAqCi&#10;hjBGKxIvgPNSf2CFCRVExdiJiAJA7VXoY0QkX0EhOi6hdljyztcVA7X3tRbjIcFRQoAPQbwPNLWR&#10;UHwkFMH7eDW7UQMkTqwPAZV3UayKtzKFEEIBUB6M8U+oBNAGMNZSlIk+C9pQZwMoG30Wokemjs5a&#10;8WQTjY4TCW9gEInSktIiSlMnafSBoKpVJ8ZITliGoviJoREd8b8px5mqsI5o9BGEJkljZ7hAariU&#10;ofFJTwg+TWrQO4gDxEMrAlBomJBn445LegIMrXcXwAMogsODkweYFxNkJmArH8AoDXEe88UEwTso&#10;AEYrmPhdRRprBawjJwPw3kPZHDofwQxyhKqCW8xlNp/hwf37nEwmKBYFAIXBaMjBYIA8y1AWhVCR&#10;1iaIUZw1jbVIkgSTk4kEH5jlGYxOYoQlCbWdoxRflQhVweAreleKrwrW33+grfsI3ktVlmj2bgDg&#10;nIcuy/gZPFex1jggEm9g1s5XdfTm+rClLCNxqOOpIAZYIKgQsIBJkvjPVdDGCElUoaLYAK084FxE&#10;aC0xKhUYPSBrKQwSvRsptdu4MVSSwjgHVasqUC0DQiM09G3kDnJeVK+b39Rfh5Rdbn/Z9utgW9d+&#10;XXm3j8dsCnXFlfdvAdXujMCKobGN4L0wtMc6D9C+Npfm9FhLSNonLGv1KyKACFAxqiEqacKSCQwF&#10;2gWgqCDiQWoEbQFtoBGt34oQS3I8HEJ2tlFajVQbSAhSlZ7OxevJiTVIswx5moi1lnoZaSierFFr&#10;5IMBtDY4PjrG66+/jjff/BHffucd+eij26gqj8YomA+Gkucp81QjhMD4tecMOzs7sNYgiKAsy2X8&#10;QxDY3tqSNEmoAFijMMgyDvJUUq2RWY0k3sxCYg2s0eKdY1UWkBDonQNJaKVEm+iarSAo5jMUZQkY&#10;I0prKhK+qiLTAOgqt5QaRKIHoQ8OXjybi1xSn5QM8oHkgwGTNAVYURsdRf6ygguE9gEJWX9UJ9qw&#10;4k3K2qGudpdWSoPQ8CEIQmD8gpQTCYH13mpirNRhoVZUYuk+d7l5z95by7H7uHuD7E3ZeRJIl0Cs&#10;g6/bz2WIUbtNO/JS2y7QANPtpA3oRSrCugtWFzsvdFKLWK0QiTaxaMO+Ft/P+jtHpyEg8UMqgQSN&#10;goaDm56gmDxCOHwEf3oCP5/BVSU0ALOxieTG00j2b4BJyspVkHkBVVXQwaF0JQhFcVGUTtIUgyxD&#10;luVIkngMqeqThyACUiG1Fvce3MebP3obf//Kq/iHH/4QR5MT+ACWlcO8KMV7obE2uuzVKdRBT5XS&#10;8LWBToLA+QrWWibWijWW42HKLEvEaMWqrKAApNZwlKXY2RxjazzAMMuwt7OFnc0Nbo5yGGNqA6RD&#10;Yi3yLIt2EOd4Ol+gKAsuFgWUVjTGijGGPgiKqsRsXuBkPoPSFl6AWVFAEBFZqRhQJb7XArPZHEIy&#10;z3PZ2t6mUgpJYiXLc443NzEYREOhSWaofFz4LMuwubWFPM+iIVMxSndBIAwiPsA7B19V4sICOltI&#10;jPcQvRljsDm1osf3IWMXedcRizbCr+tjXfu+v+192yUcTwLrefWa/EZ96EWmpu66m4gtFaGrbqwg&#10;YTtdliD0SQddYtUmDOcQgydKoggPBQ9AicCUFfzt91B98Bamd94HXIEkSZCnKYzVKN0Mk/ffxYff&#10;+1ts3ngBmzefQbq3h+OjjzF59AChWGCcZBBGt2OlNBKbIElT2CQRZWr/fpCV9wJqamNAm8rbb7+N&#10;b7/6Cl5/7QeYFxWtNchMgiEom0Ho40mRzOdzzhYF5vNKvHd0zsF5LwTiUafWMNpI4RasyoKJtRLc&#10;nPO5hTFWYhxHhdI5TOdzmc5nPJ7ksjnKUZQFy2KBqhyLAliVJcQ5bG9vifjAqqzoXCXeB84WCxwf&#10;H4srHYeDAcebmzIrSp4uChxPp3gwOZHJbMHJfIHj6UwOjycsigrx1nVgVTmUVYVQM6roukzZ2tpk&#10;kiSERI/NLMuQ5TmMMTKfz+m9R5al8swzT/G5557liy88J88//zw3xuN6QwqAQDKIQkBZFaiKBYKv&#10;QJ1I7UqFqHecBUG9iNv2SQV9hOGiPddF4LV7s6fv8ySMPrjb/fdJJA1R6D1WrCs1HT0GW+fbDm0q&#10;1OQtpYguR2/3v2aMXgTvEoonIQQX1Dt7FxGo2gAFVyCcPMLpm9/F7Vf/Cu//4Nu4dzIB0gEGW7u4&#10;snMFe88+jZ0rV/DiM3uYzw6xePsQk3cMFqcLLEqHCgoYC/JBKklqmGIAYzS00mKMpdEaqvby01S0&#10;NpUg4NHxCecnp8io5NnrN1mWFZSJKoe1CbMslTxLmaUptVbxg62LgieTiRRFgRA84xejDYwxgAiL&#10;YoHFYo6yKDkvKlmUFcqyorYGxlgYHeMqpprIDGmVoJyd4n61wNGjB3RlifFoiCt7e8gHQwYROT09&#10;ZeUqhiBRPXGOt+9/DJOk2JovOC0KTBcFJtMFHh6f8O6DR3h4fILpouLJdIpFUcJ5H+2LccfE/YTa&#10;sOocs3v3MRwMMBqN6AVYLBYoiwXyLOd4OMRwmCPPEi7mMzy8fw/37n7E6ekEn//853hwcK0OMOUR&#10;vKMEJ8WiQjApisUcNtM02pxxTWAF2Vp7r1eslzpdBiEv2J+9pw3dsnX1143VJVxtorKu3WMxGpu+&#10;0EFunCH5UtVo1+90vtJfF5HX1bsofRpJoIF3DbE5A78+fdBC+GKB2YO7mB/dRXVyH7qYYT/LkWzt&#10;ItnaAq3D6d0PwMUp9FPPwGxsYTAcIjcG1cNHUKdTFB4YDAcYjHdojYZUE2RZDptm1CaBTpL4pWQJ&#10;MsxTHh8d8vatD/HDf3gDDx8eIviKm6MMWb6N8XgkGxsb2N7eYpIktEmCPM+RpgmsNTC1j4SvKrrK&#10;Ad7VRjePylWYzU9lPp9xUSywOJmzXFQoqwqLssTpYi7T+RwLV5EQiAtyenzMUx+gGZAlBjefehrX&#10;rl2X/StXoI1muZizcpU0AVl9CKKtZRECbt25i+KDj6DTHPOiwnQ2k9miYFm56HtgFLY2xqhcwKJ0&#10;cM7VAVmiiuW8hwegkwRFUciiqDA5nTEASJIEwyx+tHY0zDEaDpBYg83xCIMsR1lWuHf/Aa7sXcWV&#10;3etQvqByBegriAWVA8RVmB1OMdzPoQxJN8Ps49sIxZSaBul4nzLahKS5aFVzuzrYZYAHoaCp14r0&#10;fWJ6t6x5Xoe4fWXd/Mv2va5eH9xmDaIsOXzreQXvG9WhbWhsVVg+tsX7nrROxWiP88SGxjWpj9A9&#10;Pl7jfisClCXC5BjGFUgUkA8SDDavYOPG0xhduQKTW6g0hwvAbDaBOz1GMhjIaGuXN/f38TAb4u6j&#10;I5xMDlEUUxkMBhyPR6DSYK1HB+8jLCIsZjPcu30L7731Q9x69y0475FlOa5d2ce1q1cxHo5ojRWt&#10;NZrAp35eYH66kIlzXFQLAGDlHMqigHMViqJAVRQQcfCuQlWWWCwW8KRAKRoqGBDjbMhhksuiKjBb&#10;zOG042g4gE0stoYDOdjZ4v7Va9je2eNwNAZEsJhNpZhNWVUFyqKEcx5VEFy9dkOmReDd995HUT2s&#10;p1qovMNQEZsDizQfg8pIDM0Wz3ttkiDNMiRpBheClJXjoqhwMptxUZZwQZAO8hiaDYBRBsPhEJub&#10;G7K7s8Pd3W2Mx0MZDDLeuHEN+1d24LVHpYiygJSVp5tXKKczsbYiU4uT4/fk4Qcf4OM332I6HsvV&#10;67vcv7KDxckjJFv7YjavQI3249UzAKI0AfVP29C4Bo4VztrHZZux0UMAmi6asg6SrxO1VsZufvfl&#10;f0IiwTXPK0kABAh0CJBiAX9yAhYLKPHQlsi3NzDY2kI23oI2Gn44QpqkGCHg5PA+5tM5H92/B5gU&#10;ic2wt7uLWVkiH6RM0wxCi3QwqK8NNzESAHiH6fEhWM2xPcrw3M2rWCwW0EphNEhBX2I6O0HlAu8/&#10;OsTdBw/l4/sPef/hIeaLkkXlUTpiOp9hUZVwEpAOBpicTDA9PUVqDTaHQ1qlpVosaBPSEJKQ3BmN&#10;sZHnGKQJszyJAV4MsbExwnPPPIWnrl3l7vYWRuMtZMMRbJIhBA9jDLXRUi5mtEmKylUsygo4ApMk&#10;kY2NDT58+AjeO+Rpgr0ru9gcjzAaDpClGQSkMQqpUTDWIs9z5IM8qkhJSqW1eICVD6icF+89dWJj&#10;1GYoVAHIhyNJ8wFBoqpKKAoGeYJhnsCqAPoSJlCqeYlqcorJdCLelTi6fU9+9I0/QWoV9/Zu4Etf&#10;+pwkozE//sF35dv/9/9BtVjI8//in/PKL/wi8IVfEKEBoKmiJThuFeKfpqFxHRVpZ3cDprSQc8XQ&#10;2BT3SRatfi9jeFmbf47UsbafJ5E2GiclQOK3C4yBSjIMNjYQ/FXsXr+J0cFVmNEmKu9h0yGQZoDS&#10;2Nu9irIqMZkc4dHJCZI8YDDaQDIcw+YbsGkKzQDvqjqQiZfgSmitYBSYJVq2N0ccWODq7qacnE5x&#10;enKK45MTvP32Hd69/xC3793HrTv35Oh0xsILlE1l/8pVHuzvY39zW27f+5j3Hz3C0fREqnIKSMU0&#10;1dgY5LKzMeZTV6/zpRdflKPDR7xz+zbu3PpQTqZTigQ4OBzNjyVUJTeHuTxzsIcroyGvbG5ha3dP&#10;0nzIJB/CphlEIFmeMx/mdMVCvK9YFAVOTk5E379P5xaczU5kcjohqAGtMJkX8uhkxsWiwHQ2k9IF&#10;lpVH4byE4JkYg+Egw/bWpmxtbXB3d4dXD67IeDzmeDziaDSSrY0Rh+Mh0nwI2ERMmlEnKcB4h2sx&#10;n3JydCjz+YypzWSQjklFeOcooZRRpnDy6BRy/BDJ6Qle+upXZe/Fn6LevIqHr/6V3P/23+Hj774i&#10;Qys43E0kv3GVmy/+DJQakFSQADjDGMuhRyroIwyX2Kf/uA2NDSdu2vYQhGbwFXWh1U+viN5qfyFy&#10;9tVZ16YdibohGE/Svg/WSOkUVJbD7u6jOt6G2byCkU6RjLagsgGQpqA4aMOos1cVimoBoSBXxKSc&#10;wVEg+QDD4Q4kyUSg6H0VT3MIEQZq0Qi+xGw2x+nxEcVXAoDGWg5Hw+gOHC8+YGMwwnM3nkL1sufJ&#10;6VxOTxcsyoobG1sY7+wg39nlS59/Se48uIcPPvyAhatQFAsE52C14sHeHq5fOcC1vR1uasooOGwi&#10;cD6fwVqF0XiAre0N7m5vYWdzzK3RCAe7e9gYDpAmKY02YIwKDShSGSsWGY0mQ7CgImaLORUBoxTy&#10;LOPu7i4qF1BWDh9+dIfzRQGlDEYbm3zmmadgsyHmLnA6naIsFjg5PsRff/cHTIxBliWw1nBzcxPj&#10;8RjDwYDb4yGuX7uKp599Gk89/TT3r+xja2cLmxsbnM6mOC3mWMxnHA9H0NpQFFClCn6UwM8Ni4eH&#10;ouZzbA/HuPaV/wI7z32J6XhfFocT3H/1bzh9701RbkGdZ5I6QbIQEAmCUiIaVEFg6m/XxCATMV0G&#10;Ic9LfZJBX9m6+hepCE15m6isa7f0aKw7bxDqMf27NXabKq6oEW1Y0EMQaqBwUb0nUQ3WSCOXbg+s&#10;GhqJeBk4UEENR8ivPQVM7kPmMwSTQpCgcgItAqQaVahQzSaYPXqA6uQIhw8e4N69Bzj1xLUXv4B8&#10;uAVjgNJP6QEkJonSpxfW0kIMra6V5IOcCDainWK8Sbk5phzs12HKIDEykubR8SkfPDzE/QcPobTG&#10;ovB4+NEteO+xmab8+S98ESIhXg8WD1dWGOapaIKze3cwPz1mSocXbh5gaBOMhgMZDjMkWcrx5gj5&#10;cCBQoM0SiFEwWgOM96bq3UEP0McbRdTGwKap5IOMo9EmhsNjDLIplM4QfIBzTkbW0nuPPMuxu7eP&#10;l7/8FWzv7eJ0PsWf//s/l8P7tzibTbE9TGCMhbYJtNG4dv26PPPsc9jf3+ebr7+Bb/7V3+LkT/8M&#10;L77wLF7+0ufxlZ96GT/zM19BEEESHDayBONhhiyLhCpzgZkdY2PbYpoOyCu7MIpI0jHs5g6q+ZzT&#10;B+9g+sGbkMkj5mmKwe4+R1euY7CzL9QDKjBeFlOenvW3OnG+wa7Jb//ue16HuH1l3fzL9r2uXh/c&#10;625JtiWG5uLNMq+tHjTPWGNoXMe5m3q9mZ+CKLSJbBsGXNbQGMMrxmeTAONdqCsvwBYOXhxEStDE&#10;T5cBGaqjOyjv38XiwUMcnR7i8OiBHB0+4qMHEwzSEYqnnkdx4OE8RXz0lXYhLG8OMjhhqEhf0WqJ&#10;twvrcGImtWi+yuBdDBbiSidVWSEfDHAzTfHU9WsARBaLkkeTOU6nUy4WcxRFgePJcfyaklaYTo/g&#10;5oTVGlprbKSpeK0YfAXSY1GcMqCUvcEekiRBlg+ojUE+GCJNMgkeDGkKrQyVdxBXIBRzEeeiqXKQ&#10;wQxSjEHcODiV+ckxT06OoE4WMNpgPBzwyvYWcmtjnAdlweBkfu8exHn+s89/kdc3t/HxwwcoyhKL&#10;ohRjLLf39nDz6ad5cP06Nra2YSRgb3OIR/fuoDg9xsMP3sdHmZWnDw44GI+hjJZskFJbAjpA6BEw&#10;gM6UmCxlNkxhTu8LTg5Z3v8YautAqvkx5u+9y+Pj+6Ip3B9vYHe8i/y5L4t79mVYTQQUAgg0NLUw&#10;ej72bNPziMA620Abefu4d1/7LsKfZ3e4SIpo/yZJE0J4DEH61IcOgqFn7JX2bWljBelWge2D9TNJ&#10;XYK4rt4yAGu8egulNZIsQ5Wm8FrDFQVMfWxZeIfF6SGmR/cwmZyiLEowkHma4uDpZ7D99LPQ21ew&#10;cBphdkJUCyBJoK2F0hpaGShjGKoYCSg4D2s0jIrz76uAReVRltFVWGkLaywNNbx29cdbPYrFgipU&#10;GJqAfJxgYTxmqsJ2uhGPO73HbrKJ2WxKV1aixFOlhmowFJCczRcwaYqt3T0+88KL2NjcQJJY+PjN&#10;RyhlyHhHA1Qa8B7euTq4a7y8QG1hraHVBnv7Bb0PopOE7713C/PZHHAlTidHCGmKLMuQpDnygaXW&#10;FggaWbKJzALbmwMsqgplUcWoStpQ+RKz40eiEfjiC8/hn//8z2FjawNaEQ/v3ZbZ5JCz+QRZrpAn&#10;A6Ta4P9j7017JUmyK7FzbPE1trdkZlXW1p3VVV1NdjdbGHJINiUN2aQoCBhoMBoI+qAfNt+kHyBI&#10;hCBBgoYazkjDtZtr7117VVbub4vd3W25+mAeLyOj4mVlVi8YtGjAw4twNzM3t7B77d5jdzFKQwl6&#10;g7E+3osi8iyTi+kF3OkjKU0OBM9uvcRieiE2kFmeSXV0wPpXviHF628xO7qeJLSUd5JAD6QlAemX&#10;G2jcPGPDAK4g9CfqbIhrawIAfCrb7hPlKq718y7P/dhtHMXoxBAE6DoH4zxsFGjTp2fQAKUDfYu6&#10;GODw5qs4uPUWqle+CDM+xrppwZhyPTI6RC+IUQNMMcAYAhTJ3BqJruN61aBt1gIq2KzAsK6gTMYU&#10;uVhDqMT5QOccvPeSlzULiTAxius6NusVVquldE0DCSkuQ2ateOfZtS1Xq5VcnJ0wuA7VaCRf/tWv&#10;8toLN1GPJkh05Bm8lxg7WGtojAVtJjSWiEBwHtF7QYhModgoAk3oHNZWUk8cbyjNsh7K0eSA56dn&#10;WM7nQIgiIrRKITMU8Q1jaKFERAXPSWUxGV5DluWS5QWNzShUUo5GHE4mHB8dSj2a0JQVlM1AreXg&#10;hWM2s1Nc3P9IFrMz+nbJg6MXxKTgdskngv0gY5QYPJazGbrpBWw1AIITFTqyXaNQRsqDEtUXvyjF&#10;P/kd6Jdfl1jWFPEQaG68zdF7T8ml18QvKdDYV+aGIeyqFHsGdolDbEkz3HrQZx49/kdULqWazZsq&#10;qhSYSCJ8jHAxwkVBdAFx3SI2DbLhCI0ZgNkQZblAoYl8fA31q19G/urr8FmGrllBO4cAEU9NCQ4Q&#10;wBiKtZoKyY3arRZYrhcMXSOK4HA4oLElSC3RRTbLOWKI6bR8s8AlkBJTUFMhWmWoKKJUQJ6BofPo&#10;XIOuaXGyXNGHZHRjjOUrt74oB4dHGI0PmVUVbFaAVAg+0Cd3aWZ5gRSAVQHQREi+FdF7wAUqMiVi&#10;0TlhCyCvAWtZWANVDGCKmlU9wLVr17CaL7CYzbhaLNGuV+jaVUqSqxS0UtwEmInRo121jL5FUdao&#10;R2NOxjUG4xp5buh9C3EKhoLohYwOmdU4mBzQ5Tm8D5gtliyZw1pHEzMoSlLJlKHWkLIsoTKL2HWQ&#10;9YpxuZDQrGDLgvVrX5Thr/0mi6/+uqjJDQAGJHqrkOQm18emxMZX4lkJ8mlln2Sw795V9a961q6U&#10;sc1Urmq3F2jcJhI8Ju5dor9kFjuSAjbjfIa5eC6Lxp9X2Z6bLfaHyyhDygBag0oh1xbSOnSzJaBz&#10;FMUEchDQ+Q6xWUEPBsiqCtAaMQrEBRgRdBLoJUCoYKgQg2fnWhgGdMsp2sVMNCPrsqIxFp3zaKX3&#10;fQAAIABJREFUaPwSylgWRYmiHEGbTKgNREgXEvFuUrvHdg2zmsN1HXy7ZrdeIrYNVAgorcbkhWuw&#10;eSnG5tTGIKvHtEUFqw0ERAxelAii6yjeJ4lhK0uUigAioCKEQkQIGZO5u84LohpAyko8yBR+PUOh&#10;M9i8QFHWsFku69axpEJe5AjtGu1yDuc6xKgwGA2lqmtmRQ6lLbK8gM1y0GbwiLJsVohG02QRceUR&#10;1nNoCHzXIvYnOnl9gNJYiNLwQgQwgcbo4zMAlzH5g3NwLsCv12gXc3arBfLJGPWbX2f5tW+Chy+Q&#10;qkAKqCGJADaZNWRLzbxCKtgnpu/e23y+inD33du9/qx9X1Vv37ivBBq3nKCeAA83qsN2HdkCGjft&#10;txnQPpVkp+9fRHkmoBF9yJQt5QmmyKCzAkbnyLMSLqakLVwtUZRD5Mc3UR9NENZzxBDFh47N+QmC&#10;LSHUaIODi60IhcoWcD6A0YGhQ9suRYWOhdU02qJp1lhJg6IaoKxHUCaDRIFzAu89tRbRSkHHCBUD&#10;MqTA60Fb+mKELBcWZYeuWKNpViBwmdKdykCZ5IylbClUltCJcBAjY/CiAdg85ZAMoc8AHUWUj2QI&#10;oAgJQfQRQYJAGxqrQWshxsIHgYgSmoymGECJAEIUIfLoesTF6Sk6ichVgcoqabsW667jcrXiYrmE&#10;Mhp1PUBVD2QwnnA0HOJgNKYpS8DapNXFALgWzXIGRSZmqTKKzsGilKKuCSQjtKhUjwRsvKUV2mUj&#10;6/kihaWLQWIMQAwcXDuWwWtfYn7zS/AqS87wIoiK0JKUBVHs1SV8ejXjlwRoxI6Yf7lj7jCKLSlg&#10;+39aa4+Zw3b7S+lhh0H8QoDG3b53GeLVLft5Sto+oABUFWRwgFgew7CClwbCCBU9XOigTAnmE9hq&#10;gug9pW0gzQriW3hj0IQAicnpT4UGeZaiAMTgEUVIpRGg0DoPUENnFrbIAQmIrgOEMCaHshY0GUEF&#10;pVMIN4rAty2hW0A1iCFAW4OqGkAkwPuU9l0phZRUJsU6EGoKlIjE/sdIWRiMsdjke6RJDIN9Gpfg&#10;O4ARlA6xcQDJaJV4o4jQQbWKFhYxdoQEEYJic0gusFA4sBmMUVicEYuLU8QYCRCZzpEb6SNJREi7&#10;gmdkwyAKnt16gbyqJSsqqqyAshbG5hheuwloLVCaVBqiU2ZqLxraZiA8GD0YnQAaPhCeELQrcLWQ&#10;LgLOxYS5GC3Z+DrV5JrEekhLJWBkkpJStFmdEupKBBGFon9ZLRo3z9oh6GcCGrekhcc6+R5OuV2u&#10;uv7zLs/62CfYRj9VNDnya9egfIv5u+/BisEgs/AElM0AY5O6IBE0FoU2UHmBdQxYxQA4D4kpxdu6&#10;8wguBSVB6ERDEFKgVGqtxFhDZTN4oRhqaKUBaFDrFMNQ6UQIAKMIJAQJMZ2QGW2FJusZsaQdMOst&#10;bZQSKkVRioEQhBS7XfWwUIqpKIjOCaFIUpQoKCZ1ADYXbcnoO4ToQZ2JtpY6rwhlRWhInYHKio5g&#10;jJ7wXozNSQECBdQUhgm1RDBGWc2nlPUaEC/G6JRIViuIRBFFEkIJPsVe9I6hXQskEjFHkBzQRqj7&#10;5xojBBhjpLhWYtdSw4hSOWGIoD2DCuLFY748x3q9xLgewzgnbr7gxWKNyevHYuoxNl6TwMYiQx4v&#10;ja3EcvvW+j7G8Axr8z9OoHGbkWyYQF/xSqBRKXUJNOIxY3iuCflZlD1SwfN28Rhk3bAF6XFmAYQK&#10;apjyP8IJzHwO7T3EpAhPSisoa3rrQQfxAcIkekcfE38JQSCBxiS1lgIJkRTq/iUUlLVUxqadXCmK&#10;0oA2opWh0im3IpVGMr6/BIZpTG9YpNLviD6vIwTQAmxO1cVHxBRVmeJaCc7D+UAfYpJQbIasKGiM&#10;gtbp+ZLEByibUeAhPiA6D616CTYExqahNhmoHaIkyZEp3Sv7pDCgCLTWzIsCCENICDQ2Q7eaI6xX&#10;FIlQWqEP6sqIFHQVImRvhGUoNIzQGtBWQ2UFYctkT6I1FQQ6eogE+rZBZCSVhidAKtALMVuJXgNl&#10;PsThSzcx/fh9zt99T7Klh57cJAcHIhsIYZNJHECK64Y0kbiUln95gca+IXc6utS/VQqid7kIt8e8&#10;ecbOHOx+v6r8XIDG5+VFTwy0x0cjBFC9uR4JwAL5EPWtW3Cf3IU7eQTqx2HdBYQxGQADmhTc1bsG&#10;4jukaMYdJQaI9NGRpA+Mij5Wo9VirO3nl2AEvPMIPlCrAGME2kCUliQ1pIpATL4UiBFKAd518G1L&#10;1zTwbdcDjx185yBRJKaTCxBklucoqxpFXcMWlags689YLzOxMQJQEpLqEByk64TBQ0EYfcsQvYTg&#10;mCsFkAIbCGoE5+DbBhIdQrOGa1bimyUZPDQEw7pGaS26IkO3ytE5JykGBGGzDCoxBwCEppIYInzn&#10;KCCiMhAboEMATS/BklBa9+HZAlyzQkQLURFZsITPEGDAeswX3/pVNHc+wMmd27jznR/BLld88aWb&#10;GLz6ZdjJ8WY1cJMaM6E2/SaJPsoVn1w7+4h2c313je0j7u3r2/+van/Vjv+89faN+4ms030lYAsn&#10;ePz6TwJzWwPfqBHbKsSuyHIVof5UDOE5iX/ficpTS5SUHURHIIUfMYhZBpcZtBSo5QrWWiirEVw/&#10;LzEKvFBUCr4aY4AgQmtKBOm8R+NbaK1QZFkSSKgIpLBoSTRJEaKNsdDaQpRAUUMxUECR3t9DEYD3&#10;8E0rvm0YXYOubTmfzTA7P8dquYRrW3jn4ZyDMQZ5nqOqaxxcf1HqoyMOhiPYogRoGADxUaAVoYgU&#10;zzDlZhCV5VSOiM4lTT86CCGCSHEBofNgEaFzBfFeQtvSt2uoGGBS7iouF3NcnJ7Ad20KR5dnklmL&#10;cjBiSTCElPEaJKhSRpcNRSC5f8CLJKvTIFD9ISER0xlB7PNXkhSl4UID6RyMHgICEZImIy7OH8md&#10;H3+fH3z373AYKpl88UuY/OZvs3z9LVHDw/6sIQKiRAgoEAFRKP28QD6VnfpykT2FCVyFDWwT777d&#10;e1/7XYJ/Gu7wWVLE9vcNU9jYKTxJEJv0Xp8GCi+vb/rZV39b2thp/zNRK563i12GeJWKsbmacjH1&#10;WqUAESmTUtQW2WSCuFjh5KMHyI1CUeXQdQ6VG2ilSNMnaQkCCZtFxc0C70OM9xHJQ0q46n1Ivg4h&#10;IEFZQDkYIKcGxMO3LSQEUGtGBRAQhkBZN2hncy5mc5zNpri4mOL8/AwXZ+dYr9agIqqqxrVr13F8&#10;4yYPDg4kyzMWoxGzeiC6KqltnphMiAzrNUIXEnNSgLEG2pBKK0iKhZrmJkZQKypjxRQlbVnCFDmZ&#10;F4g6MreZZKFiu17CUJANBlA2x+n5FLfvfIzThw8xKEsOBzWG4wEmowHKIkOWZTA2g7KW1EaCCI0i&#10;IEEQI6kNhICLARI6GJ/CySkYUFRKVxck+a7Agh5oNUWMQCEg75y0F3PEZStH4wPcfOPXeO0bv4nR&#10;r/2GqMkNwti0biUxJUYCEFFJzWOfyO9TOv2uGL9N8Jvv2/Wu+nzV/02d7b631vYvHmjcLrtMbIuW&#10;nnjYhvB2+/lpGcLnbb4b3fkqpoDt69wSk0iktKeAGo2Rv0QMlh6zH38P87sfoxwPMDg8QKwrIAEH&#10;UMrAQGO+nsOrFAHZUiPGAB8CvIuiFKHTrk+IiNKKRhlYYyR2AZ1vkVmDCE9peylCRFzTcDVfYHp2&#10;LvPpjGcXUzw4PZXpdMrVaoUQohwdHuGN19/gG2+8iZdeekmMsXQhcLVayfxiyfPTGZxEma+XbDsH&#10;EUFurZRFwSrP0y5eVbT5CjAXIt4xNCt06xVcsxabZSyGA9ZGiXYtm4VgfX4h4gO1UtRai7U6TR0V&#10;yslEPDXnqwYXs5k8uP+AQoWsKGRUFzwYVZiMa4wGtUwOD1kNR9Q2lw6k0prW5qJUynAlQIrQHDxN&#10;MNDKCBApSS1LWp9SoghKcNAxUscoaFY4fOEGBvU3IQIMXn1T7IuvUx3eTMAluTmVRjLhTvF2NFMo&#10;mO11s08q2McYPmtt7hLwVfX29f00CWN3bLv975NINkzhqUDjU0KlP2HRuCUZbJjMLwxo/NQA9zCj&#10;7bneI/08FrVELt8wprTmW/7gBKARtYIaH+Dw6zXUpMD5u2/jwTvvY356gcGgQHk4QltqNADaGGGU&#10;AYNIjIGOLSRKGpAIY0xRozUJrRSFlChg5wJ1EAQEWXcdtQIkBPiuxWq+4vnFTB6enPKTBw/54PQM&#10;F9MpmtWSg3ogL7/8Cr785hu8detLODw4QllVoNFUNkMGgkVJd++RfPLh+/j+j3/M925/jOlqgdY5&#10;UIST8Qgv3XiRr9/6Im5cv4Z6UEMr4WqxQNus4LsGznUsq1IOr13jK3lOIxGz5Rof3f6Et9/9ANOz&#10;c/joOTmY4LXXXsGN69cBiTy5eweQiMPjY07PL3A6neH+/RNaqzGoKkxGFY7HNY8vZpiMBqiqmvlg&#10;hKwawsFSi4OhgrHow827dJAZPGMQKKZgtQQQNCgqIoeBOz3B+vSUsVlINpyg/MIbMNdfgR5eI/OB&#10;UNsepd0P9l0l1ktfnoUgn1b2SQb77l1V/6pn7TKubaZy5bjX63UvID8W9bdF/y2sYJsJYLsNHjOW&#10;J9p/1pzwSRftZyrPw2e2JZ9n7iNlYIYHkHKsM+mucolDJ2MYSJLhvSB0Ldxyhvs//h4effA2zu/e&#10;BiUiH1SoxiMUwxFSlqYO3jVI4dSwCbQCrRSsNWKNeWJosbceSlGgOjSrtcwWCzw8P+MHn9zBh5/c&#10;xb0HJyA1DscT3Hr5Zbz11lvyyiuv8OjwGMaYPu8B4UKA1lpIxRAjFBR8CFit1vjk3l08fPhIptML&#10;+M6zcx189BKVMCsLVHmO0ho0TQMfOokxwHnHmy/dxCuvvCrH127w/OICq/U6gTAicK5Ds15jPp+h&#10;LiuMhkPJUoh5WKOhqfDwwQN8cuc2Prr9Me6fnIuHYlFVmIwGuDapcW1c43A8QF3XUtcDlMMRRwcH&#10;KEcj2LKC2JRzg8Yk7EUEioS1BgERQFqPqvPozk4h8ykqq8D6EDh8Eer6F4CyTtgqIgCzT6J8ps3t&#10;qnr7pInnqXPVvWfp91nq7WV2G6awxUEA7JUQLiWI7T62rl1iE5v7n6WOfB5B4hkYzaeubSQsPAPQ&#10;uGEfIYbUn0oEzCiXN5+kXOkt55BsD7wXaVquzk8xPXuA8/P7mE8fgGEtDIHBJRMd6TEYTYrWirpH&#10;zqkUEuyosFwv4LsO9BG+8Tg9PceHd+/Kjz54n/dOHqFzHtcPjvGV19+UL776Gl+4fh3j0Qh5nqPP&#10;9AwyJWxF6ltijGyaBsralBsSQLtu0azXaFZr6ZqGF/MZLhYzTFdzXCznWK7W0jYtQ3DQSiMvcozH&#10;E5RFLsYYShQcHx/hxo0bcv3GDQ5GKbR6s17h/PQchKDIcwzrOg0lRkQfsFwuZDY9xenJQ9558Ah3&#10;H5zg4dkU67ZFWeRyMKp5bTLEC9cOcDwZ42A8QD05wOjwCKPDQ1TjEfoTk95GAVCKomx6L6MsVFBo&#10;5ueA60QT1CpDdnBd7Pg6MTgCrBYogIwUSUxza908VfffWWOfqf9/1r19fT9P+333nkeK2NS9Emjc&#10;LtvEvfnbGC1JDzRu2u9KC7tE9PNUK67qdiM5bY1h37HqE0Vv8hCLJOxcJUWzf2sACUAUnZIfavS5&#10;pYylDDJUgwFYVwgE5icnUGKpqBCZ8iwCgNEaxpjL+VNGw1oLkgghQLuA9WyJs/kC988u8OEn9/DR&#10;7buczmY4mhzIay+/zDdv3cKN4yOORiPYrIAXQWhaAID3EUb3eSWSHk4qJbYoGZyjc434GOliRNCE&#10;rgpWZY58WOOgO8S6bXByeoqT2QVPFnOcn51juljCnU1x794JqrLgaDiQ8XjMPC9QlFNqazCdLQiB&#10;RAnMsywdEoqgkwCjTbLMLCyKytCMBxhcewGD4wc4vv4IJycPcf/BCR6dX/DOgxP5+O4DHh+Mcf1o&#10;Ii/eOOLNG2tcDxFRK5iqRKYTQxCwTyrzOKlO8B1i5yHtQigEiwHs8cvC8TWEaijUvTu0ABCT1uUe&#10;YtrHHPYxgX1E/rQ+rmq/7/+mznbfW+v5Zws0PiuBbhP9VtkLNMpjnOFnDjR+1hifIik8Z9k4yiaX&#10;56u0nMcxHdP9ZLGQRNeomJiJb+FCB210ilQcAgiBVkp6fAEQMIQo1oJaa0AgAgUvhAuCi/MLzqZT&#10;SAy4+cIL8vKLN/nqyy/hhevXpSpyxhgxX81FQTO3GQpbSN8P4SJEQzyEMQS20UumLBU1TAgC8USf&#10;Uj6zVlSWMeSZaKUQRz5lu9ZaLDW74TDZXcQoMUSSKYlN1zo2KwdXOXHKUVtDY4y0XUOlNTKTJyML&#10;Y2myDFmei0ik61o0dikR12iLAvVkgoMbL8q1kxM+ePCQ9+8/lIdnZzybzvjwfC4PT6e8eXaBV+dz&#10;FGUlo+OMxhYIELEqIUESRUjLtl2LWzfMh0fIh0fMR4eiBweAtgkvEvSnnsmfo19A2CUm4NlF+32M&#10;4TNX2g4BX1XvKsniac/aJ9FcdW/Tn9nqTESecITa7Xy706cCjZsU6VdNyGfN0+flG5+n3Uaqufzx&#10;L29s/u3pc/tSH4xlwzpAgdp4V/YmzN57SHASJTDGdNyotZLeGDkd50pKCR+cEqQ8CtTWICtysUvN&#10;3FocH0wwGY1QVTVHo7EAkQ9PH1IkPVNrwywrJMsz2CynMRY2y5EZCwNNiKQ0d1HTRydBImIIjCEi&#10;wgOMaP2avg1wbcfVeoXleoG2WYLtmgOrYMphyukYhU2zlq7rCIkU38A3C7SrnOWggooBvvMEgKKs&#10;kFuLzGbM8pTdqawqdp2DsQXyasDh+BCL+RT19AKD2YxFnqEqCxxMxrx7/wGmswUWzZoXU4OqyDAZ&#10;D3FxdkpbFhhYA2MtEWM6LjCWsCUG4xdZVONN+mpA2V6oYAKU00+ZQBD0rtCP1/X/b4HGvRaN2AMi&#10;bv2/7Gcz9k37PYxj38s/Mear6m291LMej36q3bOWn0562UzNvjFsjyOtveBdP27NTbwGEQFilEjQ&#10;uY4hKIQQ4INHkEgQODo8wGQ0kijAcrmiVWAIHtN2hTt37+LRyQkWywaHB4d49ebL/MJrr+Ha0TFy&#10;RVhFMAUEEK01y6pElhcEmDJgUwEiEoNH5xzJ9BsGH/jgwX2sljUo12G1gbZaAGK9XnO9XrPznVAp&#10;5nmOvCikKHJ2wYMCZMbA9bknXXASAXY+QNoOURnkRQ5FpqzVmZciBrZtg+V8Bms18sxAUTAc1qK1&#10;Rts5mixHBOF9cnaC7wDXQhsNKA2hQWCOanAMUx8gFHWa/IhewUtWUJfZqdMvlcxRBFDq08SzS4z7&#10;1s5V9fZJE/uIe/v69v+r2l+14z9vvX3j/pRFY+xTj+/p6BIf6HfXy+/yFIvGz6C3ZxGtrrz3nGrB&#10;c4t1n7OkeSB6K/kExMYQE4hjLUgFoxS01tAq5VEMPtC7Fi4mA8fEaogsL3B0fIxBPUTXdWzWjcTg&#10;4YLHetniYj7D+cWZAMJXX7oJBfLevU/wwXvvYjI+wAs3buD4+Bh1VSdsQSVLzboopcxzZlmWwpUn&#10;OFI0CSbTbWZZhtduvpioKMYEhvbz5r2Dc05c8Ax9YEttNExm0YZ0rqd08viE0qA21HmJsq5h8zz5&#10;UygtJBGd58nJOe/dvYuH9+5iMZ/i7ORE5rMp27ZN6eEGdfLVpMLhuMbhwRh1XSLPLJTWkgzLFaBz&#10;MfmQpprAZsVjwqcIext2QXJrkuRbIT3SuDmHf0IV2P38vDvz9ufde5t+ton3Kolkt/0uwV/V9+5Y&#10;9o11+/uGKXwm0Lins81gZcMAtq59CmjcbX7F9Wd67uPf7nF5Fvp+Grf/6cqn5u1x3/1agwh8cPSR&#10;cD7CGI2oNSwAKsuUMUoAJk9LxHS0ppSBsgZKGWhtkIcSZV1RWdMfIc7YLtd449VbvHnjBXzhxoso&#10;6hqLpsGd+/fxDz/4Ab79d3+L2WyO0XCEQVWxyAqx2nA4KFkUueRZzkFdoSwK5DajTXknk30GkzGv&#10;UqQyGpk1gKSj0q5t0XUdvffiJeWC5OYURSnmZSlVXZHaoBoMUI9GqCBgppNDGCJOz0754N493L39&#10;Ee7cvYeHD09wen6O1bqBIpkZLWWe8/jwEIeTsRSZpYCYjId44cYhiqqCzgqBzRl0BqoMeTVENbkG&#10;ZnkChiWk11FJpZNecbg8S9qcNuyI4ttEtcsQNtd2d/LdNhvivaqPq9rv+7+9bncZx/OM9Wn1Ntf3&#10;WjTuXfr77++qGNvc5yqE/zMJch+D2jCbX2S5Yvw7JWmk2CTbFiCdV6RdTRuNTar5ECN8H1LN91mP&#10;8ihISWYVtbESQmAMAT6KGE2IRDjvoY0mkdJDBohoo1lXFeq8lGvH13j98AjD4UC0MRyPRvjiK6/J&#10;17/yVbz3/gd8+733cf/RI5mv1lzHyGAp1nu6lcd0PpeLmWVVFBjUNUbDoUAivffinEOWZaRWCIwi&#10;QRhTfEYAEKM0jTXU1khR5MzLAmVZiAqRMQaGdSuChqfTGe5+9DFWbSPL1ZrT+Ryn5+cCggfjAa4f&#10;H0ptFeuqwMXUYL5YS55lLPOKBweHMqprjuuSo6qSejzicFRjPB5iPJ4Iy5JBW3hoKcuKWVVT54VE&#10;KAqVCJKTaP//sSidfjlARJTE9OuJ+kegUdLpw4ajPbGDb+pLf/y4YRwbCWBTfzNn+zjj1oR+1rw8&#10;V3laf5/nWVdNaP++l+++F4SNl4hkWnFMu2wUwGQ1quoQJtdYrZx0XUelNCIJY6xolTHGCJfABxBg&#10;DEFiCCTAxq0hktSOrk1OTW3TYnEx43K+FImRB4cHHB2MUFYFlFHMq0JMZiEUHh6MMf7qV/HlL9zC&#10;o5NT/vi9d/HOhx/gowf3yEEtR4eHOHzhmHlRYDab4c7JKR6enXNY11Akp9MLrJoVWtfCB88kdCto&#10;pWG05mg4kNGgZpFnLFyO4DswOLZ+BQDQKmMMwGK+wr37D/Gjn7zNIMDkaILXXv8C3/qVtzAe1vDt&#10;kh/fewgJERKBqig5Hg5w7WiC64fjS0mmqEtODgYYjMeoRiOoesCoLaAUjC1YDA6RVRMAeTpQFjJ5&#10;PyfJC4/xs81q6Rcyn9g1d3fPq9bIpt6zEuTTytOevbvL76t/1bN2Gdc2fV7V7jJGI64AGreYxaaD&#10;vSrBLre8ot6n2j1jvZ9r2R57TJ52l5LJvrkOvZ3BhlmmybkErUARkH3KQQUABkqXVIrJlVgiYhTG&#10;fpqUUlBKiQIZozDEZOnovUcMgZIwCYQQxLkOwXsqgjQaZZEjMyndvLYZQozQIrTW9ETmkZN46eAA&#10;x1/7NfmNN99i06UQ6tPlEifzC5yvVriYzeViuUBdl/zSKy/hpRs3pFku2a6XOL+Y4uTsFNpo5Hkh&#10;g+EQ164d8/DokCEGefudt5mXGerxSCaTCZvFBZbzBc5Pz/GTH70Da3IcTA7lP/9Pf4cHhwe4/sJ1&#10;vPjKTTjfYbGc43S1QNd5aZqWzneoyhyDQYm6LJBnBlVhZTiscXx0yHI4QDUYoqiHoLYIokGdY3x4&#10;DFPUKfQcuTkUehIZx35C3Xf/qt1+H2N4Wr190sQ+4t737H33dq8/a99X1ds37kugcXee9nzelSKe&#10;ABq3JQ2lFDdek59Rnokh/CwkjWcV6zbSwDZz6NtcpqjblhiEvgcSiUAF1wVpFivOlw00AmS9hjaq&#10;V6ZiemyMmzNykBSlFIktL0qtAa3hnINL+RXSPMfIGKNUVUrDbrRGXZWwRicQLURopckokOBT1Car&#10;4doW59NT+KaFFqLOcxzfek3ePDxiVZZoVivMzs55dnoiZ48eYrmc4+6P3+W8WeDk4hSL9Uq8D+ya&#10;FmVZ8vjwADYEnN29K7PZjA/u3wcgl35EN4+O5fj6Db5y4zW8+dY3MLl+HYODA6rMwCoFTYDe4+L0&#10;REgNY3JmecG8yFDmKVnMuC5kPCx4MBlgcjDi+GCEwXiIcjRCXiePy7UHmBfIq7Fk1ZhUOYT6Euh9&#10;lt9/V7fes7nhs+rtPmdTb3PtKgaxLV0/TQ3Y136X4K/qe3cs+8a6O0fbuST3NdpLkJu+lFKXz95c&#10;2/r8UwONu8++ajzP2NdzAY3bcSe33veSWVyOj0DjPC6mK3znb76P73/3B3x49y5+47f+Kb7x1Tfx&#10;wqiCZkBmhYgKwRHeeXjvIFGglU4eUEwCW3KdFqjeE1AgcN4hzzIoTRitaMoCEqMoJjvFqsg4qivU&#10;RZlsIjoPHwWwBspYFJMBDjKFxXTG9Xwls67h6tEjzudLKaqSw/EI9ahGWeV89aWb8Ks13HqF4FpI&#10;jGi957rrLkPKxZRgBS54huMXRH35V1iPhijKkiaz0IMhq8lEBuMJdZ7Dx4iQTrUgvkO7WmI2XyDP&#10;Sw6HAtd1yI3GoMgRJkPUVYXxqOZwUEmWG5rcwpaF5HVNVeTwVOi8IKoCg8GhVKMjgiWkNx3rTREu&#10;ndj2Ec9VRLRPJN9lCLv1t+/tI/ir+riq/b7/+8a6/U7POtan1dtc36gPz1R2GMvl0WPf6V6gccMk&#10;tmnys/q+imZ/FhLD85RdVWKX8Tnn8N6H9/CX3/57/B//57/BO+99iDde/wL+m//6v8TvfeubGFcG&#10;69M7KPMMq6kCPJFZA9c5BPEIPohzHr0KQa11ctUNAT4EadoW3ndQijBaU1sLyTLYlESGminJS1mW&#10;VJpwEoQEYwiQxgsFcD5QSJiilLHJWJYNFxdTCSB97LBaeWmbJdtVg265hoaIBkgRiRJgrKFRBiUz&#10;CfBUJpkS++CkKkrqzFIXueSDmrYooDIrXVUyVgWdVhJioKKC1QYKkNZ7ivfItZIYHDUiytzIoMh5&#10;OB6izA2MNTIaDTiZDDkaj2RyeMR6NKIqCxGlGalAnWF4cCzl6IimGECoHwtfgj7oKp8M2p4tAAAg&#10;AElEQVTYLXd3RmA/Qe3btfdtJPukgqskkqeVXQK+qt6+vp8mYewb93b/+ySSDVO4xAywRbCbtru7&#10;84YB8EkHqKcCjfv6+cWWJK5f7h3sbdj66SFFNiznUukhkoFL3yZeMgSF1brD7Tv38Kd//hf4k3/3&#10;bfzwB+9iuZrjd3//d/HP/6tv4Q+/9dswlpBujcxkmAzH6JaNxAD64KC0BhK6n4KXiECnwK8UEQkh&#10;0DvPmAybJMTIddsitxZVnqMuS1qlxWhFazMqMsVu1CRTbFYwJsw9Og8XIlTrKCEiOA+tDWMI0rUN&#10;nHMk2SeaCVg7R4qkY0htENsWMa6APg8mJCZ1BsIYRSIiRZH1aJTCupU5JzdfQp6XyDZupUxtVl3D&#10;1XKK2LWwhkynLhlirDiZ1DAWyZvTWGZZhrIsMBgMWdYV8qKAMpaiM+isRl5PUE+ukbaCUAMb2xjp&#10;NysCKSvs47KPMTxtt96ut4/oNvWelSCfVp727N1dfl/9q561y7i26fOqdkaSc5BsGyxhB2jsJYIN&#10;M9jHOH5qoPGq+XsaM3nWOQ9hI/73BB7jYyAqxQHc4noxJRdOsc0hiBBJR4whEGcXC/ybP/lT/Ns/&#10;+TO8895HOD8/h1HAl269in/xz/8Qv/Ubv4ZMExEKZAZja2TWoqotO2+wWHhoRYTgOZ/P4VyOsqpQ&#10;lKUwglES0JgClxpkmabRChICJEZp2wZWKaoso1IWXddCQcGYDJlK7sMhMRcY6t5gKcI7D0AkIrAN&#10;HZZNy8Y5ONdhvlzhYjqV8+kM69Wayd9DiVKadVmhyCysIjJrobURoxQUQKU1tVWiqGg1UVW5DA8m&#10;NHmGgADnGhgx8K5F26ykadY0isiMhlaE9xGkQpYVGI0Homxk6zzyrEael8kcui5grE12BlSkqVBO&#10;bqA+uA7qErFX8xQIxY3Jef9zSgpRtUtMe9bRPwKNW9cvgcZt0XjnxfcCjRvVYfN5Izns1t3UuaI8&#10;laqvklaetyile8742ClBm8tJ6fvfcCiB0QRAhF4X9gKcnU/xznsf4X//3/4YP/nJhzg5mcF7ous8&#10;BocDfOWrX8ELLxyjKKy44NiuBe1qgW56Bt95ZFkpo9JztVjBaCLvzXiDc7JerRhjZF4UiP0zRVJA&#10;1+gD5qsVrFYY1jXHw6GUWZ6kmJiwh6IoJDOWEIUYIwNTWAOjdQ+QpplWSsMqhQLAqmlTeLM+mrQx&#10;llVdi85ydN6jaTvOlivcOTtF23qJKRsU0rlkMmEej2o5GA95OBmDVY68q1B0LWy7ElGBrlNYR49m&#10;3cA7xyy3yIsa1hrEEKCUEq8CQHI8OaAtLNq2g7UFqnogRVWShojKMCgDqByTw5sohodQOgcSc0oW&#10;ipfuDI8XoyCCuMSG/hFovGKs2983TEF2222I8Cpi3GIgGylil6k8TVr43MeQu+PZeaenNAQAuYSe&#10;RIQhCHamPqkT0ns5UqHpAh6ezPEX3/47fOdvvocf/vBtrJYNutbBdclmIGVfBrzvNzOCzgGnJ0uc&#10;n51icfEA7nyKFwvFSmcYVCVC8MitRV2WWCxXXDUt1qsVfAi90JI6ci4lZFBKIYSI9bqBoiJqIM8y&#10;UQI2bYOm62i1RWFzKKUTYwkBnXOwWQab5SiqCiKg816gFA8OFe1yKbP5glVRIgogVDQ2QDsHGgtl&#10;M6jMonApSa3p08gboyASoRlJS9FWsSgsrCbdeoVWgc1SxHtPaoWiLDEcVMiKIgG4VFAmMTCtNGAU&#10;fOOQs0Je1ijLCqRiVBQPUGUlyvE1GR3epKmOU9asza8p6WNSlvrw6yT4WF74R6DxGd9pc93sqA17&#10;yy5j2JZINpc2n7cekLz3dlLZ4wqGsGFCV5VnZgB7SoiprdYJRyAfKwzJIv6xqVuEgvMeP3n7fXzn&#10;r7+H//dPv4O7d8/QthFKGwRv4NwanWtAnewVnBMsFx1c26FtWsznDd555xNczM4ArnE8voZMC8qw&#10;xnjQYjqbQTMiz6xQ1QCB+XLFZr2W3sIBAogxOkUpSnNILxGtc9BNI51zjDGgbVqpq5rREl0XZDQa&#10;05Y5jIjEEKGNpbF5H3WJtHnBuh4KgtCHANd1cnEx5XQ6xXQ2w2y+kAChc05miwXKGBiMhzVa8iL5&#10;SpgENorWipk1LKtCyjwnNREQpHUdY4h0wctwNGReVijqGsZaoU7rLYQoBqAPHt5HqUajlCg3RAAQ&#10;Kk1lDU2Wyb3zlnG94EHo5PpLkaVhn44uJgkBPdSR2AH1JjZ7L0H06+sfgcad/vdJJCIJaNx+uct7&#10;m+87xPwpqWLPnO1iE7sP35YUdvWZ7YF/iuHslp7Z7AVKt4vi4/pAwhbksVgtMUYslw0fPTqRd9//&#10;hN/5u3fx/e//CPfvP0DXOmilU9zEboUYgzjf0YcgIsIYoqyWC7z//vs8O3mA1c0jRGiMDw6RDUuY&#10;IuL6cQF950M0p+dijaLVWmKMBAmlFZzzaJ1HbLv++C6I8wHeK3hjmFkjmTECpeFj4GK9QpnnyGwm&#10;eVlCFEVlFpPRAbIsh1JKNs5YSmkhUtAWiRCtFTKbQYzAxABrNKosl5ev34BIxHK+QNs04rqu//Eg&#10;MYaUWwJAjFGigFmWo6gryaoSKjPQuZXAiMZ1MFCwWom2FjYzMHkmxlooY7CJhmwMEEXEQkPTom3W&#10;6LpOXNdB0cAWRrS2CMri3//pf5A//5t3cTqL+O/++/8W/9k3f0PeuPUKbPJn6FPd6D4z9KXhkjwW&#10;up4uRj/Pvc9b76p7TxvbVfeexnT2SRZXjWlXmtnUMf0HAE8Afk8wPzxJdPuIcPskYrsN+2dviHe3&#10;zw2hbtT5hOkR6F3bL6v3mzlTDB8CSGHGZGdMO6BGfy2lGE1XkgmyQCMS+PiTR/zud9+WP/uLv5WP&#10;PrqHi/MZnHfSdcnhp+3ay6jeG9vFGKJASIkiSlk6F+TRw/vy3gd3OBofSF0NkFmDyWTCqipEKQe8&#10;8AVEq+E//HuYzDJqjegiLYGQB7jgoQmu1w3WIdJTgSB8CAghcC1rlEWBqiqhBFw1LToXmCfwDxAg&#10;uIgmtDDa0BoLYw0UU4xG0b07dhSI97DGAgSjeLiug2taxK4DYoQhYIu8t0UI8C7C95kOjM5prZUs&#10;L5hXJXRRQIyGqSrAGnhJWZqUIpW1YGagrSWVQvAhJc/pf5zOtSlXZuvQOo/WO1ICRlUGX1h874O7&#10;+B//53+L7/7Du5hPFxgOcvwP//pf42//6q/4+3/wLfz+f/G7GA9rGEQQgWkhEEKdVAkiSRT9ut4Y&#10;n22tOwD9psGdlfMM5fNIBc/S17OWfarG5vrnbb8tKTw3GLgt7u8yoO3v8iTmwO372/MQYoAAyZov&#10;DQ6SYmaA0JC48dzTVIQASXRPqYA3maLZSzk9P9ocmnBD0UpWqxYPH17gvQ/u4tt//Xf4wQ9/go9v&#10;30XnAkR6kTMCzjl47+HSDkmSkvI6buwXYv9cQfCe88VSfvL2O3j55Zt48Wsv4sMPb2M2Uzg+OsTr&#10;t15Glh1wkSu58/BDNGcngO9grAaMwUCVsErhpOuwlAAXHVTUaPrkKCIRxhj4CHQ+IjcGxmgYFeBc&#10;OuJsXAc3PUNRFCiLEtooaJNBq8RcFIA8zwAgYReIEAl9rMjeXVsrRPRBYSQRUAgeJFAURa/GpN/N&#10;eQcdMhgSJs+hrQGzDJkxoO9NuRVhbI7Yo7jamJRvSfokOTGgcy3W6xUcPJTWyLMcdjDGt7/7E/zR&#10;//1n+J/+1/8LdTlBaTPMlyt0PuLbf/mX+PDjj/H+R7fxz/7Z7+BXv/ImRmUOSkyK1+X+83iD2qzV&#10;DWMgN3tJvzZj0iu3QjR+JqE+C/E9Tf9/3r4+7xietZ+NhLFt5vxMAOCGofQdbbfbZgafEuc/Cy9g&#10;EgUZYhQyBS5VOpn2ClIWkp4RiUShghZSLmPxX2IE6encMJEYIhZrh0dnF/LRh5/gO9/+B/7wh+/J&#10;7dsPUx5F7+GDp4+tONcihghrcsSYjvW23yJCkr9TwrGkx7QgTAlI3nvvA7zx+i187au/ijfeeJ3G&#10;alhj4EOAjZT68Dpf+fVv4aO/+n+wvP8+YjcH8gLBAb7xGBQ5RAn0SmO5aOFiRBABqBAEaDqPxgWY&#10;PrirUQp1WcBFQWZW6WShKFCVJVw3gEQPazJoplT0WiXpyjt/yUwZBcooqAB0XYDrWgACYxSsNaBP&#10;v4VVZrN6UrwFm6Ioi0oAZCQhMQAhxZ7U2ibfEGNSqvveJyRGl+ohYL6YJmxGCTRT3k0oIh9fwxtf&#10;P8BXz4jJH38H3XKFpWvQ5VmKvSiCO3c+wf/yR3+En7z9Dn7nm7+NP/yD38O1oxGKzCbfk+1F+Gl1&#10;94n1SCpQ7QfH9+3Eu/f6fn8mxLlbnheXuGqMz8qM9qoPm75wBYPYrbt51kYi2GEM2BnPBpOQ7R+A&#10;JJiszwDichfhJh5B2p/Shk8FURCBh4siMQh8IJwLsli2PDtf4sH9R7h37xEePjiR8/MLnJyfycnZ&#10;KU4encL7IN5HeB/QdZ0En/wJfJ/zkQRiaJ/cTSQBkoyyORyQpJWICKKICIOPuH/vIT788GPcvXMP&#10;t17/AozRIuIhAnROYLXG8Phl3PiVb+AT6XDnB3+Dw0GAzguoyqJijloqHNQO56MW9x6eYTpbonUO&#10;WV4CZAoVrzUQIxAjZqs16rJAmVnkSkHPFiiLAoN6heVyhaookWmDGCJc24lEoTHJfkEpBa0U8jxF&#10;QLJaoZOYvDHbiMzazY8uLV0KmqIVFDRUZJ9f0qKgQFEgMSBIQMhyGKVgsuyx0BYDuq6BBIeua7Bu&#10;llitV4gSoLQGoWC0gjUaMXq8+uqr+K3fUviD3/sb/Pl/+Pd4+OARgApL38EHjyiJN//wBz/Eo5NT&#10;/OBHb+MP/+Bb+PrXvoLrR2MYsldcn36cvZF496nhu7r2drvnIdanfX/e9k977tOI/nnGavBY5wce&#10;K/HbWMAlw91RM54AHXfHvulj6/sT/W61Tc+RTVyCVE0pAkphk6hLItC6yMViJRfTGS6mSzx4eIZ7&#10;9x/hzt37eHRyhvPzGabTBbquQwgxnS4KxDkH5xxC8PC+Q/AupVPnZv8SxhjSgaSA3jtJUYaUJF1l&#10;W8rZykvNXt0RC4aA6cVSPv74Lt959305unYoR0djGJ1E7hiIAAq88PALX4YYCxcUTt79Pgq/wOT4&#10;AFU1AoKg8B55aJBrjUe5xcOTU8yX06TX2xxU6nKCDYnVxRRWGwyqCogCu1yjnK9QF3MMihJlZqEA&#10;uLYjIMizDHlWpLwQVMi6FhCB9x6dd33+yIiuCei6FgJQW5uYR59rWAiUdQWxCnZtoY0B1Aa9CRDJ&#10;EMWDJp0+Re/RdQ1icFg3S0znU+Rljq4RfPLJA/zlX/49bhyP8Y2vvYE3M4Ph4ACv3DzCv/pX/xIf&#10;f/gOHj16iOgdvAiANqk3EuG6Fq7rEAJwPp3j77/3Q/yT/+Rr+NKtV3Dj6IB1maeT5t5Bb3MadrlQ&#10;5dMu8c9C8Lu7788aU3ie04TPy7CuqrsJsvKEErbz/G314Cq1YCOi7DKHLQluk5XxCRHu8l6UQEBE&#10;JVNC8QI4H/Do0bl89PE9vv/+bfnw47u4e/cRzk4v0DYdnPPwKZW6iGxwpoS4J9sBx6ZZw7VrhuiE&#10;VL3DEZByAwpiDIzBCSkI0SWdEwYkhZpUCY54gitIKowxSkiuzWKMRQiOJ49O5Z2338GX33odg0FB&#10;XRUCJDNpFwK8CtBiMblxC1/73UO8nQEnb38XD959H6MXX0E2HCGzBnUA1KBEmRkcDGt8fP8hHp5N&#10;MV3MEIQwNkum0TEkr0sSZ6smGQXFCKsUhmWJcV1hWFco8wy2z4E2Wy/guwAIYYxBWZfJ2SsEeJ+k&#10;JaNSuHmtNUjCSUSznAMiUFqJsYaBEa1rcX5+irIskRWJ0WSDEsbn0Ean8PgiCeR0HZp2DR8clFKY&#10;zqb467//Mf743/0tzmYOr750CG0Fr7w0QbE8xaC6iX/629/Ey7dex49/8h6WFyuoAkDwYBfRQZDF&#10;iIYKn9y+jS4IFusWb7/3AQ4Phvjql2/h17/+Fb7++usoywLEY0xhmznsrtuflyrwPOV5x/DTqjKf&#10;Ahr7jnYr7R9cL7ZtNk9FlfwCNscAEpNCpwQhWZRRUfV6N5MKrpI4vrEviSKYtx7niwUenZ7j/ffu&#10;8N13buOdtz+Ss7MZlos12q5LumjCEQTy2GFJK5VSsfUifTr79ukYTiSBmDHJ/ykWgkAp9tKJIEqy&#10;XpSoCChJiyfVE1EJvqSSjSbTKw0AeqtDgi4GEQLnswXe/+A27t9+gKPhCJXNE/Cle/SjjQhGQPv/&#10;UfeeO7Yt2ZXeNyOW2zb98e66uuXJZjVFgk2h0Q1IgiDohyBAb6FnIJ9Br6D/giBBjiWyWexid7G8&#10;uabquuNd5km3/TIRUz8iYu28xaIgtQi0Oi/yZp7MnXuvvdaKGWOOOeaYGflkn6/86X+FDK/zyY/+&#10;FavnDzna36HcP8IXu4huGOQwnAo71Q2Op0OeHJ/x9HTOetOAtRSZYLVFPTjNQZRaHYvNhuPFJflZ&#10;RpEXVEVBaXNym1HYjNxaBE26AGyWkWcZNgaH4DCt4WeZBSu4rqUqcoaDSoZVQdZusFaw1jDyI0aM&#10;GAwHbBYNWRPI0NZ7vMQ5DE1NJspoMGS0c8T/8pff5ye/fMjLkwt2R1OWyw2fPDnm689mVMNz9qs9&#10;Rrs3+dP/6DvMjl/ywU8+YFnXNG3HpoG2aSlaT9F22HUdeiSdo8rucHG+4a/+9S/4i+/9VG/dOJI/&#10;/M7v8U++/TVuHu0xrHKymBZKygcjWa3RJMf00ihk65i55a7T4vht1PG71htX0uT/YIjGq7v9bz/4&#10;ahRV0s0dszUlziEK1JuJ05TwKng019Cw5iUw6GIFFUPjPeum4/TskmcvXvH554/44ouXPH0SfP7X&#10;65quU4JtDuLTSHQ83jkNJGDoFBTAy5ZF1wCDJY2B75zDu47oYISqF1D1IoggXhXv/La22+MijXbs&#10;kZGWVOlIvGZ08IqW7Xle0DbKar3hxYtXfPLZZ3JwsMPOzpi8iLegiGhusc6jjUNzIR+Nee87f8TB&#10;0QEf/s1fcH76gsXqBbsHGwbjXfJihHYtVmF/L6gDd3dmvDy94PhiwWLRoSYInHJJfRqQ25zc5njv&#10;aNqGTb2BOOBGBAqTRUIwjpaTZDAbkEe68w0QtA05VZ5TFTnrpma2DCTnaFBSVgWrzQqnjqZrg6/k&#10;JhDFWVFi8wKb5xSjnJ3pGGNyTi+X/Oinv+DjT75AjKWoKjDC5XzJp58/4vDwgJ1rd8kMfPub32Az&#10;v+TGdJdN13F5OePs7Jw3Z2es1zWuWYNXLk5P8D4QsweH1ykGFcZYnjx9zrMnT/nL7/4V9+/d4f33&#10;3uKtB/e4dfsmuzsTiiJH0NAhqioeBXWkGrYYI96HEMKVAHG1fHaFW7vCR/3fE+z/Tz7+vRKNv/XL&#10;f4BolDBePepCrDFxdSjqtTdWCafOiIrivFfnvDivLBatPn9xLB99/Ln+6sNP9PHT1/LmdMZ63YAz&#10;atTEfgOJffttuo817PidighhuiOIibu66yLn50XV41xHDCTadS14rxLz4EhgxAJCiBUpYEiMcBDQ&#10;iyhhJmHED8GZ+cr5EdRYExp1VbFZTtt1nJ5d8OGHH3N4uKeHh/sUVRl2ZglBR1Vx6vCd4FXIql2O&#10;3v02//HBDX76vf+Nz3/1Q87nX3Dz+k329vapBkOMCRBfUG7uTZgOCg53xjx9fc7ZYs2qqWmAPMux&#10;xkS8A9ZmZDbHoXSuU+eddOrZrNeoV8SY8JgsC81hsfcCIswGcmu1QsQbg/cG10LuwYvS4Si6mqor&#10;GQsUgyoETwkWaCpKVuaMJzvsTadkg4qnz1/xve//gB///ENen15y59adkLLkBcaWvHp9ztnZjFt1&#10;zURgOplwuLfDwe6A0WiCmNs0TctssWQ2X3I+X3J6vuDF6zMuz08xNsNKxt7RkQ5GI7zz1HXN8dmS&#10;0/NP+fmvPsVmQlFY9vd2uP/WXb76/nt89a235WBvwmAQUrMEDgOyTHEgMqdyRTfPFmn/jmDwHybR&#10;ePU1r/yyJxpToDEqiEZSxgQG3vvA5pko/Pcemq7V5WolL99c6POXxzx7+kofP3rJk6ev5OTkQhfz&#10;FaoiLmj01XsXUYHSdW2wPreGLLM0TRvSABEEK2BCGUKjJDYMNMG7Lq5ojeo9R+eduK4Nl7GHfZq4&#10;zPBvVTXpPYbkQFQlKhA0BJPETsv2NpDIX4jGWZLh96qIrOpav3j0RO/du807bz/g2vUjMlXEo9Yj&#10;zlq6wGeQeVBv0azAHt3hG//yv2D/9h1+9Td/weXlJW6zZLq3T1ZUiAhFUWBMODdVlrE3LDm/mHE8&#10;W/J8ETgF5zucDzeotRnWBMejLMtFvcWrw2cl3itt52i7jrZt8D7CIILqM88zsqLAZJmIBZMbsiKn&#10;qArKzFKVOYNhxXgyYjgcMBhUVFWFWEuR5wyqgsFoxHA0oagGZMbQrTecPH3Oj3/0U96cnFNvOur1&#10;GqYjjKnw3rJcOVZ1Q+u6UAJFws6tGwo7Ii8KylwQ6RgMcqY7Y3Z3d2hdx+uTGafHryiKArFGFNHR&#10;aAwYVm7FpnMYY7EKjfOcz1/ym88f879/93sMBiNu3bjOvXt39K0Hd+T+nZvcunHE4d4OVWGDYxSu&#10;XyVIMBlKa+cfQtr/0ICl33rc/7+IRr5cHfjt179SSVDxYSyzhNpuEJa2Dp1drOX45JzPPnvMZ58/&#10;4tHjZ7w6nclittTNphEfOn91m696nO/U+zYw/2LFiFGDwTuv3kX1mYpamwugnetijTvc8KEF2ot6&#10;p857iVp4APVp+pGGASAp+UsaSI3ORl96/5EbiVKEUHEh0opbNVwiTSVmTgFghIqAKKq+c5yeX/L0&#10;+Qt58vSZvv3Wfay15HlQ2jkf0iiDR90G7wW0QKVgeHCLt/9gysGtt/jJd/9Hjp9+yrI952B3TJ4F&#10;vUGeFdhyQFVU7KhnZ1CwMx4ymW1YrFas25ZNp3HknMd5F4xkxZJlGajFEdBQZlMbc+BVJOZkiYwz&#10;1lAUlsGgZDAoGI8GTKcTnU7GMhyUDAYVo/EoNkpl2DxnMhozrEoGZd7PsSSUgXj99Bmf//o3PPni&#10;Ec16jXZKs5gj16akmopXS+uUxnV4YHdvn+s3rvP6aI/d3X3yrMCrZ8/vsqprFosNtlhw9+5NOg+P&#10;nrzi/OQ11uYUZfDGFDEUZRYCou/onGBD0zlFbvFeWW1aPvj4M37+y48lzzOm4xGH+3vcunWd9999&#10;i3ffecCD+7fZ3x1TZBbxLlSfwuLq0cFVEvPfNeX/90o0xmf5BwQe4FVFvcc7TyDwQo46X6x5fXLO&#10;Fw+f8umnj3n05BWvj89pW1TJ8Aqu3SCo+AjpnXeRue+JCMGEMpcGMjBu3gmLGRViW7M48A6vTkRE&#10;JXoH+GSMkGRLV3Z35zu8d9iw20ifHAgQume+XJ4K9qsqia1IwEBVVFDvtfdkiBFjSyFFMbSIQcSy&#10;qRtevDzms88f8t57b3PXikwmI1VrEExMRwBDcmHCKNQmw9gxew++xp/8l0Me/uKH/Pxv/084u2Bv&#10;XDKZjFEjuE5pOo9zLWIy9iZTdkY7zNcbLpYrzpcr5nVLrRB0fhLt1DwaA7OiYCSOYjeh1TCch6hf&#10;KNiZTBkOSqrSMBoOmU4m7O5OZDIeUw0GDAcVw9GYclBSVRVlWWKNxaiGMdAK3gXfhnqx4Ncff8TH&#10;H33MfDZDVMkzgzFhoO9oMGA4mWJtgYszNL16hqMRO7t77O7thwBjDePBkP3DQ5q25c35BTx9RZZX&#10;eC+cnc/YbJbMLy8YjndUBKmGgzDQN7fBENc7nFNMtOLPjYB4zKCktRlN03Ly5lKPjy/kk8+e8L2/&#10;/RGDQcn+/pS3332L3//qu3zjvbdkf2+X8WTMcFCRZzZCSJ8WWrxL0v28/WH6Z7/mrv5Tvwzff/s+&#10;/dIv5Mv9A/+uH18iGo0lknNO15taLi4WnJ3PuLiYM19suJwtubxcMJvNma9WLJZrWS5XupivWa42&#10;1HWr3ge8rYDznrZdiXNOTY/J9cpnsjgzcd25yPx6VL/E7WLE4LyXhC4CcgjqZ+9qjdUGvHcBYoom&#10;PkG87wJhphHbEMVRqOBFvXhMyBtQRDyqxoZijA9bfuJKQgBwDrEBxRoxMTAFMxW9OsBFLD4ztJ3I&#10;y5MLfvHhJ9y5c5vMiNo7N2UwHIMJo+PEGEIBKL6ucxjnEGfpnGV47R5f+ZMJ1+7e41ff/y7Hrx5z&#10;Nn/D0dE1irKgMhmuU7pO8cZjxDCQHMyAPDdMGsem7dh0ntYHdwGnIWXouhbnPM4rGuXLiROKPAKV&#10;zchQKmvYGQ4Zj0dMp2OmkzHj0YjxZMx4PGE0HgXNQxoF4IJgS73g6g1dPWcxO+P542d88IsP+eLh&#10;C2pnUaMoDofD5gNGwzHT0YhwV2R0HVjXkFmohkMmO4e0rqYoKwbDMa1TwDAqS/YmFVWRsV7v8ur6&#10;Pg+fvGY2O6cYDMlsIIvzYkBmCyCoTBMRnTYeJJCKNociwEuaptWmqcWrar1pZbmsefnygp/86NeM&#10;xyPd3RnL0eEut24cyoN7t3hw/xa3bhxxsDdNoRji/Cp82kj+fjrhCQ16CaXhI24S3XaJX0EfV9dU&#10;4Pb+EYnG/+F/+gGnZ2e8enUsL18dM5svWa9rbdpOuk7pOh/Wliphz3H9oYb6sxfvFa9enHMxEw/t&#10;KA7CIk55V6zvh0AYxOYxzQ+6QHyf9yMCcWfz3mkMCn1heYvft+UC1TTuQ9OumHRH2h9XtICwVoA4&#10;fjzVOTWwCL06KT61aJT2hkYMCH4e4sK4dUWjGDMiLhMD4Xy+0CdPnvKzn/+CYRV8CK5dF4qyIMuC&#10;HNdHttpEJistTlWlU48dTDn62j/lj6/d4Yuffp/PfvQ9Xr98zM5kymiyB1kJZMa8nuYAACAASURB&#10;VIjvML4lNwaKnMxmDAewqhtW65plXdOF0yJFZmiwdBL6IIwKWWBN440RSOTCCmVmKXKrRZ5JFazg&#10;mI7GTKZjJpMxw+EwmKZ4j7Yu7JHeoa6DtkXbFfOLc54+e8HPP/gNH3/+hJdvLnDeUxhBTZBFD6uS&#10;osgxRug62NQNm7pBbI7aDDUZKhliHEVRUVUD2jaoIcvBkJ3dPbrzGYOq4vBgn+cvTllu1np5HvpB&#10;TJZjbI4xBcZaMhFckMb0JdhYRQsEqTEYayXPgzy8aVtxrqNdt2RZTt02ulgv5fT8gmcv3vDBR0+w&#10;8jNyC9eu7/HV99/iG998j/v3bsrRwQ5DG0q+5kpzhV75P8iXYoWY3g9CEg8Wsa6qT+phvsRX/GMR&#10;jfZicfBnv/rgIZ9/8VKOT2a6WDRsNk7aVrUNpJU412nr2zCd2EHXeZqm1bpupGnakLN6H12DHKpe&#10;vXpBRV2fFoTt2qvXyMCHXT7m66qOvudV00wfrvQghFaDWO3fRs2QcARE4H1sTdBUxpSeGzTa58vG&#10;CMbYoFUwBgmQIVyYsLQRkcBxhJkMkvTxSP+KpAMyYiQ8Z/hBrFkGBWXb0tQb8jwjzwvKMpdApFqs&#10;sSQZrhGzDXPxU9QF0ZNasvEOBzfvcvPe28zmM+aX5yxnZ5jkImAMJvAn/bswIlgRsswwKAqGZSFV&#10;noWdE9mmC9FvQoJBbE9k5nlOWRSMBpVMx0N2pxOmkwnj4ZAyD1oHKwLe4doW37Vo1+E2Nd16RbO8&#10;YHb2hmfPnvPpZ0/41cePePLyjItFMJRpmhUCDAYjHjx4m/2DA8pqgPewuzfl4OiIa3cesGka1ssF&#10;m+UizDq1FmsLbFaQ5Xk0oelYb2o2dYvzMJvNWK02strUZFkmWZGT5nheBesuBQSv/ffeq6r3Xyo1&#10;hetrrlj6deJco13XSNd2eO9VTCadU87OF/zm08f8+Ccf8G9+8Ev+7scf8uvfPOXVmxmLTUPrHV48&#10;YsNA7LgthfmWPl6bgLFjQOj3ukBvxw7aeHOH/tUrS/7/M9FYdzNxndPIPIvXJMtVCVLhQKaJWFX1&#10;oXVZVVQ9Xn3In1wqz0hfqwveh4mf79OCoBVI9qh65XcBXPTEAND7EvrAxKkkVUS/cMKToKreu5A0&#10;xz8NQSN1aPq+pVOSdTs+lePFWFRItfrYux3Z5Bh+lAjv4tsLfejR4l69j6cp5jDhaVERaTqnJ2/O&#10;ePb8NdevXePoYI+qqqjKEinLIPtIdIeE45N4jdXV4DqM7fAMMNWEydvf4k9u3uXZL3/Ak1/+HafP&#10;vyDP1+E5q4oszymq0E7tVambjvVmw6ZpaDuHc0JphTIvaTpH3TSsNw2btqWJgi/vPN4LThTf5XRt&#10;S1vXuLbBdw2+bdRnIs4aOmL6EaF417Z065q2XrNez3n9+jUPH7/i0y9e8PzFGcvlCu871LcIwZXZ&#10;FhWjyQ7D8RSTZaxrR+c0muNI4n/Jsoz9gwOUkBkaE96jijAcjbhhM8rBkCwf8Ob0jPlqw8vjmVxe&#10;npGXBVleMBRLXpqoz5DeUt8rGKM9eZ2igfqAJESELLMohs55RHOEDOda2q4Jwb9ZYW0g4I0x+Dqn&#10;Pes4v5zz6ReP+Zsf/pSqKhkPSg7397hz6xpv37/DV96+z83r+0zHw4AWRPCJh0iBvt/dAmLv8UO8&#10;b4JO4B+JaFyt3ZdnGeC2iw4fSDYFaEKUNQYfA0LwPk6PJZQrg80AeBfv9bR791oI3S7okHoQd9at&#10;GUqMC6raH5sqGgZbC6DmSj1YNeb+6kUk/M4kOE+Y7BaOI4QNgyFkKj5cBDVxkhMiYra8jaTw1AeC&#10;dK+gSEiAAuwTQRI9GtIq7+JgWEvTdByfnMrLl6/1vXfu0Wxq4u6SWsX7l7SZJYnANMtRH8hEV2+g&#10;FYzNqEZ73P/Ov+Dg7ns8/OXf8fKzD1nNzzBRQWjaDptlFEXFcDhkPB7TOUddb9jUNcE63tE5T+cK&#10;6mFL03Y0bUvTOZLqM8ssg0HOIJegFlTFqGJQEVVcXbNpamL7eOidaBrccslyteR8PuPx89c8fnrC&#10;89cXXF4saOs1dHWYRymGye4+dx+8y8G1G4yne3TeIfM1qkGwJqp419Gs1yxnl+RVgclzRDKarsEa&#10;sFaohoPgH5HlZHnJarNmvmo4PV/oarmQi/MzMBmNU0bjCWU1CCmcmPBpQseoNSFJDmXy5NwUggU+&#10;3BN5Zgl+mCpFXtA0DW3b0LYtZVmS5XkkzDu8hlmVeZbR1B1t7XW16OTisuOzRyf85d/8jKqw3Lp5&#10;KO++c4+vfvUr3L1xwNHemOGwCma5kkDLb8mxAYnpyO8kIv9ffHyJaPQu5IESy2s+koEoQR0WV2kK&#10;AhLI+b72H/i4yBNsyf3A6EkcV3IFEn9pIac3YkC9pwtlhyhQCkDYGBPgONArf0B8qBNK4PiCPXmi&#10;IiK0wYjEwSUGEPWxScqLqg03g4gxeFUJgosA4wOa4crrAmKCuCnGEk18hvYnlbYNrDaqFFkm4XU9&#10;rhNOzhb65PmxHJ+8YbozZjweUA0KMjPEYFET31//zIG/UCsgOVn0IPBtzaptKcqCyc23+NbhTa6/&#10;921effJzjj/6AXk1RGwoXbouNg7ZDGMLinJIWRTsDkuaDuouzKdsmpauc9s0MJ7H5G9QDQcMxyNG&#10;oxFVWYFC17R0Ct53tE3wqmzbhnq9YTNfcn654NXZOc9PTnj++pg35+fUTYt3scENZTydcu/+W3zt&#10;G99mvLuPF0vTtmE2ZFmRFVVgfL3SNA0XyzkjGVOJ6X0iQ6ZpEbFkuWEgFozl3XfucXo+5/nLN5y8&#10;uaBtQ8Bqm4blakXnfaiU2Cx0acal5VwQOocc30YjBhEXeC1JN3ieG/LCKMaIYvBqpWk76qajc0qW&#10;BxGZeDCd0qwbrLUxhRE2jU/jAmm84eGzUz5/esJfff8X7AyHHO7tcOvWIe++c0ffeeu23Lt3nSq3&#10;ZITNU6OYDh+QpoiI916jF068jwgnGgnE+NUqyJVg8NvBwV6/860/j5A8/NbHhP/Ko9N3xoS4ZCKj&#10;FhC6SsqCEinvw3KJEVY1VAN8CgSylT+kgt6Xo1x8ov4gwxqNhJD6OFexi4snljtd6Isw1qLeSexd&#10;UGu35v+J0CPywgkFJHQQsH+fmkiCbJoMnXqkEN5HQCiBy3BB7iw25uLWGDESRhWJMdRNB3iZjEv2&#10;9naZTkMZq8jL4D1gDcHuIBmp2eD2QhITbXUhqayoXrFFyXj/Gvs37rB34y6r9RrXbqiskhcFYbx9&#10;KPkaCYHaS06W5eR5+AzpTEGR52TWUuY5VVEwHFRMxmPG47FWg4FUVUVmQ1NV13bU6w2r5ZLlfM46&#10;fp1fzjg9u+DkdMbJ6ZyXJ8ccn5xweTmj67b8hxrh5q23uXP/Pa7dvEue53QuENtZYTi8fsC1Gze4&#10;dnQDPCwXc47PXrPZbHCd65l9dYnHilxP3NSqqmTTdHp+Mef4+Fhap1hbUg6HQUdAQHRGDEYCv+PU&#10;iTUGm2WEkrYXVUJwFxHngqmNiGBNppnNxWCJfjtoKvPGu995F2aBxjw1Iux0byYwnHYxDIauc6yb&#10;hrPZJQ+fvOCXH30mP/rZx/z0Z5/w4tUF69prVgzEWBtKyZJwq/ZLXHozPkkIgM47wfRwmN/10RON&#10;12598898QAYSSHufFkFi7mX7inFhbFe1pH/3uXp4o5p6DNJDw99GSiFcvLgqVa+OaIv0gmzTAt9/&#10;H4el9M8XIKbvW32NkeAVEAAKqk5ckECHHWcbaOIYAZMqBgncpNgQEEqf6oTAF0QwW04nteOmcJFl&#10;GZm1cZBs2G5tYLHxPjgaLRcLOTw6YH9vl8l4RFEkSW3o8opEV0h76APpFjlJcENON1RsEcdWI8Y3&#10;77F7dJusHLJYLGnrNRZPmVuKPMNkmajYWE1ypD6JFCytzYJasCopypJg0hqU8N45fBt22nq9Yb1a&#10;sl4uWS+WrJZLNusNq9WK+WLByfk5x6fnHJ9ecvzmgmXs3hQ8xip5VTHdvcbXvvmH3Lr/DtVojCdY&#10;0Nssx3nHnbu3uHPnDtPJLk3bUbcbOl+zXq2pY/pjbeCYvPO4yId0XUBUeZbjFakbx9Onz6XeNCCW&#10;ajiiKKqw8L2GBe1jFYhwTxgxakN5ilhZi+fIxq5Ri7FWjLGa57lkcR6GJE8wH44nIU2REMhTiuUj&#10;V5JSb+ccrnOaZo16HB1eTZYLUlA3wpvzFR/9+iE//tlH8qOffsDD5694M1tRO1VjENMb/MZ52yoS&#10;UuTYixEQcdhgrgSF30U02uu3v/XnpNUdmPO0HYZlHJ83KPv6xqGeoU+gITGg29wmZhjhhktfr0Yp&#10;EQnDVW1micQdyQkx8Rr9c4UdQHpCjmBG6mK/g/deuq7Vul6Hvn11ZJmVsshjGahf9JEP3B6Hxqu3&#10;rTQIPYiRGAhiQFCNw1o6JyhYYySzmRZ5jjGJMex39gi+gi7DeWU2W8h4XFGUljwXmrqmbYNk22uQ&#10;ebddIK9cFxu9EjrwGm6oK8BKE1HiPVY7yuke0+t32bv9Fh5D0zQ0q2XUeZiQg0tQ4iXuIrU2hwCa&#10;dCRXyl0REbVNIBybzUbr9VqazTr6GbRs6prlYsXl5ZzT2Zw3ZzPenF2wWjW41mEEytKQ5QWj6SE3&#10;773PrQdfY+fgBuVwSJaXiA2y6qNrh9y6fYP9o0PG0z2apmNTb6jbdR8E2q6Nuoq+CY56s6HrunC+&#10;XOR08kKOj09YLldsmhZry9DinRcxbTD9wvTeY0TIslzyPCck1dtO0rT5WZNMamy4H1zkvRLRFzc4&#10;jdU4FwNiuoZxwtY23fXh2oc5HAbvDOqNiEq8Jo68MNhMcOq5XKx4/OQ1P/vFp3z/3/6Cv/3Rz+Wz&#10;x6/0clnLYDwhK6xYK5EfjNI1BRGDSVWLKx+JT0hf7Y273/5zQa4sBraLoF/4V5bSFYJTCTt3kNH6&#10;fgO9urh+KwqF5bz9eWILSWc0RLbYjSAmlYEkRDfd/qH0JZlIhIqoeulcy2w2Y3Z5wWw2k3pTo14l&#10;CZWsDdLdFCfCW00agVDJEJvFHaMPeuFVA7EYZiPmuRRlSZ7nYvv3uMURKQWJ+V7QrXhwLohjRsOc&#10;o8PdoP6TcHP6NI1KUoITzoj3WzK4BzXpZPcRIuxEog5rM6rxHnt33qXYuYHPKtrNiq7d0DQ1devx&#10;nUPdllQ2EsqQWSqXSqqCRJTmQtmxbWqaeiNNvYm7c5gxsd5sWKzWXM4XnJ4vOL+8ZLmaRzLVUJY5&#10;g0GJzUdMDu5w970/4PDOA0Y7u2RZEXZuMeR5ydHRIddvXWf/YJ+yHDJfLFlvVgQXK98jvL6LNW44&#10;TV0H3qBrqZs65P6Z0fVmI+eXc84v5ngVquGQqqrIi7IP9iBxEQekZrMMa6waYwNzJlcaxyRcHadI&#10;Qmrp+ptYfUidND7kz2IkBd9Ou66VLlTWwmtrQqga0jwDltC+n9mQjhqTxQ0hCuTi1LPOIbOl55PP&#10;n/PDn/xS/vKvv89Hn3zO6cWcvBqQ5+Hc2jRDT353UEgBAa4ghX6lk+B1WjSJ9Ov5jPD3cRGFUkNk&#10;G7d3a9qWYzgJElqRPnsIC0ZTsDEYa0TCSPa0PYfdSiRoAGIAEBIjLDHvN0Fzb61kWfAOKItC8jwo&#10;uOt6zWq1kuVyqYvlgqZpxHWhxGStlYheJMBnI8bY4IuYDGejMOsqfIwBT2NVJFRXotG49jtAQD7G&#10;2OAghYAYESnwfs3+7oj33r3H7u4OO9MdxuMpw8GQahDKlUWRp3QkfmbbYEbM4q5Irp0KrWTx2D0G&#10;jxhhuLPHzs37jK6/A/mArm3x6/O4Y8W2r34Hi4u/C3L2YLoSyMhkZOtdGx6vyQAVOudZrTfMlytm&#10;8yVnF8lqrSbPgly6yHM655nu3eLOW9/kvW/+ETIY4mLlqKxKijyM0Ds82uPatUOmO0HyvNnUNM2a&#10;ttsEYVHcbW3kWcSEYJ8aupx31HVNXW/o2pqiqOT8Ys7p2SV16yjKiiKWcMM1jUFGUee8hPcaSqyo&#10;YowVVVXnvISJ4aFRK8tytdZKnmVkkVgOvSQGkzaDgBQSmg2WdZ27wrEFojwC8HB/SYaKDdyLGKVH&#10;4fR5fNLMGITMQp5lYkyumxp58eqcD3/ziL/78Qd88OvP9fTiQmxhdDQZi7XmS+nDb6cOIiL25t3f&#10;//NEoG93H6L4KOQf1poEJa/ChZTrJxwhwpbi7NOQaJCcqNB+ew+LLBIm9upBXUUZeFXx6rULirM+&#10;AUCSmMREIVJGZjOxWU5elFJWI4ajqY4nBwyHEwbVkKoa4Jyy2WyYzWbMZzM265V0XXBeyq2RzBp8&#10;LJ6k48myXDIbFmiChsT28biYJJZlw3HbGACN9JRrCHBGjM1ou4Y8zxmPp9y6dZvRaIS1kGfxpspC&#10;8MlsRhI6mXizhVZn20P7wDGEwJrFAOu90jkNwZhAnI13JkyPbmpxeFtW1QFts6FZr2nWDa5e47sa&#10;71ucKBhBMgnBJVRpFALhZuJumec5eWYxAq5rqJuG1WrFxWzOZlOH1AfIjaXKhSLLITvg/jf+Obe/&#10;/oeUR1M6D6bIGUwGFNWAoiiD3uD6dfb39xlWAxClbjc0XUfrlDwPknAXK2TpnvZd1+fLYfcVnHPa&#10;Nh3eI5t1zXq95s2bM4zJKPKK0WgaDWZDKhDBfEwZOrquk7ZtpKlrFoultG1wnA6BJOvnr0rkjazN&#10;6WWJElgh5524GFgj4pMUVNX7BHPpN8t0h5uQvmXWikia26FYYzTLbI9u45tGJUzTzDJLlgXpQN0q&#10;xydz+eGPf8X3/82PpagGjMcjxuMhQhDXqe8VEYHLA+zNu9/+swR/rkDlsCrMVlvgvAu5dJB7gU9y&#10;ZdhigC2Q2moT2P40gYD4mz7qxUWY4HE6hAQY+kgVGpZiQLCkkmeCgBJJuBhs1NpMjM0oy0qGw5EM&#10;hiOGozGj8URGozFlVSFipG4aFosll7MZi+VKVBVrM4qioCgKNBiuSKjfpxwsDEmBmH70xyBB87AF&#10;V+E/E0lHY8X7lq5tqOsNd+7cZmdnSlUVvZrQWhMfG2vosn1uScpJtu85IbuUVtEHrnTiwvd5Xsh4&#10;MuH6zVvkh2+j4xt0anFtR8DCimvDGDw8iDNo14E6MVa2qsyiCG5OZUWehwrHYrHhcrZmvtyw8Q6s&#10;UuZCVWQ4sWSjQ9755p9y//3vsHd0CxEYVFOG1YQ8GyFYMpszHg24dfsGk8mALBO8Bm/HzrUxzSEG&#10;TEtTb/p+jZiCElF4bMBTcV7Z1K3UbUddt5yeXYKImqyQshqQ5QVZXqiYsPhUgztXMupR1Tg8CLLM&#10;9vdE6I4UiSgViT2eRsJ1TlZ58bm2fI3f9v9ASCnCv0POL/01D89hsyyYFxkj1hg11mLE9sFL46qL&#10;FEDcMOL9luWMRxPqzYbnz57o3/3gb8W1Lft7e+zt7YZNTgJhj/bAHXt5/ux/tiYbDEf7v28ijAaC&#10;x4AJ+TNsLdN7FN9zKuEbhX7aTMpCSPJt2X41xuh2AaUlFqB8OLnBDiVUMAKx5kMAitWFsFMFMsCG&#10;tEOkPzKShNlmoc5sLMZYQaxKzN3DTldQDgYMBkMZDicMRyOGwzHD4ZjRaJxaYiXl2/0CjalRPOYQ&#10;IHp6VPoeib61PBE7IhEqqlhrcF3Lcr7g8OCAw/199vf3NBxuYrjD823TuO3pTucuoKr0aSKS6Eum&#10;cZbGVScgjcgnYzwdMbl2neLmO2yqA1rJ8M0aaRfYODqjU0dVBIl0aYcMygGDoqLIS82zcGN2baOb&#10;ei3zxYzFas6mXlEUIwZ5wdBYyrzADvYYHr3Dva//MTvXbrB/uMudOwfs7IzIbEbXOopcODiYcPPW&#10;Pnt7Q+pmSdOuKIs8pC1ppgNBVJVlWXCd3myo6zrEhSi1V0JPR+rNuZwt4uRxo+tNLcvlWtquoxqO&#10;qKqB5nkR7xFJ1zzC++DUHWKOx4RFKUENacJaCTubGmOxxiaUTBdTMOc6fNfRtQ3Odep9R/D9Avog&#10;keBCvwWCSOQwcmzSvPRIv/dwSKQYggmZa9BJBwMiEbFicV1LvV7Ikyefc3F5oa3zvPPOV6QsMrI8&#10;S9b/oUanqrZr1y9H06M/GU2v/bNERGhM2ElQIISx/t6P+XKU+krCPpFQ1b6MFyOipEIjCV73J7+n&#10;+L+EDmKvgUjfIRJfxhix1krSr0vaGrUPV6l4SuIclGC8pIqYuLN6H9nqusF1XjCGsqwYjsZSlCU+&#10;TDgKFx6LItscsOdJ0hUKh53AlqbgIFd6KkTi/IoYN0h6gxBODw8PuHfvlmR5sDm3xoSWXhMszeJl&#10;iUggpiIpBZMrVR3VmO6FFuGUO15VrEKAu4JQWtgdWq5dv8Hw6C5u9x51PsUYQ2k8k0FJm4/QckA1&#10;LClHY2w1QPJcIJS42raT9WqDazyZyRhVQ3aHBTuDit3xHtfvPuBbf/Qv+do//Rd0xR7jnQnjSUlZ&#10;GfIi49rRmK+8dcTdu1NGw462OWe5PGOzWYFCUYSUL/AFQBxg4zU0Uq1Wa1bLFWmo7vY6Cc556rrR&#10;2eWlKEJZlrKzs8vFbMZqtcZmOdVgLFlRiliLFdunH8HBy9G5UNZObQCJdIWICMx2eJHzTtLu732Y&#10;odF1rbquk7bd4F0rrnPbfp7+giApyBgJqlXbf0beK7hGxiV3BTmGFDtWF+KGLMFhx9oMKxbX1qxX&#10;l5yevKTtVJBCqmrA3t6U6XikpgeZokYkejQG4uYKido7FvfQM7xaaErSQImTHtNH05QYxWUZLBqD&#10;5iHeuAqIc+4KXyu9war0FySGFp+anJLEWPBeVeLSi8FL+6PqX5kruYyQZkc2bTBpEVGxNtM8z/rF&#10;FqO7+lAWUu17GjzBl0tEAmWS5lME+aWGXo7eUEE1qi0VE01fw6kIMmibZXSdR7B4Lzx6/JLffPoF&#10;b799hwf3b5BbizcOG4ev9BWHtCukE6eparw9j1jZqlAJMFuT2MunZjPwTon4D49jPT9hefqK1ekr&#10;Vs2S4f4dytFX2B1VHOgaWy/QxYxNXccprkLnWlCPtUKewXhUUJYG54d0viUfHjI8eI/Dd95HB/ss&#10;u4KB3VANc6Y7Q27fOKCrV1ycPueDTz7j4vIMj2MwGnP7zgN2924wHk4o8oogKfc43yAuLAL1Pgy+&#10;GQ5ZzOcs5rNIW4U+Bh+JvUQKgmdQlRxeu87J2Zmu6iecn72Ryc4Bw8mUPC8QRJ0LOgMb+Cnx6mlb&#10;H8lVTS382nVOfOEYDEdBOauBoLQ2GMqkCVwuBBVNepvUrOe8Q40Hq3EQTcjZjJGUNkTtSs9BbnFC&#10;z+OHt2atSb1KKsEEEWIVxeSineuk6zpt21bqVnn9Zs73/+2PuHnjkP3dqexOBsQOZYEYFJxvF11b&#10;Xxib74S9XwLDH+BuPBCNUKqnEa7AmRRLUpqgxP0wsYwhbYhRzYVcXK+8T7xXTYs3lGbC4kJSLh4B&#10;V6pNpyPqlz4qwRQwnTpJBxvKQqFWbvIMa0WNNdHYxcc69NZ6zrl+IlUAAbK9CltFV+j08qmeiukB&#10;Sioxee0bR9I5FKcNhjDjUQmzCj79/Atu/+qA6bQE9fjSI2qwuSL2y5wC/aFcCQjxJ+p9T0Cm4GAD&#10;rMWqDyFGRdR7Ghwnb17z8OGvefnkY2jnVBkUFCxXcH5qeVgM2b9+l+nuPS0Pp3J+esawKtgZDjCX&#10;p6zPXrM5e4mzDVWZMSoDMcnkCLv/Fcz+V5hXY+abhqZuGAxK7j844mAvo16c8PA3v2B2eoxvG4rM&#10;0OHQpsE3jmE5YjSc9IIbaz1ZpqhmQdPhHQKMxiPGqzGXFxc98Sw9MhLNspzBYICpG4qy4sb1I966&#10;f0/OL5f8+rNn1PUm9Cx4H1IIQlqaF0Wflnnvo4NVl4JtOOV1QMFVFbgVay2bek3TNMEekDAkBw1a&#10;mu1NpJFLiPi2E7zNSFKHhARiSihBgRkbxDQpIrZdm0H4lVoCXJyVGjZ055x0XUvT1OFr27Jc1bw5&#10;u+STTx9ytD9l5xvvbDcWJEz0Ws6Pv7ecn/ztzv7t/xqRipCXpLtdRK5aPcX5jhJ5mcjEX8nBgFiF&#10;S0RjvGEDFHOpEBHJkj62SMpXrm6OJvYnBLY1Jdgk2PT3LLbjf2HfVpXQ2OIls0byIiADr15c28Xh&#10;rZENJqoJo7g4BT1jTaiLBvsmkuIzTZJM+dPVD41/K326lBa2QbwVxIH4uBNk1K2jaVsePLjDYFCQ&#10;ZUFkEru6+pNxFUld2TZIFI/0wTI+1ghiFIxiDHRtKxcXFzx69Ihf/eR7fPLhDzl58QjfdViTkxUj&#10;ivEOw90DssGExWrDer3m8uxCTk9Oab1nWa85nS+41Jx1NkXLKblIYPBHB5ib34Ibf4Tbu0tTCPN6&#10;gdeW3emAr717j72hYX35ioe//hkX58d0TYuxeUA0CmIyquGUnf1rDMY7eGwKeeF0qOkVjN578iJI&#10;xBeLBXWsemQmD3BbjAQ9gZe28yhCVZVYY7WpG3n67Dk2ryiqsQ7GOwlEaxRIiTEBfhuErmvxkdsw&#10;0XLLq4rrWkQ0OF4XBUU1ACOsVms26yWb9YJms46opcV13TZ4GUFVYkUjw9ocm+Xk1SCUTcswQTyV&#10;tTSYIOOcC7qdHsjHIBIDGmrCpwhox2Z5yez8jV6cnkqRW0bDIdXoOsVwyM7elLfuX4+NboEUvzJL&#10;MkAyTPBAwqXcObL+mu7AfnPqc6zt7Snp5+pcKumZ1BwROxslEoi+b9d2rlcThmcJOZRmNuv5CvVX&#10;Xzzs8sTTFVeDJOY4qrNIOVIgS1XDJCGH8ve7LBM9AaI2bsipmYNo1pII0T6kbaG69t8L20Xct1En&#10;qGewmQ0zJiJfY61htVzx7NlL/eTTR7K/O+Voby80oF1JqdKxXg0OQHyciWAmC11+kaC1IqgX1qs1&#10;r1485/GT3/D6+DHz+SniNMyAyAuca+k6T910OK0xG0/nhKaDy9MzOhXyJQuwxAAAHQdJREFUcshg&#10;dYahwXe1KlaWi4bz4zM9efxE3n//29x65+sMpl8JiKxRjCkYVQW704zdqVAVb3j96imnr59zcfGG&#10;1WoVdk0bOJwA+ZWL81MW8wsmO/sU1ZhWLV5zjPeoriNSCJfeGstwOOLmrVt88ennrNZL8iyYzCiC&#10;aTsRJBLHRpumkf39Xbl16yb7e7vUTa2r5Zy2aRhUFYiKj2R01zWK8ZIPMkpf4vHqmlacCxfZGEPn&#10;OhaLlXadJ8sLGVQDBGFdLJmf19TrNeracE2c09gbEbn6vs06pdeS2gVI1QgEVS+uc71QLHEnSZVq&#10;gES5EBPpkOKrNF3Ner1ks14J6jAxlc/zTN6cnPLq1TGbusHmuVobRqH0QSGx1cQyW78A43exFHmV&#10;GFTVfpqv9muKXhgVP/w2q5Bt0UIkTZYOj/VXZKBEstF6q9sFEG57Exdl6uhTn6JFJIKC/0J6PcEa&#10;dS50d0bEHxfTtppyBSbG/CWWSXvkEWLub+X2olY1KrCj74JKzzmkoOn6/EaMhGkCSXTkncdHN6vL&#10;2VJ+9ctPuH/nNrdu3CC3HZluR51tr8eXg1n4mRI8pVvShO62brhczXn+7CHPnn3O+flJDH6G8WA3&#10;kQsBLXlL03rmiwV1fYFTUMnA5BTlgCrPwdgwtq3tWC1refn6jA8++A3Pnr6QIis41TEPdMR1zTja&#10;mTLIhhRmwEE14sbBmL3phhcvPgJdUQ07srlBVxImXPuu7/+g67i8OOPs9JjxdJf9sgxlSJMhFrxf&#10;x+Cc4XzoL8jznIOjI05en7De1CzXG4aDAc4rznm1NpMoVJKyyBlPJly/fo37d+/y6eOXsl4taTYr&#10;Cpv3GhCv4HzHZrNmvVnFFCGT9XoNNsOigfSMBsGbtdf5LJz7LM+Zjse8eeVo6lrVtYlsF0C9EHxD&#10;Y6VMjA29C1loVMtsEK5ZE9qznfPbEuvWCCbsTQLOhwzXbBdaWF8ovmuo1yvWqznqXKjgRRJzuV5z&#10;cTnT2Xwp5c5UMmMVoFcNqfebpp5/arPips2KO9473dZT9WqgCK8nPdVHKpEEMu1LSkHt0wySXNdF&#10;8UacE3ElNb5SW5ew+frE1GpMDSTgEB8DS+IItY9fgfyLJjDBNYpUajUmTrMWSW0J4TiuwPFQD7Yx&#10;BeFqdBMIopmYQqS8NSR12+qK9MEjlSJiRAh5YEqBJNakI2rwsFptgsT32gE7uwOQaPLaaxa2wTUF&#10;i1SXVvW0zYanz77g0aOPePzoA05Pn7CYn7CYX/D86QuM5OzsHHLz5j3G0ylFNUJsgZgsfuZ4DG0X&#10;zFk2dUPTtqyWK2YXl6wXC85nC04ulpzOGw6u3eXb/+SP+dN//p/zjW//EW+/9T73Dm9gzQQrQlWu&#10;uX7U0rVPmM0ekVmhrHYRGbNeA1G15yU08ohkiFiaznFy+oaTN8e0XdjBq6IkyGNCmbU3A3YuEGrG&#10;0HYdm/WG09MzyrIKHp/O0bStGBHKqmRnOmU4HKl6ZbGu5cWLY9rOMxxNGQyHarKMVEBaLBdyeXnJ&#10;bDajyIMZre82tM1aD/d35J237nHvzk1yK9T1Whbzee9YlWWGi/NT1qultE2jXN0PY3WqF95lGXke&#10;m9DKkDrkeRE3jyuEu27JzvD9dn1Ghk9J6tuwLmnWK704O5aL09eqbS3jyQ6TnQMGo31ElIP9qbz1&#10;4Aa74zF5XgrEYTAAztXHs/On/31R7fyRzYdfs1m+E6BAb22eUHafJySyA+nbVgXivD7zpUUbtt3t&#10;np7I81TMJGVH/WOUftd2CUYj6k0g0wTBBKNNIli6wtEq6p0459Q5hynQoFyzkSgJZ9EaG3JUH4KM&#10;sUGUFFpx+/eZshHtnVgCjogvFDN407dox6AVvV+/xDiEkm5AR+aK+E1wHi7PV3z84adcO5xw7fp3&#10;KCXrbe5SULiKFIL5asd8Pufs/JTj45ecHD9jvZphTBdNUC3rVcv5+ZLFotXOGxnvTBlO9xjsHDDt&#10;HKvVMrZAL/AsaLslXg1lFUbGqRftOhVcjTeOyWCP93//fQ72rzEc7oIMwBS06zWnx8fs7I85PCzZ&#10;3SlZzp/ijGcwGDMcH1EUI2xRM14bBuMduq6hdS3NegOpUUjgzdkpDx9+wk9//hO+9a0/4Gtf/SYP&#10;7r9LnmV4V+Cco+1aXNPgvaOqSm7fug0Kl5cz6qZJvQuhv8SYuNuHtvayLNjf3SEvMtbLls16iVcn&#10;mgYaq2Fnus9wMGK9nHN28pLZxRt8t+Fb3/y6/P7vfUvfeecdATg4OGA2X/Gv/vpf8+zFKzabBft7&#10;+2S5jTu5E1CSZX6/10iyBbS9JiH1nqQW/5jFIm57d8UBRtFb0qEUqPHY2CZgI1ehvqOu17JeL6k3&#10;GymiYtaIQZ3inNK56MHK9j7d6ovjx2px/L929fKz8c6N/2a7QKPlDMTypdPAPHhJfowpl9ArKDt1&#10;LyaLK79tgxZUJUiOUvBQSSlAOpbtlhu7N5OcIaJ57UWTiZYP+dq2pdpL1J2LMUaqqop/F/82EppR&#10;rirpb7Q/PzEfiomGXH0tSccVvjOhrzrc0imt6jVGsRsLIXhRxiDaq9sgOPlIqM9Lx4MHtxhUgzD8&#10;RWL9WgTvWmaXZ7w+fsHr45dczi45Pj7h9PSY5fKcyWSXg71r7O3cYDjcoyiHFGXJZGeCNyJN19F5&#10;yPISmxXkRcl4PGEy3WU4npDlBapC1zo266ABWCxXsqk7bFZx/ebbvPP+dzi6+Q7GDljXHYv1CjE1&#10;R0cVv/etO0wna1TPWC/OqYoxw+qIweAaw9E+odkMiiKjGowoByOKwYC8qBgOx0x39ji6doPrt25x&#10;cHiEsTmPHj3mgw8+5KOPPuLy8oKmbaJgJ6ClsiwZDcOQGFRou47zs3OappY8ywURLYpSiqIkL3I1&#10;1krbeV2uaj5/9ERW61rzomI4nkSmXyA2DsYyorquluXsnMXlmf7pn/wh3nXyi5//jB/+4AfatS13&#10;797hP/3P/hMuZpcyu5xr23Qs5wtWq0A2JhSbUILNMsmyXLO8JMsLyYpC86IgL4Kpr7VZmGUTOQXv&#10;nbqgspSE4kntRtHxOWpXetdy75wuLt7IxelrXc3PKcsBo+le2BDGO4hxcvvGvv7Bt7/K7ngkWfZb&#10;6cPVj67dfLSYvf4/ymryzSwv76QlHjY91ZA2S6L4BFR7ZCCJ/479ABq4iG35MHVCfclvUgkXIOUk&#10;EtnZKyYIEVn0anENe7EgxoiKCVlKHIyaXjskId6LiGhZluGprkDxYNduUgZCCMxG4wATSYlgTEH6&#10;9tI4TEET4ZR+R5/qxKOWHlyFIkaUw2q0sjMmZoNq1GCkrteodkx3Juzv7zAZDwGo1yuePPqCn/74&#10;h/zgB3/D48efs1zOyLKM4WhMNRglNjpICYxFshyTFdh8QDWYUJQj8rzCOaWqBql5LEDXomI0HrO7&#10;u8d4MmE4nFBVY4piSDXcY7h3m3tvf5tieMRy1aqqk8ODAe88ONBvvHcoX31wwN2jCYNcWMzO6No2&#10;SIiLgqIqqaqSsqzIbY41OWC2PhIxHcyKknIwYrKzz3TniP3969y4dZejazfY2d0FgdfHr3n06CFf&#10;fP4pL1++YLFc4JyL/TMpUguXl5dsNjXeefK8kCzk61qWpYhkdN5L3Xby2WePdDZfYbJcptNdynKA&#10;NVnYzNSr905814pzDZv1SufzmZwcH8u1G9f5+je/yevjN7LarAHPnXu35PXJCZcXczk/m0mzqWW9&#10;nMlqdSnWmiA6MgabWcmygjwvJS8LyYtC8yJ03GZ5JlkWjjcI9WKKG6ebhxS8k+DoHBUL6sUEVQwm&#10;1rZUUd85uTx9yezslWzWCynKiYym+4ymu5SDkeTGcf/Okfzh739DRoNKrc1EzJX04eqH9x31+vIH&#10;q+X5j0XsrSwf3Iu7NP2clr5uGLMC70VF0KsaKElqwp4Ui0+RYPiWUY+/vJLDx6XfM/wRNicvNBLR&#10;L2CTGWsIGn0AiQyv947NZiPeex0Oh2R5mDilKcLEYJSQyfZYe0BwlbvoZ0FceQ9bqZRIqIRtlUWB&#10;DfFeosJcUnOEsUkAoag6cShd23J6PuPDjz/n/fcesDMdcnl5wesXL7k4O2Uxv2S5WDAcDcKAnrZj&#10;WFWU1YCqLFgsFtK2LUBvkqJA07RUwzGbzYbFYsFoMg4txOUYwWLUkIkhHxRYY8nyASabMN4z1N6y&#10;UYvNDfdvHvDWveuyPy3JjUd9K13XkscpS8umRYTYepyUeFHLH6FyIAcznG/DnJA4FtDYDJsXYLJw&#10;nxlDWVUcHB4xGo+5fuMm69WKzoVegs0mGK48e/GCTz/7nPVqRVPXdE3H5cUlIobxcEQ1nFAELYEk&#10;IZT60NlqrBFVH+TSTU3e1JoV23vH2IysqMiLATu7R6DC8asXfPe7f81nD5/wz/7kn7G7t0te5Pzo&#10;xz/nB3/3Y05PZ7q7cyh2aRGLIop3Qb9mIjsYA0SYIWKspBTCZnn0eRC9gqyJJeYeRSdFk09+G+G/&#10;YEniY+tKbCHvovGsiaIoa4NsuqxyhsOhDgeVWBOmtAj/QFBIi/Ls1cf/bbt39zeHt7723wEx34rV&#10;hlQ9CDkORLaxfwOyXUQ9xbJdJ9uHRh4uZA5b5VFcb1vyMfEPUTYt6VOk93KQVIGI4pBY0pPeAny9&#10;FptlmtjZPhAk/BM2+fTU/esmsuIqGbllGdHg45Aokb5wnMRZKdLplpgN6EBjBSAcqgKhjDZf1vzm&#10;k8ecnF5y9+5NxuMx83FF2w4Q6XC+iw1hlsl4SlX9X61dS69lx1X+1qqq/Tiv2y/HNrEdGzsGTCKU&#10;ARISghlSBjCACaMgMWLEiDESSBkz4k9kgpAyQgzzAyI5Soiw5dgxdnfT7nu77z33nL13PRaDtarO&#10;aSOSINhSd19199lnP6rW8/u+NWK1WmMYVui6EfOyQMTIOaYJGOcFKSeMY8RmcwHfeeUy9Cs4+FOi&#10;RIJx7JDR49keOO5n3L/b45237+D+3Zcw9INGNibLL6JDbAnK4hwHRj+skRU4o2+SGS7oCLkiQBbN&#10;ZVVMJiGmDBAheF8JSiA2taqiA2tsWKGJo+gI1O32QuHEMWI6HvH0i6d4/OgRnjy/hAiwGVfYXdzF&#10;dreD9150E2WKMeF4nOT29kA5FWuhZzKOBWluy0RO0QDkQKFfYb0jCv2I3Z37mI63ePj4Gf7pn/9F&#10;o63ek/OMGEXG1Q5AgPe9sPOq7sTSFkfzJvVHIjCxEBv7kVgsDW2F9hba2lnO9DXEeSaF0WetirCm&#10;pCnOWOZJcs7ErKzboFwKERHabFa4uNjRuBrAZw75FxiFegH5H2Oc/lY3g1sTeFXDfGkjeJVABaLq&#10;2Zu4guZRDIt1SEQHv1QjUZ0zyVleUItpp6ijRgCGz7FuL6pWCp2dD1ILNJZbiHNMgBMBEJeFiAhd&#10;1ynjrGodSJFShCosQi+sWSoLiVoxVZpRQTUm5fSqG+ZZox8C6iAxNRE2pJfEhKRYGsehFId5Lvj0&#10;syf44MNP8fprr+Ktr72G6d6hyc6FbgTgMI4bsOtUvo0cttuVQph5UrUfJpMyZ/Rd3/gBMSYs8wJk&#10;LZmG3kEl7hk+9Hh+fYPpGDH2Hu/91pu4f6fHSBoilzRpAugdUsnIsLagAI68zZ7sMM06ns05B++D&#10;1kacQ44qmaY6DcopcM4DIHHsDa9fcRcEkjPgFxy8t11BdWZjVZBi3L2j3j+EHnGOGIYB2+0O42oF&#10;AJRyQpoy5nmWm5s9rq6usMyz6h1wVtZlSkAnlHNUQJa9wBB6EBRX4pxHGFZIMWE6TCgAxUgGr/bI&#10;mWhWFCdJVmDTiQd0qlhpUcSAS96TUuS9uZ/T+mGic3PSDoVcgxRJV1DABEXjSi6CGBea5olSjiDH&#10;2vJ0nhwIKSZsVmu52G7JdDdru+CXG4X9s8+xf/b5ywAwrB/8yebilb/sV3e/TeSGus61PmAwX9vI&#10;dYS8Bk+5ld3Od6/+0oDqlNPDdgq1vwCqWOxJ8b4e2iWQ1o5sJ6mdEQjZTAcFm6QEgUJVxSJ/pVyj&#10;7vLGc6hRgxSx0ZPN51PNXaRqWpodM2Oh+Z9enOUeEH1OKvnFeEHTUttsRQDSmb/HY8K//fRn+Nob&#10;r+Hr7/wGhmGL7W5Rzn4miDCc76D5sSCmCDcvWJkw6e3tLUgTAzhyyrlnwHFB8B06N0Ikg6jAdbXv&#10;zzgcE24PCeMw4hvf+DqYEyTfYo4H+G4EyIHEAYVBmcAlGDPUNwRlNbYiOl6+61SctpSqUxAxL0ub&#10;KE5aX6DgPYIZMdjLrmG+VtVNTsyYodVHZE5AEcSuwzCssF1HpC7pdxsEubbycs64PRzo+uYaNzfX&#10;iDFCis4NyUkh7wSSPgQq9hlHjELtkgBmqHi4iPOBtIqjZe/gHXnPAhQiLiiyIKUjvBtx8iugYrHn&#10;Cd3opOqIiOEIq2SCqP+AjhfRjVLTipKLMDGJ06zZMdlIg6ydnWVGzgWeGd5Sk1IEeVnQDz2Nq6HJ&#10;A1VL9UuNwvkx3X7x/flw+X0fxm/u7r/596v1/T+1PSgiGfnUlxeyTBLUIoqqP2Bxvmkh2IOykl81&#10;M5Y2tMjd8nbrxZ7HXkBNVKiOrqnO3dBhusmzCDsVtcil4DBNWK1GQHvf0vT/z+oHBn224uWplEEE&#10;IWGjTdFZ9KMJFp1bJzRjoT8Vh4IMsHrIkgEUbvdNNvHJMePfP/wUr/7ah/idb30Tu7HHdnMBSYxi&#10;MwfZEdgBJRUsc4Z3CSEE6bqORIDj8aCdWgZMyRYEndtBnIFMKKlHTh6ggjkuePxkwt17Kzy4t4Ej&#10;IMWIaXqC6fgxdpt30XcPQNyLyERUACdOHHotB1l6qRX0DswRQ6+SYPpus6In44w4z5BcwCqCqkNs&#10;usF6/M68YAGZ5I0jhoYJdW+pvgGBEMFYygJm1TsYxhEzz8YyDPB1rN0CWZaF9rdHXN8csJ9mZE0c&#10;ITmhpAXISetjLCBi0RZAUWNIKs8msmgCyEzOFWjLTcVsQAxBoZxnLPOEFDOkOJPqpxYFo5bjoW+9&#10;rRgBFN4kkNz+K6wFjyquwgRk6wDmFJEJkgQQCcTkSMoscdojzUdQLvBhBdd1KC5IJoIrkVYBWAUT&#10;R1DqNYF+hfThy4eCZG5/9PThj//sZtj9wZ0Hb/9DCOM77PwdUCU5kTGhtN4gRq3T4EQtP1CHvKiP&#10;ZyIULmYQ2kYijd6YTr5Ynx4xWZYuQJ0EVRphqz5KAkCOPYgKSSEkYp1GHRfMMyOEDt57ai+qqN+X&#10;85MwW1p0UpkSKcjlBSl9Mmv3Ii2Waxej1kZ0c0p1B/WTZ/3X2qV5fr3HZ589xEcf/Qy//ZtvYehH&#10;xCHhMC0t5SgG+S05Y1kWEBGFELBajchZZx0sc0boBtR0jU0gN1lXqwiQ5oRpnuGdw3o1YL3WaeAO&#10;DsFvkN1XEKMaD9epaC3Y2kGk7EnF23eGyAuWupgAiUVEVWdARNRzsW4m7z16a8epmKqBuqQ+xvNB&#10;i/VPvZ8qpFphw94H9Y4hIHQB3jmJRfv68xzleJxwezzS4fYoNpSHiIsoaWiBDid2QopbQbYpZSqf&#10;ScJEVNQKEgiadgqEQeKcI8dOoAaVihm+mvOoMXFCpBIArYWot2Ju5qxMXW+XUdG9xAYKZKsM5lIk&#10;SyE2aWrSua6U4iIohbRw3MGFTrwP5JwTzlnGLtDQhVZIg4rYyv/aKJwfy3T9g//8jx/+7jDe+aPV&#10;7uXvbHavfKe+KwHMIEjbcCCgypSUGiBILfaZozx7FqcyZUvRWzGSSqNYo53/S+vlNPfP4NAEy++0&#10;I1HFObxzbaYCnBYIi1LJTw0J43/oCyRhEAopBgOQJs315cMiG6r9CqXZqosQqXkIzutI7Z5Synj8&#10;5Cnef/+nePvN17G+u0U3LJi1uyAQ/c6UIqLjKuElzGyGYYVSCqZpEtBCFcCleAcCpCCXiBgFh+MR&#10;x+OC9eoCfecN4JJRSoT3G2w391C4SKFIM/ZaNJIOnhidU1m2WtkPPmAcRkgBujDAOQ/FPiSkaJL0&#10;rmtiKc47eOdFowRvG4Tac3DOCUBgrsNYWs1JOxyB0HUdjocjiBihCyZj5xFCJ+yY8jSpuOx+j/3+&#10;FofDAdM0a6GxiHr3lBQQlTOEkvXWtDSlcvKagznnkbNei8HuISKUYoQA8I6J2MO6TpaCBO3Ym1gP&#10;s0qmCYhsSJoGctB5E7p2yOxOrXIZM9I5cpKRM9VyF5WckTWtokJK4JrnWQmIRHDeI3Q9GXyaUDJ2&#10;uy22m405UjIHi1/UffjVj+n47F+n6foHz7746G8AYHvx1b/a3f3qX9s23YBoBTQWiCXX0nZD6/Gb&#10;KxY6abPapdZC3yn2Qt1ITaXJRF5OXdNSLY89bDKahNUaTG9fueY20YeoYkvrydSt01mLgKymWju0&#10;FcD0364PaJL59d/a53UdlUaAUc6HfUgrEZSl4PLqGj/5yYf4w9//PVxsNgaj1VF0uQi88yglS4xz&#10;XTQt5hiGAaUUyTnTNC8IQSNwMjm3k7S7WJjL2O3WGPrQUjhHBYWvUOgK3n2FnlySfPLzG/r4k8/w&#10;3nu/Lu+++xplWSz1gjAKBe9kHNfErNVuZjaKerY83JOG9a56Vu3dm+6hPubcJoyxeZJSlEJsjhVg&#10;TSuEHZLPGu6DyLsOvjf5dghJgcSYcDgccHV1hf3+RgutuoispkTIJVJKSXJOYB9aVCV1AZZMFiNZ&#10;SYwgWVRoBYZg1Tdb37V1wzTCoBO9uEbBaFUxWM2j5Kq+Q0Qkjl0V7miRkRELX1hqIjgZIBSUHLFM&#10;R+SSdQxB6CX0g7pYyeiDw907d3BxsbNuC9X1+n+LFF44pEwllwkAnl9+/N3nlx9/FwCG9YM/X29f&#10;/otxc+/buuAtdWGbylTHtJ0q+PZ8T7dcuYYteKD2zO0fDEEFjc5rnaJUtCGRMKlSELJ9xNK7nLMs&#10;y6yGqW6FUxu0PfP6nQKphCtrxerLtk5ts0L2cWugAlL0HHQGaWi/AbUscpb+CIgZ0xTx6PFTfPLJ&#10;53jp/g73761MIpyoxCIQJkGiXAqW5YW5Gjo1uu9JRBDTNVJMkCLo+l4r+gwARcVwyBEzSz8wOVcL&#10;0QJQhnMRruzx8NHn+OH7P6cf/fiRgHf0+hsbIrwK74J2CQoIUkBM1AeqMxBFzMAIxHrkpkXpVT3b&#10;qaJyHcAiOWcDxKiceW3/aI3BQmeu2pQMKUW6ricFKSkTdhxXKKLKS/Oy4Pb2lp4/ey6Xl5eY56XB&#10;nhukmBgpZVmWGcsyw/d9VbWiXOrGhfkHtfFMhCUrFdo7LzUd8sEJoYkHGQNSVb1JW4+KyTAYNlf5&#10;Paq8Bl0AZxKAqCE+M5E4J67o+6opDKsYusDgz3FZaDoeBSLoQifjaoVhXGmBVgSrccTFbovNeqW7&#10;8mz9/v8Zhf/hmG6/+N58uPqevxq/BYBWm/t/fPHSW38HDRNO29AWDUldrDhjUJ5ak1pjOG/RyImW&#10;aZu47mNNL+psxHOxFlLyJjNKLrQsi/Rdj0IVdKScCjK1JJUzbyem1ott3yeVranvry3ic3ajXe1Z&#10;vcHCBhAIhZtBbHJdmYB5SXh2tccHH3yEN15/gJdfedtG03mIIt1AnKGDQ7TVV4lS0zRhHEes12uk&#10;LLi+vsG8LKpbad9rcGHth7CnWushELiqE5cjJD2G908Ruodw7hIxjkgLIUaP0LOB2aB8frtXFS81&#10;wpnl+oYUhQ0A0nCYTnNCasTXnhtrW5J1LKc+IOtcVQ4MSLU7u66DDnHRaV1ZxwzS/uYGl5dXuLq6&#10;ov1+Dx8GrDcjQg903SNdY/Yec0qYlxluXgDy8GrYiMjo195TSUExFHaNpRREiW0+JZN2ZKp0+7l8&#10;Gp/Nj/BBh85UWXi9/0r241ZUPJXTtFPmHKgUNuJhRkyZxNWyBFQUeDpimo4ECHzXoR9GhK7XzpBT&#10;gziMWtjVsFwDYiKS/wJkiC6hHB0rWgAAAABJRU5ErkJgglBLAwQKAAAAAAAAACEA7ZhEITroAAA6&#10;6AAAFAAAAGRycy9tZWRpYS9pbWFnZTgucG5niVBORw0KGgoAAAANSUhEUgAAAQUAAACCCAYAAABP&#10;VN1FAAAABmJLR0QA/wD/AP+gvaeTAAAACXBIWXMAAA7EAAAOxAGVKw4bAAAgAElEQVR4nOy9W6xl&#10;2ZIdNEbEnGvtvc/JzMqsqlv3Ubcad9+mLYQbqW3ZgrZkIz4wSGD4ASFh5M8WEh/wwRey5A8k84Nk&#10;JIyRkDCfBmRsQG4LsBBYboOMG+FubGG56ce9t163qvJxztl7rzVnRPARc62ThYXVRhbio3fq5Mk8&#10;uXPv9ZgzYsQYI2IDv/X4rcdvPX7r8daD//g/8Q/9ySDoAIwBCCCqqKVARSEiUNX8kglFCkQUKgIR&#10;hVAAAiRBEgAQAUQEEONNCFAEAIEIeMT+fBUCIBwBD4N1g0fAwwEA7gF33/8OEgJCx3vl+wW6GVpv&#10;aOuK3hsiHAQgMo4PeYzdDb13mBkYRAVRDIhLw+XNHZa7M3BeQQtoEJUCgggChoBzf1MoiBgnyXFs&#10;8XhUjxcZj8ewXZ/tIUJQJL9D3ro1eZ3CI59PgBzPI7G/2nbdGQg4fD+avE7bZXIA197xsKx4fb5g&#10;FcHh5oQXL57hg/ffxQfvv8A3XjzHO09vMJUCIRHhsN7z2nvs5xrjBPZbEICbwcxhZkAYiMjXcMDd&#10;EG4IzzXh7l//2s6VgRBBqQV1PqBMM0qtEFVQCoQCa4b28IDl7g7r61ew8xU0R5WKw80N5tMtpsMR&#10;q3Xc393h9Zdf4eXLr+BtxaSCJ6cDplqhQkQEWutYW8N1bVjMERQEFR3AQ++4tIbWOwoElYKqY417&#10;h/eOcIdSUFVRa36pCiiKm5un+KUvXv78X/3h53/277YJ///24L/1b/9L0cPRw7CawREQCooWFFGU&#10;UlDqhDpNOExHTGXeg4SIjJscERF8XDOBiOC+YMci3YLM9kVyfAe6d7TesCwrWm9wd2wL38bi2Rdj&#10;/hAePv7NMii0Fa01RBiA3HDKsfEAeARWa2jW0d2A7ighmJ2oa2B5dY+Hz7/C3Q++AM4ragscQqCi&#10;cAANAaMjAIgDmmeL/aC2oPjW7wAhbwXMcYH2P27XQEQoIjG+Q0TCPc/PzAGA+VyFiAQ4wgwZIkJI&#10;YIROAgQhoRQwggHAgXi9rvzq4QGfvHoVi1Q+ffdF/NhH38b3fvwj/rbvfhMffvAC7z25iRJOX5e4&#10;nh+wLAu9dxQyIGBwj25BLRQVCDUYIAOIQEgBy1Qx1RqlKMd6yIvCvBKRMYYAEMKAkOaGZh2r9YAW&#10;ap1Q5zm0zpRSQdEQB+3hjPbyKzx8/HFcv/iK9nDFpHM8e/4en7x4D6dnz+PaO7/4/PP4+Nd/gz/8&#10;/q+FXR54LBLvvfMEN4cZRRXWO5a14eF84d35GvfmcFEEC64AXi4r3ixXXpY1jlQetGBWyUPvK6I3&#10;RDcUEc5FMVWNea6oU2GZD/HtD38Mz97/4CzT/PD5D36Azz/9BA9vXuNA4Nlc8csv7//8n/rbH/+b&#10;j7uRIAUUQY9od5frq7fyx/9nj3Jdl4CQToaKUsEMClRMZUKtFaVWUBQk4DS4GZoBgQg3Z++Wm9b3&#10;ew6SAQqFG5ogihbUWjHVCW6OGBt62y8RAUZAcnHBt2w/No5HDBSSSz98234ZjyiEFkUEkUdn6OYQ&#10;CBgB9wwc5hk0QMDCsQJgVcjTAyZ7ivm8ovEOdr+gNUcEESSMAcsDBYB9I4CZASMCb9/EREPjZ3/H&#10;3Q0AZETAM6rC3UkSFEKYkSyRgiMCAxEAiEi8NABIhIeAVBUmVCBA4cAekWEMzPccf/YAzAkLwAzt&#10;esH51Wu8vj5Q2xr9/MDzm9foawPNongwBDAkYjJiBH2JPFqFMoMbGNCi0FpYagFVICqgKkHZUCJF&#10;NC8BwalOeT/M0daVIQKtE+J4ZD06dHaUOjOqQmZFPUzQuTJEwgE6QacgKIAoSyXqNLHUCtXCEM1A&#10;OpCKBeDmiUzdEe6MvLURe9jL+yqUDMhkZOR3kAwm1B3nTaiSpRRoKZAilLng9snNze3tkxs/v8H6&#10;8CpkPXNG4Nlc8Qe++94f/uc+eu8Pg4CrRhwOfPL+N+LJe9/i5w1/+z/5n3/xTzx0u//+ly//z1/4&#10;G3/rL/592fG/iUfpdke4BEXJUqFaICIhBC0afOmxXM8EEIZgXjoAYBBkZvqvf6lIqBYWneD5vwBk&#10;tqQJhD3LiUA4yPCR+MBxcQWgg/a4eSMRMswdCCLggAjoDhGiikIUUBeY20ALCe9pHW6GUAAuUBEU&#10;0XHfN1hM1ElQAOiy4rWtWHtH8w56gAZoBFSZAWuclTDTHffrQIBZBoQbwgbC2ZI7YpQBA2kJAQRj&#10;oC0z2+OHar7mI1xnMCLxAQKMPEOCpAmIAhGGE/QMMrAAHYQB6KHRoQxRtN5wfrjHqy+/xJeHghtb&#10;4nC+hZ4KJxilLaHLlbE00DzjdgCMCHpABgIZP4YH4bEXOghuYS9/ozBAckNNeykEIYIQYYDBiEgU&#10;pwXleIPD8xd4/p3vxOH0DuabJwwSvQcuHVjPK9ZlpbWOgpplSgSoAoYAUhAEegRaONEdl3WFhKOK&#10;ItzRe0c3Q4+8x9SgM8stdwfcMyUoEBoEeq7LMEbWp8jUpVF0ZtUJVQqqzjjVAw7TFHWa4BQ6SBCQ&#10;sc6FCgphERFUaKmoU+V0UHzvW+9+74/+xB/8d/t0iFfdX/36yze/srjhL/zCX/3P/+M/+/P/zt/3&#10;SPDWo5QasOjw6Ii2YFkBdzJzTC5FicSqTiBG2UsKhQLVApWyQV4AAlWlqqJxGZskt4OsBaIClQJR&#10;HRE4090ohncIvtWbubByEWWuc4AOSFbgIQLkvYNIbkhRwAeiCARIhWgeA5QIA2Ss6MhYFBqgikCP&#10;gfLsFtc392j3F9glYHBoCBgALPOIkNvefwwKornYNQOOd4GhA2ZjhwDCLJf2asJ3CLGXBzusCODr&#10;2GNkMB+5bLtFEQgCAkNemMHduCMC4QCDChIsqphqxTUMQEdbzrjcvcZ5Ji/SsfoBpQokjByv4WaQ&#10;SE4jyCwZBj8UW2EUmW2398XIqYhEcNziiifvQQ5QE0DSRT7KDIdFZFDoDpYJtnQqBFOd0a2jO2E9&#10;s3yYY8vfb6+fba3YKDPdMzAjfACmGKBr4798QF+hM49xLwz3sjB/CbMcCn87CJKkQEgoBYm5CW/G&#10;9XKFtQa6o1AwAdDBH22XCgMNqwi0KEotQK2QaeK7t4fn77z//u86W8NP/sRHv+vn/uV//o+tbvFn&#10;/pv/4T/8L//bv/QfuTt+9NXrX79/OH/x/7zVf/OPImoIzwvcWsJt8wAis5RscA+PsCoQcNtBMZlb&#10;LJF0ooVR5+qePR+/a5YDiUig4zkqCormxt7Q2zhI2UhNzdcIAN4dKll/iQ46wyOzczgAH0VFEnAG&#10;yy1TBNRxNwBAcoWGB6hEYY0jnvDhzR2Wuwdc7pdcL2SizwiE+4DxBJSgMnmWMsosMDeTOGDc1+oO&#10;QQeMzeMc4YLb4SRPgP1ab5d1f0p4eN4RT74Cks9Jks/hGScHzSFUZCBSIgRBCUctgVIcBQb1BukN&#10;0jq0O0pRqJREVhowi+juVGFC44T9iFEyJvzOS517bVzbreTZ/hIYm29sr21PxRY9gOSFCRaF7qSe&#10;wb0jzPLf3v6VJVUAiY7MDd0dhkeuawSN2BLZhlbGgg4MoiQGR2U09LyHo1AMOiI8nP5WeYsRKIUC&#10;pcR45VzfBGxZ4/7NG8SbO77+8itc7+/h6wqZKhgOOAcBjy3iEEG4D0QMgMIQFXpRMDoQ23kL/6nf&#10;/4/93O/7PT/zcw/nM37xr//Nv/QLv/hLf/qv/K9/49//fxEHvvYo3htUlXWegFnQumFthrU1mBts&#10;HAhiQFY8RtcRbPOcvka7jx+r7uTJVj5kuZE8w77ZKdBRuuSV4FANttIu86WMLKxDyeiewSQj1qZS&#10;9G2zQQTQhGeAZaDYUAvoMGzMPlGUkFJRJmVR4vT8iOvdEcubB5hFlinQwe+NMmAs7AjNUmYoNWCW&#10;NVvmcyi2berbEs5rObBYLtu8wDszG28FxUxEZK6JLUBnXAgZsFxFwnbuYKSx8Fz3wYAb6QYJi4Jg&#10;CQ/xDppR3CEeY4uSQglRAOx0CD3hCSVrdoz4yIAls4xRzQAR7kyUF3twG6rJIFL2FbOzSdsiG3x1&#10;IBI5IDy8d9ra0VsLD9DWDu+Wm96xVVQxmIokaTkCaQaAECqVEeRIPmQWgI9k+Jaw4/HwgC1ibWs9&#10;BkczAi4ABlNCom/4Q0gVDSLQloWtGZb7++jLApoRrDsZP4pLjrs2XnhDDxERYMa2gHnAI2gR4dv/&#10;Dw+PwI99+M3fe5zkd//UR9/4I//jX/ub/9pvfPKjn+/md3/vIQEo67XHVIV1LjFNB94cCmJcme6O&#10;1juWdcXSVlhrKeUh3rrJ3Nb2Fj05JMXw8HGHbX9Dw4Yavo5EMvtkjbUjCBmowGO7dG/VowmzN+kz&#10;9tC9LcCRdUbUDgRiq+sFUAEEsZFmQ4oiHAKeBLfvP4GvDXa/4NLu0PuG8zKbc4AHB2BhsHXB2jqw&#10;n88oN8aGAOTtUiEfg6wDGZTECI+LNEXGvfzavsYLqo7SrSgpEgKSEbu07CnwgfkNHmRUhRdBFPJq&#10;K0SFt/MBc52hpQAqsACbWXTr7K1juS7o1gdQesReDDBZuQi4E/7W7hyKku/BARuy5FuZZKsuwsaW&#10;GPQDSJLhoAfMjK13tN7RW89A6AZk0E28ltCdWspWurF7wDx5j7HpgiqUoqN0zfJl53UGvUFKZFk7&#10;NmcAHskpkgxii1oI98gbBUcXg7nTwgEISimc6oSpTghfgHAKESOpMSSJa0EwyEx2c+XhdIz5eGSd&#10;Z5gWmgogwsHRJPXkzkdBJ1GumwUC86HWb/zen/7JP/3xN9/9y3/rNz79k5++fP0X1mZ/T2VFubxZ&#10;GEeJKqBOFVVniJbwCDYzRKzRBVRGGJwJzzngGLhdPTKJMYCQiIhwxkiqG4mYpVxsCBJjRRFB9AgA&#10;jqI69PlHXwIp47WBjXIXjazjEXCPrB3dRy2NsSi3gjWyTEhQgSKAqoIqKJrEZmGBOBDmMDoOTw/A&#10;9SnWr87obxas1yts1K8Jm4IwwJUIJyAxVJEARQH3XGdbPnwrL+ZpveXrILllW0aAkj+XTfbNlQeK&#10;BEVRilI00UkQMHdKAIUZ6USVoszyauxkM6C3NbS33IAD/UBzhXsgOoDFjexOjYgwJyMAC7awPfZv&#10;hwPzRETYSpUtXmAP9CK6IaaxmOOtS5HIycIxpCSKIEvLAMwMsTa0tYf1wZcAu5ol23Egy7etJDUA&#10;67piaS3L4UgmKjDk31GGIiIzB7CvTWcwxd1UQrp7uDvDHSFZz4xExLfL3FFRpJoUljxGOMwszGwL&#10;LJQikFpAzUVhcDgYEg4jwVIopYDj/pIS6WMppHYyDAgBIhGaj2vqHuO9M1q8eHrzsz/zUz/2u9/c&#10;n3/lVz7+0b/365999R/8poPC9WoIWyBWMMcB82mCarD3hst6waU3LtHREQwViCusNXg3brWhIWi+&#10;kTCSBCK4A0ThYPy1QHUQcVkLk6K5ErgVam/VoGM3UQIUB5TAUDJCAu59A3274QYI5E2woc4pNmF8&#10;e033wOKOaA4loKUEKglVcFKITpiezJhvblBvj+jV8fLXPsP6xRmzKawBcEC1ApYyajJxNs4rTTAk&#10;kwgFUyaNgPCx3o7wRBTIwjYjgWTgQ+QeKIJSCkCBliRwA0DrHdbWESdHGQUFRVgmRZlTCnT3sG60&#10;HhBWzgCeUhEKTHPBk9MRL54ccXOcyCJY3GGNkAAjBCYVURUejoYAujP6CjCgKYyyMrkGDVDGwgQc&#10;W3qDORgkoQOFepZVQxquMkLKoFJk1CY7GejGvjZcL2dAgPVyxvVyRmttXFPFVs/Y2K8hBUHJoscI&#10;DYWKwihYx8ahO9w6enQ0GNwx8liSPkKiJMxLZJviax4TOyKhH5WKIkrdTiGSKO+9g7rSrEOFmKYJ&#10;Gj7iUJKZghR0BYJYA8vDivrmAR7EMs3g00ocOKgpgbiAQ0rt3RLVRbCbo3dD9FTnBAKF1JvD/Nt/&#10;x49/+Ce+9+EH//r//muf/Bsv7x7+62Vtf/egUEsZ7kUZNysz1eF4gCnh6wVtMbj1gAWBjSFnghkE&#10;I3zHqcP/FwPpjzBqiGZ5E/MK54IfXwME5oLYpD083h4ZOnctBVpTwaAQZZBeQgGCA4EEymYMFADM&#10;88qSR/aD2n6mRVCKMqXGrEO6Z5Cb5xnP338P/g80lCb40fIx1tdXqBIaBeY+SCt5LGG4VdIGJyCe&#10;57GxtD5w1qgQkEzYKAzIcW7J9SdiYKpsupOy0Xuj++BZVIGIoAinaUaZC8pcUSZ9TMcgQIWDYQF2&#10;C7imz6EQmBRwCSwG9MifCQURRDogPMhhghpkXPgQ4hCQCAgCCoQSrEIIykY+7WFeOGLnhhw5iH0h&#10;Ngkhr8PmzRxBW5jlHglzR1sbrtcF1+sCdEONR6IxkCR2FUWpU1CShTW3WJtxaQUKTSSTdXqYB819&#10;nG8GNd/iNvaqcTeMxWBLYvBEMQg3KilvKT/WLaCGbsbBB6TmEMmAyDh1OIDu4a2xLQuuw3HaVoPW&#10;Q2itKSv3huaGHgZjxtwdVm7WQRkqzyh/8rjJJzc33/v9v/Mf/q/ePFx+4fufffGf/vKv/MYff8tE&#10;9/Wg4G5YVmeYp6EogCf6FKfDDUKz7lmtw8LGhdvWmQwqxEf0HF4EMCQTxUZLbhQQJIhkVwNuDqc9&#10;sg2DpvKtutzKkkEWiQqaCkorw1FZEHVCLROkTNgyDFggRVG0QkvJcsR9WKuHO9IM3RoQKQ2pKIpw&#10;ZC4jEGgRUAGmmwOef/hN9LXj8nDGF+dPYeaY6IOvKAPODmw97MbbKW0ISGLg7sh0EiQ0tftdw4dI&#10;QNIVE0BIIC200xQA2XtHDx9WKVJKwTRNMc8zD4cjjsdjSFVSmQJfRJLI6UqNEM3F5REdQXcPtw5Y&#10;o4dhTcU9WUnzdCV7MBI+h4jQkSYwdwsgKLE/iSpkVY3DFhjIKCBFCpTjeSTpDsXG+hvAfO0RBBFA&#10;dASRwSZUcrOJIASFKprZ2CwijEphMIIq1FpQpyncg4mwmLqBGy0Y4QZg47QwVAgmETu4xHirJDV3&#10;JpW3bb6E85v3JvGe08OY5K7BQ2jWo5shurF1g20mjkQFoQwUgCWdHxv3Gm5J8vO6sDuiXK60OkdE&#10;WvQDzpABLFOSemv/D1IyMzFjENe7XgGJb7334h+damm/+snnf+ZyWb6/qRxfCwp3l/tQEapqXNaF&#10;zRpWb+hhmI8zjlNBxAGIjtUdXRw+zEPuWYXZYNozc2zsICLOjetlRb809GuDhuQmpI6syOF8U/gc&#10;8ImQUiCFyQRq1swOg/UOs0C3ZPiLVKzLApUC1ZLeeCkAU06rpaKWCbWWtGoP1WMqustR6WPI+s96&#10;Q+/Du0/DNFWUAvRClKdHPP3me3jvYcHl/or1qzPiYkEP+map5kjIe6WJLU3vf/86aSiQUaNCGFSB&#10;lEKKwBEwd2qpWTpIBrYegW4OlsLD8YDj8Yj5cOA0z1GnidNUWeYJUhTUXGhKhmoBSfYINDOEG2mW&#10;/CaBEEF4WjDCje4pv/WNpwFCqMO3kCx4xlgOv1EwDEAYSOfM1FsIUJlW8yrETHISYqKgUMhwKCRU&#10;0jAkg0iN4fIREdRSKRS4OdZlIVFBB6pW1Fppq0Z40CO4Z3gKHZ4gJUtcJqeB8fPM/5vnM8lu2fbV&#10;ZqwdNy5Lm/TJ8C17+UAOseG/rTNGtjVA0dE35AGdKgMRSgcpyR2lj4ZOTzfuVFmOc8w3J8rpBiaF&#10;TqIvC5sbukq4SkAlIQ0IiXwtbMEgRlr6OkgbZUoGiA+/+cHv+1f/xX/2N/7cf/8L/8L/8avf/8/+&#10;jqAQE+lACMEuhof2ALuzaLbwnecvcDwe4vY4E97izOCVScS5MXOeb5rvWwQiJTdM62gPF5xfPeDy&#10;6oy4OtjTdTjqtdCqrLWCpwl6M2E+HqG3B9RTgR4rMBGdhmYNPRrCAl4cpgbSYeJQZlZXpmTfo6Mt&#10;F/Ca97RqTegNQsuMWg+Y5xnTPKPWOckpb1jXBct6wXJ9wHVd0c3RuuHpfMLh+RO8+PY38OqTH+HV&#10;/Yp27iyqO/G4J5J9IWEPFgI+ElqbJDFQ0VicpEiUWhiS+n8CJRmEV884SwZrxeF44JNnz3Bze4s6&#10;VQTAaZpwur3FNE9R5olUHcGu03rPxh/rsVrjah22+nBbZm1v1iIRQE/TYtLcTFffdtTcgAyKVm58&#10;CAKw3jCyI5dmcOuJBq0D7hBGTCI8TRX5NaGKYBbwkIRsDJNyVhNSoCV7blQ1HIF1XTnKcdTRf2Mc&#10;rWAMWKRZqXfbv4f5aMSKtHYnqQlEBsL8WSLY5CRSDdjOF8PfsIV1z7ABROwKRaLZAYkHJSS6k5/B&#10;7vAhrgyj1p4gMuJKyFRQb444vvOUpxfvoJ5uYVAskLhE4Noag0qUKZNKABoM3TTAhDsjQD36QCKy&#10;v2bTrhJ7JTr6J3/29/yxDz/44Hf8xf/pf/kjXwsK8zH7EJKpt6Shlwt7b7lw7Qlvbk44zTOD6QNo&#10;MBhJRtpJxZ1uAbeMSCUkA+sLAY8V5ckRp3dW2LkjLh2+OGLpcHOaB2xtkDWgbwxtatDDBXqaoMcJ&#10;elLERLg6IAGtCk6Ez8PmrA7QUspMPLYzy+EO747rck1bHxWqFaVMWJYZdTpgmiumqUYphaUqSrnB&#10;zWFGswYbjsjVGioCZS443t7gcrqHPzTEipH5x0oFvta4lStF4GT6i7gVp28hCmYpxuHu9C0bm+2y&#10;bSllOBZBKYrbZ09x++wJDsdTvo0KDocjbp4+AVV3tNGbYW091mXl2lY062yWzWPeA963ZrKG3hqt&#10;N1jvGxHINPNkJ2CEDXQjVEk0xkE0ksSjpCqgbs7OgFtaqr03ntcVd21FPQvmoqgquCkVT2rFVISz&#10;KmZVVFUICwiF5V7m5j1REqEFomWU07FBi/z7JptmtZL2dhv/VxVVyuBmtoJ7CB82YjYeFQTzDjOj&#10;58bFTiskdkiJktion1F5bQrAtsVSFUgexlC2vD0Q4whoyXQpEUWAku5YlQIFKe6g+SCUOa6vZdSK&#10;Ue49isWjTB32/cBwCb2drBKpPn/29Me/88H7v/Nb77/7j3z56vX/traeQaGqIIQIS12KI5t173j1&#10;5iWWdsG13eLm5hSlkkeZoSvRW4dbhJmnh6dkNklpMJ1kBYqiB8zHCfE8dWc6B4MasKVhuTS06wK/&#10;GnxJV+XSH+BfvUlnpTC97CUZ9fl4wOHmhPnpEWUu0FmhsyLM4euCLgugAtHkHmqp6fCL0ViUOgqc&#10;GUx6V5glkCylYqpTzKWQpWBr45uoUHWgFByOc5J4CqAg3UPgaFwybEwKuVkQ8jY4AhjGGgw+DSKQ&#10;UiJVhSRNk3fTEKSmziIBJad5hk4VdZrieHOiHmag5uabpil0mrikVx991KXX64K1NTZLJcbMondj&#10;7x3X6xXLsqCvLRfTKBV6W2He4dZh1uGJWqJoYbgnOYbNC5KVtoqgpP4fKsJhEk3KACkxckjN1jua&#10;Ndxf1gw07tAIzCK4mSbcHg54drrB6eYGN4O2ntwgvaG0Ba4Cs4bVgZBpqAJrhC1MSSg3jTqhjIjo&#10;tOg7oVulQqWCItkKrxYUYSFhyL4Tj71rN9w6SKFGiRJZDkEU3J2zee/hEghhhCJQAVaUaY7pMMOV&#10;1PsJLg5xR5FsU+tw+HC1l4gQD1oY3ALWHQ0LukpAhFoVqAVWFBCO3huHh2XZZB5p5eZGjIAWkE0B&#10;3nvZR7AYTMNv//Ef+6d/4qNv/+yf+i/+/D/zqz/45C8BQHH2DHyFkNHYMDhvBA2X9oD2ZsGlPfB0&#10;e4Pj6QaHw5RwdF3Z1o4NQccWGJFMfPeEkHCD27ZxRngGAZ8x+YTJT0mdpZicQaMDtmSg6KshjTQr&#10;1vOCy+t7xMcdWgrqPONwOuJ4e4PD7RHTzRF6mICiCBnCTwmw5KbXUpLH0JRCUwwSVOZCktW4NoPU&#10;5DpqrZggEDOgFNQ6oWSNvkV5SAxCFFvfQjyihXGqeW2yzt0QACjh5mgeATGqlSilUEuhziWyp0dR&#10;5jmmw8zpcECdZ87HQ8zHI+fDjFJrcKSs1S2sdy5rw7IscRlBoXdDdw+zJIvNPNZrZ1st2polg3Ub&#10;BqElPO2PeZeS/6NYDzcb5qPN+bgD7UiAItwMPltnQ5HCInm9i2rMpVBrQRSPdV2Y5G7EtXdezg/4&#10;0d1rwDxKLTydbvD0+fP49kcf8Tvf/Qjf+vZt1KkwWkPrDZfzJWLtLMkBhDWjrx1oPdg6Y1nhawPc&#10;I8dWSFAJlvQ5eMZ0eP55W5Wx7arcB1t8SyQn2ZQ6SmWm8qNCqlJLCc2uYkqtIaqAKmECKRoSE4o7&#10;xSO8b+2sSQZG0pSxoUSxTh/VuTMJ6bGYuJGiEUnoxCDSfS/7ttwUW0BIWmTLcvt+TRQz1fLkX/mD&#10;f+DP/eVf/Ot//L/7K3/tjxZqOsIEEgzSzOCe3YAZ8x1rb/DziqAhaJjnGWvvWNoaa2tJwiAv0tbk&#10;RErUUum6QTHb5yL0XcUA9s7CGLWaE4UFJRRTR0r/oweqtYZ1WbBcrrheLjl7YVlw+fKMNy9fY5oP&#10;OJxOePrsKW6e3eJ4e4N6OCQM7MP0QQWQnYdGz36Hoihl2nT3TeuBuEBsGF5iQMchLXneEQa4cwPc&#10;yLLBsWwGRg6UQFFwGJJyp0n69YeNFQBFFKVWaCncUVIt6ORwDAYUwYqAD7OLmUVrK69rY9+GhoyS&#10;YV1brGvDsjZ267Ds2qS3SNEg0tWns6JOEzzmZNuH0goA7j1sXRloaK1lI5JbGnqG6Sjr50FmSbpe&#10;GaAOhadSUDeX31SgpbCWCQaL1dZURSgwKjqCtq74cl2A16/46Zs3+OzlS/y2uzf86FvfxTQGrkit&#10;7KLh5tnFHgHrDevlzPP9Pc53b2jLCrpTkHMn9jkgJMIsSVYZXvEUnlIp3ZNXlm3c1ebI804tc8zP&#10;4bDtF8pemiT/0D2DbYDUUqJEAK0zu2pjZ6jHxWYyHkmaRheFyzUAACAASURBVDjDiWBwGKI3gwW3&#10;dvvNUu5u4bvLc0tM2LS8EX1ivBcfY0w+T+ZantdSbgGglFrzDTzV4aGVh0gGlvCIQNBhcV3PxLmD&#10;8gQAgyXSk96zIUYksy62tmoU7GXPgJSqBaXsLPwjQzdQQvQYU54UGhzOwLG5QiBdUfyAkz9HWMLe&#10;aI5+aVgvC5bLgq9efo7Xr79EKVlCHA9HHE4H1Lni+PQJptsTpptDZowxJWfL/kpB2Y45aykwmOz3&#10;dcXD+YLeDaqFOhExCKtwAzWlUx0y6BZgs84eMth4PykKLaMuTr0tuDsVCUPka00FOk2Y5xnzcY7p&#10;cECZJkKIta9YH1oittbQuqO3Fq11dkulvahSD4p5nmGW2z2Gr2CI7RsPEokiOrt1mlv4UJYQQsgB&#10;vRRMtURvDa019tayWzEctnZ4JBoheypRw8ZetWAuJSaA196Ac5ZyidqEUglVjRChu2M1zyQySprv&#10;//AH8cmnn+KXfvmX+d6z53j+9B08Oz3BEcCTEnw6T9DjCagVPRzn5YyHywOW5QKzvgVrps+Y+0yM&#10;tr9H8jj7MhvKw5AsE2tjZOLBVcGd2/SaEUDCu9HE4CW9PqoFqjW0GKZ5Zgln9SwhJGTU/YBQQmUE&#10;FqRt2czQAZj1SCu+0swYqvA96QyHUMaK5F1i3+pjWtmmlX9NFNsjXgwJ+i0Ij7L1tY9Uj9EWS0SM&#10;C7oNwwiaNVyvHQ7H4XCklIL5NEHWxt49vQnhST0FEejYeg1SasrywbE3RlH2vtehoejoNZcMLY4k&#10;zVL8FMRU0/GG3Kgckoc+qahtxnHpiDXgi8GWLDnuXt7DmkGL4PbZU7zz7nO8+/67ePLOM0zHCTrV&#10;IISUke0GBZ4ttAGFYOmGy+WKy/kMM0sPhBDhOhbVOGYd/RtMxUGB3e5LUWjRveNzs7NmoBBK1V2l&#10;8IgsHUZgowrS0BAw7+g++v3HzXd3RHZJZgv4aNAi02i9ew6Giyr5gOHdy8Cba9w9x9r1RrOO1hp6&#10;z3kUmCsQB0Y4emvoraP3NkqSjtY7W1uxXs/ovWG1Bo5MzDKRkyZR6A4f/45ukDUwTROLpJoza0WP&#10;zLJZ3AbdO86Xjo8vV/zos88xa8WzecYHz57ggxfvAHWCn24hcKgCmAgoB5fDtKFzmK+yzTtdob3v&#10;LdjD+8S3k9goiUbuHUoGR4KDBIVUCuigd4Oxw0vO8hj3naqapat3yEZCDjbUx2Ci8Ew+/L8ZirYg&#10;/qgo4LG0GdQNch7HQN9vNX3nnt5Bj2+Wf8Qjx+Y2dODAzfHwwbfff/dniuoRe7dfmlLQc/QJOG1j&#10;0zJiRZDdHXa5wOE4Hk9xezwxDlP0blyXzBxJXo/IxRxoIlIQAHp39DZmMQ4D0K4JczjpHOihY8OP&#10;htS9xXqE8PCUJt1g1oeHXACp4BTQY4H6AYcgaIG+pPnocr7g/tfv8fGv/RBPTk/w4r338P43v8Hn&#10;77+Lw02FFg3QaaPfUFSAblje3OPlJ5/jzY9eo99foS3AUEgk5xiSTS3UbaZjpOOyjMlDpUCnimk+&#10;BEhqyVbrMtWgpqZlETn0o7ewtWUnV9Eoh5mH4xHTPKGUEo4cxrIx4VVroJC1AK31fQalB5BNaXvf&#10;SQBgWLZ+x9YLNAKRcPONVNQRHDRRQbRl5QgCaGuSkAAgUqEChBbMk0f4gTgdMyj0jrV3mDvWZcG6&#10;LBsfsfcgba7H5Wpj/F86V2udME8Jcz1yrmZrDQzCuuF+XXC53OPNw2t8/PKLePrZp/z2dz7Cd7+7&#10;4MP6ITwaQnoEOj0aaBHeC73ndcEoa0QkyVEVtOFzGNYzkLL1XdOzRYvQx3I3aKAqQggXhkt6DoK5&#10;fyx6hAl6N9IDGluBP7K4pavWBBjtgxQHSqao0ajHMOYsk11Z8Q0Z5LQuD8DCI0165HAlQEQQO5+C&#10;kGEE4aNGsZfxEYif/ge/94d++qd+4g+VWk5IPTrbpEXzhDZ/dnIBHdnBkey4w7EuDuHKWioO8yFH&#10;t+mE6+Ua69LHgNR0j2WLtIMUuGOP3puIslc+A8U4bERDbjcH6o8yDkloenEHRzBuouQMA88xSfm/&#10;RTHphBMVT+05/Nqx3F3x8OUD7l7f4+7VPT7/5HN88OEH+ODDb+LF+895eDJhLlvjDHD/5gGvP/8S&#10;P/rBp3h49RqyBBTZkWe9AUHoXKFF9/MCkgWX0X2oxwOm4xGH44mlVkyHGfM8B1WxtjWuy5XX8znW&#10;dWXvnUDENE043N7i9uY2Dod5OPTA1nsESI8Oj4jejJaeirheF67rit5t00A5OI7IpJcECLeOnLwL&#10;3EbeJXAImnvkgJJIk7PWiCDdI69xatgcCyy6OXtf2VuLWYQqBYepRK3B1huaWUJh6zSznMO41erM&#10;1nBVQzGFecRUnbUUVNWYpHKqFT5Ncb2uJHryD73FfTde7le+Ot/Hl29e89PPP8Hnn30cL168m7Mc&#10;2RGaZLwjYu2GCGyj43aFKBhhHrnyIsZsjjE4hhJZRxLIEVpJVKogOFqnB9FYpoIyKbUkKDN3mqVT&#10;NOcuONPGvlcoYQCN6TDwnjIq3GlEuG4yj45BPtsozG36V8SGFN2dW02S1ZJECLcBSKMVZ58JmnNB&#10;N5v8PkcLUSg1wnqKDRwe+wGhW18hYcNIopCNoLOO8I51RdzfLwQrDnPBdKjoHmwWCOvhycxl44c3&#10;7IqpPuqlW4bKgPNIWI61iqGEb93220glrP1xbFnC3uFL8G2WQp64i2BxQ7OAiuBwe8S7z97Bdz6c&#10;gSVw/+YOr1+9wieffIyPP/8hnjx/go9+8iO8ePEcp+MMeuDV51/i5Wdf4O7L14jmoOecoOadOlU4&#10;iat3iI1+DNWsVc3gqpjmeSdB59PNeA6xWOf5/g6X6zXWdYG5s6jieDphmiYeb25wmA/QWrA0w/m6&#10;pNXVg4mQDK11trbEsqy8LivT+CTQUjlPEwCEmWFZF7a1pe8ggqVMOQcSo7szs0769M3CPH0Kb43B&#10;ZAwkriSkKscwkSCCZSoIn2Bu7OuK1g3WO9uOWtLJV+sMlABGfZ79M8bkNgzr2rAuYCmKqgW1FKqO&#10;GYgU1qliPsyZrd1ovUWYMdy4tAU//PSH+PSzT1hUcTMdeTvNgDlPU425CDschcnbbO/Z05+RniTu&#10;fa07igFzz4wBggyzoXGD1ERaqbDk7O9woHdnb22fCjZmtm19b2/p1SS3prgA3T16N9J67uCigGar&#10;vInE8FjtMxYCQTfPzUHi0Wi15dN92O8oU0bvyh5IbLu7eZ8jWLLRJTXcHHQiACJaX+kOUDRUKkUY&#10;KoVCzSk4sKEBG86XCywc0zTBGXDxaGFsbiMeBnKSwmhE2WjtFCA36wYSoCUzL3gcsuKPURs7ASvc&#10;/7wNjR3jx8Y0Jsmu4AAsUqalGxxravZKHOaK04snqDczjpcTlvWK0MCXr19BiqItM7AYXn32Epev&#10;7iGr46YeUapCIRQh+sgaVSZQCyBEH/m3zDOOt7c4PnmC+XhEmSewFlx7x/XhioeHBzwkR0GKxDRN&#10;VC07uOvdcMGCuF7Reh/ZObOAjZH2vbU9G+WkK80mIBLn9CLwer2itxWqGrVWTlPF6TSlKQpb2ejh&#10;tstkG/+eVr1IJ+2avoaw3tG7ce1rmp3cs/1cJUSFohMcw+yUNSGip6TZzfb7NxYrx3Ca0XOR8nN3&#10;h7WGpXUIGdnvIpSVKKqoteBQK0SD3QzL2sCx8xCAr46H6wV3UnGaZ4AnTiVt7kU1B+bEW41dZHZP&#10;7gz9XtHG9i0hO3JgT4xVm0oEcpN6GgvdEdZhrQPO8NZB3xt/HtcwBoVERpqVdOcwcnukgzR7ayQb&#10;NAYP4dm8GKk2YODtRPeRmGOrg2I4L/N5O2ex761EQY9UCYqZg1RoxZh8FDDrSXygDJFAUsbKmcEo&#10;U8lWbzosGnrvvK6G7g21VtTpxDkKPHIGQTqrRrejpAtyBGG655CSEa5QFIlIiF0TY/bxJoUSWwDI&#10;zxHYGrkGZBozBHLssDXLGYmQPROuIlh0xVVXzJww64TpqHFzfMoDbsYlBa5Lw/qwYH39gK++/xnu&#10;v7wDVqKyZgt4Qm2Uw5TjtVTQB4eipeJ0usHp9haH0wksBSwFDmDtHW8eHvDy5Uu8evMGva0QUdRa&#10;eRij6mvtqGvB+vL1YyNXDnTlRiJtBCCQTj2tFVIqluuV2UF4Rc+u1ChFeTwccTydeDodMc8TsC2c&#10;cIhKEn2j/TwDTmfvHe6B7skDkYIyVWopqBEIP8DNuGXb3juX64rNMozIkXmqFUWVfQxLGbIochDK&#10;IP6iU1VQRVHnEzQAt57Tt1tnrKkiRORAryIKZaAIUSQ/P6RqToR2T0nAg1gisFwecPdwjy9F8PR4&#10;wHtP38Gz2ye4mY/oSpgCjQ6LpMkdzE239eVvPPw27Gdct8gPw6A6EJ4TfVXyM1OmUiFEIq/eMpAw&#10;Nss1NrbRPaGyiKDoCFgiGS1E4NvAF3gqXTbQWypHTIHQ+Zgg33ZTjsybgGxcF24E6pBOwbc/LURC&#10;UEo55YwDEYSPMWwmAKfcSBYwQ3reSyGkQKVmNIJF0UqzJda2clkNNzdH1HqKJxM5zyuu13M659oK&#10;s+yOFAKSCwWEjjkog2GI3AA9DBHtazwCR/TkW1ONPJgzDQgUqZhqBSHolpOYu9n+ug4bJcbogCvp&#10;KltCszGYARGGauXlusAerrh+eYdXX7xGe3OBLkCUTU0ogOYm9+hgKTjd3uJ0e4vjze1mTsK1G9a2&#10;4rIsOF8vOD9cYrleuawLWtpKg1nvpnmoG+LhIXrP2psiUWsd/pGs5UnsTWjjw3qCqjRwNI7lzZ/n&#10;wxiim2rEdbnE9Xpmdk+W8SWoW/bM+vKxFBuBtrvHtTcmtF+wrivMtrbxwdITUJXQw4EVijG6FkAG&#10;jNYaXLA5H4dr0MEooAvW5Yrr2hCxQkmoEmW0i+uhYPvsjpzun87Ndbmip6syBDEmyGejnWgBiWjM&#10;n7tEhBv75QHXvuLlwx1ujieUUiIC7GVLpyPy5PzEUZ9nN+Jm9knOIc+NA1IklZRDiNz7sEi3cAjc&#10;enaTvoXr98T+1t4dPu0d7exSw958hkET7XxEbmp3mFuMLudRn0iikBiWgoiQgSrIgd4y1MFz/wQA&#10;Gg2llgmqCVmMhLplRAqMuiOjmz0OLIC1dYyoTinEfEz26R33D5e4vS24vbnB8TCPWQ0XrNJSJcgu&#10;PVhvcBpUK6Z6QC0VgcC6rEiirI/LtwWEr19E6mb7Ti8AI6dSr1smdUP3jh7J0ksq84ieg06kcIzQ&#10;ugCRxGopBYVknM9ob664fnWPy+d3aK8u4Io0OM0TokhaVJvBGShlwvF0i3o8QaZ5fKCIIEB0c5yX&#10;BfcP97h/uMflfM/Welq4iSilAioRANfWw93obkOIHsqGWbR1pacOvRFVzA/tqZFjz3oGEAqPxxnT&#10;NKdAlRwB3Cyul4VmBlWJWoOdPSKy0cjHaiq15IBTkQHZlQbwah7n84WXywXLsiRxOUhMAqEkiypL&#10;KTEX5VQLpqJRysQyrgUQIWbsvcG9R46OGRB5Iq2UtGgvS1xbjhUppcZUK2stKFpjnivzk6c6DIje&#10;V8ItJ2qsyWKpMPIzGBRFgU7khiuIkECLjvNyj1f9gmOZMdUJVUtABTk4KqXkkp2p9PRwsDy6l3JA&#10;sDuoEuFGt04zjUZDjUqtJerxABpJC9h6ifxMCmEIA0rANi3e6dFhvoTZAukVIWQLDa+6AetEbBH0&#10;YaVzkvsQvBhm09Eq6pHt7sA++GZruU/p0wl4jFb4YVjJwBXleDiFDcKm984RNUCkN1yYhg+RPLLW&#10;slFqkJER4exmsK2ldl25LFcc5ikOtze8kQLVCZeSGaa3Njz1BnegWyCiwWwbgiIoZcr377YP9Ngj&#10;3Kaz20AWHjAarDvQ1wwA8lguuFvKnKKDuyQMjtVXeDMUpGFJDPDrgsu1wd6ccXl1Rr9bgLNhRkWZ&#10;CpRlz38UCarweKgohwllrqhzRZ0n1HnGsjZcrhecz2fcny+4LFdcl+uYeZjch4hQ6DBYhKS/Q5C9&#10;BIig1pKTlVWhU8nrEMA8zdSSMwVaa8PlnK4P3UZ5gUy05OFwwI1lH3obw14Mhscu97XBKUTOSSI3&#10;K3DGUm7B2nJiFNOMF7HV12KOYkGHoMOwdKdIH13wBeVYWLM8ha4r1+UKaxbeLQ1VBKoWlKNyc8Ca&#10;OddlRVtWUIQXLSjJXySPVqZIDcCZsyEM3UGz5D2kKJSgFYZLthHlGN1hfMOK5oZC5VQqCA0HxyQx&#10;y1TCMQsrkDV8MjuxsYoR28caBrcx7wGn9w4PGYgOFMU2dGDnFvbiYJCT69IitBFQ9GFWMt14NwmQ&#10;SXaGRYTBwkYDV06xjXTbgSl77m5jjh0UA+Mne7LTR5sklURjLRNjXaI7GEaM+jsinGYZGYVp0bSR&#10;dYIBkRLuSLYb+ZFwLEiofD6HkDzd3uB0+xSnE3F/f8Hdmze4xAWBFZTIWY4e7N3R2pKdp8L8XAiZ&#10;IBWQzUDT2qNxRAJExyZSOACTwS04UEJQmJ0IMsaHh2/j2Zi1GjA+K6JgjgCvHefXb3B5eYf1yzOw&#10;OqoLjjLnYFMWGIYbTgSoSikFUQU6T7h59hTT6QSWimaO+/MdXr16jdev7/BwPmNpK9JmnIFWNI1J&#10;69qg6pxqidubWx6PM4rm/IBSsvciP1WrbjEeh1H/hwXO5wdsptVEnxLdjOv4DEQrhe4zAjnc06xn&#10;ByyyI7Pb7puPbiuWtXHtxpwJklZdM2cO+Eh2aPs0DhD7edRSANUwES4BuOdcTW8d4QZBxDwX3p6O&#10;OJ1u8USIh4d7XB4uvJwvuFwuEdmHDxGiUFCKgFXQusW6rLhersToM1EhalHMU+U8jfkZ04RtzH9r&#10;DWvr6G3N0lKFUyGq5udBTsIcIoRA8w5FR0fHVCpFJ1RhZmb0gINQQU6B2MxlKSJym+JdStQ6cZrS&#10;pbpeF7zBaywWsfaOm1kIrdzENxtyQ3JGw1llAjMSa0fEAp8KONWgOSRAgVNiTCcPQ4QFxgcZeqTV&#10;7v/i6s22JElyZDERqKqZ+RJLZtbWM/z/n+Dj/QLyiS+Xy+FMd89UZcbm7raoAuAD1DyyWXVqy4yK&#10;cDc3gwICWUIkZR2IDP2JO2GxAriP30iyI1R+p1qHYRrythrqZmjN4daxBUrMswGodPXjbsW2AxSd&#10;jmmCnISSgzEV7s8L1RTjdMDXryNOxwc8Px+RZEApF8y3G9ZtRmuhhs8lwZoFbbl3D4BBmEAWDCUj&#10;pyFAJ62xx73XOwCdlSmMwIOwvNLOgejGXr3AxxwdC9BsRK4GbOrt/cb6/YL2egMvDYMUjCwYmCEN&#10;Icnu4KIngZSC4Rj06dPjGaenJ2ymuNwWvL+/4+31HdfrFfOyQs1CEFQKREoAov1hyv2f0zjwfH7A&#10;w+mIcRxAAIdxxDAUlFxCnyGJiYJcSpjGgKi1Yp6XkCf3dio+L8W6rthqddUa3IBtY6tbgLSO/llV&#10;ZBFMw8B2NGxrxbyuWLcajkHeLdEUIbl2C2aIcDdAJcyg24bqsR67euAuqRvaBIAm3JpjXRWHccD5&#10;NGGczhjLhMN4wDxdOd+uWOYZrXZqcsqQVCAeITbTMEXeae9KtSrUgaaGnIiSe9BrLhhEgJRhNYhW&#10;mxqaOYYkaEmgKRLzBheUJDAh3NRVwYIAuZkcpZBJiRT9Us8CMjgVwTfcrUs+SUNAjEsxKvv+tPSe&#10;K+b4flShezn0ZyvdPSDR7QL7OiMEedgVnH17EX94aH59N6jt/J/4q0tsPrkJdzijf0VfPX92E0CG&#10;CeAZkeHI2K07EF1CQqQrhUwI4txDsvruOcRUKXvgQBVJBEp6rSu/f/8ObcD60HA4nJEk43R8wDiM&#10;uN0G3G5XzLc5vA4R8lt4pP+0Ztja+smyC9If4uZe4a777uwT7OonCMU7+twj6zztZAbQieIJU8oY&#10;XMCtob0tvP33B9a3GTarl5BkhWcAJBh5taKxQoUYxxMOpyO+fPuG8/Mz0jhgU8OPt3d8f3nB29sb&#10;1nmDkDgez5imA6bDBEkJtTXfto3awuR1Gkc/HY98eDjj6fEBD6cTpmn0nCLSquTk4xjEpfAxSLul&#10;eS+ERGstsmwk7Wat2LYN1+sN6zIz2IQL5vnqyzxz21YcDkcIBU0V87Jg22rEp2k/ZbdQInaGpLfW&#10;uMVaFB3QwBZKWWzb1tfFAct56mhYBytrbVi7LD8lYh4K6rrh6ekRhyHjfD7i+fGMui24Xj7w48d3&#10;zMsC21Z40gCTEa7bhRJ5k9rQakNtilXESxaOJWHMBiupm+mKD+NAUwnrNgsth2lDBbCyomR6ycKS&#10;Ujh7U5FRYwuSi+eSkcfURcMelUQcroRbBrkHHqWdxYEkBUMZIbl4jCjaDWnkDnSzj/H708iwwWJK&#10;EnhZ+NXBtLltGxsEm6P/5agAW3M0BZsC/TyNY0EiAsGlj7mSmaRjRSRK9+bcXd1iifI5BuYsA9KQ&#10;aEF0gVpFbSuWbYG7dTS3K7i84ueIeIAsQ4TQko6tamjqNfTidduwLAuGMkOYUbeg4FoH/0oeYGMI&#10;h0J5F6i4lAwRR2OD7q2gx3qqtTW+h1mQaNjVgx4tAnOCFITbs3RvRguMZG/dkhnQKrZbw/pyw/zX&#10;B7bXGUkFhQNTd6epLYBEUMCcUaYRD48PeP72DU/fvuL8+Ii5KT6uC94uH3h5f0dthtP5Gb98m3A6&#10;HDEOA8wM8zJjqxvGkng6hmNSydl7VJjnHAzDdV2prQV6EsIJiMh9eZ4kwDx0rsK6ra4aHptQ9+Pp&#10;FESXpm7agpEXWIQfD0cexgnburqbMZfi0zTFgOyxock5ec6FOSenCMyMXXLt67ox3Kk2LPPitzla&#10;/23bfF1XruvKdVn9uq2ctw1LcBrYWgesATdV3uC4vL37Oq98fjzh4Vi8ERyHjF9//YZvX5785fWV&#10;Ly+v+LjeYkyN7ZsLM1lKrHnTJzC7tebaGjchxiKeSKbMnsdJzyVTQIdZj5APQlULDzpoMwccOSUf&#10;JMFSeIOUVKkleZFI2Ka4GzXuO4uA3GCHCt3Fe9oZSy6OlEFrdGtwdQ+ZvXeS9N5td+FMYKGeU4KU&#10;DMskRMLfKbIokEgEg9o7W1LZtAfD7O5S3Tc7EKFuBuqRnwHSXTU0Mma4M1zTPUQRBDwPuXhtoLYw&#10;twxNSIoHtvP/d5KXIMMg8C6FDim3dXcqASyDnpllgFAcENZtwe32hlLiwXJruF5ud1WapwR1A/qp&#10;TKY+FGjsde8OOLVH1EdBFom1UBTcAEeNhErn5O8nKYLSmk1QRDCoIK0Kv624vV6xvM6oHxtSY2AR&#10;EKTwzugu0hksGXmaMJ3PePrtFzx8/YLx4eRVyHVrWOuKWivGXHAoB4zT1EeFOLXn9YatbiAc4zDg&#10;cJzCe7Gvk9zVWzNsQu5Gmq0pvY9A0aF7J2YRwzBQUmACddvYWg2qc3Xm/CN+xjhyKBlZJHw+NYDG&#10;nDLKMXpnoTAxY5ziNQ/jgDIOHIfBhzHmY3MDPVSvpmHCsi0r5vnGeb5huc2+zDder1fcbjfM88yP&#10;+YLL7YrLvPA6r7gtG5atYmvGeV17J6K8LQsOh8EPPnCbZ1wuDSUnPD898nx+BGNrwett7uvbjjns&#10;ormSWNW9aVg4mAPVDbYahUBR4TCEEiUleGxHwvJfG9CqQRtgAqQkdCpqVd8MrEkwDSkMeWyjoSKn&#10;5DkVplQgBY7mpHVvUGS4JzYDGjwymyVGDrcKbTkMVwPfIm2Pa+yrVAhESKN5QH8JRqGnjDSOHB4f&#10;QIe3dfP5tlBrc2sVYtZXkO5iCmlrdKEa+2TJCaUkTKVgHApPDwc8PBzxeD7iYTpgKgXlky7lAJiH&#10;aSI3cSeoDT1H0vp2VhDAffCmwRSuv9XCQQhBRw3HnoZ1XWBWw3U3JwKOphuuc8iVTqdHJCmYxhG3&#10;mB3DEAe7qtBhvqvvtK8lw0xBBD1bMLz9ITmKgjm4ky8YXUECkeEY0BlsSMgGYHW0twXzyw3zjyvq&#10;pQIVKMgYUg6zFAQByfrMlXLCeDri8HDG8ekRp6dHpMOAzZS32wXX24ytNpSx4Hg83O3v5/mGdVmC&#10;Bag1cIGSAa+oG2G6W5uy867EVTXELS34Ik3rXnxxZwT3lqFbwXdBU3xWWXIfOGNFaTbidDrycDjh&#10;eJhwOh79cJg4lgJhl6enFMWgFI/Y9sScM3NOnoU0MxDOsg+cbu4a3o+mLdSSrYaT07L4ui5ctgXz&#10;suA6z7jOKz6uCz5us3/cbnx5e8fr2xte396gasgkzYlhOvh8u/LtIwrKw+mE6XDA3/424fX11d/f&#10;P3C5zWwWeEPKGaUUJM9sqqhbBLjC78vnEN+pIQmRc6Zlwr3bnOWExNx9JBXWNIoNhArBbVPMtSGv&#10;9HFKHDIwJucohjEbBmbmtNvoG8DmTqW6ozbBsm5gStiaujqQS2bKiWINze/4f///xcPoJQBDZ2Sq&#10;aSCknscBh8NE1sZlXoFlRTbH5CFa0eTQDJZRUFEgHJFzbMFO57M/Pjzg8eGBj+cTppIx5oQxZwwp&#10;IYOePNJ/2TkOGUQkJXnGrs6QZgxZloRRRlBRiDv+zKCDd1Fm08baNtRW4WgRCoIA5xzd0ecjAK5p&#10;PAXYx6j7tcexOSPNt6midj6D9rAQ0mNbkTqwaPGaY9TUf8EVdklwRsKAjAEFw2bwy4rl5Yb5rxnt&#10;fQNvwGgFgoSUwmAmWGNdkBW0OXgWcMzI5wPGpzPyaYCJY6kLLrcLWjMI2A12G7ZeCJZlQV23vhIN&#10;7YbR0QiorUEe6U1bX+f+RGH1u4Yj+O3dAHb3cTSDtmAilpKRKBhL0HlL3+kPueB8OuLp6cmfHh95&#10;Oh5xmCZ2pWWPTgsiUSkZJUaGzkBM0Vpix2Eccret72lJpoB2L8c+4rUavg66zUFGWjestWHeNszL&#10;xtuy4mO+4eXtHX99/4HXt1dc14rqgqFkJiFUG66XLOONgwAAIABJREFU9zs57Xw64nw+BWdfFWyO&#10;TRXrUsHUVaiMTYQ29NfatQQa4ycl7NGtxvq1ZMGQc5jZJIOqwCpgai4pEZKhQGyMaqOsFccp4zxm&#10;nIvA6PDk8ETPMUfApVF9hXiBeomFBQVMISUchgE5CUR/+lx9h/t83xgGJiSEJkGTEAGAHqnp1QA0&#10;AMETKpH94/k88SBfoV8OEDNMfVs1DiMO48RpHKJTKBnAzrGowNbgrXtvuO8pC8jztsSJC4+Tx3eU&#10;UuDwewhHoJxOeMKQRqgQ5tG3aQdxwgYuugvC6dqwm8GqA7UuQUPmBMhOKO5Zg65ougeH7uuUPot6&#10;sMdiH6xwGNgCFf/UQMRqNDNjlIKkgC0Nl2WB/bhBX2fUywq/AVITBhSkFB5/EIQ3Xv+40A05mAkv&#10;RD6NyMcRKMTHfAlefpygmIZYDa7LjNs8Y15mLPOCddtQa9CEcy7dCi7BU/aUwgEopQS3SHTWpl2c&#10;Etc6pXRXNCJQtgiuEbqkUA1O04Tz+YzDNPrpcODj6RD/fTziMB1wPB5wmCaO44QShSBkwiLwHC5Q&#10;idKB3M9U74D1Opkl7g2HR8x83DwOsaD6ohcI5grJxZkrPUexGqfWgcuG2iq2WrHWitsvX/D++ze8&#10;v7/j5f2Kl8uCqg3XIWGAI5mi1Yrb5QKrFTlnnI8HDDnh47bhuiyY1y3MdbXFfCtkEolCR8KbwpO4&#10;dHVjdLpOdLB6tUiWzomeRDgMQ9j7gzBYl8Bnt0rMtfK2Nb8k43lUnCbgNADHAZjGgrG7oyWQiT2O&#10;sIRPB0IdyjBb3Zm18bEGZyB0OU44JJE5o5QMybKnh7m0StyuyKo40yBT6RRjAm6UUYDT6GwVoo3J&#10;4vOhAnKbHe8Xeq1uLbZQGmK1wFZUe4e175mB7MHxvmMf9JilSyeqJuGe4xhBloz8xaoeUYLQMO6U&#10;nSBkvhufxBX4FDOt8w27fTklxwSgClUHuvJyD5O9t1bshaOfHEGicsD0vtpLkU0EMSCrIM8Ku2zY&#10;3mesb1foRYHFACWy9a+nxL63fywgcd/MZIYz0jhgfDhhejhBhoS5t8UUwTCMOE0T2rxhmRds84zl&#10;FnP1dV6w1hpjnWSMacDWwllafaNIPDRDKR6EpEB+3WKbk0QohKfPk9unYeIYDkwch9GPxyMfTic8&#10;Pz35+Xzmw8MJ54ezPzw88ng4YJomH8YRUVzCUOyTeAPf3Z7Cq0K6PVjXP+1suCi2hBljX+x0U1AN&#10;LnTYzgAWZ3gSMCH75gPVAYM4UTkIkUvCYSzeWuNpyDiV5A9D5sPhgOeHzddt4+vbgOKG7Xb1qzbW&#10;reK6bj5GpgWmPLgcEosIConrsvjaGqtqyIlTDv0GxJmFaAarjpyTh54Tfie0AfCuw4m21rs/e0ga&#10;rW/SShE6D76ujR+r4rJUn26Oh2PG47HgwdSPhdScKOJeMMI7pcvUu5y5q3bMYKpsrTm7qCqoOkEA&#10;rK163TboIGg5EUwuALWa69sKuiOp8higKsyU3prndQVbBepG21bXbUPbGq2pe1VarfBa6a2GNly9&#10;EwI/U2juO0zC83SYuroruOGaiGwCsxgndk8TYGcIGtQc1L3vEeYUvGzvDDR1g2lzt8Z9Jysg2lZh&#10;Gg/9ME5wJkhhF8QElCno8VrccQLZZ60QYXdPPE/9/jYFXZCaA6uhXSvmlxntdYFdVnB1iA0gSn/X&#10;YbkeY5BGger8jJSiSVZ68A+eH3F8fsSqFR8vC5o2lFJwmCZAm19eXzhfbjEy1IZl2+5xZpt5gKcU&#10;tE2xbgvmdcFtWSAS7esUoB6O0+jHacRxOvB4GHGcJhymiYfjAafTCefTGc9Pz3h6fMT5/IDjdOA0&#10;jhinsXcCo5dxZJ66qCmi1ruFVC8DDA/DqNe+IwR3CS/7JgcAzdRdjL7nJLA5VHs0fHxLEmSSOCnu&#10;eSREdtCzgBiQk9BzhmuF1orWLcwyiEMZmE+C03j0b4/Gdat4OR5xyAlixo/rFR+XC94/3jhfL6hr&#10;wvlw5HEcMciIIjGJC+FsympO7TLtVjKHUpDLwMKC2iprkF9YcoxN7oZaFdYaWsooWZhEIbC+eo/7&#10;OQOQkkmMmFH9umy8aMNla365LTyPgocp4+lQoAenpBGDt+74EDgBKUilULw5ascF+yezG8ICHlLz&#10;rXpZhFkFak7Thro13pYVvqxu2+a2bqzr5lZrBy0b6OqwBmhjJz6DnbTSG5luQtsjGd07+xcAnLvY&#10;kk7mcxm41wh1C9adBfMt0nPVET4L7hC6N5gSzdxrUCBj/5oF9ATmhs6kIKp1i6m+LQEBM+iyQClI&#10;ZfAimZ4EPV28i6k1Hlzrhi++X8YuGYVBxDEyYXBBroBfK9r7EmPC6wy/KmQjxmhIY2sCRGAv+83u&#10;wXhM4l0sHzNdHqNL8CRYesurHgSkMWUchhE5Jc61AqiobcG8rliqxoqrZwu4pJhN1xBELUt0EGR0&#10;SHRgGkYchpHP5wd/PJ/4eD7h8XzE+XTC4/NXPD494/HhAc9PTzg/PPjpeMQwTixh7to3JImys9TQ&#10;1xXcx9Su2EEsc3rLEB3cz7ty3JuzXZQaV72TCxjyZ5g374atkUPuCnT3K2vVvTVmNyQotBfxpsGY&#10;hAUzOEmGiYM5PBKyGEoSJx7YtRjRIcExZOL15Ycvy4yPtlD8jFwGHApRxwy1AGdFgLUqmkeOiJOY&#10;pJOYckHTRlNFbdqbpGCVar/53QxTyN4JBYISHhbpqo1GYhUnErEZg0FYgSYCFYESvunKxis8Z8hY&#10;MGFCSslzSkglMztpJRS2fcG1hwU5mkFvCyqE2/WChihYWqvruqKtG3Vd2dYNVjdAHYLQnIwdUIsA&#10;K+uHsO08V+8DIe+f9I6/IeipPyWsxvjwv/+v/wPT8YiHhwecHs4YjiPGsVDGsJmCZDIRZShEApor&#10;1mXGRZWLRbKuu1EtQkgVRO1tZkVfIUZHFtkSDph0PbsKUyooSrjncNWN69On2o6uIxRXWgXeKmgJ&#10;Rw6w64r2PuP6ekV9naGXCswKbETSAE8TE5oQkL7Edewrlq576wYuJkGKZ6+gJOpW8X67AUIMQ8E4&#10;jjgdjzgdjyCDTaiWMFfHx9xwWzdszb06CTF450msW8O6be5uPHXAaYoOAc/no//6/MjffvnG33/7&#10;Fb//+gt++fYNX56fcHp4wuF0RnQFE/IwMufsUkoYzrIzLLv3QQfnfjYi3tuEXiDiKQ+ubcgt7oo/&#10;M8bWKXACuHG3NHYzN1e67i7ODa41ukFtNK2wWuF9RhVH8Ad6+re2BtdGoicuZwGYoWqePKG4s5ix&#10;jEM4Uh0GHP4x+cvLyKYND6cDX15f8P76guvlgjIMKNOE03EKmvGy+bIphYJq5ps6bWtYaNDujp3T&#10;4O4hxgqvooh1C39ig8G4afB9gMCocsq+uz+3Bs8JGHKmqfuqzrU5FjTcWsP7CkwAXi43/+vtA7/8&#10;eOG352f88vwF356emUVA7QoJIRGBxiFm2xa2bfP19Q2vgDtC2BVFo9+6IR92adrdqcEk9CTdKyRM&#10;lvCT72ngeriX9rgf2Bm/0S1475nvvwI48//1P/43H8aB03HCcJwwHEYMpwmH8xHjacJ0nnA4HXF8&#10;OGI6TpjGgsETBjlgyfSbLVzaTp1l5wqEZ10yIbgDeHFCO0K0XltYvwmBLBm217iEEJHAwqjDHaIO&#10;WuAcAon/flfUtxXryxXrjyv81sANoObIjfCIZtf+vdC5+h3suUP/3B+ZuMpgKcjThAZEpdaGIQ84&#10;DCPOhwPOpzNEBPOy4P1yxWVtuFVibsBlMyxbZQtCQfwFoGlD27YIVs0JU57wMGQ8nw749njmb8+P&#10;+P3rE37/+gW///IV3759xdPTE6bjCeN4QCoFachgFjAJkbustwt8HCFSyLvOA/w8F/Y+sB8QsdcE&#10;4WHlFTug3jnBusAnTv+AwQJXsE568dqiAFgDTAkzF7fdNqeDElFgzJXeiULowCy4B8kkgOC+bek5&#10;lCiZeDodsH15IHTzl9c3Pp3PEDenKa+XjwDJ5hnDdMCQ6IckrNi60jiKX7MQXs3eUEy95ABqUxbv&#10;nghuVgFBJxbTw/Yy7NXM1E3CXYZ0FzpKIqchuW0N1egLwdbcK4CNZC3iquB6W3Dbqi9N6RRO04Sv&#10;eHaRhE6y2C1aGM0rkQEm93CR4i77Czc02b/wTuKKQ0C60at7OJ2EriHte05+Dnvu3hcyO2oCN+8i&#10;r3sehPVuMuN94YoVK95jF0AP990U6DsTAwnNKQQopWA8jJjOI8bzgdP5iPF88ONp4vkwQaV484Lq&#10;hYvNP6HOXRDUCShmAqCAHDEMA1JJSN30sqThTjxiU6TqSFDU2w3X72+4fH/H7c8LdK7wzZAqkHzs&#10;asg7awEOdhdB6RhCXIU+KOwTCbrPRRislgKOB2xa4XSkXDBNR0zRtqM1xfX2gR9vb/jr5QW31XDb&#10;FLe14f224LaGCjJ1RWKWCFgdEzEOA56mEY/nM759fcbvv/7i//7Hb/j3v/2BP37/nV++fvHzwyMP&#10;hwPKOARQWBIkC5BAl76SMnd3pWug03GnhDHPT29rvyfuDAPfSfYeSDxhCHFdl8WbwlXdtNJ1J86G&#10;olIj3ZddIx9clnj4o9DUFjZlqt7dgygUFwkH6qChiH+2sfSkLZygTZ0M/9qciKEkH/JvPI4Di9CX&#10;deVpmvhwPPmff/7Jl5cXXK4XrLfVh2niMRfk09HnrXJtyqpwTYnNY7PjEUpEuPhQIqNS4H01p26q&#10;dANyKp5SPDYRmafupqTHbJkQBLgpA9WILcoLaph6YXPDIvQbnTdRzNurv11m/vn9Fa+vH/jjyzMe&#10;hgykhC7yRREi9X7F3SGpN2/4yVEMvrs8R4cbjmtufQefO0JBsh92IZ2Lr4tuQfaOwM3hd8fw2Cl+&#10;tpYE4Nlsn9h7WEbcZrEObXtr4ai2YqXjQ9yD2QlnJtOQcTgdOZ4mn04Th2PhdBxQDtlzinCTAqK4&#10;YNEVi67YbMO8KLQ64CGVHocRwzhE2nNKyI5Ye902rO8XXP/rA+9//wvXH+/Y3hdwBbIS8CAduYUN&#10;msVSv8tXAfXP7ULUzHjvsj8tvMtUKCnBU8JqFjJiAcoOxEmCAfj+8oofb294eX/Hx/WGWwWWaljr&#10;hnmraBYS8HEoIc4BMIhgLMVP08Cn8xG/fHnGH7/96v/+t9/5b3/8hl9/+YYvT09xHafipSSWnAjq&#10;3uLRkftGJ1p7OON0sJ1z0ptNwndHnV4L9puBwH4qg+7Nu3yXrj1sNrgHoXztK+aQ+fh+qt3369a3&#10;JR5jB+9hCbs//+7nAQ9b913Wi72b7UTcVgEoGRJnmBBZlJkTMr9gSJn/+Oc/ATNkCosUjGXCX3/+&#10;hZfXN66XGXmoyMPAseMECcZmhgzSc4Gj9NfttFrdK5FFMKRI/g6VTNjcw8ydRqJPz727hMVWpnhY&#10;M1jY8XNr6tXdm4JVgSaBJaoQZs5mK9b6GqrJb1/w2+MDHrJgNEdm2BEoDSApKSTqruZqEajTr1bk&#10;ggRRuXdDkV2dGAHjvdj/1B72AzBKWgizuij+fmh4Px66I9P++Wbj3scwIA/pmGX3owvIGiSSuxnj&#10;myMCOavBbxuur5tf91efAEnJ81g4PJwwPgwop4x8Dsu3AkBbFJllNaeBx8OAcTzh+fkrns4PmCiw&#10;ecXlzx/48Y83/Ph//wsv//kd1+/v8NUhSiSX+3z8aZHl2PF29mvUD0V09UB4LWBfeyK0BTkTpYBl&#10;hKeC1RwmCeaKdVkhJSGvCW4b/vzzO/768YbXy4xVgasCc22oa2hFsgiGEgzJISWMSTAVwcM08PF8&#10;xLevT/jb77/jf/njd/773/7AL1+e8PBwxmEavGRhTtEBGrV7CEqPebf75xdQYqIwYb8Ke/VH/zDD&#10;8wHYazyChegeBi7w/vBj9xjcLbbMKEIwhV9E3D5dW2J7IpQBrgxbnoCxmYi4x++uvH2rk6BK9AUX&#10;2e807i+0CJJnaK3uku/zvKpiGCJ1etk235piXt/4+PSAcRowHSagEG9vH9i2Ddmsh94CkoDVtffP&#10;CUkygQQzoFZy19KgZBzGgpIzmRHByXvylcamhFk8p0xlt2X3SgFRRHAAw+GgOTaDqwc7cwvlCtWB&#10;1d1nb6jtg8tW8fFxxb89PvDb4YBTTqArTa2bmEh/5ju3wsMIMfabvajHs86cuglOrA+odjcyptD3&#10;jWF/OGwvEj2HKoixvrcefXvUAQjmfUKJvlL7hNM/a/feYvTy0/f6ewELs+k4nNAXHogOl21raLc3&#10;zC8CGQlOwHAsSIcMGQWJBisbq1xQ5wOyfcE5JTwPI/S24eXPN/zH//H/4B//53/g+tcb7FKRVSB2&#10;v0/3E/CnmfkOtO+vsYOGcn+xnQPhbsZdzlymCRwLZCiwHIavrW4RlweD6ojaYi6+deLM2hSrEVuN&#10;G3hnCGaG/wRMY5ORBQ+HA749P/gvX5/467cv+OPXX/HbL9/w5ekR5/PJp2Fkzon3UB6LYBd2rogH&#10;ISSmni6GAVqE4yBggLiLUo9Cio9jZ6y7B5V3NykVCtzVewIJKEAKmZ4HFr2vyrBDLw5KT1+Oq5py&#10;hngnNUUbHgNKn3EBREiKREKy9pWmIExIopaoR+AwKDkqnmmQ2GjuCeChFDyfT9zmGbptwfQsBc9P&#10;j2jaIJLw9vburbYQjKXkACKfRIMfI2JIwcngMGY0cdemVG3YNnNDQSk51psi3Be2UWplHy3j7neh&#10;mnuJVg1SJER2BLYu+pI+tjXvA3wzZgd8Xlyroi0r9fkJv5xO/jAW5oQd/Ie26uG81e3wgojUF0ef&#10;mKCaUNydKTZQERCl8NAFh8s2O3YYdJLPg9L2IhGt808NhgNk7vYOvA/Xd1iw3wv9g47/x/bvFDdp&#10;h+rviLZ3B+ZYgjjVAwlbDfresOQKjuJyyLSDw4+E24brRKyHAxZmfH/5wN//73/iP//nf+Lv//Pv&#10;kDUISYMNIfKwOzz2aYKJDhj2g+3+LsMpt0MJdyQWFGHKXRw0jkjdZbnBdwNS1G2DwVHGAdN0gEPw&#10;cVvw+jHjY94wV8XmgtaFXSQjiZi9Anc84TiOeHp6wO+//cp/++0bfv/lG759/YIvz884n88YhjG8&#10;93vN3d2B4YioeMYKLa4rYLvzbj9zEZZ5vfZ/OiPuF+Wuo+8nRb/1KHQaLPCE/YvvFMrAY/bAYUkS&#10;IShBa4a79e9nodQyDVKT99M1WPu+VyztcfBmvo/DcHcoSKOGG5YD97POAZiRZp7gfDoeMPz6zZ+m&#10;kf/xj3/iWjdMQ8a//e13HI9H/+uvv/j3v/9XrI5rA0uGS45FtBm6OSiEgrFk5zBA1XzZKtbWuK4b&#10;qjY/DIk5jtkIf1GluUHNHJIgIAdJsahy9+KgM3nNCWtz3rbmTeOhjLforAYqHJ7hzYGmlfOy+bo1&#10;zE8b//blyc+5YACY1JxmdG2upqRFErW5xyeRetrvT+NC5K92fKdviuLiB8LQj8oekEuX7qjl2B/r&#10;MBeI2yP+nnP6aX+5fyD4LEr9G+DnirJvOByfyC0jBQB7xbtjI3EDI0nZb3S2tQJbP/HFsL5+4If9&#10;F+Z/XnD7WPDyj3dcvs/Qi0MsAy5oBmSG64y7gntnhN2wAr1Qfb4JWpS7Xmfh2Ede6TmOPVyUBERi&#10;HdoaltsMJUJQcnrANJ0DyV42XAJZxqJA494jsUe31zg1hgBKS8k4HEY8nk/49uUL/vjtN/z7b7/g&#10;fD7jdDpiHAaXHvKBfrzHqtnig04p6prt17NnQN4tPOPOM9UoCim7SHgDhL4/imFsUXRXtMa8POSd&#10;uORgCvEbe+nYz4I++/d/enfox47WwIzhXuOerOMKZg6tdNOwDDOSHmOOSLzWyNkMMVy0nOI5FwaB&#10;LCPnwU0bLdafnpNwHDKnafQyDPzzrx/4/vqCTc2/Pj3xdDzi6fGL//f37/zx9saPeY6utY++2lrc&#10;hkk8d78NEWIcMlJO3twjpHWr3h3HPVOA3Kn92PER7JcdAwkX9xrmJ0xJcDhNUIhvzbiG27bv2Mnq&#10;Cq8Ol47zXSKTtLaGPx6f+DgUnwCU3hLcQxDw2fzSO5SM0GmYN1bfbf93UCeeCEZdxd4t7FoaE/Gd&#10;utLXFdg71A4MeMYe5tgv4P3V3K9FHyEJABLEpJ9mhp8qh9+hifgllyQ9eSoISNL/1KbwxWJrR0IS&#10;QhWIG66vN8w/FthNkTQjS0ECQXY/+7hP793LvVLFcHC/gJ9Frqc/k/FhUICUwJzAFFFueRqcQ2FE&#10;tm1o5khlQCojUh7gEKg6anMECB/hMo0OMn0yfbqOoKsNw30oJZSh4DCNfpxiQ3OYhvBSSAHK2edH&#10;T7p5SEpib+Ii94vKve5HZ9hv2DBw7b0txS2i0qGBKcWsipQyme63NiUVBxkxY9E3903N/Xzhvfh3&#10;uiJ7xxJnixASXgB0J8IcNk6obqnv3k1J+m0u/bTwHgxDdpasOynx84O3qgH1WYJ7DjiDBkPlMB4i&#10;LOc24/L2RpDIkvHrL9+o3Y18XmZqND40Eg1xmJg6TdwLuxtUJpIpc2tee8iOu7qJURL9MxM0YBjb&#10;szjNAQniFUU8mXt1Y6sbkiRMEgFANRc27eErFJg2bE2x5YQ1ER+1gW8fyBTIwwPLODlNY/NjDZ9s&#10;xJjk7gpnMzhJ7ZkNJCIlnPzkovRdZj+W0RECqO0Z6e6kODsnAj89Obmp9bts/4G+F40dS+h4Yz/z&#10;pcMUvv/OXmTud1D/uwc9rFt14/5S+iOgBBd30ijiWG4rtFXc3m+wxZAqkZ1IGirEwDdidr17zQU0&#10;in+dGXpVpdzfZ9SzngjdA1tTzijDgPFwQDkcqFlwaxVbVaghPCclB/ciaOrYz8io8ArP91AOiDtK&#10;isyHUoYoBqVgGCeM44RcSoigJLIpUk7MpfRA2h3zALG7ADI2J2bhy9f7Mecd1ecOJO9QA+AK7wrH&#10;WETESBGefCnMWlIiJYFI3PuOvWPwvR7EL8Y9YQ5xA11h7tAejYR96UhEx+AELcbJzxxTgffMRI05&#10;5S6q2p0eIYJcMkhxNaPRYEosyxI6kusHlvnm63zDOi9cbwsu1yveLxe8vb+j1hadaMqw1nA6TGhP&#10;D/i43bBue9BrYVVFNce6GSd3DO4YkiHRMQ3C0zBhXSNxS13RmlMSkbI4u73qvoiCdKPVyOQkQWSK&#10;pxTgYtMwVBVIxN7lAnNlynn3HGWFYANxc+M/v/9wWzfg4ZHHlFAYlncprrILiLRbjwGIQDm/P50B&#10;//Cn233XNnzeJvtdxc8v2m+ezlK4H6jM+yP1mQ/Wn6mOdH6eLb232PmZ98vB/Yn5LBH9q9OuuvP9&#10;fNs7HOuUelBuxLY2gAvcMrJlQNP+OhHqRe2rId5bmfiB0QV8vhx+voN7ExUZE0y7jRmRJXsuI/M4&#10;QsYJKAWRMi1QAFZKrJT6uReBMwCQkfKEUhqyb1i0oWqFIwhYYglbdYc3ng8husopowwjmLLHViCM&#10;bzv3G96hPelWWYHB9dO1n0r7ijpefpQIOjt4EOXCQGrKcCE9dcqzBIHKupUwUoGkBJe83069g4zU&#10;a98xKPX7TRM/S10MNG+g7yB1nAqBcQTj1PteHc08thveAVNAIDTfr6NA2CPtaGihtGVrim1ruC0b&#10;Xl/e/O3tjdfLB+bblduyoG4LtjZDW6gvhzJAm2JZN2/tRgqRBf4wHeh1A9WwOFAToaBvncHptTpU&#10;WQqRMjyH8zoP4+ApJW61Ytkq1KNfD1OsoHspGkG4yU4C6p8T9lSzuKzuzqrafRPj/JacXcoA5szN&#10;FGToRpKD78vqIy8oD4+ec+/vO2xo+3anW7vHstQ6bhjr+Hj4uT+UkBBAcGfh3FnrP5+dhPunaSP2&#10;ap+DAfVZwfcHbAfl+hfjjijs3z5umVgzCe4HwE8tTBQJ2b+e+/PqDiG077sVfXVm8L79cBjgab/x&#10;4nvv7yYcyuMV+s9FYJ+/+NN/7/XTsQ9AQNhuRsgtgpxV0r/Aq8KeARGBrmFYahGNNg4DpmmM3IcG&#10;uIcJiuxX1SzsxVWg1hBmJxXaNm7bhtuyRrwcBA5B7jNnLG78HrACIMa2n1KJgnGh0a6FEWX/9/vC&#10;uheBbtSZM5BKFARJADPjFhTGquM+goRZjTuTdW19p6e7KtTCM+GTTxcyb3MldnAsxEVBYKoWjMDd&#10;Fai/Id0doXvRW9aFy7ZiqQvmecXlcsXl44KPywW3y4VtXZ0Ec8j3fcjCIR/un7OaYV03n5eF13kO&#10;sx/r6dQEyCuwrKCZUwRsjtoiOHdRdVVgLMKiCaXQxwSmLJ6RWLy5msdGpDUPIRGYEFhNCg9ARiyK&#10;Q93ZTB0QuiQkyQ6C0pS1GTbrgiURJhEnDMpgojQCa2u8rZvfho0ZxUtOFIF3DuH/X7/ggcSEB0kk&#10;L5LojOH7195z7b1DBDH37M9uLxL3Or9/7+wivHcin1DKvzxc6KvHXTHz+evRwPe9BvuMEZTJcGnp&#10;/zux46Cfin3cgcAoZkCPIEYAFt6dFuLnW5+8//X13bGV+6X6l5EB0e+JhHcA2C3WcncazqF9B9Hd&#10;nhrgjpxy6A2GAYBjXZdA0N1xOIyRPGWKqjWShz3Wnqn76ElPKgIczRrWbcHtdsHHR8Gh9DE7lHOe&#10;S+7ev3GB3RHzdHDX7+9uZ6P2intPE4bEQy4pAblE/U0JTNlTGcBUYlUZhPHeb4n3+Rno61mz3btP&#10;vTsIOywcltBNetHZjQEU1r6OtIB7WmgjTAPBsR6iAiFbj56rqr5slfOy4Hqb/e39ndfLBfN887ZV&#10;LvOM+XbFOs/urbIk8nQ8+HAcOebMnLIPKYVBLYGmzdtYuB0GrKfJP64XflwbmzU/jgMJ95SFS61I&#10;W2Vy9cUFCgtsyIBtc09qLM1xyupDfHY+DBmq2uXmfr+5ZCd/wHZwDw0MR2s4VM3dw+A4M3spmYM4&#10;pK0xeGn4gqg7GoCaAE3CRvqmiqVVn7JgyCXka1QUAAAgAElEQVQ4CPKzOuETtBN2nUY/e3vKZV8f&#10;OYzoQsLP5y3qRB9B964CvfG4fwU8a3dgxY49sLcTP3cJnYaAe5vSMXfZWQ9hQOneO9t4MZ9CzftP&#10;4E9NfYcffgIKIR4dA9FZ92HFFkws3+vdva59Fob4xz239v6r8XcK73bjaSgo04BynJDHEZIzzN3X&#10;GglMwV0YcTwckEtG04Z5mQMcdUcpCYfDhAZDtQpuiqb7hYoP2yow0/FxE4yD4FASssPFnLSwKE+S&#10;fCgDk8QFS2ECSknJQ/WY9kyXuwvx/Q+SIhJflwOrgKRoUymOlEDJdITlvUHhujebBCF0C8cDd6e3&#10;Bm0btG3w1hiSVQ1Lt27ySfssCGG8G9ZbhBMG7pZmZtYdMMIga6kb3j6uePn4wPvlwpfXd7y8veHt&#10;7YPzPKOtK9CM41AwDQPGUjANmePxgOM04uF84jAUDKXLwbsFXK0rluXG2keJ1hrDJyGWJC2IZDwe&#10;JhymCcfacF02vt9mnzdH7b7k7mRV89YUWZ0yFh9SYinJc5J7VqmaBdETACXYl9LPRFK8Y45QhlLW&#10;VEEYhQk5C1JJfb4mEhO0NVCD27GLpFzEjU4L4BDG2JwBYER0x6MjAIwePAV0zlhfRDqA+zMXN4uH&#10;Pq8/+fv+iF2/vD/xffR2ADmYUtjt6/enzXfNfafKsB/bRDfIlI4idGQ6Qi6BnQjVd9Rx2neGPvYq&#10;tr9e7qBor0N9QxUAGxy+y0Dv7Kn+hvvL/7lpuRexnzoh3yuPNtASyjggjznERSkSsMwaVJ3zMgdp&#10;Roih9JxLhuX9p415dEpuhiLENAxQXWJM8B3ujMdO3VHVsGyKeWmYF+WyVKzLhroptCm1VmjN8CRg&#10;2nUBOw8B3dek7306GCkSoihhRHSxfw50IO9jiUsUBEUfxfbrEPvsYHmC8M4f2FZorW5tA6wxZNDN&#10;tdXgHyA8EKJDUFeNOHsQlN3N2BH2jR7ruHldcZtv+Ljd8NfLK76/vPr79caPjwtutxvWZQtXqpRw&#10;nAaczic/ThOnMqDkhDJkTNOI4XiKtSEirLVua4+r37BtGrZ9Gl2eIkGGI8Y0weYV3hqSK3JK1KaY&#10;hgVxxa5Abah7uBBImvRMhZ7zQDJJiZ5HlNsWLuSuiOVKDswoWjjDAHgBqUmC77K3x1CnONLds6AT&#10;QFMniWmAhnQg5QgYyonMdCQY6eimRWA3E9k3RDtt8Q4Od4c0fsKO/evQ+UN7myl9ftjZy6GrRF8+&#10;M38+XH0Cj+8T00nMs3ux6M90/Lg709EdvtMp73PBzoLZX/Qnl2AnG+1vZl9LsoNiIO9a//v73jsK&#10;269A/673YsGfCoJ/pvISP78kLyWzBOLv1ls8szB5qbXCLBK4pZteuBlaixuvblv/mpjCFY4EYCgF&#10;oNw3Emrq0ToH5XnKBbdxxXpqXptzv8bCcBIMXFBYumbAuw2edbsz2r0tAvZBbsd4uqMVGLx4UYFB&#10;Gd+jwfv1vCOIPcfTVaFtc60btUWK0q54JACYwiwYf6FwdG+fh0T33dD+Ce+uTZ2i0Bou8+Jvlwvf&#10;3t/xfr3gx8srfry+8Xa7odaGxIRvj48YhsFzyUglYNacw94fOeOyrv7Plxe+vL3h7f2dt2VBa60f&#10;1XvnqDGuSSflSEJO2cswcCzhmF2YUUSQCv04HfhwPuPxcvHX64Vvlyu2rblFJgXV3Gs10hvoCWMR&#10;LzlBXPq4jpCOO7w1ZTUNU9iIkI88UhcvdDTT7j7lAJ05h1Rcq0G1sY+anpJQPFagEcVIpxtZLUIw&#10;pRNGCMA7x0DSjilGum7cU+4SjtD9hvd71QBpfXBHHEDoFd0p/dnrTydJZo/stKgjaXdlsTvQeG8e&#10;fno6e3eAO7ODHXndG5w4nDrb8bOR34uS/3zI/zw+7GJP18/i4TupptN1AeC+8+qCFcE99WgvQnu5&#10;SDkBiWAY6PVK6zQYhjKiOVDXjieQyCUj52AAujkyBEUyNBVoiwxKjd06mmoY3XZiFaLysnVKm6qj&#10;boptrVDVqOApI0bQoPRClVY3VBhSHrAXBrPgdtyLWv8z5LMOiHvg4Y6IhUDkaSKu191hp7+PKASV&#10;puquSqsztW7eau2CGKCnQ+LTmPX+Wd/xDAXRTKDRThJuTmvsoatsrUJbi2zSbeN6vcG3DRMAkQwf&#10;wmx1OExQgKqRSL1uDc2DU7Cp4eO28ON69cv1ynVbodqcJA+lhMBKQ9U5iPiQE0sSDJnICTikhNOU&#10;8Xg64+F0QhmyJ4YP6LIu/uN1wOmFPqrigpmLN6yurk5Ws26IAS8p7rwhwVn62EX3VT1i6wNzdXMg&#10;WQiU7lQZF49eomMRHirClIVG8yKC5EY29RHAIOA4iOdBmCS+T7cBogu8p3LFDUx3F6H3uHrvnCBJ&#10;CUjipgZDr5t0QMRFEsnkTNGlpCTevVjJ/QbqR3m+zxjAnfXEfhPemU5xQtxPafJeLe49wb3h+ORE&#10;9wf/p0EfxKce615t0PMq7qSQvpfrJ3f8+74ovhO3/LPYmEaMGIAu6JLPjL+UI6HpOGGcJij3MNBI&#10;flprxeV6jUzHYQiuvsTv7d3KzmtIqpFErFt0EKbYk5pgwDAkFGaYeeQUWEWrRKsFbZvR6gLroTf9&#10;vbvDoWZAVapXpwSPAOKewlbt3grer9s+WQV9OcAnc1DVd/RW3T3A00ptDaYxDlirbLW61RYX3WL0&#10;A0PPMAxD0HxBr65oqhSPPTxAqjtUDc2si6sivji+74ptXbwuje02k+viI50YCkYSOk5e1djc0Uz9&#10;Os+8zTNut8U/rjde1g3XWnGt1ZfWqABLKX46HXl4eOBYip9L4WkYcRxHHIbBj6VwEgKqXug8DgOf&#10;Hx78y/Mzjw9HL4eR41jgpty21ef5ivePC77/+IF/Pn7Hn99/+Nv7hZfbgh+1+rI2bFW9rQpv7jY6&#10;bRDknDhOCTIppG7QDdANHgHJRusuzLU1b81pBiQJHYwAKNqQkoSjU7dYzyREK5IZp5K8DEQZxMGM&#10;dt+sxWYrJQn1fDfeZWAFd91jCNgS76vo6N+Rx4Hj8YjxcETrmxRvkcuqZlR0HgqAPq177gsDhk2i&#10;3zcRUZh2CuTOy98hASfZ1yCOHcXsZ30HPBx7r3wvNHfS073D2X8Hn+OC+z0rMIpCeDSGMUc/L92A&#10;7rNn+7K44xG7KJoMq/JxGDBOI0opULOIpg/TVLgD87Licr16U+OYc0Su1Qq2di86racJ7Q9OaoqK&#10;Fmxk9MzKPm7tBX3KCaUrJJM3QDd3rQTuGZ0BIGpYy7kbEi24Yeh8P1V49ySItWXoGHqSrAcsC2rr&#10;41azPinEBx6hKyvWdcU637guN6zLjG1bCcCTJJTIeUDqDt797EAvzR24ApRkrGjDH0IkBFShnFWq&#10;V5iuYFuI2pDahuLKSWKnmCCojKO0bg3LuvE233BbKqoLh/MjzkdDboqxKlOJHI3nx0c+Hk84DAOG&#10;JDwWYMg5Yt0EHJKgAIAGdDjmhNM08XwecTgPHE4FSQhXombhlAc/Dw94PmT89njCfz+d+Nf3F//r&#10;xyse1sq32+oft5W3tfp7Ndys4aAJxzH7kIUiGSMyXBo0KTeqa98GeRLAc/ShNQaH1Lu2ZmHpBw3W&#10;Qm0VQyIKiYMQHDPzNPl4PnFIg6cQPPfjwCldaJclIVOQ5O7BQKh6hxMi0U1wv3fTNPrDt6/4+tsv&#10;LNOE1z//4o//+m+8vb552zanhhhWevPtcGSz0Gfu28t+SjsAmhtg4u4BRvYDu3cW/bQODKKDkPsE&#10;8ImU3ruB/Qv+5Q/eAc24C3nvHPY3FQSlz5HF+qQU7f3ewXwi8103H6CkSTAT2ROWawOyhCf+dMDa&#10;YmxY140GxsPeGgweluf9pDa/ZzMADM1+hL6EhMfZDWfvSkSiDAVjzphKDl+FklmyIPc0cfSlq5l3&#10;a3E4zRgR7+jJVnGxdzAt3pqjqVGtC292dydz1KpoESTDtVYs84LL9YKP93e8vb7ger34tsxsugEE&#10;81BwOhzx9ekRD8ezH4YBYs4EIIv4kDITJda4hQBG5Jw95QyREI24uWttFCMki3NIZDV4EagK1MKT&#10;pTJ00621cK26XnFbFzQI8vGI5+cvPh2OHMuEYRzx9ekZz49PeDz+f3S92ZLkynIttpZHBIAcqqqH&#10;PZK8JI3XrvT/fyPTg0ymK5E853R3TZkJIAZ3PXgAWX0oldne3V1VOSN8XMMR1GZaMlopHKMCdJny&#10;khcI/X0KAUjJPSyGIWGcBjcmjgKa0kQRQ8AhJtZInIaAL+cDvp6PeP78wL9+O+P5/YrXeeXzLeMv&#10;rxf+uFxxm7PNl8LrTBxjwmmYeByPUCmwuCAidLkF+Go4RQQxFFR3aDdYNUNHoGwDenfbMmAMwiEO&#10;FqcjTp++8Nff/8AxJrIpclkJmAUSMQZS1VWvSnO1bQBUojWlVl91ojMYPAEqc84WusfF+UlZc0bJ&#10;BcttJmpFMFqU6CK98GVE9DnC/cvblq1vuE+/bT+z+293BV/bQ4mXD/eSoOdP0O6H3M9/L4kJ3klN&#10;ff+7MR/J7hC9UW0/dCb2E4Dqp1Cz6yRsLjz3oYiJBDpGIVqIkZFEGgbEFJGLm6tKLWjmaLlt+Oke&#10;DRFSXYojxoQRvjdafB2G2unDNFcO16poVFRRtNQRLjAGAYKznvaw92HG689bKwyK3Bw/sSyrO1Hl&#10;zFzUSinItfkywV+/lVK5ZreSn5cVt3nBvKy43W7dyPeGVgscOubrpRCFU0p4Pr+4g9DpZMdpQAqC&#10;KMIUBCklTNNoh3T0zz8ESkqIw+BTBa2UvOE93Hav1dmiNQZNbjtWq7PHxAkzECKOI56OB0vjhNP5&#10;zF++/sLH8xPO0wnjOGLopsVaM9QqYzTIEPpbJUCK3q7FgHEYbJgGjkNCTMlilD7nQqehF0CqUSsR&#10;EgKyRVY2NsiJJkYkBk4UO8eBj0PBp2HA82Gyt8sV77erDwm1Yc0XzuvVGL1k2uwPScLFRR2/G0GG&#10;6OIu6oThLnQAEI2gD9yCg5k8FbvYjWlQwtwUqW9/GKpPcq0UaClEVaJq58cT6HRX2VOwL7V0WfH2&#10;l2+8vbwhpOSmvGsG1owIsQh2Dw9HqFPA2HeO+yJP/u5P8J5999ZiO2jGvW7fBhUfWgLn62Mndvug&#10;rLcVBmCLTs4dUNg+BN1GC57p3YTn/iwNHZixPZLEzomw+7ATWyDpzNKqrNqQgktnt6aIKWE6HHCY&#10;jijlAu2Oy1EjGp1qKz0oxJTcucnMvTXFCVWWV+gK5LV69+fNXrfCbAhmWGB4f3vj7enkU+rg4Pky&#10;L4gEQ5ggKWyoZJi5Jfx6nXF5v+Ht/YrL9YY1F+RauZSMdc22rJk5F6xr4dIVo0spXjF0NaWmm7nO&#10;Pk82bY1jiiRpisbb5Yq6Zlze3phSQEzR/QeHAQ/nMx75RBuO0OhKzNN4wHQ8IUqgabWyzMzh6ph1&#10;AloraysWayVLgIwjxvGAp+MZX2Xje0RMpxOHmLovaG+/VBGoCKyUIMYYKCFBopgEYYIhxYQUIxgC&#10;YoyWUmIcHOyzgcZM1YVkc3ZF5LLCNDuXyDbF2gYQTEPA6eFgY/yNORebc+F1Xuzt/Z2vlwPergdb&#10;SsVSG9emDjIq1dbSmLWZk576kqeP10W6qa3zvnyV61UufVviSFS3X1Ssy5XPP5ohX3keJhtCYNUO&#10;F+/UaTFsnAhj0y6kawiS7AOiwGt1f1xTAq0uVual8yW8Eo0G6+LfbDt/noBTenw04FIEW19+P1hb&#10;HWG2rck+4KtkS/c7LqMPHHy48BEh2dfvPdF/7FT2V3L/xzY72Ghedt8nbAFrm2Zuzcx2Z4a7h4Rn&#10;L3axCh/ZVFWwVEipXtbHhOkwYVmzHyTtu4nWUPsWIAS/4GJMKOokGgSBNcGwbWNUOxzaoNZ1ItUg&#10;tWEVw9vlih/PL/jrt+84HI44jBNaaJZz6SshUNXNRbVV5CXb7bJgWTJqaY49MHEVI3M3Yh8tiEmI&#10;DKEhQKyZMAVgCL5YAtl3CvCBoic1M4emILovmbP51oylwEIUDilZbYZhPLBUQ21mCIEyDJBxgEyD&#10;xRAJHSgi5n2vIQoMtbBpY1WzBwk8miAMI44PnyyNE00icm2WS2HJGTUXSzEyxYQYBgS/M/eoCWJO&#10;JhNKCJZIphQRhwEioQ9mBRJka2795amS3BKTAhqprRkQYAwQaYghwlIzWCSRUK1ZCoohqh2GEQ8H&#10;2ufHge+XCW/XmXMuKM1ACVib4boWe7/OmHPmWhUNRGlqpVVWd/yyxEAJDmmv/RCrGlSAFgTFDEWV&#10;FbAqQF3EcmtAiH7tK/vZ8zTnrAAimJkQFF9Hgx+zc9+EbcAn8UPnP5KPm8q+VdrPk48J4iZU1ov8&#10;DtzsB4uC+6jB8fQwc5pIX7/0QQPhowWSmzFI7zi4x669CrgPHH6qLPY1qG6bBW3YGYI9IIT+Z7Mu&#10;2OEDdK9CegDwjYEgdKJTUTd9iX24uHUotbq60TSe7HBUzsuCdc1Y1humaUJsPo5NqUFidHh0A1yI&#10;OEA0wPo0PiWFWQZM0cWhYCBUgBoCbqr2l+cX6v/2v/uQFGK/fPrkjl1qaLWBXLiui92uN17e3vl+&#10;WZBzM/aGwxgcnSnkEJIxgtboCGkDaMJp9HfPDMx9ZpJLRs6ZtatTa2tUeraKXX8hRa8QEEiWiqVU&#10;5lIhEiEhYRhGHh4OvhsbAnQQIiWLFIbo6xdRg6ixTBNGKEJM/CzRQUFNUfLKWgosRDAGijUMiQjD&#10;yHGcHKyUEkK4jzq3VRtd54CAm8vGOEBCYAjRNTIofV+rnX9SAGtut2cRVHWvBjNfTwqglQgEI8QS&#10;BUoyZ7EsxiRmhzjhYRrw9eGE27zabSlcsmNVsgJLVV5ui12W1a5r5lwqbqXglgXLWtC2ipjuKIZS&#10;UErFhk6luT/qokAEmERsHJSBzbwYjV04iFRT06rceDYOrqJFgmZtX9zvi+iNQuArAu8OzGCKjVO4&#10;ZVpuiXf7ituB3qsPb1N6y64Oh5QuC4stEvPer28rya1Jws7Iv5/3vbG/P/AWH/an/uHXdMu+IMAu&#10;h4V9iLlRJfYYp6bY4NsbECokdxZWbcilAuJZPY0DggREicjZzUNEhMfDCRISQlywLN6dmQHshjBW&#10;KgC3k0OnZZN9vjBgHwqsuXRp+IZmiqYA6bJ2QsE4rPh//voNrYEvzy84TwecTgccDgdLKbLUwrJm&#10;5FxAaxBzURJ/c1rP9aAE4dS9KGpTV5NeFlwuV7xfr7xcr5iXZf+wW63IebVWK00NwzBySgOQEpoW&#10;5FJNcsEwRo6HCcMw2jiNRK+WTBW1FOScbS0rQk2UEEhJFlPiMB7AZqa1Mg0H3xzpCiogpq5UJHBX&#10;1CFBxhHKfsCHAUKx0HkN7sfQL3MhINKny3QUZx8Cb581d6mfPo7qkd9qc+MUdR9M9iBjepeJAwJI&#10;ZQgDdAJSShzHCSVnZm/HTFgpx4AhViylcFlWpKYYApA4UNhQ22KX240lV//Mk7gSm/cygAqLAgW9&#10;aTEgmqGQrITVqqhrYeaMdax8iAkxKsVTO1pToiep4IHcIoFGoGllgIvRJusUa+sQdu/7e2LtC0Hd&#10;yPn+TT+y91lh/MAhuh+qD9NEYAMRdDDZfY/QqxWDGvh3yi93pGLvKcBthnD/8ranv4auS7CXP/2h&#10;N49Dnw+0fQvRh2X77ZyS5i9NghumwoDSKtyHIVjQxikIYpBeVjqoR5vjIVJKAJx9tywrmgKHOCBG&#10;otaGqhXWCIUHmtsyQ1t/XX2wmVJ0+m2tzpfQhlIVY0zGMDAORzy/XtByxe3tjF++fLamjc2MKUU0&#10;59s7eg/qTts+vYZvgcU6jRONwJwLXt8u9u31jf/58orX11deblcsa4YCeHh4wOPpDAhxuV5R1xXH&#10;6QAGsTgmTtMBrRbUUqhabUojvnz9jF9/+YWfHh4RRTCGYKdxZBKBaCNyBksBQjTGSJEISSMw+iYl&#10;tWxoymjidnHrCrPmHIZpQBwHIESnJgd2kp8x0A2N3YS4yyP1bPTxuhBsSntOJoa5CpTW6qAVU7JW&#10;oDZ3ee5URlO7l5LaN9sGCwwIQZjbVvbaps7lNagIWDfnUSNgFmplaB6J1howJpffSyl0jZxAzRVZ&#10;DdWMioramjWFCwFsHSiFSlBNrZSG2bJlNS4jMECQHOXY141iAUAKLqBgZqb92sc+w+3irH1dab6i&#10;415t906g95H201HvJ9UHjST3SSO2N956P25352c6PNdDS6861DYQ5P0g92ahV/X+SL3E3XuMPdPf&#10;n83+d5/Y7ivHbQXZIxGCYQ8IMNvnHttMYquaVH115ayRLvpuilYKFzOkcQRi6I7YFUJi6CQp8op1&#10;XXG5zT7vdubhJiTkFyQD1uYrHm11e6M9WHYYsxpQ1oYWlU0NuTagzggKHIcJCrCqW8vlVlFrQek6&#10;kVR10+5GuIxpgApYWsXb7dm+v77xb8+veLtcecsrVqs9qAEqASBxW1bMS4bVitM48vHzVzsdjjyd&#10;Jj6eT/Z4PjMKkWLEOA48P5zx9PSA8/mEMSZQFdKMA+Ay/BCE0mDLCkoi3SPBP9wYORxOCK0wA7Ya&#10;WPrK2NRNdWN0OVprFa26OlRL1YVpRDB0HASEpNCReyD8UjC3INB+0OGrQGd5KqwWoFXAFLVkcAsK&#10;ZubBv0JLNa0FWoq1UqDV0Ziel5rv/KEMpCEIBYpCMdMKDaAlMQkJQ4uObRncRGAtje9p8SIEgoBo&#10;a1u4lMLaGpSwvjBgw0Zfcje+XudQ+3tJNissnBhsMDLSjKqIZkwdAiAxbGV7v2/QtKEZrLsgdhRR&#10;byadxWxbgCW2gLCl3P0gWrxLCP+MJfiJbrRlfGCr4e9DQ/adAjfpoB4LzBUSPNj01VmvODYcQa9K&#10;tubDt/69BOxVD8wU3PDd9+fde/Zeq/QQaB1HELcBZYfCCgFRgt35SM0FPbV57RMcsoNGQkLEaTiC&#10;TIBc8Pb+6ga4zQeCQaJPv8MIGSOkAXOtWEqDK0K4/4RtMKQeFS+5Is4Z58MB8TAhDBNiHCww+nuk&#10;JCpN2kBWgS20Vle/kEEYjVkLbrng+9u7/e31ld9fX/FyvdpaKxEjDg8n+/L4xEMaIAprWgG6fuB0&#10;GO3p9MBPpzM/nc/2OB45pgExiI3jwBgDYgwYx2QpJUqgaWtQgBJdjET6qsxqAIqa5soWKjkEY0yk&#10;RBiiYSwMRiZGAyOJGVpXQGEt+ypQ+9aLJKQFs+oQac0LKMFSiAwSCXpChwgZgm0Cg943q7dDzQcz&#10;ao3aGrU1U21kg0nbspGRqsZi0FzRus0dTU2b8zwAtarV5e79JgYTWqsghEkCYqK3hgKUYCZNcD4e&#10;OLeGaZ6R12LZue/QYFZRubbicORtwL5FM/Wc3YRsMVoVYhFnNTYFlrwglAXR3BphkmhTSKRFGMyS&#10;kJEOMRBY116g80HQeTO2jft7J2+bwJsBhg/4hF76wyxuxnOAy7x5+LV+8D5Wbdv209eQe1PQP1oz&#10;OI12j0/9/mRL4P7garZTHPaY4xe9Z3Te3Zz44TeE95CwEf/2Tcj9f/4st56SfTXVW5dNsMRUoago&#10;q8EY4IJnxloq6pqxiMu7V60wshOdtBcjC4QBYxrwcDpDTidIIEotKCWjqHbpdX/3BC4Wm2u16+3G&#10;76KYhl8xTqM9fnriw+MZh2lEDAKDMWsxbYU5rywtAwJLw0gJCXVe8Xa94C9/+wtf3i42rysjwcPp&#10;hNPphE+PT/z1y1d7Op1xGEeSrn41HQ/48uUzn05nbAClWqs5T6F0Vq71DAwGEQwxeVyks1QjK2M3&#10;zo0hIjgc29wGLVJCAiBgaO5BoACrMQwAIVCJ0LK6p4IjS1lbc6FlBRkC1BRVFbVUB+M012+UDt2l&#10;uIRdChExBoSuVuXtxK57AMd8CtQcMaq2ma6CHki8snPnqEZt1ZmfWntAUZqpseNzSUGMMGe+b07l&#10;BjQjRUxF7MGMj0vG7fUdOmfkWlFqdfKYeVezQe+94+m0Y3PZ+66bZGpgy9XW3CBQJAEOIfAYo6UU&#10;qKYoLcPV8c0qwfVOqutoT/EBvQ9ZulQnXeivuWsSnUxlBrfu27d3ZojqtzH5QHRw94k7CKKHl23l&#10;8XEo4Thrf+B++34bbiTKnynOXrvsUWGfQ2yRjP1DVusOkNvP+rMR3eoDYBs38sPd7KFj32AYGEPf&#10;nMBXjaX4myB+OSmFkIBI56+vbcVaCpa8Yq0ZS17dQwBwIRXx13S9XRCS78vHcURpPlm23rSax2t3&#10;oLbGrIo5r1jyiqKNEgWH8wFPDycMMVprjcuychgijocJ2Ye5JAW5Kt7n2dZlBmrh42Hkr0+POD2c&#10;cX54wNPTJ3z68sXRmsPAaRgxDD4jIeGlO9VaWdncV4LWS+3gwq4WY8Q4jpzSiJQcPBREIGi9hRME&#10;EYsxIsREiYkM0RASlRGAmEog4wFMBg7oF3yAIFhVUluBofTHDQhDRIhuk2eAq1atGfP1itv1ivU2&#10;O49DG0qt7M8BMXT0YkwYU8IQo2fI/rkLCAbAhGitfaiQjebUcNRWXBmrO1JvpK7WnMnYg4K5PiI2&#10;YBzV7IPPhRe7MQYbxkSQKK1iXisbCInJognmXH1PHTqWZZcQ9YSqzVC7K1eUPl8xYzOaiCHRx6IV&#10;iuBqmo4TpKIYiOqzmGSNHhgiYgwUBJMuQEuS0gC0bTYiPo/ty0uDz2/idng2MtT+Qu8HdcMb7Nhq&#10;bxistwE9fmBPjn4pfzio2+HeNpd/FwfuwWI/0P0/VWh/PO2H/w53Rq8mtkFcrxQIsNY+tPShISsQ&#10;UrLD4UDGgKrN1nVliNGl3mPq5ZMgJUEKA0hgzQvWZfVyUb3KWcqCzhnAui4YphEpRUyHCWoVXGBr&#10;rSTYJU69pRCKNRiva8GP9wsO37/jkCJE1HL+zKfHB54OB5xOJxwPR2hTVBLLuuL17Q35dsMg4D//&#10;+bv9r//2r/j09AlPDw84HA5IMbopapwoqSsAACAASURBVF/7tFZRqouR7ASsGtBCAIKvHuMgFuOR&#10;MQ0YpglDGhljctchbJNq93egqImMfiBDYowJcRiBNBrj4HLcfSEmQiCNFhWECYoJWiWsGmMilCua&#10;BIhWhBQspBEyHJlSIswl9mtaIaBBjdoMDcZmTkYrS8X1dsPtesOaVwTXv7DDODKFgCEEG2LkNIyI&#10;Ue4Dbr9w/OpUNTMPBNiEaE0JrbZJzzn03C2VUgwIITjgSLp2sRlVa68EBTFGjMMIkLbmist14cqA&#10;CoFJJGInnba6AZ0goIkZpYEZZgGKQFgKjiYdgqARKEbOVQHNVkNAC8IpkpKCMUR39la1rIa5NUYD&#10;QjATyhZE3eyL7IzUglwrAO+8atPdQwog4y6igj76s/2n9+/a/lMXYNpK9G0O2AeSW0bv/ObeWHzI&#10;3tjKDv7XqLAFC7sf/D1YdHDQx8pDtwAAf7HofmrWP+aPCrM+Lza2Tgdu2rrYm6sIoU+RVQhtRKsV&#10;SQTHYcI8rni73lCrzyIMRIODnGppXdprwDS6MMsQA7X5qhPoJidqOwOcFFyWguf3G87TK1IU3q5X&#10;HKcRx8OE4+QIy8M4IY0jzscDHs4nV54eJwzuJrUNz6i1oORMrQVW3dOyFh9Wam2bCCukRsRh4BAm&#10;m4bIOB44jJOlYeQwHRBjctMX87GemLqZCnvlLtbRnW7QyhChFCrNVCsBhUhkkAiVQIZgDNEZn4yA&#10;pF7CE9YClMUxCAxIrc96VGGlwWoBa6M0T5VqCghtSInU2IeuEXq9Yllmu603vl1vXiWlhDENSGHG&#10;kBKGFCG7qClgptZdsM3l6D6YauiukkwwGKA0A0o1AxTa4chNDdrUrFWqG8eBIGMaLIRIVWJemy3W&#10;WCnsQ18jXMRVTU3VdcVEXfMk+GzahEIyOBsywCBgE+dPLOanuMGsULjSEI0wVVPrKnp0TreVSlVP&#10;lyEEiyEwRbFcG5dSkHMxCQEGsn2AKhNmkRvP4T46/Clzb8PHjcPQMRBbYbCvFLgBNfqGxLb2w+41&#10;Q3+3f9qB7PPLTR2GXqIrbddt3soQbH39dtOfw9lPLYNQsSEiaeb6eWoQcWRm0war7voboztEta6y&#10;VNaKtVSstblUmjhWoql1PgS8/23VZwk5Q+uAJEQKAZYSUF1roechmAG1wS3mbMUgVxxj3zXXE4BH&#10;Pjw+2un8wPP5jDGNdjodcX444/xwRkgD2RWmVVuX4fKhzjrPzPOCvKwW68DBsbxGiFuygRiH0eIw&#10;MI4j02E0YWKII1IaTGIku7uUr/caBc0E6kpMtWLJxaBkCBUpKkIajDGyyzdYM6U1A6RZp/3Q+uTX&#10;LeYGQMUYI6MltJZNzdeItS5WSmUpBSUX1FysrJnzsnK5zZZNKSlyOB7tdDjxeCDO7QFPn4qtJXNZ&#10;ZtxuV7tdr5zf3glVDyChQ6NjRIqJMbhuQGepovNPNkkziFYTEjGIa2cyGmWbDgql83CsEpDqW01V&#10;NAPdo1UQ02BpHBniDaju+NdUneUr0tetAa15EhO4DEeULsLd5Y9aUxQD4BKckOh0acKV2XLJFqox&#10;0Cx2bJFSCAYoApqaVwBm9ErGtz8pJJM4IjIhpkQn9t1PIwGLPlDZBoXbCfwZVryd3W3R6IW5t0X7&#10;P1zrm3tw6AUG7+d+P7z4OSxgn17A0C01N+hvv1D7ZqE/PRc6hTcVm5RlL/99kAg0sqsb775VgBGC&#10;2JGQbjWvNKh3bo4lr63jBJzoVEr15yUAFVCt/QPuE42mqNWwmKHGuBHKEHrw8XrEL0WQDCBycXWi&#10;75fAYRqQhoQ0rJhe3pgk2BAiD8PIIRAJMObClnPfQhBhSAxDtBgiA8kxJrTjGbWrAt3nyX1Ax4AQ&#10;AkXcFUtcL9wVjsVnP0K6qEvzcXYrlWte8X55xzxf0crK4XDE6eERRyeLEdWFO2OIbisCoNDcnCoG&#10;hOOBJkSLBFaAlbRiQAWke8W1tWCZr8w5I68zyjIjLzOXecE8L7gumRYHDKcTmCLH6YgUE0ZJaDoy&#10;14J8HHE+H7gsJ6zzjGVeHD7dapdrX7FB70SclCzBmZWAMgSxlCLGITGFaBYCrS8LjA5mqEK/LL3C&#10;hntmCGHF33Izkt2TBNbRr42JQASw+TeSwS/FTfMAW2Vm9H5ceoYHmhHNBC0ENoo1AwsVqSkilYGu&#10;ee6eE+K+IsFZwcIIYUKQsJnaMETpSEjBkJKFGCzFxNSJW+jnKu4Mkm3ZvyEarctzA24ggg6H2sVU&#10;epDY8AqbenPv0PgT9qGf7R4q7OO3sG8wtlnF1kXcvzrnYr/RPpvYNrx97rD1OT4P3X7aZxA97Ji6&#10;Vfw4ogu9oxU37iildu2/Fa2/FhEA1WVkKYSoqybBBaucQm0OnXasA/yDgZu+eLuxHVJAzW8zl8pv&#10;L2+Izkj0uQCMMUYexgmPjw/Iawabcr3OzqGP0dIwIFAYQmSIHVcRus7Cjl/1dGPoKk7b+wBaZ6Yg&#10;dAaNmkJdqNVgfnHmnHF9e7Uf37/x/fIOA3A8n3A+P+D8+GTjdIQp2VRpVa3WvGlPm1Go/fkEmG8K&#10;0gDdV4boQjcVucwoyw35esHlerV5vvJ6fcf76xuW24xSqntyHo6mEUhl4LpcwYMihQHjFBAqkSIx&#10;poDDNEIfHjqF3bDWjFteMM8Lb7cZ87ygrgs35S52195hiDweJgzHE1zKLbqXjjWodV9H8yoxhuDU&#10;8z3skoFEFLFI58rBDNLMPcGDmIlsoKd+gGzXGDZTOlkKcEKkAKGT5qF0dq1ChKz9DKkZC9QEQCQw&#10;UnhK7tAtQqaYMKQRwzAxSDCHsAekxO7F4c/heDjgfDrZ6Xii7QebjLv02lbm+4v6mMv7ShMfJrj9&#10;5BkAd8f9OHLYWpPt9/aqw+4ji/2+93/vgQE7WOr+aHc3uw837Tum7Wn0qf9W5bQOfxYBA6Gqtq4r&#10;B4ygODnI6PblIQR/yW61vq+cggBDiC7wml1p6f7OuDafbW/L9rhd6rqDSvx49uRirtcGBVDNMFfD&#10;j/fZUhqYhoEhREyXG1J8AQB8Op1xmiYcQsJhGBEHZ5xsMd2EqCFALFjXc/WPi37Z6dbu+ZKuR/4t&#10;dpsR6n4kZtBSWZfZ1mXB5eUFr88/+OPHd1AED0+f7Jdf/uDT42cM40gwbhe0tdpotYJd/ANQaOEe&#10;ngUNWgpQCuuyoK4zWp5R84p1vtp8ueD69srvzz94uV4wLzf38mzNKMIURhdB82kRJCokKERcUDaI&#10;OYwvBgYhLIR94TXYiLEdcT4X3ObFrreZ1+sNpWRrtXQNymq1KXKpNKFJiozD4LybfW/S0Fqx6pgX&#10;0m3gabVfDGr7f2xqbAqo0tSxN6ZGOuTCAgyRYHSDcAPI2iJLMyt91KHwNWyQ2DU1jF36zyIBEzIy&#10;9rAFKATGYCENOB0OHMcRh/Fgx8OB0zQhRleaVm3I84KaC0jifDra08MZ5/PJP091Ln40w32duJ21&#10;D0X/Blva+uJ+grGtGex+8n86r/sQ4sPXdnZ+3mn+3e3237tndyF34ZWPYWYbgvaL/Ofq4u8eQVvj&#10;uiyu0hyEpRUoGg4xYEhpnx/QutKQNYBEDBHjGNG0IldvCQQ+FdKmjqHfnrU3lvThjrcQznBrfXUV&#10;wJj6DNSNZl5uK6u+oDRXk9qmS6UpluuKx2nCcRjwdDrhfDz4xQaFw2ILcZkhMVKCm9dsHhfcNgIu&#10;Tul8AVfp7EWq0bRYqYWtrFiuF9ze3nh7ecHr8wve39+wLAvODw/gAykqsKIorFBUWDOUNbMtxaw0&#10;Zx90qXcXTnAz2aa1w6hX5PmGWma0vKLljHW+8vXtFd+fv+P7yzOWdUHrQTlK4BCiMSWmccR0mGw6&#10;TExDggRPArrJhQGMQi+3qc52te7O1BrKmq1kF+YVEUvDgBij+fbAGINgGpOlceBwmGycRmopZq3Q&#10;oBBGc9JCowIWRMAYTFokWzW4DDxdEbuDqeDVdlOwmSKYS8aHFDgMYkPw1g2mFtQgRYnarOR2N9Ih&#10;zOEgYimI0+wBCM0Hhym56fKy2PvlxtIqYog2jCNCDExDssNhAqxZKTNzXkxbY0oRx8PRPn96wvFw&#10;YJTg6Vpcdz2izwXk7w7d9sfH6cIWK3hPA87Q62XBtj/Yosm9VrifU/JuDv3TepLc9sB7QPA1qY8m&#10;rfMa9sTcA4JsnIlehtynzPvWYZ8zqAG5VkSEXeFYO/fB8QdeyrcgqEqYKVrJHt8EiIHQdn+VG767&#10;e7T2ucYGeDHE3tY4kAYdnG7dOdtQTcwMmEvDy2Xh8eVqUSJDSAhxsIQbIn0l1t2EUNCAWkwAsqoP&#10;n0IihgQbzBCUjAZn65oXLlQIW2fBOtpVtbLWgpwXW9eZy/WC69s73l6e7fXljbfr1XJTNASG4Q2H&#10;w7PBjHEcHHxZq2mptNyI2kw74Gg3g2mNpRYrpXTHrIpWVivrwrKuqOti67Lw/fKG58vVLqV4eez6&#10;FQYJPqtIo02HE6fxyBSSjcPosnAGFyQxpW6HUJXaKlurVmtlbs3W1nibFyy5cM3FbuvibYk50vXT&#10;44M9PT7y8eGMKdEOY0IKwSwQJZs1d9D2C0vogCr4tdO0Wnca8528SwiabzIJYTChsami5QYLCtMA&#10;keieo9EZnmiNDgjPMDeggQCIQkyDq3eNMUBrMW2VVhtExMYYOQ7JihB5XWzNmS9vL+7eVRtKLsjL&#10;wnGISElwPBwRT9FicGnWEONGUtqSP4Gu0dil2JxAgZ/S7x4MuEWEO45pu8zh2ClzDPzOo/7/WjZ8&#10;LC3+Lp3bh1+3D5mfG4jpvnn4WIDsEo0f7te/5eWc0mcLAsLEUEqGwT8MU6CVhpqLxXH0QU0UUH0e&#10;UKtvGBoANHUgDu8BQUQcAm09ygZ2BGAXiYHPJFJfSVUzrrVhZ2Gospm5b2F1c9OcszU1SogUVQQJ&#10;Nh0OrOaWaFIAbcrUzFJIFImMMEg1GCtbbaa5om1Ml72C8r7DFFBtrDlbziuWdeHtdsXtdsXl/Yr3&#10;9zc3aVFjHEaoGm63G/7yn//J1/d3MAhKa1jXlVabWVVqqSw5wzwTE+pK17kWlyRDbwdbYysZNa+o&#10;y8q8LpjzjLksrM0rMwmCGBOnccL5dMbnpyd+/vQJ54cHjIeJDNI9gxRVlS27GnS1yqpA0YZcK6+3&#10;G96uC18uN/x4fcHlcsVaMiWIff36Bb/++gt++foVTw8nno4HO04jxujCfa6wLZ6iMrrgqZmpsm8L&#10;egtIHwqap4aqFVUrQMWQBBaFiUSjABpQckWuGa9vF7xf2fv8iBhcqSmSlqaBtTRrtSKYYSBwHiI/&#10;P57sNE0kgZoLbvPMUqqVZSGhNiTHdpoB2hTWDEkCjtPBTqcDhjEyBMKaWzPEECyGaGZg7lXUNp+L&#10;vovdBlDbUXXYr/nFbQw9aGx+ZuAHWUTrZ72zr/vgEX9Hv/r/+bKPUWNvWHpJsckr+RT4vy4tto3C&#10;nrWxm+JiE4z5GDiEdKELcxacqqKgQUJhSIOzK1MAC3u/KkiWuqxXgxNtN6CHbz1E3PmnqQLas4gA&#10;FgxRuuV5iFA1sikKvP2AkErfpJTakFXt5TaTBJs1FC3QX3/FME48lYq1Vhxt6D0uyAaaKVScBSqq&#10;QN0UO/tQy5VzXK+hVbRmVmulE7gK15yxLAver1fcltVu84L364W5VoQYbEqJ02FCHCIKGyzPaE1t&#10;vs34/v2ZLy8vfH19s/f3d5aSoU1NhIxx8BaGRIzBkdDsW9Lm7EW6nwQo1jcB0YIIxzTidDrh8eER&#10;D0+POJ3PmA4Hs5SwNmNbM+q8oFyvWN/ecbtecZlveFtuuGrDtWS8zTP+9u0H3t5XrKthGIS//PoF&#10;f/75O/7xH//gn3/+jl9++YKHhxP4QddwTAKqspUCA6g5b14NtOZCBKFPaBUNTQO0BTqrttqPtze+&#10;z1cXZY3Crv6xF9oyRSRE2E5ONJg1ailWTBFgTCHikCIPpxPOx5G/PJ3tl0+P+OXTIx/PRwQRrGvm&#10;X759sx8vL3i/XJFL5rIUtKYQE05pwuPpAZ8fnvh0OtkwJIRASBLKGCB+TXZDms13bm/VGePkFlaq&#10;5sQgyH6ipLsRu9OA9RKpp3JuUkpEl3bbA4Hu/nv3s/tTdXD/2a78QvT0+vFrixe++7i3DT/FBftw&#10;L38fMT7WDrQg7hTU4D3A9tNY+/wgCgYk5Fj6OnEPLzAzNBWoCbqst+MhusLxtuFQbVa6RVscgst6&#10;x4BanN6LWoEuGhJEoCZGMbamVFO85xXheoWkgOMw4jRNOB8nPJaKY2mMoVpEQAyOHhG3ezdpDgHm&#10;/XLb2zPtWgiltN0zs9ZiS145Lwvm2w3LsnJZV8ulwo1sEhkFiAGSosUhcRhH/zSi4JYXPF9f7VYW&#10;Pl/fcO1GL94WeVLwYOAZcYiRh9F74Ag/LmOIFhGRLDJKYAoJ4zjhfHzC+XS2w3BgYEBeVq7v7643&#10;+fqO29s75vcrlssFy7oiq1oVYYkB11rs+Xrlt7crylIxxQF//sM/4n/57/9m//av/8zff/sFh8Ng&#10;02HgOEaHr1mDQRkAoyi72wtIMTVHWbbWTDxRUGGm6jLuagG5Gm5rw8vrDetczHEygVESllJxW1eW&#10;0iBBLIaIkBJTihCBwRIbV1qt1tzvxAaChyT4+viA379+xueHEw9DQIDZmAKO05lkI6yaluzXUVXL&#10;bXUuS62IgJ2GgY+HI4YxUoITB2ug29H5Wt28K9pHB0aQ8fh1svk6c7ks0EZERASEXqJvmgX2YdDn&#10;tbrud7ILu6JP0/yS1O5ASe5FQ+/BzT72FFun8oEltUua9kMt6LiFnwad93/e/7yHhjuUkhvysasi&#10;t/3HvjoSJ6uYP5JIxDgMe9yimDsrCYGuXViaayS0Wn01Q3F/QDMYrUuNE2OKGKOANBSthCkOQ4QE&#10;XxU2AKX5jKV0LAar4roWDEvGt7d3TClhTBGHISF2rZsUApKqxRZc+ZkuuRbgAiWEq0Gp+rxEm8vW&#10;19LYWjNtyloLcym2rCvXtWAtxQk8zVWmQkzw6ilCJDCIIIWAcZzw9PSEz18+4/c/f+fzv75Yrxrw&#10;9vbOy/WK65q5lmy1FlpzVGQK0iVNPdkMMWJIA4c0YBomHA8TpmH074tgvl75/vxi67JwWWcs881u&#10;t5k5Z1RVQIjhdML46auNw8BiitucUW83HKvin75OOB6O+OXrL/iXf/5v9vsvX/H50yOOw+CtwjhY&#10;GgLmsrhPpzYTXwX6VUwxwKitYVlWayUjdBEPkmjarBEsMLuWirdl4WVdrNG6bYdPkaopl6oo1enb&#10;pFFyM1lcwyF45w33uBKLIqxFbbneeAXstWQ+vkx2SgEPx4lfHp/w+enJhvHML08GWsTr28U0K60o&#10;TJuNw4Dj6cjz04PFaYAFWoHSaBbgxClSLLiA0QYtQndms/jw+wPt2c1S86W62g+IwOg9OXo5bD+j&#10;Cfv8n9j2jx8KIj91911Cnxb0rC6bWe9eI2z/2BgT23Bzu52v0/odbocV99YCe4j4UGlwayn8R6q6&#10;ac399L2aK3JcMc8rhsOEGAMsJtRaoSr33oN9IkuBNIGwYtXmOAb6FJNs2LDyx8OAIQUEukBLdCVX&#10;ILrOQYc/7zAxQtjQLJfGC1aAtAGOkExDxDRExuCsx8MwmPY2A+bg1m2wBYCb56MLoTpMuFW1Whu9&#10;ffBBnFcMzUrfojUlDMHorEejTysI9H7IXZAwpYSH09G+fHrkP/3Dn1yX1S7XK6/XG67X2d7e3nm7&#10;Xrksi9VaqaWi1YqyZqMZowSMabAYAodxxHiYjABbqViWBc/Xm92uFy7zjcsyGzp+YxgHm84PbIGw&#10;GPDpt1/ty9cvDBLw/S9/M/vPv1Ik8svjJ3s4P/Dzly/26esXns5HjGNksmZDYv8IFK0pqM2orm5V&#10;HSvcccwG+BmjunYn94ta3UU7W7PFDM/zwr++XfDjOqNCHVnYjWGW1jiroXb8KUAnQXRfkdCl5IK4&#10;T2gEzUKANcW31yv+47rgGAOOKeJxGuzLwzu/frrg6XS2lCLjw2c7yYBbVVtaYykZGBLCYUQ6HqAO&#10;MYKSCCkhMdjw8ZR8nPU78s7i4csRla5Ia/WCkEnxFT48d/pJbe6PuDtL8uPBBLgJQ27H0cND//W+&#10;zN/jxnYfRttql81S9oNg8177G3ZZhg1VjQ/Vgss3GO+rTi9I8BN6yujB7UOgEhGomc3LivL8wpM+&#10;2HScfAy4+TTC98niciJQVdPmtmiEuv+ieLYOSXAYEk6HEYdDgraKvC6wtiIKEMZoFhJbX9dRHRQV&#10;RGBRwBZgraLkZje94RlAFFCglmhGKAjl0+mE0U1wjab+/IxABVQbaq1WStmqBHNfWS/SHMpd0Myd&#10;qdzPQi3XilxdBVpAM/pKUxBsEzttFBRVYylUGmIMlpIgxQOmabBPT0++zSkNWpu14ojQZVlsvs54&#10;f3tHXrLlNbvUeC52e5vx8rdX99tQl1GvraHBTOMIPB1wfnywX//4Hf/4z/8Nn377FdXUrtcryppx&#10;lGgxV35ZE67tYPlwBbThME02HkcM0TCgMaAihsQ0CIwNuVaoGZrb3EFbZe0DaZjCahfo8VU1vbJJ&#10;GGNiLhmtGZYCvN4q/vJ8wX/+uOB9VcbB179NyetScF0VSyOYyA1gZmodI6EoSm5Oj672gz3dBoJr&#10;VCxRec0NL7cF//78ivA//2/GIBhitGEceDwOaKW4AnkSXqzYe1lxKyvPMiH1bYMp2KhYurpVCGKk&#10;7KW8z+7IGJgwDQeUqXCW20YTYogRrbb9zBO2qUb3RvUD2miLC3vB7wefznfeYEzWZ5JwQC0+nOKt&#10;TnAiN7uY0573995kl+HbOfJbQ78DIve4ZDuoan8muLco4Ab6MMLMcs4WLjegNaQUTBzUw9yK3zlh&#10;QkMpmVabiblasDv5wUTMTqcDz8eDHaYRrVasxfe1ItHl6yGQCCxZ/dkwOpzADK5Cvcdirg3IxXCb&#10;K16HmT+uNxyuVwzTAAuBJzWkEPyTJoCmaEV7IHD6r3a9Amtbj+Z/d2k57YHekKu3D7lWf3u0YYQL&#10;0Daa6wCKi8cEBUMzq9Voqmh3CrCb50BgFci1MM8r5tuMHz+e+fz9GW9vb7jNyx6Uci4wBQRhI1oy&#10;pIjz5684ff2C4XRCo7dt589POPz5B+KnT5hEeJpXzN9+oDy/or7cwGtmyg2insgOcA3EoA0BDUMc&#10;MCVBwv3yNW3dk6KC2rCJ/riQbkVrrqnRtCClBIo7ojcYKoilwf56y/z3y4q/zs2yRY6coAy4meLd&#10;FBkKccInNg8RAogq2KQE+8zKNn/fHaNjQC1AUSC6Th1qT6EOlKoMapZKZQxiQ0w8hYDrrPz+/R0j&#10;v+H3337D48MDDmkEakXVAkARYoSEQBHPp7bFIorF17++YowjPh0/IX6JuDy/I19XlFq28rtHkX7c&#10;9klfLwj48Wjej/B9H/BTwt6T+5a+d/DkPqf0reYWLPh3W032Q7w/0Ic7t3sfgY9/7W/yFiD2wSXN&#10;XLvKAGsNK1aqNgvRI1Kz7rrjLh4GKkhfM4ps7lNEFOE4JJuGCKFhvl4w326o/ZCFEAGQzdTWdUWp&#10;rgZclFiLIjdD63yPSHRZ7+YU11JQ1fB+veH7S3SpMiWWcUUS949orfhFAgdUqZfA/rq6pJ2p+vB0&#10;E2FVQ6m13787ZqsqEAOG0wEyuOGLAqilgNoQphHNfOWXl+7M1DU053nG+/s7nl9e8PztGc/PP/Dy&#10;/IrL7bbb/1FCH/EK0jDg8HCEgGi5QlLAr3/8hn/6l3/GP/7rv+Dhy1eM50eEccR1nrGuC1opiNlg&#10;txvK2xvWv37H8v078usL6vs7oBVDFBzOE46HETwG2EALEaR44G1WgeJJpbWG5lsT30K4Wau/h7Wi&#10;lWatFufEBJfXb+75gMta8O0y8//4y9/wP59f8TKviEPAUhRrq3hbCy6u0diFDBVmdcdxbNds6I7d&#10;EoSpJ23tpjliAKu3ObdWIbVzcMJ9dQ8ogylYCSmCkYL3teH7dcX/9eMVj//xn/j86RFfn57w+eT2&#10;e6cxQThgoCCawGnCO98R8W//59/wcHrAaTpaQmKUhCrVUXg9GOjmSgwCJtxyfj96tqXmD5l9axp4&#10;hzTgw7pwny5i/26nYxk3rcn9zryisG3asD1erzZ8uHcPDAZ/UAcb4wOw0vbJowPh4IaNjpWmwJw9&#10;u10c6PoE7gKkaHDxjWbmyswWuooOzHfDZV1BNGgrgBbGLXjEgGZmVLIyOsKvNZR2J3QF9u2KbbRw&#10;7qKzaZog44RixNutYEgLmnpvH8UZda1U1Ga7m7XDvh04hS379UGrmSEXBxRtK1oFIEPA6XjC4XxC&#10;GgcUdUXqWjJWVZSckYahG7EIaq1YVidNPf/4ge/fvuPbt29YrjNq7jMU5wN3SH/Ab3/+gV9++w1P&#10;nz/jeDzCCMx5xcvrCw6PDxj//AXjH7+C0xEak5vPpAmSFfO8QL+/ory8I7+/wd5eEa4XDOsCsQxG&#10;QzoI4gFoY3adjBRhUYGoMFE07R6hqk4trw3sO3rfBngF5EGhO8j6hWqqxmqKNVe8zxnfLrP9+8s7&#10;/3pdcanKCIHaiqyGtRoyBHon//qYot3XXkKg9t64Y80Qggcm62g4idEifJajtaNDWwEaIEEQFLBV&#10;YeJsjSJCi4JqxGyK13axH/PKb6/v9vl44K+fP+O3py9IMmECEaIwwkcB7Fk4lteCt+sbbuHGGKJf&#10;UOCupLsfpR4Cfp4beO7eigW7/5oX+9YfbX8bHGfYD7ZjIe73cp8u3oPL9jDbAMGPjNE2NzvjFgho&#10;5mYW2DAKO8mb2xiiU7I2ABy66UjnxxLOu2ir7qo9lABYQ48SiAwgxWIInMbJUopuhR4JsQaiwlpB&#10;bQNqbVa34WTfRq7FMJeCNTd3Gdv6vf7EmrNiwBBgUNzKiv/48QNFG9ZcMa8NzQKKCh5PAUN0zEht&#10;irzm/3L4xXvHPj9Ra1pZasU8zadFIAAAIABJREFUz8jFJ/kpJhxPZzw+PuLp6ROm6QAj8HZ5Q84Z&#10;1jyChuDr2LkLvzy/vODt/R3rskI2TEaKCGnE49dH/P7nH/i3//E/MB0OyFrxfr3ij3/4E7//8Qce&#10;n568PIZi1YLXl2fM1xlWFW9vFxxXwxQqVGe0y4zr8zPe/vo31OcX1NsNmmcgrwgoCMkwTAdwIDgK&#10;dAiwQRASLaYABDrIrJRuh+BBEj5dBeF0faj5kLYUtJLRSqa2ugVsxyMUxS0XvFxu9uP1wvdbwSU3&#10;vJWGtrb7JSzBZ9Qkg2wbNQOhu1iRgd35zBHyIXhbI83XhCFGZ7fCQXFxGCDB51tNG0rXzmhwgJR2&#10;GYTaDDcoBqsQBadW8b2sfJhnfLvM+PbjFV/PD/g8TjjHgBEK8WdIAIiDDObMSEVu2bpK8l341ddd&#10;XVR5P5noiW3bQO4DAK9ozLZ1Q58b9OLdZam3sYYXEWL3qCPYVoVbcNketQ9GSXWJlq3t2Ijce92y&#10;xRLuT8/uIGz/nc1Je4tfG1YbqgaCEoJtL8s63JqmCKS7HceAIQ12mCaMgxvIRgFqWXxaLWaRwWoQ&#10;FDVkJWorWKvaXMBmjn4MwfH6WyR0ySwHQ23aCYsqMC9ATHi53ICqOA5/xT/88gv+4bdf8evXJ8Rg&#10;EAkI4whtDWgB7N6W1klesC7kEQSmRAxEKS5IKylgSK469f8y9va8lm1LltCImB9r7b3Pycz7Ue9V&#10;9aMe1UU1ogwkDCTKoA08HAz4AUi4iI9fgMEfAAnxDzAwMBEuwsRAOAgDmha0kJqqd99992bmOXvv&#10;teacERgj5tr7Fk2rj3Ru5j159tdac8aMGDFijPt2xfX2Tg1BB/a94b7vcr3t+PnzV3x5e8Pb+xVf&#10;367Yd/JbclJ8//13+M3f+RX+7M/+eZTTgvPrBd98+y3+9M//HOeXCwyGn37+GbVUoFaYJozRgeFY&#10;h6Iun3DbMm63d+B6B9TQ7A3X9zv6+zu2L19w//IZbXuHjx3wjlSMAG1RaFWQVyFwVWjJyKVIzdVT&#10;KVTozglJC+aRQOr7iDKSt2GMjt52b9tdetth1iEgQ3MbA+/3ji+3Ddf7JlvrPtylO0AboDj9RDAn&#10;VsPuDWOWqcdZ92irkyWpbkJLt0hoPcyfoVnJbckZKalkFVQRnEEw3zvk3hruraGFqa2ZSxcDRGFd&#10;qLHggo6Bq9/w+3vHh5pxyckXpTIqwgQqs4Gi7L36OACCSVdFjP4pz8qH7sKBHsb/edBoZ9DgjptI&#10;w/z8LjOlx3HSzy0u5OhxJ/pjDzsAsRkGHiOb8VZFDPb8GvGiHnAjqwN//Ow59YlAFcFdJk158HKb&#10;i6h5ArxkkptySiJwFzQhlXAVoDgAZAyaGMRk5di79N79vhturWMfAs0rsgzKnAvFMMawKYgR8ZRX&#10;3IWSBdfWYV/fiYhvO9ANP/74M37/08/4F/+F3+KbTy94XStOie3OlKckPtNgH4YkQM7EQLwbXi8n&#10;bPuG+75DRXC5nHE5nyCiuN03StE74GBwsdaQ4HhZVyy5+mk5y3anvL3bQIVgFcWn9Yw//pPf4OXj&#10;R6znFaU58maoteL8+h3u1xv0vWFhYU9T1mbotw32dYd93nD9csXnvWPsHWNv9Jb0gVNW6AB6UN9z&#10;zZAi8OTo4piThSVn5Lyg5oJSsqRUgUQbQaWIAgwDpgE6xiLAIMDY2i572ynE2zuSMChc946vtw1f&#10;3jfc9h12gLGsyk2fzjI4knIlmtHs7cDfdLJ2YykGL16iO8bpWsg4OPMMCqBoJnQ6eiV+p7Sgtt3L&#10;vsm+32Eb+SEdjrxUyHIClgUmBTd1NDF86QOfHTg7cK6ZWzn8MLNDMOKCPFOCcigMxSmKGcCeQb8H&#10;2vf8D+KUOjvObXn6RXk8TEA04AAdg3Ka4OFsOfP9MIKMZz8IszhC0PxtPI5dfSJcRn329NqMV/Pm&#10;iUS/mICQp/jsiJM7JZFc1EtOEXEoHU+UXnFKIqVmd6FT9RDg7bbh+t7w+X3HvQFbN9k9eUuRVjnr&#10;WlKo+X56HCN8kx6EamIcWhPKUuF5Qd833NqG/+eH38Hc8Ns//Q1+/f13sMuCIopFgZocYg5PyiMM&#10;TO+TJuSToJQMRFuy94FUKuqyIJcKfPwYizhENoK7PyJotW5yu+3YrndstzvsviM5cEoZ52uH/+Fn&#10;WO/A7Qy5bvB6w9AE747SB2Q4Nv9CHszOQLcH5fp+32DekZKiqAB1YNtu2PYNY+wY1qmUlhJa4sYr&#10;IU9PT8kEqRWeM0ZWeifqkKxKzdQAgQ5vQ9UpH4hmgbN06moMg0OyNAD3fcf7bcf1/Yq2b/AOJFNZ&#10;mJxEPc6gq2ZQ78SyVH1oIt1GokyOncUlNjNh5sQiCHesjKwZqvwzp4JaKjREiE1A/UdP4i5YljPW&#10;5QIzw7bd0ccAQFf1slTkWqhH2gc7VXC8K9uTn1Uo8hLKVFkO2jLm4Xqk8BxkmaDgsaUfkUNm+g2y&#10;omSCJpzEm3HBZf4WT6/noDKfPzBJkWPjHvZwQc622MJP7ySe/zF1efyQNyEaFRGBQ/GeiUPUaaKU&#10;WpOc1VPi4qqnjFqyJJIEkBKDBv1q3eGUAKfXZTAIe2NdPwbuveN9a3K9MztoJhgI5ZyddvCHjihw&#10;JGRHPRoRWGl4gKwZa13w4fWV7k5u+OnHH/H5p5/wD/7P/xt/+PqG3/7m1/h7v/0NPl5O0CUjQVBS&#10;YdbgoFclqBdUNGFdFlzOZ5xOZ1K4PUx/IEi5oFaKduRSIKnANWOYobWOtne0raNvDeO2Ydw2+G2H&#10;t0bg7oc/oP3+Z9xKQU8Z7xpSsOGzoWHWCyF2knLlp3dDLpQRa33He9uw73cCaxQaAapCS0IqCs2C&#10;UhNqnJpJaNqTS4EW6mTwWx9yAIFis+qcxsoOGx293f1+vcr1/Yr77UZy2zDvY8jb9epfrld5u90o&#10;Q+8CB1XLUhz0j/Xsx3KfpfUzcY4Y0jyajuNvHo3EoFTJLE2JTMuUWT4Umh0DzlmdRAs9QERVvKQk&#10;5wvdzSP7ZzYeLtjiy1NLgDqRw6fnCldfTnNLHhk9jyk3j0T/ERTsOHUfWbg/Kqgjo5gh42+FE16x&#10;2Zad2fyjwHCJrf/Li8Rcw49n5kPiNZ7wiLjPT28s9EhoGRZ9Xxe4hkehOdyHiQnc3JCdLA2/Nbhl&#10;pK6AOFJClA4y00Iy8Eb3vQ0fw6JTodi64do6rvvANuAdGaYCzRnVBTIOLj3a6I/ry1l2LtLYoHMW&#10;JbkgQSKH4txFqhm6VLS24cevX6B/Q+v4/uvvAL1AUoWLoEQLVopGq8aEfg8VrXWktKMuC06lQDWF&#10;wA03qLedYGXlXH+pGUtJaCWjl45dBc0N+2i0E4Cj9R3FOsYwbDtAC98EwmWcgvSUYbUwL8sJN9uo&#10;Mtw2bG1H8xES/7wfSOxclFogNUNqBnKGZCGOEEpXc0CNprMJORVPKc/FB5nuqnEGjmgHjHDm2q43&#10;uV+v2O73yeWQnbML+HK7y/u2YTOWecPdDUNyEpTEeY5tEGgcxxkYFTMeX6G584Dej9BAxqNEhoaZ&#10;9SiN4CjaJhixznlcxN5VygCaBqEGZAKpODBnl8Sl907geWpsSIYiwV3nYSQQII8cYdOdktNx5gt8&#10;KqPNmvv5s/HzOD/DkdrHOR9gbbCZAgzhthU7CnuXCRKIHskUH2xHeRG116PrwXqDJzii36CPyuDx&#10;NsXhJgI53t0juCH6+ACiwS90VFJvrQtkeG0FtRYvNUMT1Yg1Zwpg5oycs3O8uuG2bXh7v+G67f6+&#10;dXnfuu8Gp/Rp3CQR5Jz8VJOMkdFGR+sJe++HfDwkLNPm7R4RMXvD2G4Ya4KuBWUtcD/BrKMNMvN+&#10;envH//oP/y/8/vNn/PH33+KPv/8G33x4wXlZseYU1F5y+W003N+v+HrfsS53XC4vOJ1OWGuFJsVS&#10;OOsvwr68bbt4a0ipACmBRrkZtWTY6wmjXbDfN9yuV1zf3nC9X7FvO6w1yDCoDSRHaJw7bHf4xjY3&#10;PVXmrZOpYso0OSk0V9S6oNaKuqxYTyfUWpBLigUuyBAkc7YW5z5QQaKatPvoIekHTDDNhmG0gb2F&#10;ic++43a9Ybs3tGa+d5PbfcP7/Y632w23FrZ+Hm1ag4i4L1nllDNOyXzrJg04tDNCWBeBxvFQmilF&#10;sO3I31CoJBdREdFw+s4uieI5dDzP0FKhpdCFW5lxaUruIe8/02iDubhLMkHKid9Mc6O0CeGiOJ9d&#10;TB6nqyOXP3mRvjfv9x373kWGQwxIcxIaOtnHv0zbp4L6g0d0JBtHvR/8oKgyeFYfoSXMo6JksFlc&#10;zLbhI52OYPqLjifCcBVH54CJxgOgmJEvotVUjJw2WY8nS8EA5TscoGPPfTPfexPZu+MdroktIlUV&#10;G8P76EJAdMiwQbq8qBiSu2bSOczFQ0rcxoAMBLMNSBCIOlJhrT7iwz4sCkieSqpYlwUvp4JTEWTp&#10;UAOKOtNmEdxax703fL3u+OnrFX/9+z/gV99+wq++/wbffvyIDy8XvKwVSxLUBCzC63dvA2/7O/7w&#10;fkUtFadlweVyxuvlgtNSg6DFQSY0w761KHXEoYm+GSUhlYwiDiRAqyL1M7Y9tC5bR7tvuG072rbD&#10;6acQNPRZUyt1FEoOKfvKIFArSlmw1JU+lrViXVaUzPr4KFcjIFhrCC+HSXsh2S3wDDOH9Q7rDWM0&#10;jL5j2xu2bcO2b3i/0hPhvjd5v93xfr3hfbvjvm9HMOCM7YCFz/ySEi654JqBzegU3mdg8CNbIMVe&#10;WMrN9wZMx2yKrYokqIRxUSxYE5LaXBU91mgUC5gcGlWDQt1VpYgipcp/jQ03BiaUH+m+Az5gtuNR&#10;fGMmMJ7/5F/6M9yvV7x/ecP1yxv6dcO4d1g3iAFiznkx80hh5XgG+KNGoLTxwxHigSg8NQPlmfg4&#10;q41HJXD8zSGTU8D/f+JAsTU6O5zPn2eGXz9+9FT6RGXjhy3dU4SZ/z8Gr5gI2DJUILmijSHWzEVJ&#10;D6XuPz/IHLs1sIMjiUq6JCQZVBGsMRNx9xz1+7CHYpQirNc1UVdxGIYZlqVS1i0BqSpySchZAIzA&#10;BggYXu/k4lsS1vs/v+G2NXx+v+G7b97x3Tcf8f2nDziXhDUrTiWhpIWMTDjGtuPL+xUC4Lyu+PD6&#10;GoFhwevLBWtdUFLC2Da4DQyDmA/0fYcmZk6AIzk41akFQytaOaG3hlu646pX3EENC7iH/BbrYk0J&#10;OWfUpWKpFcu6oJaKpTIgrOsJtSwouVIwR4OQFUxNSpwAkAkEc72aD4Ae0IIgK/WtobcdYzSYDbS9&#10;4741XK933PaG69Zwvd3w9f2K+7b71pu0AFgtCpqjHDGRooIlK9aiWIfCjKXXNCLGUyErx9koTzRd&#10;mUtXJsspngLoA1kzxKLDH1RpiesViueCJ4bt4YRmgLuFwFDodRogytaU+Th2nIhFjs5dl9O3Lzh9&#10;WLF89+rftE6prPuGsTX06/aLbzSHDxUxdQKKGns20MoURQAHEp0x49iOT/vwGYV5HOs8692nuArx&#10;EfrcSAwyRMAVpwe5PKcwjxpjBqKDER0pQqCPEU94UAnmlLfGojruuSH69R60WEOGey5FcqlO41nh&#10;jEgYxcwWlIoQ8ZbC8oZaXRyCCl7FcMNmNI4ZcEAMmdwsbpg8IEWgtWAkx90asAMVbCtidBQVpKzh&#10;z9gABW4O3G8b3rrh919vePndT/j29QXffXzBN68veD2fcKkdS06shzMH0nrUzz+/vWPJBadS8fH1&#10;BR9fX/Hx9RUpF2o9prh1bhg+MFqHJiZzlK0ryDVjccfoBae14sPlRNq3+cSzov7X8IYsCO1Eak0e&#10;IGEOteoEF8cY5BLM+dLJxcDoCJMXjrqbw71jeIe1Du8D1tji3PcNe9uwj45723DdNlzvN7xfb369&#10;X+V6v0V2QC1ME5a9ztsHcwnfGHH3JkkHltTlXDq8OdSA7oIuyta0T0F4mWs6Ogw6s2Ecx5YKSjhw&#10;UfSneCpFJNOekDRstkBVgiYdq97dvZtNJlwsc2NQHMTBOJQlwV0hYSk6Bce6z20BLAGeVfRUsaBg&#10;tYuLu9i9o73dcf/8hq8//oz+eYO9O2axPktAnvpGv/Aj+oX8m09g5HGk+/PE8PHlT+f546B3OAmM&#10;xxY/5qr4VBFkmQU8MJ34kT8moR4vNF+KmfoTD/uRxhz4iP8CeqASuqm5SpKSsmdJPjBk33eqPY8O&#10;EYsT0D2nhKxKXAJUaEpCApUEAaUF6Nj7AASBPAsd/qJEs73BWsemd/Q4HtQTXi9n7N3QhqO16NAE&#10;0n7rjlvb8Pl6x9/8/Bkf/nDybz6+yvfffotvTgte1oq1JJxKwpIzaipQVfQ+sG13fO5f8cMf/oDz&#10;afGPHz/Kp0/f4OWF+EPOJTwyHRanrsQihQqt6VKilmHvpBQHgDqPhpwLnydlfis3y7FQ5h0b7O48&#10;ikM/ykD+fcDHwOiNrdDAi9yG99Gw3e5o+xY2ejTw2XrD1nZctzvu+x3X7Y7P71e5bQQ9u3Ee4Mg8&#10;IKGU4aAoLHyYkdEigGRFsozihjEcBxHhkfUyyxAOB7vM7IbdK1AMFqmWQ7jHGOAEKaGIThDVkyZJ&#10;SafRL57guDgbHx0+LjOFTlObyBhiI+DABvzIWZCzZDcVEOt25/gGe3nllLHmKpfl5Euu8hWfcWvv&#10;aNaRWCnIIfklxz1CmEweTU48qbX/gpbE0OJMiO2xCoTzCgf32IGpRSERZiwWx9HD5CqYnxaP13jK&#10;Ueamf3q/YLrBqEAWS7Ab+UbIY5Aj1XYHrA304Z5LiJFUtjJtDDcf8RndSavy2OwCVfWUs8weuToZ&#10;GVkVa6rwRX4hF97ADMKB6W0Yi4unca0Z53pivTwcW7+R+aFUcfbEDeoANuv4YbvLzz/u+Ou3N3w6&#10;rfhwWvGyVHw8rXhZV7wsJ9Raw8pc2SoUx9ve5fb7H/GHL1+xLBQveX0qMZIKuwuC4/QbbhAncJpr&#10;Bkp0IJ5OS5lq05owk8RhnPRUR3QTJqMnZnB8DnZZDHmx7+5uwUZsoS7VMHqX3pu3fcfWduyNgWEP&#10;PkLrDdftjuv9jtud5UPn3MjcK/B4vaONDJazw112Nx82PVXh9Gx0FJNjLYuwtWzcF5Shi4UpwXIk&#10;0Cj0fpR0HFi5FEmVHAMeMspZhRwchjj5zF08rsGk/0nM/gU8AXU5nM5U5wCAADKJg499kzuqILlr&#10;criC5prW4X1IAlCqeNZF6oAv713aW/PRbTqczM3mAelgRsVHygCX8OCToC8c3+xLxKPw3Cl46urC&#10;QzXan9CJxyZ/1AhP5/zsd3qkCVTSmQFhnr6PQDXf7SPCOJv3BEqVIV5FCGHxU8joNCrNJftpXYnu&#10;9+at73AYNKmklB0A+hhHvWlmROPjcygdZMBedMin9cHa18NaDIrZsFWlp2tWYK2KTy8rWm/4+faO&#10;bgHQqhLviIkcSRlmA/cxsL1d8eXLG4oK1pLx4XTCh/MZr+cLzuuCtVScl4rXU8XLacGaMxKAW+v4&#10;ev0M++EnL6XI5XTG68sFH19f8Ho543RaUHLGktkGHMYTkNOUvMFJo7cu6W+ZGvux0emXEJspSgGb&#10;o+BGT08bA6N39BBw8Zh67J2OUPf7HTZoNb+1CAq9RdenYW877o0AY2stRqVn2j2bXrEe4l4xNrGM&#10;bObobhh+mLNSgVkEpjMNjhkGFXjvUec7YD3gD86lAML2s5NIJTmj1Crr+Yy81Ifk3wHMIq4Br1v4&#10;ObGLRrNbSVHKT9xlnnMeFgXzS0XnmJNPhlKWGb0VPKGTAkb+uI8B6+RQdxiGOFwdpo7kgqlaEqMd&#10;HDd+9AIAhtunEgGB2B9R9wlwedqUMl0g4bOxM6OA8FqSqu7s2Zs/3cxJZHx+VTwVJk/4zvyHBxfj&#10;oeZwwJ7cx3I4tQKM2kJERcwhvctw95yBmhSn00LwI96bA1hrFXf11uhhic5TbgS7bABAKfCoQ3s3&#10;dBtImrDWBWsppF/HgoIEqQqGy5Kxv5zxct3wdr+HC1UOT06i1GxfSbzmgCSHWcfbveF9+4K//vkL&#10;cko4rys+XS74sFacs+KUFOel4uV8xuvrB6zrCcs5CwB8bR0//e4H2D/+x1jXisv5hI+vL/ju0we8&#10;nM84LQvFYKKLQdYu15s+39PJ8JzrwpkZ2YiNPqc+ow6ck6C9NdBubkPbY9M3jpu3wUDh4j5Gl63v&#10;uDd+b/sG0pgb5lyIwIIp91gscMoKjShaLbCl7vR5NAHRNEUMhAn6cCQW01H6cjd4UqaiUU5PF/WZ&#10;iZqqaFCaSy2odWE3elD9W3OKUX2NIDpmBvMYOYiDrrX9yLKCnDdLbMhTEGNwAfQwg+OSzyVXRMXk&#10;8EEPCBa2EAujVnf46Bh9YIzoiEY6pOSRyuQiMDVwgdkUb4gDPkqap/RibspjEwduKACe+pUP/CLS&#10;NASi5zFv8Qs2yAx6LG6iyGJpeAg+zQTlQe2S463NZGG2ZGe8CFqkSBhIsyyE5hgHdYci0adBFSmJ&#10;OFKcbI6kidepG+69ozfOFpiT3tyVrblUFngAhyNagFlDQFU43Wdg/e5iGLahpIJaBZfLgtu2ha/E&#10;oKCHc9VmraxTYRDvGBi8jIXhd4yO1gaa3TBsoPcVti7YVXDbdny5bTi9XbEuFeuykNdwWpFOK2Rk&#10;XEfD7e0rPl/f8OXrV3wKcPLl6F5kYivB3CB7m4tVDvofr/chlkq5uCcowVnvt0Yq8r5hC4r03vbI&#10;AiizzgqAQWY4jYNv2x23jdOhY4w5GEPvEESlJTigqRikdIOLufiAk/3ndPjqgxw/N64uGAVVkj5h&#10;UVHsD+X9nvW7i0/SzfHFthfnFckccGQVzylJKoWkKYrjHEzGpIKc6HBpTsm9MRgwzB0ZcCSVUMgk&#10;nuF+lGMqIvSfnHwfSK7LCrjBfYiP0Ix3cTFOYyVhIwadElUUpJhbh5P/T6UCR0LNZ5US215mKHqi&#10;cfwCgATvn8U1JKFDgntPXIa3OE6Uo7pL0QaU9KSvYFPRJhieSX0a1rq5TxES+vQ9IiTjicfNeYpZ&#10;LscCkvkqbuQ+qLpoClhJoJKQNKPmDIj7GIbeOxSK7tPx2tFsoHVHG4BrgtSCpBVaT0jLAhVBwxv2&#10;+w37fUO3gVMV1My+9hxA33oHRLAsFb/+/lts+4af36/Y+46sCZrDcJRjuY4kIrkgIQGjw7pManqc&#10;Qh3btuMdhiqAlwxPyZsNuW83aChepZxR6oJlXVHrgqWyy+C14PdfvuCntzeUH35AKQVrXXBeV1xO&#10;Z5zXFUsuPHgCGxjjSUAj/hzjgRkMC0EUo2YFtSUZNGY54eDQ0uEE3jva6E6lct6DPjqmDBpwzCEd&#10;KfmcqDGqYGEMk2Fh3gPIfA99DDR3311kTNCK+5maCHGykSkYEcaNpkChh+kg6Dx646GbErsJJZOD&#10;EYBt70OGb0g2CMyW7DkXyhzMcivwl5yKpAC0J80ZB683zt3opUvCcd0JFhvGBBpLSg7yfNFDp0Bc&#10;JIl4hQK2S793b1/v0q47bKf88DyxaWGGx6siANsZlkhpinLeOTAu0V8NbYTn8DH/EHPQ4YhQAWN5&#10;nNcPUbiD8ThLlhmqInqIyFHJHM/NGstmujW7FpHAzr8zTk2oYiJPMY8BoYwV1KfZzCQkhz6DSrC3&#10;aMwxxkCz4XtrMszo/pCZAXVwaGkMgXVmZx2OWxvYto52v2NLwHmtuJwqlpqRlFLdnLbMUC04LQs+&#10;vHzAPoB+3XiphS1NJ0p9hGr1AfTYEA7AE9w6rFGIZNsarmlDTRkoIhpDKDPojtax94b32x2QhLpw&#10;85+WBbVGO/HwvWCgzEmxlIq1FJRUSOk2h48BD9n8o0Z4OkMtLOLGoPPRDPqzbDQ3mI8ICg2t0wPB&#10;RqcFmwc/Nq6HxPTizOXtWEcT7wKNeiJg8fm5iUMUF81dmribaAQGJ3EhaPGzLFJwPL5b4kkfIMVk&#10;BlBlKdAv6hREQCHwyFQ5wFiK+si+72hox7nVPUasNdS8RZ1UugeXI8DQgCZmacHVrariITQDESal&#10;PFITCe4xFZ4hUlwwrPm47bK/XX3cNsEwF4eoTyDjiO9y/CfeAH9lnrGRYx+JBWZsFmKhOrVGMAXq&#10;mAI+Nu0MJSKCFL9mMBmjP73GU/0wM4cO4dgHL8jUxptvApG5wfWIdpjpVuB2giMgiJF+EewDE4W6&#10;ZoGrS/fh3h0dyiEZ90n1BkAWooUbkiHBI2Lf+0C/vsO2O0wE+xhRN3fYvuNmhre3O9al4PJywsv5&#10;hPNpJZkKCSmvOK+vON8b6t4h3ZGWFWU9I9UFI8xseP2cdvCxOAQgfjTiJIn5zL11fmZNqFWYWXDE&#10;m3EbYbuHAQq3bPiSEklfKaEUlhopTkGPk0khKCkfQX2KA8eBGzeFayipxkKXR5yYWNKwMLmJ75k1&#10;+LyDFLp9vtHkCjC/9yPsG9QFAzbTbiFBbQTblKfxFLq145Cap8xj5eksdRFY3Xx55Zi8aDiZa4an&#10;DE/lOO763nAdV5TuqCeRNUbhzR1jb5Tryxm1Vihdknk9FUhpnqCAmc39zVPgyR7BjKVFa+zUzGs8&#10;D0cReG6D9amQCQFHAuh+CzOg70P2W0O7dXg35DhseEI+xfPH+erHkXTc66Mwn8FhPmiW+fPf51NN&#10;AgZXn/rRv54aK4x6fvAHZvUiMkcqYiRWMMErLqsjXXyqY49ANZ87ioFIMxyzlRqAIJ4WcKRm6uKt&#10;x6gzfEZhxBLkPImo17pCU8XWBq47JyuRaBW+7w23dsc+RpSoHC7Jp5UtyjGwd8Pblyt+3jrW9w1r&#10;rSiaoPkGpK94u2+4DgdqhSxLpP/UEigxk+9wCpZOks8YMGX8NkuAJypRt46tdVzWipIKI6IKPInY&#10;MLQBdHVmOZHq996gmiFq0K3jet8JNKY0xUSiLdbj5IrWXFynqWmRAihLcCDYd2YWZV9s3igN2Iab&#10;+eEBEU8dan++VRPggwfbWQJ7AAAgAElEQVQ7jfcGfc5EGNd+CNv68IkjcD9wfJy4AmUxhe0piTxW&#10;GC4G6B9KyxZIF0A43u1JVTxlQDMVmiAwZ6fanCpaMgay0aiYBjIJy1JRYnCNmMDA6F243iJ4zkCv&#10;cuwZHrAsG3yqlDuOFmXJBXOnAEC+7xsHJqI21rmNQzCyjTk00gF3JNHAR+z5Wh+bfVYSsRWjTH/0&#10;eGez8IgBx6PobiTOtNziA0yoETr3MLHI2KsCBTLkACni3cgENyXSw+OtPeZWjyg0E5sHyMHYPWml&#10;BEMeAyRQUEtSADfF2HmyD++AWwQxYUpmHgtdXDWJ7g5TRTPDrTuug6UEkgLLirosSADR5jBS7XsL&#10;5WPj9F+tSDnBVHF3wQaHdUO/vaGLwGvF6fKCXNcDm4EIR4qTwsThQfSxPjBag40gVGGejBagHRmY&#10;xAEUkjp8CLoOqBjnDkSgyhakmYcqdKTpjbbnOtHwGQgQlnJCfUIu4ggMx005bsiBL/yyb8FTfs4X&#10;zOVxnDOPkUJu1mOt+eMYcTvSa5CiIMwOPNiIBBo7ZoDwo6PkEHckGVB0uOxuR9AwdWYCkuDKoJxy&#10;gmYOlQ0XqolHmSEGINrJkjmEJ5qQU/aUkyRNbFP3cRw2s+tXSoK7iw2LEkSPqzRao/fG4JjWpEKL&#10;IFrkkBEeFHFNJA/vkQKyJSIwZBEvmsX3O/r7hv3rHdKBPDJSB8j1j7isk/sQgin+CAxy7Dni/7Oq&#10;m9XGvC9M6eHHYydJ+WC3aXQL4ExvuanlWDWR6GO2G2awCTP7Z5A3pI0idsQbOVjRxzubF9WinKKp&#10;6BFZ+HB377Z7H0x5aE2POBUdmN5iCoqvwLHD0dzQVNCzwmuBpwQvCaUUVJ3KOgVdhAKrIpCcUKDQ&#10;XEiDzaEXoCnSP0Hvj465JoWWAhMyIx9RUCQjTjJRmFLQpDdBB1CiGzCMR1zwqFygkrKyA6bODV0M&#10;2g3SKEIrcAwxCP00fplGmhxiwLMNPkYPqi5/ZabeEmfNnA2ZQzuCUJCOIPPoEjgm/+MZi4gO+rzx&#10;Tz+PTT0xkrnRByXv+ZkdJpwKGA50iIQ/DByCMYNEHzBnaTZcMCTH6DT1EHKtUktBw8QOOMY3p00h&#10;SgLmMDJYHZy7ydS71EzOsMGj3BNPopKU+hGSBJriOtgkyE+R2KhyJUETewspc2WbDeqQmmPYET1F&#10;RZAlhODEzMUFS85SoZLd/PPbO97+8JO8/fyzj22TbMIW5EzeBc4VM4nIB4aMudnjh4/6YSYpM8vH&#10;VECJrsSszyJ15ysBEyPAMbA5f2nu1CMpiQfF3/zRmTxiDqLZOJ8f8TQiIdCPcGx/XmLxSwBnbKKg&#10;YPedKzkhOYVTOaAbS5eH0BBAxHsSQVmwnFa8vL5geb1A1spTf+fUXm8N7g7VgmU9YVk/QHNBLhU5&#10;lwCcZu3zqMMhIJ0YDEKSUixWi14/oRaexPwPfxCplBn2yA7GYCv6vjdsWxMfYC2bMtwSMMixWMQx&#10;EltlbXTsvVOy3o6QzE13ALvCDRpalMNZp8f6iNv6RCeZnQENbU0HSUYIubioq7m5J0FsklMjzE+c&#10;6ygd56vEwRanVYQfqmo4mBWAJUOfJUQEDY8cxZyTjFCSz1IpqLlCUqZmhwBDFaVklhUeOg4igATv&#10;QOIkMhLXrHV03dCSAl49l4JE9SY3c5h3DOkcgDKBtyfmQWRhIo9MIiVFVvWcM0EDG+gdwSTFEWDn&#10;Xsv/3X/93/+rf/mv/Pl//Bd/+af/blJl/WfDt6/v8vMPv8PnH3+P+/ubJHPAFQ7Knwc6EMf30WE4&#10;MgI81qrPfRcQwOzSzOphji7gGZfkq/HxSsM7rpyYPT0eBIq1RVs3MvxHhfLICo5/43PPn8ucAj9K&#10;moMM4ccjGA4m68GDlcK9pGC3QZELhU3oo9Dme2fqmBJSrVguF0ihQMph7ZWVFOkBSUtGXs9QUaR6&#10;gmgBokUbHnUHrgF5zFA4GPFt0M15LhBeMqb5zxRqqpbOSU3DkAFzYG/hILXvQO+oqeHeOm7OZLcK&#10;ZcdLyaIsF1yHiQ6DWIJaQm0hOz+MLcJBv4neOx5n+Tzd5gkfn0fkkDOU+NmB3wA4GhSTenyMFOKX&#10;p//jMfIU2l2VqgWYyHzkp+aObgxXT5vXh8fxxVPdXTWYu6SVaspQqiOReJGmAAxFZBCBz0xoH6JC&#10;T0oR7iVzWG/et4Z928WGQVKCdeMsSq5IEIE9qVaVEjyFUGCCw93cjgt7pFoycRpREXOD9+FhAUDZ&#10;G3nk+LFiPP/0w+f/+f52/RuxgZIVag192+X+9hlj3FEKcDoX2NbcxaT1OfUkQYsUsHI/hpKfEoMj&#10;2POGxdudP34sjccif37YDCTz53yw/JOmn+eGfjw9n2iGS7g/wtjz436xfPAEVDoIyj0utHsEEJfA&#10;P1JyLeEivCy+Xs4iKXkbhuv9juFDRMRLLViWKst69vLyCknkKDt13tDcIL1LkoIMnopJBBbzAZoS&#10;Uo5BmdDTtRl6MQ9CB4ZykvEpJWYEY6qJYbBuRLKFsmXIGdZ3SOsR41Mo/ExuhsKgaN3I1uOJLYiW&#10;YzJSQEQ7MBIwUoB0gyfaSGQAmmGnvBmGOTocPp5Q/FgoErTb445Ep+EXWZvPdBMxDRmR/qgm5fk5&#10;PTpbRKcGZiaJAPaE+NVTsJI5xTqvMahulJJIODzxDAosKCVxnelNtK8FpHgzgZE+DOIikuaU21Ow&#10;88i0I9AF2gkAUFUJe0PYMN6S+DezmDU4MiHiCSmx9/FY586hMQcsTIQRzEZxdtCCo+EqVJGCWUdv&#10;N9+dNNF2vcn29ua5AC/fvgCvJ9jepd0b+r1J34ePfcCau4x5hSJOe2z/R1Y3s/NZA8SJ7jM3iCN7&#10;jnTGrx5wIEOZx5CUqjqCaelPc1NPa4j1gR/JI46rP1Nn4KEAdSw2h6i6AzLMOK+RkosqXJQqOLl4&#10;ytnBU9+XdUV9uWC9XHA6n1FPJ2gp4iK+t45ONqNoUk+qrpohSLQCh4eCz4COgTQallKPfjInJUOa&#10;SzhmLClkuhy/qJ+POmd+B0pPT0Ycqk7uQMz1hQ9EgnlH6wST972Hp6MDwslOA7sgYzhLFknB+NEj&#10;g8mI0fZBC7amDV0a9gBB7ybYh2AfGgBbvM0g+0LlAPuoiDWPFj/Kg0c8eAoijyLj8effngN2OYA1&#10;wQFgU/siTn1HorKz0+SV4OyBLPO9aACGOnkAVEmSpCQcpSSuc6PGNCznPEQ1u9A2AWOY7H3HmAEA&#10;NHnprfNnce8NwH3foFt2EyCVzLrHjNOeE7iNs051ckNFrJOvGsLAnpJKSuopJ8mpwEyojEXOxxzo&#10;4smnERS2bX+7vl9/xpI+7u/ven979/Z+lYSQuiqKXKrXyyLeHdv7Jvf3Dft1h+/O8o4w7QOj5wYn&#10;hPCoLp7v4RzAmAnPMQ6BiODyVFwe4cMFsxcqv5iziBJiLhqZeUWsjl8W3z6PnllnUrxC2R9TTARY&#10;tFRHziK1eloW6LIiLwvq6Syny9nPH7/x9eVV6rpEq8q9OXDCAX4cEc5ak7HvZIYi6sg+ACFCH60h&#10;qAhqrZwlsegCuENsztBTFi6y4JkMcWQqjFF7MB0xxvG5TcRVVXJKcE3ooOAIUW07hFtLWZBrxSKC&#10;U80o59XHucq2cNpxFIWVgmCzo3d6SrpkWE7Y7oJu1Gd0SdBcUQZlMgzRwuQGwQSRWPqQGHR4VZgf&#10;jL0jT9Co5ub9ew4KcnSy5ylExmuIsljoPwS6EGPHs0g1mEM85jSg+nQDwasbgjApZYrOu4jB6Xep&#10;ipQVCVE2CEvtznatEGQN5mCbwTdIWCEAAyd9GQogCTOs0UVH52g2AWgvOYfgMBGtPtoUqQ3MgIQu&#10;du+OwRIRn7ogI2TnncI96ejf/SLE4o/+6PKv//1/4+/9t/v710/XL1/Rt81LLox0om7uklyQIa5Q&#10;jG1Iu+2+vd1hm4k3QEe4HxsLfQshS9eZdkMiBY+M4SgzXETF+TpT9ASKmDMQZmcuLtSYdFAOPgCM&#10;gIyOuXCJ++nyACnkMTMZMxMOAJqypFI9rWfkdUVZFknL4nldIesKWRZIXUWYvjtSQl1XWdbF67pA&#10;lotoWSBJncM4O/b9Phdy5Cwz1TWM0Y4WkB7o+RzqQrQD40PEt6Y0s6cj5NoUnYnf8aDy+pHyOtpO&#10;+z8bDzqsjzlMZNjvd1xvN9xvN9zer7jfb4BbUJIXrLXSablmrPUhLJsCx3gyEUObE4zsxx2LvbV+&#10;pNM5Z7IOw9BWnKWSqMZMw47n9hgfv2O0gclGJGFqTlMST5gZxsRXAByzDSriBOl4goSfJjum8+TX&#10;yMqHQ1Q8RF0eyBsQ8vHUSuQmUoeJDA5d8czJMbIe2dWkcE/bQYBjBL2RbGVhuPNgWsZGLwVaqEC1&#10;LIsv64rltIqqulKbUcoUpA1MaL5HKjLJsTZSrA3nSCUdsDqFZnwYkipqyP3z40amAACtd3z56Sds&#10;7++4X6/uzWSpjpwLNCU5eAPuyJokpww9L7LkjO3rHe3afLiJmkCE9o9ZM6KqFUFwyMx9jiFERAge&#10;EUPFADAUGOIeY+khtsVdQ4ryfDQttGb1C+Dx3C6ARkOK7Go6hSmAlMhFTQW+rEiXC9ZP3+Ly6RPW&#10;jy9ezmcq36yLaF1cSnEcp0pgCZNtZobu5m4h6ikOKazrzYZb76EbiEd6LDyNcuZMfGwgXr8xog/u&#10;KHWBarxG/HxeNrYj+RzujrY3mLcjzs8a2V0i5Y2BquSxKW/YRowZ94YujrTQW+D8csL5cg7KcglP&#10;BeGAkjvCJUgSKcxucLnfNwxz5FKQ590eA7kPSJCXkgh829C3DalkLJWj1gKhhV1r0aZkBkRjloZ9&#10;2w7swG2OTXN02o80HAeXga3hmCUIqjBLkTgzgiGlFKf1AzVPEm1+lm4iwRIUJteqlFvn7tEgZzjm&#10;G2BXakRA8DlAGGWcBb4BuFGkiGsoekHMNrjP9VETR/dDhlkoGvG9zM4OWzgDFuo1+75JLgU5JU+q&#10;0gaFf3yYlJIBM3eWlzL6gItBGVR8om9HULAx8P71DWPf0XcTDMO17cjZqP2vQtk1N+yjI0vzjCSq&#10;gnTKLgoZ9wHf3L0Hq8tm55lHegZgahGVXB6KjpiQPjN7AVuU4d+qLrONioPwKn6sfJ91o4q4M4ew&#10;wHLo+1iQUhak5LKuKOcL6ssrTh8+or68or6+Il3O0GURLdVLqYwuSeEUwRcb8DlII6YY5jLcvNmO&#10;ztPfW28yBuso0mlpOUEyCf8+aVfzlJpLynhJkDI3lWrCgMXJ2uHCQJBjtn6mzTyVBjRlXC4f4pQk&#10;oq8hZNo7Ka33bWd2cL3SfGW7Y9s27HtMDSYFaoIsFVgqxlKwJ8UIERVdllnrS4qOigOy3e8YKUNL&#10;wnI6gYtzR/MdulBZSURw3zfsDkiuOK8X1GXKyo9jzFe8oMQQl9tAaQNpux9Z0JrLMTZtM6vgcUGF&#10;p+mjOYVY3IK+G6SWAzmk3DyIHjzA2rnfQzGZzsMHXCPsJESjIbGz5MNljO6tUW6O/p2Fo+tu7n2I&#10;wei6Fs2MKKwxZsZ7zC0IyrJgXU9Y1xW5FEk5ypacJWem+9NfkpTxE0C8RGYnR+bnoo0cJMrP0U1s&#10;8Hqnqkjg7IPMRBR4ZArX6/jf/49/8OU/+v5T/vfPRf/KDM71TXEIzUl48HJ0eveO5vCkipKyaFUo&#10;xLu3OKYDa/So9DyafHCBu1vU/rOZpMEcnO+OvxQgg4t70IncQyCVngCBKgTVNBEMMhEZqk73XoWs&#10;F5wur1hfXlBfXlDOF0nrycvpjHI+I60neM3ogDcR2cTifRqlIAMREriTp8G5+BFFraoC0YcGIGPw&#10;rWsEN+GMh4sIcmIKPZwsxCmy4aLoU4qcz8KTISnNUwNUcoSSE6japCnNKzMzImAyQgPMHMFKNRuA&#10;KnIt6KOhlMznUEUPunutC0qpyLlCc+GJpYqiGSJA6xxbzplsyZkOq/B31DX0AwtyDpaiKBcliFIx&#10;WmbktMBFMIZjQNBj3DCnQiEZZKTiQFJomxlXdF/UIDWFXjBLJwlClwJorSFkjI+AA8zhKq5HixIC&#10;0fFwm/OWPLo92k/HMK0IEFM3w0yGtRlNggNCYJQbvcMBdBvS3Xy4C+v4eVooENmMR4mYKuXwUiEX&#10;ZUKuJCINEqtswHTwgAx4bVA8VzQlTymJP5WWmgvHAjW5m8ksI9N0/zKT3ubkKLsgR1Do3X/3w4/t&#10;vzpn/ddOH8pfJpePEosrXIzpihWSQTHnBRiwYyAjQbOKnBJQEtAcdmdxJRN1jHAbZp5cvrMGjKYI&#10;p8ec2nIhY8dwwz5x6EshisJQUE6Qkj2fTlJfX7B8+IByOYsui3tSuFaXsqCeziinFVoWh6bgjyTY&#10;BHcE4mbexiENJ6mbwzlGKhMrMYMBLCNc3I0GK/u2Y2+bx6kmKannTG/DFKNzjplxRs1XF1J7hwX4&#10;FgJsDhT2wI9amGBWxhpdCg9grgXZKac8vQCQgaOuZ8bJejnIhFhXpu5t3+HD2a4cBrQBaxQ59Tgt&#10;HfDm7Gb37hguyM6Jzt479m6oJUMS6bmjDex7x/V6xRgDtdTwlKjQBPTese3kd2qiO/MYdEs2M6hy&#10;FiPqZ5jLMbKMUqC1MKABxwyAt7A1ilIArUFadxsWDlEaWZ5BbMgEOQ1zRkCQl0U81JQQ189jCIol&#10;7uSEqIwxfPQxkc0IDFTMmj6gmhKNblUlTdwo3iMp52nqpQX7MazdcIz5w8xEE9muSRUlZy85S4Ic&#10;vhcTjzfneLe7QyZ5zOI9mslRytp4DClEST65Lr/IFObXP/qb7T/48tb/h7/4k/W/iRSY5Ito9EcP&#10;3D02EeDeAelwFMmeaxLJAuTojZpJbCaBUysOxrmAo+7FdHCYGitsu4mCtElXgZIrzgBQUMoJy7oi&#10;V3LJUTLy+YTl4wc5f/sN8usLdK1iqhhS4JIB4SnWoldKWeyMpCrHxjNIFfaFyRTrRI4HS6fAMiht&#10;rlkkcQbBzCSAooNpNczEO9V9shfW1B4DLyDwls0w1ZYgiW3I+OJmIXOPGn3cdO6GbW/c0HFD82Eh&#10;pgidTagppAtmhuIyREzRRTjTcr/j9n7F+9c3nqyguIskDtS4gIQsgzRwpNo8Xq8bUk7sLtQlBnsU&#10;w4Hbdsf79R232w0iiqVWaKEMvEnocYKaEpGJYXaeBKTnHjZveGAiAIE7PajdgPmAOUeQJ9gkEPIK&#10;MgQ6AhuIZ5TJvoj63ilO4lOCKMrRyYjlyHSYDAhxRLJWTQbTcJfobDTiPiLqJMcljcDCbsvMKlUz&#10;0rJILsUFgsF80iVUnpNmQET66B7goSyleilZcs6SpiWSiCRRqExxlY4xbFKFxeGuc9bHj+0ak64D&#10;1ISEh7GM0FfqF1Sex1dSYK3yV3/3j07/+eWkfxXjo7Fh3SEuFIKKee+o+BWQzBl6z5qkeIF389GG&#10;jK27bQPeHRiCNOnBrDEoryLzpkl0CxIbsLlA6uKpLlJPJ1/OFywfXnF5/YjT5SypVkdKglpclgrP&#10;SUwTQRq4D+rh+COFDCkrxMUI7ciY2xfz4dSuU8k5uZItJWbDe+uzJBTV5C4inae1b9smY3Q3syiB&#10;WNillDyXDIHIaJ3DTe5ImrCsCzkIITyhUcPOjEEz7dLm++6hRzjrXw2sQSCzpeceqeq+7+g7+9EC&#10;hzeCc23b8Pb+hve3r3j7/BW3tyuzDQHKacX59RWny4XDWZmKwTJLAVXknLxWWsqMMby3JiUxGxIB&#10;rtf7IXU2R31TShidWc2ItD7ldJQW8VzwCDopPTj6vZE/0zt1rHOiDDyvicGMNnzT9Yv7YBYCMWLN&#10;ycDJfD26OmOYN0qz8V4F9yAH5jdsSGuBXQjrb0DYJm495OfVA/xjTS9yBLURADG7ArEGNUmqlb6Q&#10;BIrdAlsopYStG9dqXWrQk8FoxE6FJGWwrbUiuaG35sFzmBQ+hxmdYAbbu0kUozUffY8Sn3H3IfZK&#10;DPb/kykAfI73u/+Pt+v4n1aVv1OL/tag0sUeMl4Ay+6jTRahV2QiqfCsSKci2QVlONqtybjvPu5s&#10;iZG5NSM8DhjIAJgmIGWk0xmnD59w+fQN1tdX1PMF+XyGXU5IyyKjVo4HkwIsYRrhk82dwaA/3MTM&#10;nPU45mEuAcqJu0f5D06oBepMVrCJm7FdytMF4qFYDMCcCksiGmQVPRqlAgo8tb0xmADSw7dgthwz&#10;9fcEQPgaUmpsWU9Yl4paC/bW0PvAGA2F6DLvVWuPMdoRfEslUAlklKxBZnLscoONTpQ9Vg99FhJ6&#10;5/P71lDqjlIqwc7WkXJGxQLPM9Nx8Y0+kzZMnLoFhEPc2YZ0QSn14F60EFgV0dAypN/kcLLr5lqO&#10;hUVKtFlIsrXj/0upR9dnxL9PNaUjmKiAzpvB5kwO4cYQdw8RXYM3zoO4CFJoFDCfdekeblKDGg2C&#10;AFvB8oyBOwSGzA9wMtrHcf9jOhaOWhbJmWA3B73ZEVPuRUlyuLqy/EvZRURKeXR/4BO34KHQOqdy&#10;dYKnccryuTjc1XvnpK4jgOsGs8GI504gNPTkGHQg/8SgML/+4Y/bf/jrbfxvf/fb9b9wJQcx7rtD&#10;pmhlAG/CtkqUARTy0Q7PzmGeVGX5dIIOAZrJdt19u26y3zaMNuhOOkQcClkWX88vsn74Rj780a/w&#10;8Vd/jI+/+rXk0xlISYYIugLNOpo7dufUZvQ8RDANWZUtKWDO/Evv8yQXSfSDlFnvi6qPMeR2u0rg&#10;twfQrxqTaSmRVeVwsyH0rnWZJiYhCS42xkS9pwYeh1msYxWm+AROKRQyazt3RykJ6/pK8ZXbDe9v&#10;X+EAfR5rRS2VgqaNoqU5DFNyVoKK+45t29A7S4zeGnvSiN7/RmenZV3hw7DftpCRc6blTpdq6wOl&#10;cCqz5Mq25Bho+w5ek4eq0pHqi6KUJU4fTm7OzCanRFKWO8Z1YG87BBKAZ3AMPAg2vXPz9hEDUw9B&#10;mDFooDOxFNJ4HZrmPMNThyFGsingOtB7lxEZFe+5QFPynJKIJJgPsT7cRxfqCZFDoyEq0HoPwpkg&#10;lXKwEIMBR7hXBJoVSdOc84FwatIlReFyDEXJbE3HD0ArgKSSckYuWXIAiDkn4lOqxFHYnvX9dmNl&#10;BIT0IzGOBEA0uXkXj/sWRjqsV3hfJM5xn8aw/9SgAADd8F++N/tPWMPgIiJnsNYKoNBm2S+SqCYE&#10;ypGJDkCSRBLnbkkkLRVFq5cPkHpv2G479r359nWXfjdIKr6+fsT5m+/w4ftf+eWbb3H59lspHz65&#10;JZU2hrcw/PAY+Ciq7j7bRe5Gsw4hCi5BrBRXFdSlRttmoj5AMPCpzgmj/XdMYakmnxecB4DLGINy&#10;XWNMpnbUpy4TlD3s0WRy3SOaRtdlLt5hRsNaI98AkT7DC4Z5qBlbpNOCMQy3fsMU5zzaZVFyzICw&#10;t0bNwJRQg52XRTBa5zdXAZl7QZ92Y4u0jwFtDSkCnQ17BIIY647gGG1S1vju7M3XUjFl2Ps8xXX2&#10;5RGnPN2eVUMGRdXT5ABEtuQ++WcCRCDtY7ahyQWYrdGpizCGBT6CWeogUlCBhwFt5CbHXR0m3Ylj&#10;G1mUnCHIGTbG3NX8fBO3YP04xWBENGGW7wiuQ0rM/sgu5KE0U1QHgUTvgzJqOfFwYvCUo/0MeOs0&#10;wU0poUdgONaTsY93GMfEflAAPoZYbwfAOA8sB0sJUQYRi+6JP7bEP/vXh6L/1ren/O99qOnfBLDa&#10;3IgCEi6SwBXuSgmBovCUVZRHkCApJGVXzXI4UypPoZpPyHlBLitePn2Dy6dvcfrwiQpCtUJKRjND&#10;Gy3qObankih19QfzmPnB5gxF1Hx4rtV7KFMDjJiiGjx1uvhChBt/DPGoEY/nPGYOJtswXINVMRHp&#10;3hvBWOfcdNBZfQwTpm+sdxWC8tSd0FkLT/orJIQ2aOJKEhM3WZp0XER9LCS29HHUv4eeoIXI6f16&#10;w/12xX7fmFoPDkfd3t5xfb/hdrth643TnOuKy8sL9Lg2Gcu6UPknp4OiCyA2Hg6OgMhDVry1HQej&#10;MdFvrndKszNjU0wPCL7fjvv9jjGozFRrOTIIhwdLceoxjAN76J0iQFPPEQDr4GAsTTwkpXSIwBJ9&#10;ExDOjnIxGI85UbeQnSY6fgkmaUgO6N4dksgh8JRU6BFK5FDDX88iWEriuEBZFpEAs4cxO0uRrcRb&#10;8pQSzuez5JJdVIR8k+YUrG3MhpMia3KYySRyKYAUlF1xE5ih7QwqNnqg98pCWwXu5n0M8bhm+osy&#10;7p/xSwEsSf/lX12W//TjUv7tEg00h2OoSeefbuLEP1Xck4gJO5FitDur5SL5/IJ8fkU+n/388ZO8&#10;fPwGL68fvaxn0VLhqXqYFMLg3luT3rpPL8FAkwmVjME2EU/QyW1GUnXNWXLO/qRwiznbL0Kh1Wkm&#10;YuaiIh4bUEbvrkmRUpac2eudAjkqEv3nuem7jM4sIXrj8+1RQToUKQ9pc5kUVGOaAcjc7ArlfHcg&#10;1jaDC0DxDXm6dSLEFYZxqMtMWmusHwPUm1h+bw23+w3JBQrOH3z++TM+f/6Mt69vuN3v7KwEgYY1&#10;bQ5mKxmUKecAnYMsCMjshEwAUGQ6EbGLPFmXwIP+y12Fo+09waUZXAA/xGQmpRpmwRSkAlEKa7rb&#10;/coyCTiyh+lBOqZ3gtJLfZKbQsrZ5+leSmHpGyXB6N3dndbvIoBKAI04DgIgQKOgH4zZBnY/fDBn&#10;dwIO15RR11WSkgPSescYzVUVy1KkFA7Nzftea/VaikQm5iFHJxZBwGyg0/jXBUBSnf/mcKexLkVs&#10;CYzqZP2KlFpiTXTMGyr6/wM0/tO+DMBt2P/yj77c/p1LbX//n/tw+s+WrH+h4p9g5gmQDFKAoeI9&#10;AX1yAECmVy0nfPz4PS6fvsPy+gmynmS5XLBczl6Xk7C9ldwgtHJnaiMiQun0lEh5iI3cRpdQLpZS&#10;ytworqIiMXoaLfUsAmwAAAeGSURBVIYDsHL3gyEYlT/MHJocSVXEHu2DYxrNCUx6KJx4gA6sW5OU&#10;nIHFQ2svbgbJMkdqNjeKhUrwpOv21gTuWGrFaV1xPp0AVQz3mGCc6syK6o8NdRBz3NH3HucdN2FJ&#10;GfV0RkoUi73drtjbznp4jgB7PyzgUynw+50CK3tD14wZSN2B7EfJIKo6Zx0kymlAaLY725YpjGGf&#10;Y9fkB6Q0syuH9waR6RD1//Z27UqSHDcwUY/unplb7vF4x+CZcklLhr5AwaAM+bRIV5b+Qf+s42x3&#10;dRUgI4GaoauQOBHr7c70TlWhgMxEgqn5ui6TRaBoKWGplVRqazjbiVLzrALNcQdJtJ9P0dDkuBck&#10;pM5M4UAsKboihV4HiZmdB3KUIqxsUtwgSJllTkougTYzDewh0UxwDGX56HptSQnJzIayUFU1k0Tp&#10;bYDf9D9JtiyrpPSYZhYYio5BRS1FUiaujS2SpG6rncfBYDc4ZdtgosPZMr8UlmUx1VNU2RSeurCf&#10;Ij/WCPh91/F//XrZ6o+fXi+/fPt6+0W616y9GcwwcpZRC3StyOsFZb1ivbzg/Ydv8fL+Iy4vr5aW&#10;VbAsgKO6nNFA0PLsJ3qjJt4LcT6zKwElMAH/AgkA+HDOqLej556H3HkJcRmr68l5Qjztd/cl/6yS&#10;ecOYL5A5r/047A4hpxjBJTMdVuXc4ucNn+e0H/FRZ50sgoV2IqHkjCEyEXYCkBXbRh9HbqZTeh8T&#10;i2C2MEySSJmaBfZgtNbk2Hen9byF3JWAx9uOfd9xv7/hy7+/4Ozdb1y3iFtWrHRltlyzA6fJXZSH&#10;LwcTT/XhNwEuBpjKWz/Dg6qXPAwsTjla3Py5kOaI4C2kApFSkmM/0I4D/exYloql+lDck2WZJHEp&#10;OGJtJ7E0bUwdkwBAVJ93P9WVqjN7i2wgUYcS6SEFRo51BLYj4loQwP+n7mtNdodsFT8zZ1KRAOZM&#10;i5Iztm3F5bIh1o5LZH5peLOY2ZwLGVO34JOxVL2ccos1PaNMJnuSkoBW+E+YzRMLFt/N/yQogAdx&#10;K0leAODz6/Ufn7+6/LPtdwzBOyv1Kper3T58lOv7b7B99bVdX15lvbyjBXkpNnIVTRzCx9mT5MDb&#10;fuA8m4xOG3d2NohZ8S/OV314/T+YNkVwBHih+4GlwjCaiQyAUoRirpOftnKxCQN0jF4VU5Ohw3of&#10;0o7DC8zHbRKIIzdc/JHZ2U8xg5Xsba8psdFbH4eHw0KIKPfzjGlqDCaJ7dTbtoHZkJgZm1p676aj&#10;C0yngCkCznEcdhyHnCfba4tjIBrIvbDduveOdjR8+fIb7ve77fsuvXfkQvVg0KDiN6QHP1NjPesY&#10;ggkgYQGfXJUYwUMEdJhS9k4AVIOOzsGutVZblkWEGYeZmSy1otYKVWOG4NOdYIbFHYh8OzOwiEgu&#10;ZIlIKbM+mb0Vvim6ZxwAptIw1+Ksks4APQ8nMQ0REQvnIwOeGBAhdgZB713aeRoA1FJkWVfIcxzK&#10;2eqyiJc4c8tE2VJrwbJUKbkYwKDAQEgWiea2jnCPAe2nU7I25ctkJ9yjy8iGqQ6/cJl97vuOszUZ&#10;NHXlKQ6Tof/n6/W2/Pzxw+uvH7/7/LfXT9/Ju28+4fr+a5T1yl4F/70hCSpuRineIRd0mqdMAOZi&#10;nzocAZYJMMUr3jMuqsdQDAerJAWoGFFSTM3cL99KlshWRCkGmmAjKTN+Xu99DjvhCPc+G5hm9BW/&#10;mVxpl1OWB9AVZS23zBjsu9ehrGU9JffGnfisWL3IiOXsgfBHYBk+bm3a2ECVDEYpFeu6orUd7Wjx&#10;HZsOFR1m53lKSKcPn8YEECQUP2RMwNklmTPH0VdnKnJKT14BbEhC2FrIw34tsreYciTu9UC2h7aa&#10;ySlgdRyhD9qlBs++1iXW30yH9N4hKaEuC8s0YiZGujJJcfFQlJH3t7ep00jebRrj5pIkrOuKUoqo&#10;qh3tQO9dzMwWn2UBM7R2PlSeuczsobXmFUjx9+F8h+hJWWqVUqtVH4wDeEbrtLWzYI/yaAyf0DYE&#10;LCWIX51dRIeZS/G5VokQB1NIUtd8/hnkeu94u7/haId4AAZmFv0HvBxJ/XMuRf70/Q9//8tff/qX&#10;ikhTtfNs8ixyFQGpJZ8EHGm2qWFvTWDOTIs9GUvA5hAQtbnxxtDpmyAO3ORc6JRbQoHHo+X1JlzI&#10;YVECjHm44IapvC3YJZfpXuO3ynme0nu3oRq9Dk8gGpzCyhLswzMY13tndqA2nzXstqZuH94Q5UM8&#10;4tCYb7QAUHPKlCA7mEoasbBM8fS994bj2HG87VNvkIQ6h+L6+967d1QeUzfABxHrvUs8/yxrKpkC&#10;ekow4Kjy/WotCIQbhhnEZ9rq/1/y0oklIA9da403d84YSjGTqeJ2u3GWBbOE+ezLukyBkjqgGeBj&#10;dtT/OA7c73dslwuu1yvWbSV+44ESAG63G9Z1BUTIzLQDYwxs2zYBzuNoj/KBICxBVR+LkHPGsi5Y&#10;lu13QTGymfnjKsaSCiAKHQzKAeDmlNw7zrMY4znRPpDYwouYuh0aGLfO4xzNt994WYFMlarObtln&#10;JklSsv8AQr72zdCJwfAAAAAASUVORK5CYIJQSwMECgAAAAAAAAAhADjr4LAWBgEAFgYBABQAAABk&#10;cnMvbWVkaWEvaW1hZ2U5LnBuZ4lQTkcNChoKAAAADUlIRFIAAAEFAAAAgggGAAAAT1TdRQAAAAZi&#10;S0dEAP8A/wD/oL2nkwAAAAlwSFlzAAAOxAAADsQBlSsOGwAAIABJREFUeJzsvcmvJFmW3vc7514z&#10;d39jzJGRGTnVkDVXFls9SN0ECVCURJAQtBAEUAO0EgRoq4UgCNrqX6CAFqSNltpwJQEUIEgQ2FSz&#10;1VP2UNVVmVU5RGRGZES8iDf4czeze8/R4lzz97JbJBoEtRDQDgTivefmZteuneE73xkc/ur1V6+/&#10;ev3V69pLAH75N/7Wv/urv/43/s2HD+7hIpg5IuAGvjvU42DA288igorEX9xxh+oCIogIDtRaMDMU&#10;waySc2K56KnTxFgq5s5quaTUGu+njIggwu56ACKxXHfHzbm+MohrOoA70tY0v+eAu7d1gtDOL9ev&#10;ANUMM6e4tht13AxJCRsvqedfUl58QkqJtDqC1U1MMu4CVkHjc+aG14LjmAMW5zE3zAyzSm33a9Vw&#10;az+bYbXiVnE3vMax3j4X//tX1hz3BYaD+1e3hflPsWeOY+ZxnvZw28fjGL/2h92mC+0JY2ZXe2qG&#10;iFBrZX2x5uL8FTYMLAD3Ka4BuCuXxbgoxsYdIaEoKo6IhgyleA5ubX9qiUfaJECp7GviZtfRZccT&#10;uMa+ZumR1DEhbMy4ffce337vm9xkQ8dI9YrTkQQEw3xCTHCUqoK0/XBoctWE3p2CMLmwrVA1U3PG&#10;c8fSBp48/oJffPyYxy8uQuYBvILotc2HYva/VPd/yP+PXhng3W9+99f+9b/37/2nP/r+N3FRzB1p&#10;wuE+KySoxg9mthOeK5vgEluqXs0xdxFNzTAYtUyM45YuJw72VpRpYBgnzODGjRuUaWSaJhZ9h6qS&#10;VBEVYovna10Zha/K/jXlbsfMgrw7UBVtSjsLH0BKiopiDlYLozmXNUOtSDVwI/UL7Pwpw5M/Zfz0&#10;d9DlMfnmO+jxaxRyXM8mnIxLO38dMTOqOZhh1ai1UK1Sy8RUJkqZvJaClUKtRUopbtMotUyYVa9l&#10;wkqZjYi4G7XW2G9BmkFoex8PwX2WUInbdxd3x8zczKRapdb42cy8GXgJYxEfEVyudk6kGU+PNYTR&#10;NYtr1Voppfjnv/hYLl6+oLPi6pOIV0IKsqyLcTZWzsbqY6lSHVzFOxXJqmRVTyDJEwlHvfdl10mf&#10;UlxXqyyTciOpi1TxZJAgW3Z1Fc0L0sGBv7w4lxv3b/Lee9/yb9/KcpwG13IpuLiqighuVqDGzZlq&#10;s5ouhrtZBTPcDDdnRNiaynkVL6mXqV9hy6Xvj+f82R8rm1cnPH95wWgqooqAhxMSmRVkpek/PDpY&#10;rr/17pt8+sUzXp5e8PbrD9hsBsZxwG3ksoJIos8JESOlxDTa739+cvp3anMG9c85g/8vXxkCA7iI&#10;OyLmUM1RN0SUsANG86+hmCJUc6q50zRSUyhyxoXwei6qIqK4wlDjxpI5jiKSwUvzhM3yiGAO4mDu&#10;qHPlfc0Qt0Am7VnO1sqbZdem+PM5BQlDJjNaCIV1N2bhdjNMHCeFN6zGWB0xJ7mjLlSDMg7UzRmJ&#10;EVSp2jmSBRTxiqpSfd5LRURj37ypGbFeFcUakhJpCifS3hYRVVQF96aJXKGB2CYhbF5DRI6g4rjF&#10;CXeuXwQBc3MMVLUptBLyCzAbFt8hp2ZUHEdmMfQ4SFQE9zC6KiLVIaXsuV/Iam/FZt2xGQZZKeQK&#10;Ul1MJg5U2V8m7mVk62AuZLKIQE7Ju5zEakXcSAI5p4ZRDHCZioNNVBDtNGTRhOQqgBtFkm/lsDPs&#10;8oyfffih3PzRt+n2l3Jol2QGqZ7dpJOkK6pM4JVkhiOYSCwq8O+1jZUZQUihYu4eW+wkVe+6TsKk&#10;Ni3wHazCQcQF3PcV31/0mT4nTyqSVOj6jHuhjEKXFRHx3CH9YulZFpIPFv/WGw/f9LI54+zs7Pe/&#10;fHXx31bx/24zFrZD+ZdoAv7iK0N4y6QqXh0XUMeziohYeB9cHHELiUcl4SoOJu4GTaWSOrjikrwS&#10;8u5WAll3C5gqCizUqFmpWRxHuiwtbHCmcSL1/c6rg6MCKZ4/1cJEGQo+w8sQasWRWeGhoQ3dIYyp&#10;Vswt3ktx/lk7cjIKCVWhm0aKCRXBVdA6otMFOq4Z2EMXt0irG3Hv4ZCpLoFMQpDjzKKIOCYVlwa9&#10;BUQTqoZQ5xUIIq4tbjLZyVb7Nzvt9qMi0kIpQnuF3e8SF5/RnSRxuUIBiAq764ZRDNsbT1oCgczW&#10;Rcw9DIXPu7WLL2RWXRz2b9zichz89PGprFYdSRo0B6oIhnjOIsekHYqL67kkHE/u7jbDG1CJpQI5&#10;oi/MTdQVdYlwNPCRiINttyy7ju12zeOffsCj1++z9/odVt0haTqf9xingqd4THWkhpENmUCouFSv&#10;TcKEHvVeXLa1UMskqRpKx95yX44O90mqTAYq7smLWOkxEax3pDiG+FiVqSApqfQ5MZQS4VMSRlf6&#10;NMfmwv5yKUlzODkbcCu+6NKPXrt9/JulTL/54M7Rl9965/VP9w/3+Ccf/PxXfuuDj/4FVf+f/cow&#10;x9LlSvhwmXVSwtVSq4nVijkEqkM0SWwwFl7NDKkFzCUBvSoITO64KaMbYt48Pswuchfn7wR7Fj9D&#10;SPGOAjQXZ/MRwuxRrvMdqsGLTLUgNQyDEwhoF3bv9CyAhLmLSxzbaXh7R0gSfIF5Rbzi2iGpR1O+&#10;Wue1ndutY46JGwL6qiuJ91SUhieQps07RPNVRiXe9UaGtPVLW/z8Uttp7rWISnwOIUBFNdBCrRUR&#10;C4Pl4G4y80JtRQFiIgS5zl0IMz+zW5yzf3DAdntDTl8+o9aJakYnM6AGJMJLbTtQZn6igc0wiFfx&#10;uCLz0yZ1SdyNUirikERIObePW/hzN5IKMlXG9ZovHj3izrLjtfsHuCTcC7VOGIIVQdxJqcmdA2bz&#10;zsuOw7GCu4t4IitUd6wYA8pyb497N4/9aK+TcTMxGaJ0wZOoh/0WqOYylcpUCjllcpdZX15ydLBH&#10;13VUBg76ThyoKIsuHOJMUU3TKMM4Ql6gAgfL/t4bt4/u3bhzwx98/V3/63/3b/tHH34uv/e7H/w3&#10;n3zy2X99xfv8i7+0iQ0qsFooOc2e9Qq6uhuquGoipRQxpfscmwJ4Som+79jf61l26kKlDBvKNCJY&#10;i91jY8epUoyI482pNbxVUol/KSC00N43C16i+k5AvZF37jU0xI2ZGZ3XqaItJHFsvqFZSRvKmAXb&#10;bSbZ3EW8AUd25w7ZTSyWK1LX4ztF/+f8a5B8p7sRafochrV/LnLFnDSvNYcT7f0rQzIv2a//azBg&#10;R9CqtFAqoaqiqmhSRANTxO8JTYmU8u7n+KeIpgh/GhEoIh6IK86jqYVH802JsFgsOTo69pu37uKa&#10;mFyQnFEVskKnNLIvhC4nbc9bSSJ0Selzos9KFsKTuu3e61Kiy0qgHCOJoxhZhS6JJ4EswrLrOFzt&#10;8eLpl7x4ceLFFNUOFXHBiPs3VB00NbtiTZ5mA6Vow2Li5plKdvdMhLSl69g/Pubh3Tu8dtyz6JSC&#10;eqXHkoNUpDoadtBrI5a7nOly5uLiAkHIOcff+56u610Q+q6n7xZ0XU/OHUmz59yxv7dHTokEJFHM&#10;EKuOGJJRDvf2/qtbN44+OT4+/M2c078Eo4CjeMRzSVBpDHrz4EkVHDGr1FIoNRRxjoHNYSqVzTBx&#10;sa2+mZzJFNeMpA7RDkOYKgyTsy3OaIkSgL8hFWNeSxJImkgh1IgmkBTMbvPmtFBccRI05EFT4GDG&#10;U86zMsS5VXZKuvPus6dt+iaIJA3jmPXKMTdtRlIQoQ3XfIWsb4ddkZsz/pEZB+30rBmKncLP/tRb&#10;bN+om3h/d1yDBjIfN/u5K8vjwRkkVJNrSqHMqqgkl9lqqHjjX1xS8jQbBE1oSt6Mg6tqfD4liWOD&#10;s1FRJCVXTUhSRNUFYbFYys07dz0t93DNBEtgiBhZnE5xbevOKp61KT/mgqPSQkWJ5EKEjXhSyFlY&#10;dMk71Xje7iTcO4UuqXSqPhuJZdf7q5cnfPnsJScXI5M1h2/u01QiBYP51Ni7Rmy7xOK8hXKeRciC&#10;ZHFPNomUEabRXdy7/X2/8+ABP/ret/z1W4d0TGIiLoKrCEnUtaXM3KFGSs9nknb2Om7mXdfRd5ku&#10;qXc5uYp6rZXN5dbNXLqUvc/Z+5x8f2/JzRuH7qpevCW2qrk45JTeWq0W/8mdm7deHR8c/oM/n137&#10;y75mDIaV6sN2EnLXlOgqXZRVr/Gp1lxZCCsiEuRTuP7qKkYm9XhKQV8GA9+IQDyMTApvVkQppTbk&#10;FkbHasVVW9pMmHewKRUtombmG7qcCK7IKS2ONatXyOAvMLfxu+5Sn0JOqRGFwdnVyo6QjIMV0RyG&#10;QFN71nIFKOazzlDb54Bh5/HDmJldg/zeGMYrY7BD/9JMiVz7/MyBzQnfWehmDD5/ShWVOTTzlml0&#10;2cX57mJmiJlII16xyDkEnxCUWtyO74jG+XcTR90bV4GDi7jQ9wuObt6Wk+fP2YwjddxIdkNbSJea&#10;CZhZOG/CF+DGg4dAMI21Ny5JVENxSUm05UVS/E2SqquqKCIJp7rhkmUYJi7HKhtLeEKSmmMubsLC&#10;4xk4CZnDD0E8yCqXsFHNQQm9iCxEqZhbGUUmo6TO9fiW/OD73+fscst2s+azV1upxWaUJrtMpRnT&#10;OIpq8pwS7iYhu8HlqSpuFbxGIIuLYzgmKStWq4zjlsP9ld84PPC+S3JJ9kkzk1VZX2yYpuI41Goi&#10;6PFytfrP+tXyP9peXv6D7Xb4L6f6lycnM03RBJdhu6VbKZqyeyOZxBrRaI1GnwU/5E0Qnb1ekEMk&#10;rLq7VTGrZBWyCKZC8gmlkqWj70A8eS1JpKUgATxlui6gok+NVDQPAwFEFC6RjcCQNIcb83E1DEMj&#10;FEUSDViE9l3z5HOK1c0ppVCqM9WAkmbCHJ6pCJITtctQHBNtEeOs9XFuwQkR+6oR8qtoYj74KkbY&#10;EQjigRCufVauHc98tSveYL6OWaylISGfEZzE6efUJW6hFTtDpYKgYefFZjJH8BQUOx4y4DOdGhcN&#10;xfTrK0UqIOLaZ+lXe0zrHupA1kSSijYrZs0Q505xT9BMm6q6qoiKtL2/Mvq4u1tQ10kkyHCBrstI&#10;s14pReg5mwcTmIDRlcmMHNtCl3sYt3iteMo757LjTSJl1VKTDl5dk0qnQmfI6CMME9MiCd2K20e3&#10;+bUffo/VMvs//L8+kHoZcnPFcoUV2w6DHOwfSNf3TNMUJGuKMG7OI+ck4FWqQa01QvWcfLJKKZO8&#10;9tYDuX/vNjkJY4Vtqb4eJnl5esYwjLODCV7DBTEOD5f7/8XeYv8/3tb6f5yfv/z3/zKcQxiFAnU0&#10;XpWR/bpiKSoZJctInVwubaaKroRUI98CWDyslMiaAs9Uk1Kd0si4ToX9LnHZdUxF2ZTE0gSpJqUE&#10;0UVKCEphy3as1FkhU2rEoUbmoVbcp7bfQiUx2lzPECnITCXA5ayzO/COXadTd07bvViRYspEx0ji&#10;MBf6ZLgKlwXGrsfyChnXUCeoEZOKl4YZlNFTMwsGXqgoVXMozMzRBEvKrqio0RsOEuUfcvX+rpho&#10;Xv9XjcHMLmiDUCkpknIzCDtj4hEaGyklERHUjRqhOVH21Hz1DuU4zRagfhVrxwJaoBzsbEthOlVB&#10;RSRpZn+1x9AtGS/XmGayg3qVnMI5BOHoaFJaDUVbQfBVKSVSurp/F5ekiZw6bCrsUs2N73KJOHtH&#10;GnrFyS2lblSJlFWqhrHFJGEpR8EZ83NwUlJXR6xCFcWSILh0YnTAEmNRJk6LMElH1c5Pksrevdt8&#10;P70nkPjHf/QLHn15jrgiYiRNgirrsXJ0IOzlRDGnTpVFruwvHFeV7ImDLFQ6ajIsT9iwoReX/dWC&#10;Vb/gu+8+5PatPV6NW7b9TcYR2b4691cnz6ROhVVethocpzZpK7iI8GCV+PvLGzf/fpkG2Y4D62H6&#10;5xuFMo2MwwZqEzCccSykzkhZUcnUWr1WF3O7IqpEPaBo9VpMKo5oJH1c4/kUr3hxRit4Ci9wOY30&#10;Y2KaSoNNM3EUJId7DU8xpxxFUJR6JeZX6mHGNE07Mm+G2vEyxMOzuIf4R+FVoASHJtiIeg5PY+61&#10;jrKphWpCSgu8KngPovi0wcsG9wLS4ZLAa0vqz3UJVwsV93AWs18Vu15sFKCr5Xv9Kp3ZUEPE64qL&#10;IU3Q5qKO4FQaHG+8gl67/x0uiWNTotbadk7n8g92sctc2XeNyJ1jI9fIScfhV+ZGZM5KOESFY9Au&#10;OZNTYpoV3J1MCwHa88gztBZpYdxMo9pXeBp3p9SCqeEGWdPOIFipEKk9x5GKUxwGT+Q+sb9a+sFe&#10;L0kKbsE0tTtCVVjkjjKNXs2uAtJrfFAEpLGHjrukLF1KLIrg40CtE/nggK3skW+/4b/+KzfktRuH&#10;/OFPPuJ3fvYZ26l61OR0MpTIfKRuASkzVcEssehWiClkdelVFhl0rNTRGGpGe/G792/KD779DseH&#10;+xgw2IKcl/Ly8y/4+c9+Lhfna8TVu9yRuk5KLUgpTA5pJ0sRGb5xd8/vHXaPV6vu4W//9DGfn1z8&#10;vxuFnAylsFkPHB5UuiVUDa8XnIhhbmKNxKu1le9ShdpQpwRHkHN29dpSPEbWRE7hlRddRzVnHAac&#10;JZoSOaXm/X0XCnQpkXPaCbe26kafnCramP+QUr1GHl4XpCvd9EhKXNmYgO7uO6ZeXEjEItWLqFam&#10;6lgRsjnuCc17pOVxeJ2yQcoG71aYJrxC8rpT/KjqaAyT12uSFgaoLfKaCLrTKl0C7pvMGYXdB68C&#10;jquChDmAEVrRk/rsmZgdbbtrN3dRbQVIPkdXDh76rIabIpi7I9qCd3MXtaj424UMfn1NMBuxKBrE&#10;c0qSUprBh8zwvNbqwZhqXKWtTSU1bmpH3AbW5+r+zJ0S0ijJGtIQ8UA/Kri4a5ZNEV4OxQ8Ob8qt&#10;4wMO+0SOOEDmOlwF3Cql1pAhSczwqBE3YfxEZ8rDowzPyJhbWqAujDh1fe7a74vnhWzTDf/aD37I&#10;rQf35OHD2/7bf/wJj5+eyXacGIbkLkrKnRSz9gCqqE/OtBahR6XzqVaqOiQT2Zz7D7/9bfnuN97y&#10;WzcOeFmMM1N5Jepnz17y+NPP5emTL11I4E6ZJnEzN68N4ajXSKDgIEmTr9eFTZde//qDQ7t9uKcn&#10;5xu2087dXhmF/VXP/ir56cmZ3L1zRNetMIPSUoDaSC1NCWmwnDlizUGOaTMKdSpikW90XCRnZaEp&#10;qJOsTGNlW8Jo5JTouo5pmpjGjHQpFLoBZBWNzESpiOiuh0IbsTjH5Feea4bdVzX6thO0BsOD/d1x&#10;FGl3X4S3w+izUiXjNUqfHSCvYO82Jit83KLbU5flsRQyLgo+od5q8ND2Nw/Px+yFZ088/82bm5+1&#10;fc497kiKf9ZrR0yEIooThFUYhPnzsyVxkEbemVkYCnGCKW7Aw+erq6hGdO0zSa7maojHlWbjKtcI&#10;C2mIKyod665iVGZ4HybQBJqxFxELnsBdgqc32H1utoHmLuraKltVqhnVI+PUqQjV3ASpDcJcFOdi&#10;6/Kt77zBO6/dlsNUyNMkKamTspRacS87HqwZSdyqBLXYmIX2ABpXNlsoV5Bb/cBlFT+bklzWHmzA&#10;OmNa7slW9+jvvsEvHx3L1995j0ePv+TjR1/w5PkzubVwNwq9mlQbqWR0uZD1aCxkpMsuVpLfPDyU&#10;ew/v8+btfTk+XJIXIk+HwrY79EtPfrZey0/+9CP/4tETxm0R1US16maGi4tbRTXR953U6kylUGvF&#10;3WQzOU9Pt+TPXvB3f/nr/vnL+/I//m9/9BeNQtdDVpPnL065uLjN3v6ejwWJqkFvnkMdnWFu08b5&#10;ybUMQ20Gx9Bw+7SCkygMoZQoGY4MszRyKckwDhQzOjLuMBVD1EkpkILjUbpsHhWKO6YgzIc1pZed&#10;YF9LA0qzT9d0SdUJJL27F0zaNV3pHUZJoJFKq1KpaYFzFzm4B2dP8MsTkYN7kPbi2o0rEI8E22yQ&#10;2oZcQy7XILq3BiWz5r79qqKvKci1WIT5l11qkd15I6JWJWnycPNz85PLlY/8inePmFsdizLoqDlp&#10;2dC5t8F3/EJbwEwqNBt2tbr41XDZbDaM44iK4hbhX07JSyky8yO1kbkIkmbz7rar0t7tE5DA1SPX&#10;57BLKJmBq4hJoqaOTXVqXnD73k2+9uZDXruxRy4XpDLimsS0hUquiBIcxa4BbQZvyFe3nNbiB64q&#10;LkInzoGKpAzZjK3DWIvb5UYkr3DtGbpj9o8r37tx5N/7/rd4fvKldI6MY+HB67fxcQIPvuNya37j&#10;aI837t9kLy9kkXtyVgrOuu+85CVlsS/unTz59DF/9Hsf8MXnT9lux2aGnZRVctehKtQSmzNNU0BF&#10;gdRlyWJUg8tqPHpxyb0vznl45+j5f/5v//qd/+m3/pjPXpxdGYXVcsHx4T6v1sY0VbZjkZQXeGiw&#10;qDmqEc3uCDDZGfyQyOYOKuFwa7O5CSFJoLDilUoFlUg5ikp4hwbXVKChg1IqKXfX+AFBUzytep1B&#10;lSuX6jJHgFfqfvVoffbOQCAEb2SMu3kVD0+IYMUpNSLQLkf5duClFXr8OuXylLo9I5U1Kh1GCs3c&#10;hS1XKdP5uuyMAF8xCjOCMDfx1owzd1LOBTU2F9b4lSI2UuHq/x2XsGuICi+IuYR1pdYq2pqAgmO0&#10;KLnGMLM58JyRoGgrEZ+RVcOGu1Rbs8ax66q4u9hUGDeXlGFLmgvKggiVuAVDrJn0tn6bw5wZgkj0&#10;wMwQSqSBd2sWoWmp0QhGTZAy55cDq5sHfP873+PhvVscLSqLWun6xLY4pVZSynSN0Ch1DnPnEDhg&#10;065xTmzGUQBosFKsbYUa9Ex+Wy9lLYkLU/HRsHGipo6xW1H6fURUksDenXssrdDh3Hv9Lr7d0uEs&#10;Fh3bsUoYZKOUiSLOlDuGbp/a70kxYfNqw4c//RN+8eFHPHr8BdSMaBYR9VpNIvPUumg9Cv68VkRS&#10;cK/qQAmS1ZUyOh8/PqE3u/3uW6+dP7h1cHi23XK6Hlv40PUcLTKpfsmwvckwCYfLRDcrTdAwDoi1&#10;eLltV3ilYCCjhKA6ZtVLrTJNEyl3qHZBZJWClEoG6jZip7HU1kUZbcRdlxmnKZCDXRUniQrjzMTL&#10;HBY4YmEAVKPoSpUmwAreBKk1SFm41NmQ7SBzoOL53MlTVhGrlGpcmoRhkJEkznDrXcrlOTZ9RD5/&#10;QjpUvD9m1B61aAU3g2wVdSKLYiVCmlB630k2sb2zd/KWKG9qEunJaL+QmU2WiDnE4q2o9xBxVbkW&#10;hn/lJTMeFknubiJzYTXRm+ERWO+MqzQjOhsyqG41NkuEQGzx8TkuQNKC7eXGT798KnX9ijRe0Hsh&#10;CZgJg0emaDaegpNTFKP5zgDEM6jurVo1lLVL2ship09XHJLmHtXEaPjL9Ubk6D5vvPUuv/aN1zla&#10;GEtGF0wad+CdIOaGSWIu2HMVF5J4GLXWZGHBYdW5ECOaxNxFXDLJx11k53TsaWKh6vtqsjVnqIVh&#10;OOX8cnJyjy5X4iJspGctUaMzLrpo+svK5IWk7jmpWM0k6QNNjRueP/rMP3/8XD7++CkiiXEDfbcM&#10;1OSOY9L1Ons9ADGPZoqKhf8VJIl4JQkoSaJY7fmmYk9fclE3B3/7/bfszvFS/+f/++ctJclEL1uO&#10;lhPb02ec546jvTcZtxcR2+clUQ4TELVLiWIVB+lSwtzZbtacvzrl4sVzJwn9/orlao9hbQzV6TRD&#10;TjCNjBdrNpsLukWPiLM5fYWve8pqiSSh1FjVOmUEWsVi1Kqbe2tDnv18CMnFxQW5y9y8eZPjG8eA&#10;M9VtE3Fp8SPUGgKdmhcUdzAnScLdOD97Lh9++FPu3LnHanVI8cTgwmK1ZP9gj8PVkq68yVYq5ewp&#10;UrZIXmKyQKgoBXBMYTLiwVxTMG/pwSb07l5xN3dvrcxm0mC7X8sG7KB8q0mIOD5QkjeoEADpOkG3&#10;87vXSRXAxVVUTBsDJSqKza3E3rx/MyUmoiq5AYIghBvcNxfDUFUvpcjl2Uv54tEnbptL0WB3PaUU&#10;BLVF/iQsV9xTJDiu1jbPV7Ba3Bty6fvenSQiTq/FcSTRkVJPMfNLQS5c5GVN/ktf+4a8/813uL0y&#10;76giNahJ1+SRV9OAuOqt2iWa3lqY57u9bnJ1xc3MUYugQa3ENurcrhqitES8c1ipyOjilpzKKFqc&#10;aSruEeKJpux9qYiqLHXpw2TiKXbl9MVLTk/OOX3xSp59+dxT7qWYelccekWTzl0w8dxaQsUDHchs&#10;Ghpv5NZon3DtGh+VAlKg7+V0NC4+fuVZV3zvwf31X/8P3t4PoyDGYiF+7/aB/PzJOc/qcw5v3eOj&#10;n3+ElcKdW3d58+Eb5NxhZpSptC4293EcZZGVzeWaT37xC4aXL2X/6ID9euyPHz2W73/3W7z71kMw&#10;p4izHTdsNvvsLRcsugWJTC23d3XhjjY42fCct0cpgQBmqGzmnK8vOT9fc3ax5vzslIvLNU+fPuX9&#10;93/Acv8A6HFgGEbWlxtOT8+4efMmq9UKs4D4Uc2o7K+Uk5NzvnzyhEefPKKuL7l39w57h4f8yU9/&#10;Tr93xFvvfp2bx4dIPqQ/uOO+PZM6nEOtLPbvBuSvRqIykqgW7dTshqvYbtiK04oSZkE0g12Gx8Fd&#10;5lBtHgKygxZzWSDaxGMHc3aufrYSzKytz8HRzpLsiM2oA4HWGyBtGIYgMQtDRF1ToCmrrWmlnUpR&#10;FxE5P3nKyZNHXJ6eSG8jnThdTpJUcY9iM59DTm/k3by+pnU7Tx0cFqlVZgbfE+3WNnfJeoVFltMB&#10;r8sj+cF3vys//PqbvHNzwR5rAcMwcU00tjCCVJu5ikBlohlFsWpz9bybu+CGibT1+ByzuM4Vb9FL&#10;IdZkSIBkJkmhAxaCuFigbDFKRiYzr1H5K5fjFlTJyWUat9GvM2W53G59PDuVs5cvGYZJ+rSE3Eu/&#10;p6Dqy9r5Ki9kO4wtCIxa/FmGrLXiNWTcipNjp5RBAAAgAElEQVRbO79JjDXwgqtzPhrimeRL+fFn&#10;r5iKr77+8FYrc0bpuoXcvrXHl6fP+fzFE/+nv/VMjo73yYuln5yfy/jJp75arqTruignE3GX2LzD&#10;/X3O1htenV9wa3+f23fu+OLoSM6Gwj/+7T/gH/2vv0UpxuHNm+wdHrBcrXj42mu8+aDzuzdFzAPO&#10;iCpWK0+fPGUYR46ODrlxfMgihxd3zXGD5liCWracnZ/w9Olzjo+PAePZ8xeUqSJoK4WF7aZycXbO&#10;Z598ShZl2XX0qxVulZyFLkGZNnzx5BmfPDphGHtSWrG3WnKw36HJePb8KevNxLsP32YzbBiHrTw4&#10;fJO8OcHLRNlcUtIKJJG94qWSvKLmlHmq0mwQdoo/68Q1orFxCDQFmT/HFWLAbdZtp0Y7ncgM9eOH&#10;HREZQMHnaKUVNswxwmxPYEevucztiWE3LNCCX7dK7QyRHapsNhu+fPwZL5987p1X6SVgftfSza1W&#10;0pv+MDdXzdwUOG7utQavoqqknHaZgZTF1WPujWhC+44xK8/OL1kcvSZfe/sb/Kvvf4873ZoVFxEu&#10;tttzjWyZtS5QdouIXhrRTAvLsBrFnfOttsyDzyXfiAhptroikNiVvYLHsA9Hk8S8h+xUN1egUxWx&#10;IkaEQ1kBjBXGUnGxiuAsbyylT7chCU//7BOGafSsCe9EyjSKqnC0f4SVV0y1ROk2Dm4SqDrsl82y&#10;5e7m7Y6TNhghjfVSTMTNTb5cDwyPR/n87LyFD5JQ6egxvvPWHR7c2pMnz54jrKnjpUwuTGukzI2v&#10;IozTJNM0UWuhT1lsKhyOW7plAnH58vkzfvO//x+4ON9ydHSLhw/fYfn8nMXeHv1ywe/8wY853FvJ&#10;3TtH3Ll1k9fv3+HWjWOSwI9//AnD9oI3Hz7gvb4nH+2TNFqozUImswj3797mzq2bvPe1rwHKxx9/&#10;yunJCR/95MeQF0yN/U4pk5Jy7/Ztzk9fcX56gruxuVxz68YN7t+/56pZXpwNnG0LJXdMopAWHB7d&#10;5cGDgcoz1ufnPPnkp9w+WHBjr6eOTj9ckMczRF4ix28x6pLNOOF1G63WTUevsg0zYmg/V49/ZjKP&#10;Z7PWcGbteN+NUHOpzdOJN2LWJVrRvaVZTQRp9fzMTsN3ENJn8GBzWnRHysqu3iOQWChRS1dekXEi&#10;ItGFV6aJ09NT+fTTT1m/eIaPG+kVFjmRhShM2xmg+dRBJu9Iw5nYnBOTKe0mb2kr1VaPngftKmhh&#10;kMS6LNik27z37jf5pffe4UF/zp6OZBz3vKtcjeldhlSfiXNmzO/SEUlImzNULUwguA4cQa+lhudZ&#10;HVFMh+PURsFgYq3bl8Z/JAetbXxRYjfRKfWQ1BsvNqFqIq19rE/C7cOeaTrmi4NDTi4mGcuG1eEK&#10;uhRl9CWixIyIJHVEpNRKtRprbpyttkdGczKWarSMSyLrItC3FSk+QJe4qMLF6eQxZKVbkBdLhss1&#10;UgaOsnP04Dap65sxrNSxuGqS1HekLrNdX1LGyTVHXHN5fiYnzwY2Cf74gz/03/2TP5VHn37Mg4fv&#10;cv/hG+SDPb7/g29y785NyrTlj37yIevhAl7AkxdnfPDTTxDNLFd7ZBVuHB5wuOl49nKLSub4YNHK&#10;6mbYX9uMPuhWmakaD+7dZPGD74aXUUesUIZNhCApWlXdE0JBysCLJy9ItqUfVC7SMVV6+uWR93lP&#10;qjvrYctQC5WE5D1yV9Dtl/TTc/bXW2R5xGEqqBbWQ+Vys4d0xzg9Ih3uEg/qmtefPXCghRpg1WNY&#10;TShqxby23hHD3CI3Misxc8MMIZqesGpepcrVjIE2uUoVt3bszJXNYcks503fZ/nZKcCu8UjCj1pU&#10;VaIpjIRXXj5/ztPHn3L29HO68ZKFmndJJWnA7hpVUY3P0SvvG/dBqGvbF5G51RuV1s/Sjp0rHhHF&#10;usTZkNnoHu+//wN++LXbvHVLfN824gh1ruqcNdN3e+XSstneziXRDuwOu4xDg+JtTywYBrPYPOZy&#10;ul0YhsjO0DuNf53NRhV1U9Ck0nUJqTHGJQl0reFPzSJ12yo6RDIdzkGGN27vc7458cvRpLNDaMRt&#10;lxNdEukks9ROihuvqD7GIB/ZN2EpmZwTaxt9ayal7YVoQlMmadoZbVXFIEb0EdWnaJfIq55iEzZN&#10;4CXSGtSwOtHlKEYME61Ex1VSnbPlGCHQ2cW71KEpc7m5ZH12zrQZuXf3kC+ffMn24pTVsmfYFL79&#10;tbf41R++x+dPn/LHf/Yznr54ztH+WwyT8ejJml989gW/++MFt24ecfv2MX3KPLh1gwd3jrhxY0Ev&#10;QicxhqVGnEvfZSSnaAEn0TFRam0uIGJTNUdlovMNVjPFjOVeTxJjGtYyri/oPXOxl3j18oQP/vD3&#10;uRice7du0Ymx1MpeKvR9jfFqRckysbRzrGQmgRKdXG1AS8D8uYCk1rkb1DxIuOpWq7iZe0BocXM3&#10;s3nA6zWi0aRajdJVM1TdO+1FEMpUXNSjgMnx2nKLfo3MC7Nifo2whF15UfxiZhI0hs9mIvriiJbF&#10;Wiuvnj3zLx9/KqdPHpHHS1+oS59UNEY47WqadghEWpXlPKRFJIxhcJ2eVSWlHN6rRrZDYiJYVDSm&#10;hEvvp1uXtHeDdx68yV/7zjv++kGRpWxamZRGmONtf5iTI829o9dm1zi0yVnC3JzYjgVQUI/GN9e2&#10;7rozq82oCd5qM+w6nKpBGs/Uby0VRd1qbWPfiDZtE6k+kz2Cu3qt4NVZdir37x7749ONXJxNjma2&#10;F5ckRVZ970OXWbrIvnY+lIl1cQarIoj3KIe5k73lynvLcjaNrKcitdm4UgqF2orLHEjeIiXU3VuX&#10;ZEJSdk1ZYuJQcxrSoKY7ZSrM/fSRlgqDr+3JK5EXz6ry3e98i9tvPfRnL0/k058/4md/9HuMlxuO&#10;79zg1u2b3Lh5C9EVv/jiFc/Xf0hSWI/GvXv3+Nd+7Uc8fvQ5n332mBebNTePb5ISPPr8Cc+en7NM&#10;iaP9FcvDPY5WC27fOODB/TvcvXNMRyYlSFKhkVu7GuedO2x5NKst/I5c9TIvuH/3FqlL1OGSl8++&#10;4KMPP+SDP/iAxY373L9xk0WfsXViqMZYq/eCWFhZkk8sh5cULazFqN0R6oL8OR7B2hDXNiBGAkFU&#10;N4vhrVGfYFitLZyIlG1j7FvoEIqm0moDrHr0CYn0/YLW/xPxeZBjcZzvhs3MGQC5ggotiXH1B9GG&#10;dBBccye1FrabNWcnJ3z24c9kOH1BGjfBI2gmtes0ci7oA5k9fsMfNpOmKrUUBDypijY3HpOVYuBX&#10;MyPiKTOQWJvIhS349usP+dUfvcfbt5Is3T1bJzkjUjVqKubSbnbdnRK0iMmcubsqfWsobs4KtcRj&#10;wyiz3OwMq8gu9eveBtfW0sr0pWVQonReYl5oPOv4qHobcRhozQLCpZzaapGYjloliXDz6EiODs55&#10;ub0QwajT4LnrfLXo5UzEN+PI4KNM44S4+2Fasuh7ScQIvAuLqU02FaQ6aeaWJcILm/WiQcSkyVVV&#10;YhxbhamomGecjLk6bpKCLg7AJXikQIIksnlTDDQrXd+zWq14fnHOmzcf+vu/8r587733+LMPf8af&#10;ffghP/35Ix59/DM++Wnhxq1bHL72JnsHx345ruTgcA9jyclF4R/97/80hL06Xb/PGw/exOrIePkp&#10;946W3L97h9X+AR89fs7jLx5T68j+asGbb9zn3ddu8O6dFVmjAc5aNWV0Ec4QNGLdaF+tWCmUMqFZ&#10;uNxOPH+1QXxiMOP1tx/y7W9+i8+eTTw/n7jcXDKkTPWEpCwpd1eT4aikek5XJrJ7THlG57LiXUHS&#10;XEFnTZhimnMVqwE/Y3LvxFjG5uYgilpKDOcI8yDR4dcyMSA5Czl3FDNXaex9SozjKNvtlnEcqC2r&#10;sFj05K4jR38CtRi1Vm/NbhKTj8W9utCK3CPrNPH8i8f++S8+Yjp/JakMLMSCCBbwWGBLaciVMYjU&#10;7y5et0a+akxylpxanr11teSu22WezA1LvV9MxsthlPff/yV+8I2HvHmrZ88v6Dxy72WenCUN3s/X&#10;3mGhec4kwdE0hBDLU5I4rgo7QrLhmq8Wds/GJqyyx2dFZ6ux6zzahSFhZIScOzF38RL3PxelhmHY&#10;1UPQ5RyDAB1yWnDjaN9PLivrYZRl38mi72MuZDUuxqGRs84qd7JIkTi+mAamMs2ZK+9yz95iIVMp&#10;jDvugRiQ0zIqAu3ZS+uSrMY0RUNMpLlEpnGCDF3fSep7bDKRpNF3kBKmbWZONUguuevYP9jn5PIF&#10;dZpEJuX48IDf+I1f5f1/5Qf8yU8/4uTzF9ShkLvMh198zmefPZIvfvaCg6MbLPb26JYH9KsD9g5u&#10;kFLPVOH3PvhT9lY9e6sez0Za9PR9Innhzfu3OD7a4/jokJ/85EPSuOb+ja8zsaDDyBRwi6aphnCK&#10;G15i/l5SpSq4V5eMmGYm6xk2E8+evkR8YrnI5DyFIXRlMwlFW796AOqozkwJcaGrE/t+SqodG9ln&#10;8Ejj1lZ/bhbdfbUWyjRRa/sOiFJkHAemWpjqxDQVdqmlWhnGkVJqm5MZQptUyX2PDgVni3lULY5T&#10;YRwHLteXXJyf+zSNslwu6bpOcu5IKZG7zGq1x8HBAavVktSqHqda5qIhiT6TDndnu9ny5LNPePnF&#10;I5lOX5FtpFehk9aAFb0konM2fwfed5q501IRyCqEgAvuFbeWBdUU3bAOkjNdt+DZgKTlId999zV+&#10;6Ttv8/btPY7yGN8xYZXiAt7R+mCbPvsViXkVGl1nEhtRO2OYqGCz1rvuvsv4yDwTbD5BoIsr5JA0&#10;7Q5otSS4eeNRRK7IZa5AmSrqMRSG1qZuDrqbHOakLOwtell0iVcXl+Q2qjBKlpqrTuopq1hKbHHq&#10;ODBOI45HKz1JJMWErBh6a5i3yWVB5M4ICa8xGLIZhcI4bYlAsmA2Mg5rSB3IipSFUqsLLskSmhMp&#10;Z8TdvYxSzXbTajavzhnvbLyKiqc+uiI3A+tXZyyXPa+//Rbf+dY3OL04axBTOHn1is8+/4KPP33M&#10;Rx8/4tnJEy6HwmaYODw+5u69u9zJdxhH56NPP485kumYs83AWC4YJ8G9J+sSMUdrNDbNX8qiRHpL&#10;NFJIrUagbVooEu4Mw4bLzdo77aROicuzkZfPn+FTsPteJzIrEj3CNgjMeDhU7ahWMR/ox1e4GZvu&#10;HpMe42XOKkT5Za1VpnFkHLbUMvk4DLJZX3D66hUn5xesN4PPfQCRf3Yxc8ZxZLvd+mazjclJGlOp&#10;RWhdhgENyzQxDCPmNdRTwGprbZb4Q8zU7Nnb22OxXMZMyxToIudMytElu79/iKC+Pb+UZ48+p5y/&#10;ItXKQiXG1alQ3Ft7O7uRb9o8/ex1dyUUzSvHHMi5ajGeBXO4KgnNPS7KehwZ2OOtB2/yN375r/Ha&#10;YeEwDXRuQeRS29NcCGlErtEjYRNMZnjgrZOdZihm3hFaDdv85TzzQJ82Pk3Fg+/ZfacGu3uKAqj4&#10;SoOZHkhJyTmhlt2BcRxlRnXB0Mw2pA0Lir+7uIqkhHrZ7V0pk5cyCcQgIIgBxIu+lzoVpmESq9FB&#10;ajjVqmRN9ClFVzLuY5nkfH3hhku1VqGcdB6JHPfi7oqIeut90JZisVooZkxR+IANFWNCFym6r9zR&#10;ErC1lBh5bbWSGhs91Ylp2HgZB7wWxCeEjnt37/Lv/K2/yav1GP0PPiIoq1XP8dGS1+7e4LvfeCfI&#10;Tatsh8KXz0/48Bcf89Of/4KTV8/58uef8+zFOdotODy+xa27DxiniSTCdtjyzXde4+0Htzk62KMM&#10;F4g1Ikil1bAr5ikanLww1gHpV/jgTOsLps2aOm7wWoS0oO86VIzN5hK3nuSKVFiLsE7CpB4pR1Ek&#10;OcvO8UGZfIGlRKeFpa+ZSmLrEc9YLUylyDTGF99MpfjJyUu+ePKFP336VLabrZsjxVxKKT7Hv2bm&#10;w3aQYRwYx1HKVLzrO+n7vkVDIfgpJ1+v15JSYrVc+TiOiERsqxqJKhWlyzFZa5gmH07PkLNzSS3c&#10;0KRzrOxmjlUTAckq3qtIv1iRFh1SR7c6SLLCUjxG+qOioqFk0ei187ytMii+MEKEHNG9RBZfPGmW&#10;rDG6DcWt6+S0CJ++3Ph7331bvvP1N3n7Jn4gowgW6ECSKyadVzG/9El6gUSixBoUfJ6jIioqM8/Z&#10;+JkdaggT0qLMne637KXQxui0il6H1m3aCFNNSVCVqEyNKEJT8s4TpRSJydl4jKRLgsfPu1FbrZZE&#10;3Fy84gbVYyT53YNetsedl8szinaQF4IuvMt7IKMMNkTgEdyPSBKv7mxslMvLwVVFComqnaiZx1cL&#10;GHgllyqL1LHqlu4IgxmD1UY0EkA1iUiVGMypKlF40mYdBA4L76szDmqjv6LxZv6OhWBbp3Hy6NeI&#10;luo+K3msWInzyJyHloRL5OYFWC6WrJbCjeNDvvGNt/k3/G+yHUeenZzxf/6T3+fFyUuyCvfuHnHz&#10;6JC7t2/x8PUHHB8sKNPA6atTqmYSlTRXpXn0I8R3RwRBF1OpoVxestmc4250Occ3VGVlf/+Qgz0n&#10;dwu0CLUWxmGMlG8RfMKpiOSEKVRJSAYxI2GsForUS6bRuZiWbMfKZrvh4vyC9XrNycuXPHnyRJ49&#10;e0EpxVtKTKZaqNV2X94yDAPr9bplLmZhDoJrHEesVln0CxcVKVMRN2eqUzQ/Ra49SplVJDcUACI5&#10;J3LOknMGiWc9lYJUkZSSq6g4sSeq4klExmFgskInxiQqfVqSvPhYi/RtWvMMCWJC+Bxj2y54nidp&#10;KdG/Ed5YBZ+iyjQnLHVyNhQ29Nx58Jb88Ntf41tv3WWVizBNzdP1GCotmyuCSBadB+nMUH7mEYQd&#10;igHmmH73/WN2LdHCXL7Y3nNa6Xmwr15nM+LSCFH3djO0hmCcWqvUGlxQG60mTV+odbe+HcEpKqTc&#10;CYhrCrLPBbl765jc9ZJyx9MXZ345Tl7dRKU0BlREJUHFY/iyy3KR2F9lDvYWcnSw4nCpHPTCquvF&#10;RZjMuBhG1v8PV2/2I1mWnPn97JxzF3cPj4iMzKystauqq7u5gYuGQ3EEgZAgPQz0qic96h8cDAgC&#10;etAAmoFG4nBIdrPFpWe6urauyso1dt/uvWcxPdi5ntlMoBZEVUa4e95jx+yzb9mPpEnR7OR+P3G1&#10;2+uw389AYyLFSVw9+M5ZEg6qpJS0TJOocgQkvHPUnZYcbZRnUofzxBT1cNjL6sHa5tyUwLfVerbM&#10;nHFyUR1jkiaEowXGvC7WUqD61AXNuDiQhzt+69P3+L3f+gkfPrmgCTaXzUq3PdCEwJTqKnVuYe1P&#10;3BR1YjRHuz3NL2E4jEZPFiF4QRzWWq9aTs8eMNxugFg9ABtK9sRoCiyz8yvENBEQskbGOOGkQSjk&#10;6cDTZ5d8//wlr1695vr6mmmaGIeJcZpwztM0rYg43e8PJthRW0VO08ThcGC327FYLGiaRpumOdqq&#10;pZRIMeHEiTdnJdbrtRWIlNjv9uz3e5mmCe89Tdto13WyXCxN2uyszW27jiY02nWNFaaYREtW75Cc&#10;C+OYJKZkpBfvNSlcbXZS8kQQ6NqWRwvPSVMPOJUkZGYfc6utiHkszsljpodQMQ9HO9uTC9Cu2U4T&#10;/foB/82f/Ck/er/Xi3bAx1Esr7GhUgsxRZhtkzRN/MYvPd72c4d8HGfsv5Xf/J9tzn57PWvjm6lm&#10;mC/A6h85Q5qVZKa1m7DfO+veqj2AFcs6vug/c5cC1FXzoHrPIpKZpkjf9vre43MuLs7l1dWdvL66&#10;5fLmniyBlC1ur2scFycreXx+ypOLNRenHeuFp/cF0Wj8RQkiagS3AhRvjmoer6JObu93XN1v5Ga/&#10;q7Fx5c1NbZxUEe8dsx9oPfDzKsY84JKpICkZI9cZX6DxjhyjHPZ7zh+fc4iRKRe0aUzv7z3elbfc&#10;eKvBSQWmqhP2m7lOlVXf8+lH7/O//2//q+2V1f5gUq75BsGEU3mwfL6A0niH10AJwYAbFxAfjqSa&#10;mCY8oDmBZg0gJ8uO1XLg6uaecRg5NMpms+Px40dE3XB1/YySMpM6dl4Y0oFF0+E0W8SccxRpOWTh&#10;xYuBr1++5vNnV3z14jX7w4FpmoFFUyk2TYf3npQTh81BphjruGDU4XqYWK1WdF3HkXdP3TUnC2It&#10;WiBbcRrGQeoK0jqJUlREJJdM3EfZ7/fc329o24YQAiEE2ralaVtpgoX7tm1L0zQyqyl9CPTiGIaB&#10;mIs4J6wuHlJy4nDYy4vbO8ZROO0aWS06lm2oM3WGPNlgMbs+idQLpLKC68pOgohvW6LreLUZWazP&#10;+OTTH/D7P/qAx3ItPSPOC6oNNmSU4xrc7khbQM5rAq28FTevHmct9lwQjt2vgDOsw3yWbNg02MG0&#10;Bc4paDiu5+EIYGoxIdvxCT4G2siRPSmKybbNiEjIRY5hQkGVOn6AclxhzqVIiuEJvQv88MNHfPTu&#10;Q/b7AYcyDHsZp0HbxknTuGr8WiDPORZQkpcZfpW58GFu2FIiUqJ4FS5WRp/+2J3NFu9W+GwdVvn2&#10;VF9PLWhK5vBcuflvFRKlFFFBfX3zPgRiirrf70TEZp2cswlaggcHwduHpKUwDSNNU/nnMt/upsF3&#10;tWDM899cw+0BMFCt8Da1X/AuUKhrvwriOBcQZw5Jc4iJLcAK3gtt8FLiRMDTNaLeqbRNQLNyc3nN&#10;WBK311u29zcEUUYZmYhGUPINpfTsY+b55RXfPH3NF79+zcvX91wPE7tYKDkSpwnVQmhadSKSS2Ec&#10;R3LOOsVJcs601em3jhNWo2sw7DAM1DWjAmIryoJ3jpSSqhpecATJ64fSdq2EEAg+kNW+13xbllKY&#10;YmSsnUQIgaZp6HOmbQKkXD/3KgRSxYttQ4YUaUIwoLLr2G+3vB6TbvIkpws4aQML7y2IxSS8s+cC&#10;5p1ZTFIfAmimOFDxjOq5Owx8+pP3+L3PPuRR2NPX9WvGkbVao2PjStFiKY9S5YtqBcCemHkNKvMx&#10;tqun3vGVjWBz8LzsrXVDYF67A+bRqFqOq2CY5SV2Mdn/aIAwVkooqEWtVdRV3Pzs2QZmprHnnHGI&#10;OvHizNKdlCIxF/NY1Ci5THhvsq42FPp2KZ33jL52MVpUYoZi3BdKxQoVzeZ7pk5qVixqSuQCoWap&#10;5FJ00iIxm7XBG+WjZlKMpJgqWq7Vf0ApM4qL4HI2oxOdPfbAeQcS8N5ryoXxML4xAy3F9sIy++Pp&#10;3K1hunpvs5dmIJiKqRYC+4lvgJ9S/6yl8tlFzE7NSrUZbhjKb7+rBpyAC2/iHypnwXipphOYhj3B&#10;renbIDkOaIpsDge298/I3xQyPY4FqjUIVR3Otby6OvDr76/5+T99wfevX3OznxiSYxomBs0Wjxaz&#10;YSfq2O8PktJUb/qsuSTEmR/Cbj/WhHcn3nktWkNtvFe1lGhyzjLf/iLGxCvFUhWdd9qERrSOfTll&#10;Uk4yjROhCbpcLmW5WOC817ZtZXZbmqZJpgp+juOoMUbxzqkU6LtOvDc+sBORJnjaJpBLUiWJZmic&#10;0+XZAxmnKLvdRvN+kpQyuQ+6cCKtc7Nng4raqtOr04SK+XQGzRTZxMS2RM4ePtSP3n8iH71zxoM2&#10;ap6QUjxIqOSCKkcnq5rcVcR7u6AML5gnxtmHYSYl1PtEjjf+fLPX7UItp3NltRJijFL7onPeWv03&#10;hXcuKrbd01S/qzv2Q6qOXPK87JSYijqvYCoVLbUHT0W1GChJwUkqqoUiGMEVb+IymVJUkVtyjlI0&#10;2ouwKAkBb+/CVem0y9Uj0Is3OppdmIZmSiYTRNSe6UKhMhrTsGG4e6Y5TW/YaEXRWNH1tiDeNv9e&#10;HA3zlFU0xUFoGiRU9SRJ0uHAuB1UUXEhUMQxCbSNkMQxRAVnLWBBoSoDp5JJw4irCl4EfOstYgxP&#10;BCjJWILiqg18xucRFc9UMlkdGhNKQR3WaqqNnUFq16EmdiJX/8l04Or1SzbNyO2uMG7uaAUIiRgT&#10;LhUWvaM7P8EFx+b5JX/5X1/o5V9ey4uXL7m73xBzqaQbR8oT+3GYd9lIKUwp2sYh2xai3igSXDAC&#10;iTjEG2JuY5abac3GYzCAavasnBXQFBAfgnZtJ13fi3NCjJGiRVxwUNAYJ6Y4ynA4VGyhlbZt6bpO&#10;2rbFB89yuURzYb/fSYpRU8rivDfeQk2XivU9hOAN16gtSdQoq0XDatkz9Y3EnNhNE7vdKKdN4HzR&#10;sm4cqtEeEwJ5EsEPeI0aYitD13CbM6Nr+YPf+j350ZNHPGqVpMMbnoBmscwpJapYKLLNmlJiOQLe&#10;SpGZsVaVljKvDGcOJ46jY7VtFbxIidhOyUlUj5No2gRNsk2O15tRX9xsBYRs1he2S3Q2aseUJeWC&#10;/ZUlSSYlJSbIeRItqpqVEie5uFiZIvjVjSxPepomoKXIOE4aQjBb+P1euq4DcTKMA6fnZ+p90Jyy&#10;NBI058Q4DLI/7Cg5qYhauEy9fNHZZxOWrefTR0t5tPL0jUPwTMEc0gctIhkEp0HFgMbh7orNi2/E&#10;OZN9eh/UhyCaC0rQor3gs/q2E+/DPJNZKCuVoTbNTKnMFAe9u7uVq5sdm2HiMEW2u4ndZsthv2cc&#10;Rw4xcZiiDlMSjREXAllgs90g2Vygu76jWfR0TWARWhbLE3KcGA97hphxbUeME/c3rzg/OyenzLA/&#10;8Duf/ICHZ4s3oGUFmIqWihLrsfNAIaXM5dUN8aSh+AVn52s0Dgz7HeN4w3rRU6Z7NjcTp6dnPPv+&#10;Kb/4+3+Qly9f0S8W9H1P2zimKTIMB6Zx5GR9ghbbHuwPe3I1sAzeEzrDEgQYp9HWfoK2TWvGpHWu&#10;zNkch1OuxKeqlaBOhk6ExgcWy4UsFgvatrXRo/JQGx9MQ5+tnU4xa05Rci7strvZfXseG7RtGrqu&#10;k77tJZeiwzjYPFpUbPceyCnpME60TYSMgQsAACAASURBVDDUHPDesx8Ggg/qg5dlt4C+J8XIfr8h&#10;DgOH7PV80UtXlEYzwggJiohED4eiWqSV9ckDfvzpx1w8aHAyYXPFTHbguEA4/jry9990lSpiikhM&#10;CFfVlpKzrfssfak+F9WOy3uH84GcipTKuwgu1E2jk1cvL/npl6/kr796jfMNKl5wAR9a21CFYLbP&#10;dVwuOVXHrzqZyCRt46RvAqvOE/uO1WrJx4/fo+m8tl3LouvoFgujhntP0/UVwARxXrwPUtRGvikN&#10;HPYHffXyUr762T9weXkn4xAJvrVzaC0ZqSTNCn3w8vRmyb/80Qf88J1z/DjQk7EAkyTqlFzPswGN&#10;8YDub/FdA8VTSiOCVDfnKMZlbkREKI390GyiGWM4SLW7LcUMJ+MoNy9f8pf/+e/42//vF3z51dd0&#10;jef9D3/Ag7M1TSjc70dC08l6teak77jdbJhS5p1338VpZrPZ8s033/Hw8RPSOHJ/fYX0Sz764H3W&#10;J0s+/+rXRODi4pwff/ID/vZv/pocI5989APiLD7yR+gB5qJAfc3OQam4RCm63e/kfvea3C44Wy64&#10;v7tnd3dFHO4Z446r13d88+1LDsOBzf0t0zhw/vCxbR5yJo0jh8MBJ8LJycpu3d2O7X5PSommaWjb&#10;ltB4oFrZB0/bNaQpMo6jDIe9helWWXVK6TdzNkXE+0DbNvgKEK5PTjiuFUuhxGgPtXd0oQNBvXeS&#10;UsJ7U14a7TYwHzCtI0SxvS1d5/FtI73Y5kjrwZ/pusDRUKaULFNK1iw7J43Y+xHvcG3HarngsN9y&#10;td/Jdthy3i1Yt8LCF7x2qA+MwXEzjNKePOQHH37Me2cLFn5AdSQQwOUaWFVv+FoD5i5z/sJv0pPf&#10;fG2e3f95OtJs6WlAoE0B5QisWxK77fxabveR291IzFbYkQZ1QdW34kKHC40dgTxVMLtOMCJGHW48&#10;v/e7v8VPfvQp60Vgv7thGkZKDtzv7uWw23N/ectuvyOlzBQTu+0OvJdxTNzd3RGahlKUMUaSOMYx&#10;ynQYtOQsDui9ZZC0waHF8jK8OiliQTjXN/e8vFrxcNnwYOFwmlHNUuFkvJqVhgGNJUGJaAkcW7Vq&#10;hEFJFn7ismrTCDmSo7cWWJOWUqRB1YkTHxzLZUt+eafDPsqPP/5Tvnz6lP5ZYH2y4uLhBb/9k8/4&#10;8SdP+NkvPqeo4/133+Unn/2Am9s7Xl/dI6HhnYsTNvc3/NM//Vc++eFnnCw70rjj+n7P++8+4fHD&#10;B3z44Xu8vrqmaT0/+vg9Pnrvf+HVq9e8fPaSw2HH0Cita/EB8zCxpwh3XEOJTX4GsMmqcVze3fP1&#10;i6/11198Ia0UvE6Qt5y0jmnM7O4HNve3hHoYpe58h2Hg9vaWvm+JRbm7u2UcBkopNKHh9OyM2dYd&#10;VBd9L8EYoQzDoDlOoikZjdV5iqrmhLS+RZxT74MgQhMauq7Tvu9lDgD2jYXJ5lIkGlmJrmtx4kgx&#10;2qjRFpaLnsNh0BijgLBY9LSNSWhBq5LTkoVyTka0ipG2aQkhKJUEpdXEtWs7pPIbpslIG7kUjUUl&#10;+IALDeId4xTpF2u60wf4XDjcbxjHgQeLwKlfQhMYXOJmv+Oz9x/wo48/5MxHWlLF54xUpzqrEuta&#10;++2Vns5rBPtXIwvJb2ALopWnMPcZxWRTTlCtcdwiYuOkmjbCoVpUGVOR13d7vd2P1poLVMthpGS8&#10;pmrT5qxzFoeGADlrMZmKpKL89O9+wU//9u+Jhw0ff/QeTWh4/erW3pOo5pxks9myXFmhv7y8Yn16&#10;qiJOrm93nJ6dISJMCVqKPDk9o3vyRPbDnquba93ZeCg1XQFxDaWoZpAJ1TxF+fXljkXbsfjwgmYu&#10;rs6TdUZcixWFaZo47Peoc/jWwts07wFBcybHiPosPrdoWZBN0UdKSUqMjFiGg4gQfKeLbkU4FJ4/&#10;f8Vht6drAufrFbvNjmE38Pj0nIcnDxhTpm8ayAPTsCeOAwvfcrJoad2aB+enxHHALRvOzpb8+ukz&#10;7rvAo5OOJ+crQrEV5HB3xWJ1St/0FA3sDsq0NNzj7d20HKFNaqwIhKal73tCypyfL3jfvSNxN9A6&#10;wRPRuOVwf8Vuf0ehcPrglBA8OSvb3Y77+3t2+72JhTZ3gN3CKWWWiyWr1RLUtA9gboNxGIiqpJhU&#10;URofdLFaiROnqWRRVQkhmJDGB5q2VcGbIq9k8eI0tN2swtPDYS9xmnCl6Hq1FEGYplEjwnJ1IiFU&#10;A8BzEzZpKRqcl+Cdeu/xwQsiRNNY6H4c5TCOOqnStI1U8FL7rpN5pPGhUe+9oOD9pLlkUZAiolMp&#10;0qnSu0b7rpE42Yaj7VptLx4KZeJ2d6M+ewFlG1R9eyqn6zUXpw0r2asvKqUIeDFFkTITsWyON1GP&#10;eQTImwV/jU3Ted//1qRYVxBvXK+sS8pGeJJgavGclTk3RGx02g1Rb7Z72Q4TilMLvgUn2QJpCCJq&#10;wGAsENVLQtQRqx+up2jRmCKtc/Lk/Q/0f/7X/xO/+7u/LSJB/8N//L8kDpEH6wv99ttvub29ZRxH&#10;+eC9d3QcR1HQTz95nxAaHj9+LB9++L52rfDxpz+Ui0dP9PMvvubP/+L/4Gc/+zuZxqjLNrBsvaza&#10;oN6slkmqMh2Kpmlks9lwGHpcmI2+bZfrtGCySKxFnMZBfXCimpDk6yrKoTmTpoS6luA82vZVTWYr&#10;2HlNWZyBNp4swWdyPujTr34p4+EGdM/XX7+k7x/wzlnPdvMJn/7gMUpDcIG4S7z/+AmPHzzh179+&#10;zu52z/n5CX/2r/47/vEfvsAl+OjJB3T9mnG/Z4yRDx5fsF6vOBwGhv2exaJnfZI5W5/a7nqOrq+p&#10;elIfjRo3TkEJ4mhCy6JfsJwmnnz8E37SXXC6+gX7uxvub15z/XrLlAqII3QtqoUpJaZh0N12I+M4&#10;kJIBktMUbcNSuQV91xGCpWBFJ6RUbdlqUIyISOMDXdto4wM5Jwlz1P1MTxaHFKXkicZ7TpZLFv1C&#10;xmlkt92x220khKDrppW2baVpAjlnQslCCHRtq31rHIdS+Sjml1DQYm5HXdejToi5cHBBKKopJhlE&#10;GA4HRhnVOSd937NarXDOMU2TeIuv19AEKxYpMUyTjOPIbrul8UEWbc96vWK5XBBLlrbvcW5BDI0c&#10;dgemOOhhynK6vuB8fcKq87SNiGg0lav1I/VcVy/Hoxy9rgfmPp3K2Zi9J95Inm3zgFZOgXULvnbD&#10;IoJUi33Q2Xm+bqmgDSI/fO8hD09XumhbWS0XtE1QJyIxFza7A5f3W15c38n1YWAzRkgqdGvEdQaY&#10;0wnqNGdlu53kV198S0qFxaIXL8Knv/0jfvd3fle++OIL1ZLl9HTNB++/J19++SWIyB/8wR/wy88/&#10;15yznp0/kOvra/3m22/5T3/9M7m+2XL7+kpPQ8t6tZQPL1a8d9ryeOXldOGNUFiEQ8wiFJogrHpA&#10;M9m4EeLwSCnqSjGgUbWgaRIdTdyhwauKlyANOU0ah63EsajGKJIzLE8Q36qqs3QXM4wwtF+ESYtG&#10;KXJxtiY7GHPk8vaOj997j9OLRzy72VPY8+47j/XiwQP5xS9+xf1Xd7Rdy8cf/5C//duf8vLlC9an&#10;Sz7+6FOGqPz8H/6e1fqE87Mzpmnk3/75n/PpDz/j448/4eLdd/nrv/4bFl3Pf/svf49htyMfNgzD&#10;QNtVhx0nOPGoRnBGHHIqJJ9QFcoUK8DpaJuW23hgmjZ4Mq0IhzQx7jeI7zgcDuz3W9kfDqaIA2Iy&#10;KbSBWo6ubYyXoXOAqvE0nDmg4r2jbRoWXYt3IhTVnO3zlDoq+AqABRcIbQOguRSmYSf77Y5pGFha&#10;oZCu73Cm1tOkRbz3dF2Hd06a4FmfnFj3kKKI8wzDYLFp4mrXp2qdwigxZ8E57btettst0zTJTKJq&#10;mkYrg0+axrgNxp8wUVCOUaZhsJ6shc1hyyEeCCFo27SyLoXlasnJ+oyDC+SdFxcTj87P9eHJUvrg&#10;mEqipeCloDmi1R3kLfqy2bAf58D6DM89wfHLlY+hVgCtLtTJUYSshZIqJ0bmlG7znajTJgK6DF7+&#10;xQ/fIaUiuSh92+KlyslTIj1aEPVCx4zc7Aau77a8urnli6evuLp7pbtYSNKI79cS2iW7Cf6f//yP&#10;/L//6edQRkqa9GS1YH2yZrvdyHK15OLBAy4uHvDi5QvNOfPv//1fyfMXL+T29pbDYUTVMe62WuIg&#10;j06XPFz18pMfX/BoveR81XHSeTonoFlVC70i64U/4kiGC9oq1laj2YqsMJOXLIFpmkacKFK8qARw&#10;ipYkJRfGw17mqHcft6gLouqQAot+Jb5pleAkHQ6QJ1n1wpPHa/7Fn/4xt9s9/+bf/AV/9t//K370&#10;2WeoKj/7+deIirz/7rv88JN3+fLriRgz771/zh/90e/w+uVjYsz84e//mN1uyxdf/Jr97sC7jx/y&#10;+OKU1x98QN82aIkse8ejh+c0oSE0jrbzjKO1w4ch0raBpmnVeSMp5ZTUaN0TUPBhtqzP5DRwc/k9&#10;w+6a6bBhu71ld3fFOB4Qpxz2W7a7Hfv9vFEQk0Un6xLaJuhi0cmia6kqN1Qc3gdt20ZWS+sgmtDg&#10;gDSNmqZJSsnSh0DbeAJG8nHeE5qGpg3kohzGQXb7vaZSSDnSBMdpv2DZd2oMRKv6XdNw0jSAgWJ9&#10;33O6XBKbhilOTClSgrdVntoKNNisoiddizaBtNvK9u5+BvE05yzjONJ3nXRdT3HlGFirlYknIjRt&#10;C/u95mIOU13XVVATiXHi6uqK7W7Lg4sH9H1vM/duLycnK1n2gYaISwNFk2aQJA1eVGa/y/q4/gac&#10;oPbLMA9bjNWJol74sxp63nSbx4ioWjIWGLvWfidiZs7lyFxCIHivwQdUnOSUdUy5bl/EwpFVCa6w&#10;Wjf64foBfPhA/uy3f8DlzYanr6/k21fXXG73ejdu2E5FxiKVeGgKkf3hXl9d3iDiNb+6kV9++Z29&#10;0FLQkoW/+wf6rtGu8bTey1kb5NN3TvSdsyc8WDoeLFs9aR1SojifKWL+U+oC5CRoqi7azE3QTD3n&#10;reqqikp1cy7V+EPxNLwtYplpwUZCmij5gEuQVYlT0TxkSd2C0Haocww3t6RhQqei//RX/0H+4//5&#10;7xiz52x1yv/9F/+Wf5eihqaVd568z/X33/P3f/NTdodbuu6Urlvxq1/+Fwwpb1kt1nz9xS9wQNss&#10;6JcnvHr2nJIiOUdOTk+5v9vy9LsXvHj5ktVyQeM869WCGBPDOKEkxC8IDVVu7PA+SHbmbzhMe7bb&#10;DVMqXF/fMvkR4si4vefu+pLLV6/RaTRiT44MYyIlo5HGGAnebsqmMTGVrfRaSprBMesKFotOjKoM&#10;w3BgF++J04TUQ9y1DWghqVKcwwdHKpHhMFC21SOgFKQU6b1n1S+0bRo5WS1Y9L04EVK04jRT1ru2&#10;IzS2cixxpBUv3gctKUnng4iiMavkbJiQ9052w4jGTJ4ScTItQdc0tvWodPKjP8CcT4E5BTdNMydQ&#10;yWF/0GkaJaXELMQKVa6tqlxdXhNCEJNQw5dff0Wb9yz1A/p3TmiciiqanDM/opmCNHcFpbpQVRMg&#10;VSp9nFmb8IZxKE7V1bV0be3UKA0c6fu2m5RKjBTxXhWOGEUFIASN6hBTcoqXY+2oSZuiagAIqp1v&#10;5P1HF/Leowf84U+i7saB7TDI5jDp9pC430fZHJIexkTMk8QyacpF0Nb8UF3Q1nvpg9NF8JwuWln1&#10;Hauu0UWr4j0zdVpdVdBTGrUGIUmJozZNBnGqzkspRUtNk0KM3qcgJRd9C4PV8KbmWsCKixOCknGV&#10;7KXm0OIrDTpO+BRMdz5FyePEmAaNQxD1jqJJ16crzpbn8lG75PJ+x/1uRHF0P3hMUSdDTDR9ixYh&#10;x8zZcs3FxWNWqzXb/RbnHIvlkvPTM26uW0opLBcrlqsTxuHANA70vaVW+7ala1t+8sPPaEKgdR5J&#10;SuMD4WQBTgmNOQwVTGQF0ISWcT8QYybGwu39gb7bUkLisN1w9eIFl69echhGOhfIxTGMkRQNgyml&#10;EEJD25iJSpwmZv2HM1IsDqpHgXDYb9lv742iK1L/chqcoGliypO0basqSFZn7le1zSu5EMRJ46xz&#10;6NtOF10vofGkEnV3fyfTOBGnSdfLlSwXC/quNfFUCILCGEdNlqAg3geNh0GGGEm5aExZXC5IaCgq&#10;Oo6TxBh12S9w3ktdp6rzXnIuFJ3q7O3FOSehaTSnJNmo5bpYLKRpGonTpNMUpVSeRYwGSFpqmFcn&#10;Ko0oIk6HKcrf/eJznn77Nf/DH/+O/vjDJ/JgvRRXkpYjPm8bhJnUBWYHKEe6sk0thjcWqU5VtTZI&#10;DdjRI8Zk5ovmFlVVqlq7j/pP6x2KBbaK1K4j1x8lVKY0tnWgbo6gaoFKVtUiWZVGAiu3ZNF1PD4z&#10;IZ4WSyQ3vqfXIp4pxZlGTEzprc1LoWsbRYvkGOf+xzAVu8Tt4/HmoYk4mq436KqC6t77+u6Mn1Hq&#10;Qsbs4Gx00jIXBdVK8yySi0eyI2vGB494QYLDNQGLYRPNSaUUtCSVHCMlRTsJQaQUpG9XtGGhYXEm&#10;y/WZucRkWC4f03QnqPPsp3vEQd/0tM2SWCJFMyG8bzebJqZxx6PzTw2yKBFUCRfLGhpjuZcFh+86&#10;gm/xzuOdN099H9CmA1cq+OfxzliX0xg5DCO77Z6b1zc8f/lan7/cyLI0JAn8+stfst/c0DhFW89h&#10;t+cwDmZxVd4Uhb7vjyswFGP6BV9XW4Zsx2FimCb6vteuaYQqdmlDo6u+k0XX2SpShLYJ4sTpvB/L&#10;xoHQFJJ0TUvbtrShoRSVaRh02EUJwcuise1MGxpZtJ0u+56+6+xGAKYYuRlHuUsj99PI/W4rt5uN&#10;HqaIPT6etl/QL1e0i17On7zDqT4Whx6lv7kU2Ww25GLjVtt2klLSmJKElCQETzE9h8xELe+cLBYL&#10;O2tayCnLMA7sNxtiyrJqPX0XaJpWaBdEAi/3ys+/eiFN09J6x2nrJGEUm3lEqPc/UvU21SlbpOIC&#10;VHGLVgxiXrPbQtM2wzP93hmPQGvdOKZ0FTWSc8UjwJkix6hhc0CRipSscyEQcRRRExKKUJyNIqKC&#10;FKjMZlu1hoaslmeScgJFnKj2TZCqo6DvHKUEcilS7M2LUsHRXKQqNqTkrHK0m9PqZgWzKe5sJqdv&#10;hfiIE3XqVN/GaVRR6koylcJoclkW3uNNsi+ZCa9ehSI5J1W1XsXnclxVDtNEE4I2LkiQwJQjQlbn&#10;omjeo9kUYb7pEa/UoDG8NAQn2jRemgZcMdqyc9WbnkLfNJhWSiv5yEglYN6Gqop3jl6CJexYP8Wx&#10;xVRzU57DNymZUhJxsLXM1atLXjx/wcsXV3K3TdwN3+H7FR9+8jHffRPZ7nbsNht2w1DDNYT7+2tK&#10;Vpq2JYTAfr8zZWbjaLuGEGzXvex6xmFkKpGT5QnemauNU2W16Dk/WcmD01NOlsvZAUqdiHgJggpT&#10;yqjAGCfZ7XeMw0DcRxUXWHSdPFivrSM4WdA6TxChQVi0HeAklkIEXt3d8ezykhdXV2wl64hKion9&#10;MMg0TQaOIjTjoNN4YDEs5eHDR6xPT7UJjWx3O7OCi4lxu2M3DppGC5R3bSMioilnSSke3XvSvOUQ&#10;oW1tHC1qisIQAgtxtNUda0yFIe7J250G78X3Lc+v7vmbz5/x7C7y4bvvctEVbaWAZmnbQOvNrTsE&#10;07nkOV+C6mKks7bhyH0UEVPY6+wmPROXRGxLkdXIDNXxSo5QhFOxqLYKSti2LVWKtK0obDeqlRHo&#10;qom1zkRwc48wqb3OYaZiFq2liDg/WzpJDZeZxyTRgvpKX67tPh4V9W9Mup2bX59io1T13bA18dvQ&#10;qxw/DBOBoyKaS65MUYcJqus3y9UZKJeCr0htSpFSzFQipTzzNWmsZRYT7EAuWVwWdcZmYTjspIRb&#10;zh72KDANI9vNljPX4JvGyB8UUCdFayy5CkJF57Go+DkpyVUfA7D5/M2bfEN5nREk47FDUWfFx0xB&#10;7YJGJcbM/X6vL15fy9Onz3j1/CXXV3fspsJnv/MBZxeP+fxXX3J9dc3NzTVxGgjdglgp1LOeoeTC&#10;NE6mcHOOtm3MLTaLikeCD9AYSu4otKHVk+VSLs7OeHh+Tt925ueDqA9GYUWErIkUJ6YcmQ4HNGWW&#10;wfP48WNWy4Usl0tt29Y2B2rFxztRqWvGSbMUKUxkvvz+e758+pTn1zfgg1GqUyaEwGqx0EcPzqVt&#10;OwNEo6WprpYLQo6M93cyitB2HW3f6uSQ9aKnpEkO48h42LEKp9otFhZEEgsxJaZpmttvEcHWoyHQ&#10;da30i54YIzmZg3aeBSAO8d4dj9BmN5DSld5sBnn6+h4JrXgpLJ3y2fsP+fDRmvNlYLy/o2kCoWm1&#10;ECRWAkqQMm+gAWYD2erlzvHfZ0GZAlXKUf0gdBbt6cyInEsCMx7n5iSpt4tQPU36piTMt7R4o2vr&#10;fOjNN0MpeTZ/rg1CUakK2Td1bX4D8/hjJlHzODRXu2MBtDdnnUXd2rytEKvXJmqq2beZngrUolAZ&#10;bTGaRt/cmoU8m2xVzfJsPNq2nfHyU7R5Lx1tySlpMn65b3ToFmZfXRSmTNzfIqj6diFOBd/1CGLe&#10;eJWl5uohtpYf0HJMlp4paOLMRUkw3oHUr73ZN1WKUlV/CgUtIppht9nw+tVrefr0e54+fc44jLT9&#10;knbpuXz1gq+//Y5vn37P7v6alCLTNLHZH8i1JVTnCM7TVjfkvlubYMt7A/lSFkqhDZ7Ge9smOOFk&#10;uZCz9SkPzx8QxIxtcpwI4iRPtv2JNivifcOi7zh9sDQA0HnSNEFR8jjJyXJN6LzmlOSw2xNrEkEG&#10;xhK53W55eXPF9y9f0SyXfPrJJ2x2O/IUJYjTk5MTGYZBSinqxdk5aNoafmrvret7QtfZIc5Z2rbh&#10;yeNHnJysuNvcc3l9xf3tjTT7nS5PVlWe7aVtG3MdSklzlWnnOhfPeo8QzPjWFxuRBCNpeR+M8x8C&#10;J6u1rFZLbfuFlHZJSkmvd3cyPbtiyJnP3nvESbtGfJ37k1nzSeW1v7k5scPHbMM2qyGP+MEsmlIR&#10;kaKqpWSTJVYlqoFyaiu7o7p6PrJH/KGC9/Wm0sp3OBqrHKtGlWc4nCLZfh62Cap4hB7DK/Uo561d&#10;yZGpKWZYUy3z59dS35dQPQW0VkXVNzVq1nwbqdmLSHWGqfVntmMTQCoYZEXBQBPb9WrhuN809MXE&#10;OjllsfSKqkBDmKZBvTgoUcbDPY0309RWHBK3xH2Rcb+ha1uQU8QHZnCkVthaEFx1OqqvtuoBXPmN&#10;nTJooWR7zW+ZQIEmJE9omcxEo0AcM6+ef8/33/2ay1cvSSnWPb1yf3fNi6tbLu+27IeJNB3I48EA&#10;xKZF8dQ/PFKc0Jxxix600LiWk74nRc/EeLSx887jQjCDTPHEVLi53+FdQIsyTUmnccSHwGKxkOVi&#10;rSeLVhrnmNKkeE+qaUtjzNKIQOMZEc1FZYqZ63HUcZwkawHvdDccZLPbszskvbh4Qmgbybmw2Sdt&#10;ulZ828iYixbnJbQdXd+r915C2yLOsTsMOhaVYbdX3exAkGBFQlPMUhS8b1ifnOl+GiUVlXFM6l0R&#10;A6uzBu+lCUEaQVNKR7t555yO4ygpxtq5S42xQ50L0i+WLBZLY3B6L2NR2d1vtOsnkZJF40GLiGSF&#10;sYCLSVNCOif0bdCcc03stjNeL9K6mKwi6vmerC02quY34OXIdEJExc+Xs02ss/BZajX5Z8vReflZ&#10;7+95oMCCHOuv442s801N3YjYaztOIvN3fGv3auvTN+E61YLWXGVnQnapGIsaFd3uMREprpoyU2/L&#10;eVgxHOItK36RuSgcP6eCVLGTeSh6m9lSTAac5II4Z290BiZzxluCsKJFUkpSZMTHSRdkyXFiMnty&#10;1s4TFDKOMVpsFgg0zQwboJhcG+8Jvn3r9hc42m6/5UxjpqS127GuQoRjJqOZZcL+sOfpd8/51a8+&#10;5+WrF2y3G+7u77m93XB7u9HdYSe7MRPVmfLNBysGpRBTBpvrzNLNm9tx473Rl0s2RWIuNP2i+lua&#10;UEoE1Ae2w6CHpNJ08OTdDzlZn6trOkEC5xcXPLh4QExZLp/9Sp99/7VcX12JK4XgRLvQzIJ9nLvh&#10;m6uXknPSlJKUVOxCUiglS2gae1pCkN1wIG03Bmz2QYacGfYRcSJt2+oUJ3b7vY0tdfXsfKgPv0iY&#10;A0nr86JvmjWWi066rjU+Qk3PTllJKct+GO1hEhHvHM47snN45yU4h287ch1LbZ3bSNd2BGeWcvkw&#10;CF5mnobs9wfisCcddtI9POVwGLi7u8ed9KLOrMVKbgQcIgX3xgl7pkfbqGnaaktnOj5w9fY3UK7e&#10;NW+lPXHszOvK4egXyLyoBGrL/6Zk1IJjGwvnZi1GFbjlI6zx1vmXeRPixSscY4ssC/zN0uQIps7G&#10;MRzxjNkd2w56sbZAoZgRbO023PG42xeOaqD6mYS5CmnVmtfUY/UF89NENaYotesS572kGCsjKtut&#10;6b2qiiSFGCca3yilyDQMeAopjux2BwgtCxWaxQmaE5pGJQ2imiqQ59Dq/S/Vft1ghSr+MW9IYi52&#10;y7tAEM+xc6sst+A9PrQW46Ej3z/7nq+++pr/8k+/5NXr19zd37Lbb3h1ecVuNxBjDfgMPYRASRlX&#10;MlIUL45keWF4oGsCVLhzHEeWfU/XNAz7HYuuZ7Ho6dqWXArjMDJOE0LA4UWKkA8TL3/9DcE5aXxA&#10;S+KZsfe0lCQWaCp0teChRcacLM6vFG2843x9KifLlTShoSQb6ex6sm5P7QZBqm16zInDeGA3JS04&#10;WS57QmjqTG2svHGcdIoR57yklMzSX8wExTuzfy8KuWTNxZZZMSeJKWlMWcQ3iFso61PRYv6S4zja&#10;hRATSdHgvYTGRgQVs6LXoozD97y1+QAAIABJREFUxH3ZqHNO2q5jfbqm7ReoFIbDgRizetewfvie&#10;lEXPy8Fx82JP77Y8Pu1592zJO12Hy5N1jjUAd5YwoJW3U9cQ8xFX1VliLUdOg5tvOOO1zB+s0aGP&#10;Y8Kx09B6c+vcmjNfUEfQUMkF85Kuak2ddRlaz2ItB/OeoPrya/UCqqXmLQCxVIWBzkd7LuRWvNFZ&#10;XSulzCsHG8qPEIWtWgDVo19X/XJVSZY685mGMOYsBSEYZCvOOcY0iioEp6QcSSlJirFiAUW0OHXi&#10;hNBaeUoTkhxjnAw5HyfS/p6JQjrs8P3SSrbzdP2Sog4VX62pHK4aAHsvzHNpxpKFmLXydurrf8N8&#10;AYLDZK8jm/tLPv/l51y+vuTly5f6/Pkz+fa777i8utHDMMgwTaRZcScO7w84P9rN4upTlYsZy3hH&#10;601eGrOl+y4XPZ139CGwXi15eH6OA93v9pLGkU6E1WKB7zoa12pwKhIOTP0P8Y9+n+UHf8TZxVKb&#10;3aWU119Ivvw5Ppk9/WyoMkupxykxTVGmGPVms2VImbOTEx6vFiyWa+27TtoWEguRlHHxQNTCKz7i&#10;hfyAnS5Z3v+M9vA1qpkcJ53iICmOeA/LxsvZYqkIBL+iDUH61rIdnfPqfJBSMIv66iwtc85jUbzr&#10;zaxWPFlFJ81yiJHr3T3Xdzfcbe7kcNhxOOzMd2JMxJLMH0KQpmmk8QG3Ey5fvyY0rTZdJ6FtODk9&#10;kbP1mkXjCCjjGNmkRC6Zby9vOO29/vi9R/LBg1POFo0GKcbPedMWY5CS2G1pVuqCUX3nJr2uJk1z&#10;YlOraLZdKGL8XXAiJaumUqRUNab3vsIJb7UcqoLM9nMcMzzBXK5rB6KlFBGceDffbaqW+J1rWy+1&#10;KyjGWDa1rYgizv5OKuk3MIuc8gx9VL/OIvl4ZmpQj3WWClqVsseBpro5V5BrmiJtZx6ScyVFxG6s&#10;4y+rOaVkcjbpdPCu+grUCDYRck46TZNM48A4DKQYidOAuKCaioScUQlIs8T5COLRGlllRaBUbn6t&#10;v87j5xdWjBeAs1VkHbSOo0SOiZfPn/P0m6948eIF3333lKfffS/Pnz9nu92RUpQ5DboKhGhCAzUW&#10;HjgakLSdofPO2UiDOOO+Y2DnowcXnK6WOJTbq0vIWfqu491HD1mvViwXC/rG0eGlaGAjAf3kfyR/&#10;/Ifk93+ANE7Kq2d4n1nFr2lSY6uqark+jpOxGl0mdC2rvp/j6HWIWb47wEU8yNkiszrpkL7gO09s&#10;TvguPeZu/Sfsm084vPyG/c29yNU3Nf9BZbXo9OJ0LQ8vzum6Fu8MvW1CQxOCWeKr2ZWnnJk7aAUz&#10;vy1FYso6xSTSLfHNwpyk1MsQo4bDIC40rBYnnJ9dcHV1yd3dLTltEQ/LxULaRUfX97aNyJkcLTnL&#10;eScuOG27VsZx4jrd6mF7kNVySdO0II4xjqTxoNMuStrcMb7/hA8enfNw3dEEI4k5ByqoU2+yKrWD&#10;VdenOG/rKgE1WxDRUnMv5hvYiVd75rW27LY1qjPBDC/Muw2jfduaqmLh9fuLHdCieYYzqifgsXuv&#10;I0rNtHOoZVKKahHDAEQsOVhmzNCZnd3svamqIQTbUChq61qn3otoUXV11rcxqvDGqHIeeSp5afan&#10;nwtr0UJJcQYqqMaBx7KQc73JcpaihWxWAVV5Z8psVwfdY2s7E3pylJSSEUfaBaEi064GlEptv2Y3&#10;51J19KXM6LUJr3IuiM7cBTXk2jlSTFxfvebF98948f1zrm+uubq84vr6itvbO6YpMsZYUfVSo98M&#10;iVTAO0/f9fNNgaqRf3wIZmbaBNaLFeuuR7SwXi0JKIftFl8KZ6envPPOYztY3uOcUpjYa4/t77fo&#10;9z/DDVc01x/pNN6Srp6Srp8K6VqNz2bCplKLn/cep2bWijjWq6X2fS+0S/btmW6vbuXl91fcba/V&#10;tUHMNajV7vwzlqcqF/JTwtO/0pv7F7IfdqI566OHD+T8wTkPz8/MSDZlVApN22qMSaaU1bmAMRUT&#10;aNHO5IuknDmMk5pA2YlzXtNhlLSPJDFruFaCJJy+vLuTb54/YwL+8E/+WO+3W3n63bd89ctfqnNB&#10;2qan7RZ6c3Mt93d3DPu9yZG9M3gd4/A7cdJ4r6vlSkI4Gr7o6clSThcdk4puE7IvIueu0ZImab3T&#10;bt41UkRw6rwzmroyRwConTjw4o2Gat4Ix9tWgTnUZr4WxYJdjrfzsQKIU3EqWmYz16rsrJiXVmBm&#10;5tG8Ffg7Q6LHsAp0RhWY0QStxcded50sbFkqOm8bdYYaDLCXMtO3XMUYdEYU7EfNArD6OVSPxhSJ&#10;U/WG41g3yMa0OgKCIsYdTznVBKFSLa6KMfEEC9GsyGuek47Lm4BVUiQlgzhKjJbvoByBTSqugauf&#10;kQipmAJxNm2tu16C3W5HpKbkRI6Ru5sbXr14wXfffsu3333H1fUN290O3wQ8ICWTRiO9tE1H27Ua&#10;y2xeWsA5K3opHUlSXdeaEw8FP460p8Y3IGfGNJFL5nS1YrFc2Dw3DmynyBAnDikSd1mH3Sh3hy2+&#10;7xBES46SGOsarmPpGglONDSG3jsxI8FSilBMwdl1HV5EuhDUuSzT/mvpcmC5WvDJg4/k/LTXxXpB&#10;aYJcvr4kTdfshsjN4Znc7jeklOiaRsQ3uh8mDs9eyTSNzJJiFTHegaokEYbBwkpzKdI2LW3X0rcd&#10;XddKG4IGKyiyWp2wXCxpGyf9oqfre07FibRC0wW200iToqyD58n5Gen9dyUWC+vJKck4jNUCv1BE&#10;ZIqTOXjWW8C7QGkbyTkbNyEEnIq0TuhDwIuX15uDbXucyNlqAV6kRAOCvfd4byC8YBu7KWVc8Haw&#10;SkHUzrNzzmpCZZ/Oz7NtLe2EWjdgBAWxxD7xNfioajVQlRnwnOEDqE2AGRiBSNWRHFNK6kHTN3bv&#10;JnXXNzwLnYFfPW5Z6u86ukzBDB1g2bpvQFcBZps382LBUSjM4ThvOoWcpalbAECdeANNtFiW4Vzi&#10;QCQzm6zYoTHBibh5ZFO0qErJ1c1H7WfElPEFC091jhQnncZJfBgJtrfGq7Ptg6t+CG/tnt08o9Vc&#10;iFrBTLSlyjRMbO/u+PpXn/OLf/xHvv3mGxCh63tLxbm5YRgnshb65QKHw/tACF5abfEyMIyTzbtx&#10;OnIcHp6e8vDslNOTpWVKFigpcX19iXdCkJo+5R27YeT67o7DfiDlxDgV7nYj0WfBe1pZMt5HwqqV&#10;9mzF9YsdzZQ5cU73bRKRJMELy0WPd47GB+naYFJq59T2+V7GcZSyT+g04BMslyseP3nE+WpN25/I&#10;SMOzV1tURtq+cHq2IpWiw2ESBxwOg2gutZsJqGYdYmRMSTa7HXivD997V15eXrM9jKzOzvns4x+z&#10;PllrHkdePv1WyuFWTrpGP3r3iYwxMkx32rWtNF1HH3qa1nPBisePTun7hZ6erGW72XJ5c8b752u+&#10;fvodr65v2W+3pBgtbcwHU5aq5U00bQPFyIXOOTl7sKZpGjQV0pjMl/MwkHMgAfth4OWrS/5/rt6j&#10;R9JsWRIzO+oTIVKW6u6r77tPcThccEOCIMBfwA0X/KUD7gdccIZiAJIzb+67onXpVBHxqSOcCz9f&#10;ZD0WUOjq7qyMyIg4ftzNzM1+/fUrvLre4ar3aKyjVeUiSskakeccKnCkB5KskmasMm11MKoHb+0S&#10;zNo5rJmT604WISKGtl7juax2X2vUxRdp1gBL/sIjQipkufYDK+agmRIqMJKyAhHPY8f511pPoF3H&#10;+Y+oQCPWM7RiGXqs1u1RPkc3AOB5IYp4DqhQ6SW+kGQa5BSpbX61DMuFOakXIiyIrHxvLhmuCHMp&#10;MLUlF9QAmYrqpJyAuMCnSJSswhxaFDgURsBYMFmkFGHhsFKQOoZI5fhnLEm/1lhVOz493OP7b/+K&#10;/+Pf/zscnx6x2W6Rcsbx/h5Ph4OM00jQgsatFRkueDShAVJCiQURCXPUW8uQ2PUb/PL1G7y5vsJF&#10;38FCMMaIMSVIUcuypLmQOI4TUkxyPB4rWKXvz6Zt8dvf/Ea2l3t+PHzGD+/f4XSaMH8oyAPEdUJe&#10;JHof0JsdnOjPvu7tNSFgv+nRdy0bH4TG4OHhCYfjCXAGt30vXWiYk8H95ye2zQDfN7i42uPT4wmH&#10;xwF7d43SAZMdEZxDcE4IYUkJ8zTBWMf9ZiP7qysM84z744Gf7j+jQND0vXTbPV+9+QX+4e//ga9v&#10;b/Djn/+Ef/oP/7u8/+6v/Pz+HV69+gpd22GaJhzv7sQRvLy5QpEIoAA2MDTEBVsYcwEY4OOHD3JP&#10;wNGwbxuiCIak7zWtgn7LEuGNp6l5KSEE9G0LFOBUjtVfMkpBYSoZqQ3CpuWPHz4j5wjz4gpXmwYA&#10;xLLQO4eSizpcrSdMb3h+MQXUX+eOHOcbETw7Q9eDswIBqOyCko2rwcsK91cNQv0cr4+xCqS4XuGV&#10;POA5PRtnqlQb+Fo8dNeDUtfFAZFVnVh/Lj37Kxt1xlyffx6sZeH8ZOrfcQDgrINzvrbtXDHa8wpq&#10;KXVdturZrXHq4JyzpJhYSgXi9O1fK5FAMs/r1yJIpag6lGSKC9IyoSwDijEQ3+jj1syGYnQNWE0y&#10;dawoRVWAKep6sA+qJwCJDx8+4q9/+TP+/Kc/4ub2Bv2mx+FwwPF0wjQvGMeJhKmaC0PrHJrQwDuL&#10;UhKmacQ0j8g5wXsHWsLRoG9bvLy8wKurS2ybAFpgjhFLTBVwE4zTiPuHewzDAALcbXs03iNYDWEh&#10;LDbB0qHg1cUNXDE4bkaklPCHX96wcV7VeEWDY3JKKNli2zTY9y0utx0cAViDpUS+uzvhx4/3Ms4z&#10;v7q5QDYkrcXWGNjeIwnwdJoxxYTD4QmP04h2s8OF2/E6eRER7nc7BuellMxliYAQxjiG0OCm2+LN&#10;5RUe0wnLkkExDL7DdYnIP3yLu4/v0OWE//K3vyV+/SvxznBOM2DIrmlQsjALJMbI4TTh8voSl/tL&#10;7Lc7zQxZEp4eHgEh26ZDV4gpFlgXERoLGq+8vZJ2NWGpSC7C49MAbwK6rgPMALEQOtJ5B2csWATz&#10;MsK7Hp8fR2UFX93IZe/ROaOYV73eZcXyRFBSXk0YRNF+CAqeC0e9kc+DACtZeb6xhajbmVwvdIBS&#10;2Tto9wypdvP1K5SOzHV8MEacqTpeAb9c516RBR0wKHRWy0xFFQSKqrJiEjX0R2hM1VOdQc1V63Cu&#10;WABEu0UFsDV1umYrppyBnDXfMKw0Bc639LlDqSKHVS+pdeC5qNa/Q1SAsKygYckgtHrpC1UgJSHF&#10;GYwz6AKMt0DheTbKuQBGC1ScJ+Q4Q0rRtpLEvCw4nh7x9PioWYrbHbw1iDFimid8/vwZh9MRS1zU&#10;YVeqk3Lw6LoWIsA8TxiWGUtMyLUQ+uCw7Vrc7nZonUXrLHabBqq5VoVU1/e63lpqASNwsd/j9csX&#10;2HQdvDFYTepKLucZsd3tge0e1hgxrjI3aWGMi5TiGazF1aaTbX1cTwP6hmMR3A8DpulOLvcdb8wW&#10;LiXpvOd2s8H2ai/OezZdD9t2cpgjfrEkPp1G/Pzug4Tk2XDPxlmxVSZraIQ7wzlGHOcJp3mQXISW&#10;lJchIGw3DCHAhSC+sZRyAuYR1zc3stlc0ljLaRoltIG+beCsk2VZKCBTKeJ+ctztd7i82MIQ4qxj&#10;03qE4GTTtRxTQrFOYskU1lyyqpCFMbRONS8pqSbiNJy4v7hAv9kg5yTzNHJaFhQp0vcdvfGsWS08&#10;jYPk+cSrTYNN2LP3XopUrT9VTq5IuN6ugrPwQFYzMTx/zM8gXlUhrlTGigKsX/alQawIwKQUoR6O&#10;Ou/rKFHxMSozICWjGCOr0AmqVDw/Htcw3noqsa6Tr0VIhFLxP2NsZfFSZVDOaoQV/3z+mZ5/PwON&#10;9YVSjHdNg65PfKXFnp+oSIyRKSnQSFpYYwlCSs4UkKKjglizMhJqeSUi1c8wwjqLGGcs0wDmAlgP&#10;4xvAOq3HqcZn5Qy1QShYlkkdjiAwSV+baVH763lZ0DYdbm5u8OHdW6SU4ZzH8XiqZiH63nZ9j6Zt&#10;zxFtp9MJh+NRxiVSsuoSRAQ2G+wabdu74OEoMCXBtw7hao/TlPD+w3uEpkHjLW6vLnF9eYmL3Ra7&#10;zQabroUlgQIUYU2DKgRZP4f6zjij5rglBaRlYeMb6ZuGfbC00PclFvCUCt7fPeLj/T0653mx38jF&#10;fstN6Lnf7zTzQQqdd2LbBpvtltcvN4AJGOcF1xfX/O6vf8R0OmDbb9l7L40xsMp5g9agGGCMkcM8&#10;IaZEZsA3Hv2mw+ZiR994dfm2RGgDrVHczjhLS8DkCJFMV/dRTAZbC/TOYBMCgvecxwk5JTiAXePR&#10;xwZLLmyDx7J45BhQUmJRHYQa4jCBRbMbNFtjUmD3Ys+7FHE4PGGJZM4JsukRtltaH1CWmadxwvE0&#10;YNn1kC6sgDhWsHC97UXZPpKmBilTYHgu5BWD5RfyQ9TcE8FaGqqa1jw3HISgmhStM3sF3Z4xgBXM&#10;ZMkiZKYx5jxfVEaDpIgxa8K7KEaxJoUB6z+1Cq2AJwQQs0oYKuivSWMiEM3S4WqMU1+Tqmi0xlY/&#10;f67f8ItSQrHW8kyviCYRr9tVOWeY+oIVUUPUnLPEmFisRazZBWt11PzCBR4ecRpkdo+En2Gdh29a&#10;OOdRUDSiYnYgLVRboS9TrnSmMxa5aIiqMiC1gmeBsw6lFAzDiNMwIBdB8AEwBiE0AIjTSR2XpnlG&#10;rFkJkgtQVM6MUiCpwBSBAat5agbF6cgRCoIFPAXFEK2zmIcTTlJgiwAxItRsxsYFOO8YS8GSE5a0&#10;aM5CjJCU0IDoQ5CXux3DqkTPguIdFgMe5gX/8c9/wjgucrHb4zfffM3LvmPwFnROA3ZJGBc0aMZ5&#10;ihBxSWg3HW5e3OLV11/j+vWt/OlP/8y//PMf8Y+//z27vkeZJ3h9XaWUhIu249VmCxr19n04PGIa&#10;VGvSb7rVbAXxaWDjG4bQSO89TcqYx0GOw4muDViWiNMwQJJgc/MCu7aTaV7YNC1ub1/gdzEj5YJp&#10;SRjnBSUmWcaRyzSicQ5ZwTrkJWJaJilSYGhJI4jLguPhiMvLi+dFMmtRfEFKGeO0oPENjADWOkxz&#10;5DTPiDnAWHLNtCxFBUI09pnKO3s0akR8lQuxIvhnjwapR/a5h/+XPYUArJTjv8AR9DFqtL0AqAIE&#10;0Y79vNXIqm2tY8gZFVgNa6Uig+uBxwpV1kevHQbVHqJ88f/WgnEGNf8FkEquq9P1P6yhxjllLnlZ&#10;LbRYdyCohhtpBQ21LanOw1BahwVArl8rdUsxpwRr1VBCNyIzpFgQhcgayU46oAbBGhtQCOQ0AzNh&#10;nNKEikpX0xSri0wiiolkByQTV+RX13Mh6PsedokoRSSL8DScMM2LLMuyvpmq8sr6vQ00uFSKqHvy&#10;ZqdhoQUoWQNygggu+g6Xv/8dfnr3Dvf3D7AQOAUXJcbIh2E8j1kF2hETpDUWkjMIIliHq91Wtn3H&#10;piYuGafIeLYBpyXj+7fv8J//+M9oG4fXL2759ZvX0rctYIgkhK9hn3SOTdvCWk9DC2sdvG9Ap0tV&#10;CzL+5g//gNur1yhzwX/+41+lLDOv9z1e395i27cMPghK0cME0niL/etXGMZRPt19JqOgIBO2Dtw5&#10;S5w1LdvQgM6C3sI7r12ntXjz8g2MsRiGkb7rQe+wCw06HzDOi0wx4/F4YmMtG+eRna+LZ0UkZaaY&#10;AUh1vW7hvENfjVumccA8zUhLFLhC9B3AdVksog8OfethnEUuoiKrDBhrz7sKa/ttNKZPcs5nJL9U&#10;8K62+KIFpO44y5dy6X8RMlN5Szk7T1ewH+sALrKuJYqQhkptso7dkGpqrxYAZ7lyrjpG/Qa1OJ1n&#10;9rLuIbB26rLmX2oXIs/jTf2t6ww455E8zxVf2LHpB3jVrM/zonHlPtSMRCKrngExJaxVhpVBybno&#10;hqW1dRe9yjXLOn8VEBmlZCm5UKzevDEtGIcZMSnFE6yFDT1QOkQQ5dlNBzEukCIwxiFmamaDsYg5&#10;YxgmjOOIcZxhjYpbYlJMYp5nLCkxF2AYRqScSWPQeA9Aqi+irWVZzWk3TcD1doMX+x123iIEq3in&#10;Jbwx2PoGoW0gLwqsED+/ew9rHJzz3Gz2KsWu3cW8jAjesXEBrfNoQwNfFZo5r1STgQ8NTjnh0+dH&#10;fP/jT3j37gMEwKvbW/zqm6+x3/RQZVpBBoTW0XoHOEcbPFzbwrsGoENcMmgLrHGwXY+w6bEcRnrJ&#10;8q//8R/5y9ev+fanH+X7v/6Vf/7Tv8fFfouvv3rF2+srdG2AEwGWiCQJ1lu+fP1KLwMpNR5QYJ2h&#10;c1Y2u57GNliS8DSdcDxO3O53cnN7ofG9dLCugWs2oHGAFQTj8c1X33AaFxwfnzAeniBtA4eC0zKh&#10;LGU1GKAzFtZ58cHz6vparfiomZkhNLLZbRlnXbpLWdB2XgFx79H1ASE4Cd7DWociSaRkdVUR1SVK&#10;dcGuF7/WCULUvERQBGLOc4GRkjOKFCklf2GksLbxZp1DBKLhtzC1fNTIvyx5BSvPxKDSj6u9PKvm&#10;hxVoxXq+v+AUzbk7EKljhFIkUmohkjUCG6pDLAJ9TuuBF7VkO2MjCo98kftQRSqzttPKGKQI6yM0&#10;P/I5fmtZFnjvv3B8gRQFg+CNrdXrmTs9S7BK0ay+/AwiMqm5S5yOGPQnge+28P0Ful1VGYKgdfp8&#10;jIf3LXzokCVhyRnr/OlcQNO0ABJM3WCMMSEmTTGal4iUdfA7YycVK14WpRUhBY1zeHF1ha9e3OKy&#10;7+BREKwWEUcLA8UBlnnBfrPF5tcbvH79Bt9//wOWacFoB2z7rfpamgJPr3sSoYGzFgXKxMy5SBZi&#10;nCccjyd++vxZ7p+eOEwjUIqQgq9evcTf/90fsKmpUqjjGXR0RIpJLI3yzEUkTjOTLHAmiKWDLJmI&#10;BUhFUopMLGz3W/nDN1/zb/+rf437u0/yv/ybf8O333+H//Tnb3H17r10wbNrW9lst2i7lqFpEJpG&#10;nPd03iNonoXknDjPMz/f3cm4JNI4bHYbefPmDfvNhiBlWqK6JTUdvG0kZ2EVxUnXdry9usIvXr6Q&#10;ZRxoSoazBvv9Tj7c3zPmI0MTpOl67i8ueHV1KUbTS9ZIPbHO08SIXGYZxpnGem635jxrGxo2TQsY&#10;yyVlKXFG0wQ4ayHUIB5CBVulFKEhrDECAXLOIiL0xp5v2wKBrulLxQHLGZCobYKyF0JVD+J5I3sd&#10;n8/X8LlWFJazd1olJEtt8+X5iwuqP8FaCLDiIbJ2IVWjUDtgY/HMhqxNxrNYQiptKl+MF1yBxnEY&#10;cX//IADYNAGbbgMaYqqLTLNMeoBJWGvEVmdYAHTOYVkWphR1D8I7RautU7OKipwaw3NGYqnyziIA&#10;St3gKhnLckK6X9DMA7ocYQyQlgjjJ8A6xGVC02wAp1ZwWdSWbVkSNv0Wbegx9Vvc3b2HQDc2zbN+&#10;X2+Wpqnbh9qe1UBQWXKiCNCGgNv9Hr/46g1e3dzAWcLTogsBXWi0W6BBNkTj1BjECWAa4u//5g+Y&#10;5wWnYcQcI8ZxwrgsiNnADKMYQr2/SobkLJILrXVq+e4DXt68ZN/38nR44uPjPb1zaHyQlBKXFFEq&#10;zDwvs4rJqgaliACGsM4z2CB922O72REgMoBxGoEQ6KoxjG89s4H44LF/ccvf/d0f8OH9W3z/3be4&#10;/du/4/X+Gl3bMhN4uH/CNM+aTOU9fAgIbYO267jZbWW72/H1L27ZhBZUBqsmX2dY59g2nW6sgrra&#10;bR0MHeI8s6QMR2LXb/nq+kYPjH3CkBNvrq7QbzdYlsjb12/Q9VuQ4DhqXkXOBcM4VuAyw4eGJScF&#10;p+NMt2ngvCeNRczAlATWCgEvy5RgqcrIaHK9Y3XsVYGY3p4G6u3plM2SkjV30VS5vSGZtSeuLIWp&#10;pKVyGfpv9ZDqsK16vMo84It/aCE50wKiFHxZD/J5L0LWZr/IarVGiPpHPjMg9caQ+m2LrBQvVvFM&#10;hTS0BD0/KoQVaHTeoWlbqs23q0CjcLNxWOIi87KQpkjOmbkUeheQSmUGSEzzpAWlbeCdg7Eqbyy6&#10;X48YY72VsaYna6eQsiyInMZR3XjokEvEPFZL+ZzhwgDre8ConVjqZkgssKGBbRykZEhO8M0GIVgY&#10;Y3B3b2Bo0bUtrq+vkbKmOm22qpKszsLIuu2JGFPdADXYdz1+8803eH19jV1lEIJ3aLpWjVpzAo2t&#10;iktiWWZIFhga5BjBUtA3ASE4XO53cN7DFAMpav3tDGuUuyEEmKOuVw/TJA8PA4dp4GmckIV49fI1&#10;+u2G7+8e4IOvycbEFBfGGKkuz+rG62qBakKDXc5MxmAoBRxOyALEkjFPk+Sc6azFdrvlpmsBEXz7&#10;f/8/eHz/TvIy49P9J/bbFt2+l6u24/WF5hqGtkGj8mUJTQMbGhrvaZwTax1pHQqUpz9/KEllqo2B&#10;MU6s0ei7tCxY5ogcM9KSIangcnchvm25PR3xlx9/BKxBaHVfZJmjTPM9RITWOlWKzgtSzPr5WhY9&#10;QBRM84THxwe0wcI7whrAWsNhmlHSjDhPJKROAvreeu+oOZ0BjfdsvIOzht5aWBbhlGitvt+lFEou&#10;9UI5H9i1DziTDhCwUvFnr3k9pwZiFMRc8QHSSCkZgtVEVf08yWrHqoeWz3f8eXkKleDiucbIufmF&#10;CFahFWpTQnVp0M3UaqigpeR5CFJMwTq136L5wg0XOkJ5Y0njsMSFph7mJZeqAAPGcQagph1N25HG&#10;IufCUtTKTAuHrjWv7kprUHDOiRkqmbbWQbJAUCBlBjIUud7rurZlUFZiPuKYEqxvIVYg1sL5RmPV&#10;fIsQPJZlAQ2x2W5BazGMI5YUJebMeV6QUjp/eKWyDd46tNbierfDVze32HcdGq9GKtTIRM0cLAWu&#10;GBhRgDKD6iuBAmuVd82n6y/CAAAgAElEQVQpcrPZaIGkrRuVRgzV4CJl1TWklJHmSZZp4jwMHJ8e&#10;NLnaB/zqm2+w3+8hFBwPRxwORxxPAw/HoxyOR8xRF9ha3f+Q4DxD02C73bLrNwihUXu9mM5K0oe7&#10;z5inCV3T4Ne/+IVc7ne0ABgX/P7Xv2L+5TdSRLBIxv3poI5GbatuXjlSkgGKIxFgqQEp1ultDN+s&#10;FuLIudT1X2Blu3IplLjoZ0zpKiwpSS6ADw1909LFBYkGV1fXiA93MowDkwiyJOaivp1reKx1Fm0T&#10;kHNEjBARFQmRlFQKHw5HZT9yxnQ6QkoSbw13mw2axkvwniEEkBRrCWssraEYQzZ1Ff768kK6JiAv&#10;EZAiwVl0jacxFLOuQch5PRqVHvhi67EqsKqeWFt9NWep/glSRUXVU6F+FUQNOwwAZdXOm7G172dO&#10;iV+gDPWZKIG42t+vK5xrfN6Kza3FZQUnv/glsioaRXRHgV84t6DuGoAEnboKlRyruAfIqazFiD4E&#10;+KaBdUFdh9S4Q8ZxrBHoFsZaPQw5S86JpQTEHCE5nuPFc3V5cs5UCfEBKWXQ3gM0sK5Fv73CZhvg&#10;rWDKCTHOmKYJbSsIQV2jHh4+Y55GBfJShg8e3ns+Ph0wLTNKfra1rsYUiHHBvt3jYrvFtm3R1OCT&#10;lHWtOyLDVXWmLQIrlS8CkKGmpYaEs5ab0KOtrbo1FqCDtY7WqttnmSekYpAZMWbwFAWHueCwCGAs&#10;Nl2Di/0GgoSSCoK38M0W202P6+sr9TU0VmishrT4QKt78xjGEeMy4+F0Ao3B9dUVXty8wO3VDTKE&#10;SVFfbrc9m8aLs4YlRgyHA04PTxyeDhhPJ8ynGW+Xz7i+vsQGHW2xSFBAFtZDjIfxpIUVgTJU9Jox&#10;QY0llJyrS3D9Xeq6uvpiADEVWuex3V9gnmdMRVmmIqILWUUkSmHJBaQR6wyXOAMAUkmYNGVZ2q7h&#10;NGqr7b3Hdr/DOI54OExYpgl5WaQJHn3XgbHIkBeITKIdq9Bai7YJ0rYtN30nXWs5PJzkMCf2bYu+&#10;baRrO6UVUpY2BNCaCt6VagStgi9QzipIkCwQojwLo6DTp8qT66JTWWnFdRyo/5SiQ4myIAKIEChV&#10;5iBfarLVy0TvpLW6nE3foWgpCyA0Z4OlswbxuTIQQA2YnZLgMBVttarwQXcqI2JOiDV1SNatsdqn&#10;GGPYNAFNo7FlxgBFoiwpYp4WplhgjIWhRYwZ0xwRUybgEItFWgwKBJYriBuxpIRAA2e0vzFxQDot&#10;GE4nFOPQb/fY7K7Q9nv0+yt43ymLsYwYxhOOpxPGecIwjbh/fMDnz3cYpwnzPGGeZ9U56GsN71Rz&#10;4JxHYz1uLva4vNihaRxgDWJRRsXGDEOHLgBd18E5BxiDmCKWeToDs65p4K0GygqApIEbsLYSR6Wm&#10;bkEgpiBJktM04GkacVxm3k2jbHd7bq6uIKGRmKLurnld2iKBXtQVwBnHpumw2V7KME8cxhHDNEt/&#10;eUGXEsIyizMOFxcX3F/s0O978W1HGxoaa8WFQGMtBCLLPLFrethui7A9iL2/48PDvbx9vEdpG0oI&#10;uGiCSM6MpxOmmGD3IpF6tdq2UTxcjIJ0BI1mxYig6u9FYKxVG3tA3UmdoelaNF0n0/09CwRWgH3b&#10;yNJvKKXw4TRIjIkg6ZyTxodzmK2zTkq1XnO+ke1uy+A80xJlOo0cx0FSSgzBIabMw/EoyxLRtgGN&#10;D3AuINfgNimCNE0y5IwcO+l3OyxTlrHMFBewnAa23qFtPB6GI/rgsOkaCdYCRp20EwosdPTWC2cF&#10;/2S9mfX2O08OepYqLrSKI2sPsh53vfOhHbb2pwSs08yG58kAUr7wg1zrElbR0vocojIf9cJ//nqs&#10;o1CVOT8uGT+cFpFSnuetSs4YCIwofqB7CQq1OufEOUcXHWwpxDTrk0pjXZRSIMwaB2cLyBnLPEGk&#10;VHGRQjFFq6yiuRUbGecEmAXWGEzTjJyiGquQOJxGNI9HGNcgFQXWsxg0bYcswDhN+Hx3h4fDCU+n&#10;CcfjEZUiqq7LCnqtAay+GorqRoZ6Ky5r1JnhuSWOOWGcZrCp6HP1YYRU70bn1JiE62KMgNCZN6UJ&#10;3jtx1lKg3dAwjfJ0PHFaIk7DiMNxwHa759X1tewv9nTek44oWZN/BLpfEjSVis4acdYxmETbWLS2&#10;xSZYLkuUbC3QbNi3Hfq2xcYDl8FQOg8o8k5rnECAlAodCDYNaIDsQGcLnCkMccHPHz9iGEf4X3zN&#10;bQhwpPopDAMXEfGS2WJLBwNvLLx3FFGNiDFcPTwhQuR1D0DZH263WwwcMU0z++0W0zIBAPqu5+uu&#10;g2kC3n74yEK9PGKM2hGhXkokrXGwzqFtWy7LgtPxiGUaCQB929FY7VzVWdszeCe+RtiZKgXsu1Yu&#10;thsYUdOYAtBZim8aBGuxzAsKikh2qrSUDJGCmBIdRVpvJHhLX7shXaMtq2Chtgdc5/zaRFQUom5L&#10;rpNGLShfSJ3X2/zcRej4XelQQSUnhc9VpAKeKIIsct65WBsVvZ9EqtkLBaKvh9XVBmUf5oy7g6LB&#10;q8bArJCsSjhoTNUkoP50WCAyY10vVdyykpGwEpqer15/jf3lDZq2RS4Rbckw1CQlHUGyHJ+e+E//&#10;9J9weHzENE9YYsIvfv1b/OZ3v8LXv/4tRATWWt11sAG+aRFCowfTeXivo8u8zDidTni4v4f/4Qf4&#10;D29hP7zDOC/a6VTswDldoFJfwgmTdj2KBEnGrmuwLAu6EGCM7u2nlJCKYJyVzdA3y61KUEBNSiuY&#10;as5Kz3PbLBnDONEYg67toAp/MhbBcZzxdBwwxShfv37Dy6sLtr1G4sXFIOdEkQLvPby14pzVtjNn&#10;xmXBPEwIQV+HbrtdF9uYUgLrHsdyOOHt0xHdxaX0F5d02y2aiwvatkEW4DSNKBNEkOFKy4srFSCV&#10;JTPmjMfTCX/89lt8/fIFrjYb6UKDkgyb7OhylJJm5hwgM2RZRjaNLrcVKZUWk/UaoxTNfLD1Ylhi&#10;xDTP6NpW2r5jv+1hGovjNMNbBYtP0yQ1wJZTjOutptR4CAgApnHEssxI5/9f4JsWGw3b0eBxaL5D&#10;4wPapkEbAg7HR/SN483FDl3bYDiNPI0jYA03bYPdZiv7Tcc4DkqPe89lmiAGEKtOSnPOyCVJsqS3&#10;RtO/q8RZYQOlLdfkLFSmAOexgXo0y5oloUa4SqueSQausKAANRJP60SRlf0EIKChoCZa/v9Gg+ev&#10;U8WF+uMLVu5Uv0KBRm8RWo84i5psxsQU1aY8YzVNkWcHbADGWBp+IZk0rD6Tdazse3z9+3+Fv/m7&#10;f4Wrl6+wpAxWd2ARwIAIjozjARf/7n/D//pv/y2+/Y//L8ZZ8N/9F/8N/tv//n/A66++qupJVUE6&#10;oyKpUjS6TCXOCYSg6Xr4pgONwxwT2pox+fB4wDSNICCxCdUURsQaw5x1DmVFlrMA8xIxzQsar51K&#10;sA2ctwAKEkRbZ0P1T4CqQGns2QCVNFUjX00yKv3UKmpP7z1Ow4QkwJIzPt59FhjLl29e8/bVC4Tg&#10;kSVjHAfkooXFGQMDIC6Rp+NRhsMB06hjSy4WuociNDBwzqmopQjatoX3GmlfSobB9whNwGa/w+by&#10;SnbX19zf3GB/dYGm3zDQyqfTgOPTAcs88ebFLdquwaf3b+Xtzz8xxgXp5Uu+vn2BvMwoRmc/3wZY&#10;HWtQcsbbt5+FJPuNWqfVTFd6H2Ctq/Z+XHUG2Owcg3ecllGfcxMwpySW5KYJeDweeZq0iwhNowtk&#10;UdWrp9MJh8NBRxYdmAXVXDmlrOa6XQtnjDhn2AaPiEWa4Lnd9vAOIjnh8HRPz0vZbjputxsMMWJ/&#10;cSFNCBiHAZZqc2asJY0aCqk/YkGJBRYZEvxqww4parqiU3qlH2jkvGGls8IqH3jWG6z5l2YFF57p&#10;xNVPRdYtbvVnq51TqVolqQm5Vfi04gZ4TgbXbg1fWi4ppidFpwAA2FzscfPVayxzRIyLqhbnqI47&#10;KatjcP4ChHxGKgRQc8iVufBGEJeCkmeZ54FLnDUBOqaVlhQD0lqL43HE+/c/409/+Quc9/jt736H&#10;w+GE77/7Dv/h//o/8V+HgK7t9NbJGbOwWsQBPAfI6AHwzqJvNwg3DYyoUdY0nvDVN7/Ezz99j+Pp&#10;qDJiLSxc8y1YzVwEgiVFTMuMVN2WSoG6RJnzuwagoPGCLAJJCT44lTcbixQjcoos510M3SvZdD1Q&#10;yHlaNKRWgHFecPfwCBhyf7XH9e01ljhhXsZqjxcRQgBF8DRNeLx/wDQMKCkx+FC7Bs/gAxhIZ70K&#10;t+roAgD73Q4+BHjv0XYtrHN0zksIDa0PFIicPt7x048/g87Ctw2NN0gp4XQ6oswzvHfY7rZMtzc4&#10;PDzgx1JQcsGLmxvQOtolyjxNROgRvBqtbrYbHg5Hef/+A7ua5RCa5vxzSe2kQmiYsmCaZqSc0PUd&#10;rnmDh8cHSM5MyyJSLf9We90l6nIeSCxx0WtVpceA0nMoqQCFsEY/H85ZySSKWHRNIxrck+T+/h6O&#10;hX0bsGlbGY5HzvMsbb/h5cWlwBpO04RlmuR6v0fwljkncVQmIKVCA4j1Ho6eBSLTkmgIOGMEmmlf&#10;NxefSb9SlVBFzV+lHv+qXFSBY2UO9AKv4GHFts+FY1UuoNKK5DoWaHFYicZaa1hUe7HWTaliqmot&#10;rxmXtFXRuOl3ePHiKyzzgpRi7RYWxKjJuFIrs+49FEjWmDnVX7M2Q8JSYQFmILR7JhuwwCHTwjoD&#10;SIaF0EIgaYG1Fi+/+iX+x//pf1aKi9reZ2VpoJU419ldY9L0OWjUeoqqwBxPp5pPEbWYxYh3b9/i&#10;u+++x08//oDj4QklJ3jvMU5T3YsA5mmCUN2XxAAxZ/hS8Hg4om87NKGBkaLbvBBU919MFnCWCM4j&#10;ZjWaWYfHmCLGYUTJgs1mg67v4ercKyBiKXi6v8f7jx/x6e6zvPrqDVzweHi8q/v4wpJ0O1JKQZx1&#10;LHLGcL/d4frqChe7vQTnWV2f1joJQ6d+i+oELaFtEZqGofFw3knT7Ni0G7q2FbGGDB62CQKSS1ow&#10;nk64//RJTnf3/PDuZ1nmAfv9jl3X4er6WpAzx9MJP/z0E4LzQmPpQ2CMWWSeWaxH73rpN1v6pmU7&#10;jHI6nTinBFoHUFWQKWXkFCWVQmMNfAgCyTQ0Z9NfqJ8Oc8oyLwunZaEhJee8Um5wzp1TqI0xUn0U&#10;6UI4H6YswnGa0QRP56zMy3IeP1JOeH17JftNT28NHscHUe3JIuOnz0BdDGQp2DQtvQ3wFtCAU6jM&#10;X8EBEgKpqduikiFYrrbv//IXCRDmi1EUa0x85SNZ+4lqL7BWFDl3FpXLUFHTSsVS1hzJ59AZ0UkB&#10;BpqWXQBBFRPSmJqOZdaVbkqpQGPbd9hfX0pOiauXYs4ZKapXwDProM4yqkPQlhVrxdNqRhRwXibQ&#10;Wek3hsESphpVPr8qamploWMEQgtB5a6B+gQFlIS4zIjzhHkecXq6U+psGDAOA6ZxqEsxE06nI07H&#10;I46HA06nk+47rAatScNsrLVwPqCIuiWxAk7W1A+rCJ7miG8/3aHZ7RH6HnkNqSUAa0HrwVRQ5ohe&#10;iBYBTmOx1fcBBrAOwVX8QjSMNOcsQjJKwQ/vfsLd44M0m5b9poOIYD6OmMaJD08nKVl4c3PJvg3Y&#10;t1t5db1l2zTVzdogpZE5z2JguCLnuRSkXDhNk9Z9Y2mMgkfGOlhr1Edxu0HXdwxdK6Fr4bxnqcUW&#10;RXC57+l/+yvsNg3/8uc/4/B0wDxOuLjY8/bFCxyaBo8P9/j+4zsWb6Td9TROIWJ1BU90nrDOo986&#10;Ci3macbxNMCY6Xk70FDxBSlwVg96zgWpZExL5NPphKfjEcsyc5lnTOMIQs1UVBhaoEttWLEb9n2v&#10;Bjm6XwxjLK2xsFTvi7YJlJzEhEbTx3PG01RobJFNY0FYWlpxNCzIcnf3GcuyYNe1uN62YuipiV8A&#10;QThn6J2XFKPM48BpHCr7ZJABJBiutP7qw/UsJ6zLgVlNI0VV7XV3AnKuJRWUFegu0Vl5iC/ARwX2&#10;vrBkq3/XVI4SGSKl+uCijpel2pipuMHQ1fuddXXaO7Rdp0CI4hei5IN61ZectRBKqRtdX5Q8PcRS&#10;RChZu4glzUJreXl1Bd/481y9Yh1rPIV+J1X2rbLMtMwwxmCeJzzcfcLT4wOeHh8wDif0rUdOEYfj&#10;EZ8+fsTHDx9weHrEssyYJ6Uc4zKvP0J9xVi3FMsakAFjiL7v12qPIsI0JdCq0cy7Dx+w7VoYCG4v&#10;L9AFdZouIogpqru25GoFtiDU/MU4LUi5Gr12DcQYTCkBSHDiWUrB8XhE4xy+efWal9fXSKXgOA4o&#10;pcjT6cC+Cdzvdri+utTOJEXmuGBIqaJEukSlpd4i1w9CzgVLVEC1bTvutj2cc1hiwjwMyCkjTrPE&#10;4cRT8Oi3G252W/T9BlkE1lCMtcgxcuMcfvn6tez7jn/60z/j7v4O958XfP3VG7x+/VJe3FxhmSYC&#10;wtPpKE3w3PVb0IgcTo9s240CjKKBwHWhTgjDVasAsSg510bZAUgyzzMPhwOG4ahWalZzJ4P34lQI&#10;RxFRnMTZ8/o+Qfjg0bYtaFTeDgDe+tWZm7vdDn3XYRhOinU49YJ8HI54PDyyMcS2bXDVBDoC0zRz&#10;mkZYA7m+uuCma5RZSokUgS5YWYzDQO8sfPAyDsIYFxSxaBrPLOkMCsjZAEW+ODmEca6ODeW8lk2S&#10;q0WcQKTkjHxmOJXCPPMAa4EoyoSpfKkWSlAvbwEKeQY/19N7RiXrnysmyrPzknUO1rt18qlUqT48&#10;VnC+nBuZ+k25dhCqxa87GrlE0hKb7a62zfUbnl3zV023lgnvvXYEywxAcPfxMx4f7nA8PCHHBcFZ&#10;bK8vEJcJ7z7d46effsLbn3/GNI1YOXDNhQRC29ZOQ3/+XNOZSy6SS35efMFC5zxC8LBOMYVcCkoW&#10;lJjww7t3IIF+06LtGhQScVmQcqny1qLBr6kgmQyhxpwF74UEswiQkwanOgfjjJRYmHPCy5sbtZGz&#10;BsYYkZw5LzOttbi82OLmYofgtJVm60FskFKEGhdSTsOEmBJSjlhKVm4bpNfYdxoC8zJC0KBtGuy2&#10;GxhjIHHWFjcTJUVBzrQQ1WWon5+klGB9QHCWV5d7vH71EjlF+fz5E4fTCRf7PW/evEFOCdNwkpwz&#10;x3HAFgUuWMAQMc1SiuYurzeQMXZtmrEq+K31ujkomUvKTFF3F5xz6Ded7Octh/GEcDxRavdXckET&#10;Arq2fQYcAWmbhm3TIOcsUx6ZYoII0DQt3nz1FbquE9LQOg/rrEgpjDmiGCfeO4TgOE6j3H/3HUuK&#10;uLq4wC/evJaby0t0wcETEocBc0rcbDZiIURJKCnWJSmi7Ro4Q9F1AUukiJV50JHHCGpPXI+SGFOV&#10;0dZUg1dRYVJ1bNNRQf99BRzWk2lq8CoBrMjA+YNPSgGopslgEcUMKtGhWISSlXrBKU0qZpU502g1&#10;53nGqWKbNTdv3cA8067nMUnWdmT9/9ptRwhFVsENJFcLaakFSe0jWNvhaRqQ4oJpOOLu0yfcffqI&#10;GGf0XYftxQ7zPOPTp094//ZnvH//Dnd3dxiG4Vy9jHVwQfMIpAis81oQUkZJad23YIxxtYbjl7sY&#10;LBnOGIjVww5rcRhGfLx/wOXnPQwN9ptei1caMYwLJqqqc9M2sNar0tPw/CpJLrqkZIEiGSmTtMTF&#10;1WXFaTVrcjwNHE4nxHnGxW6HXd+hCx4hhHqTqi5C3wZBLkLnCNCKN46XIYAGZ8esJqhRjbVa8JrQ&#10;IIQG1jk456iqejDXSLGlJFo4CIFiSN8EZGjUHERwcXmFUgqNtTgOA969f49cCva7PfbXt7TWyDAM&#10;nOYZLkX2/QaHw5FFINYGqsJVO7V5mrAsShl69U1gqZLveRowTgOWtCCmBTEuzCkpHa4aE/FOU62d&#10;086tUsxCgtY6XeCr3VLXb7Hf73F1dYWmbcX7BgJiiUWOwwSBSBMavAqO+9Zju2nFstBZSjCGwVtx&#10;xtJZwpoiNAIXSBdacVZneKjvuOQU9TMloiMdzpwhVSZU6vo11jteiqhjdPUIXGegemufIcRKJFix&#10;jhrorKPHmf+vl7cUaPAuVP4DIxWrJGGZxUpkKer9WEdcgWmQhYxFZEl5DV579mi01lYepBIh9Zwb&#10;YzST8FwOVrXCOp98URygmo1sAKDQGKtay1JQSoLqVnQPPOWkj1MKpmnE0+MD7j9/xLu3P2PTtdhu&#10;N+i6Dg8PD3j//j1+fvsWH37+EeMwYOV7jbNnw1jrAkKr/348qQVbycqTO6cjDKsU2NQPFGonkfPq&#10;5mRAb5ELMKeIh8MRb99/QBcUN2i9B0o5p/QqPVqNbaGot+4lCkJ1Q1ImQtkTGgvrlZKLS8JhGuTT&#10;3WecTkcEa/nq5kZ2fUdHIC6LvgWlQCTBWJ2PjRGAXrYh0HsPAmJrKGwuRbwPDE1ACK1Yp3bwxlqE&#10;4MX6hs55hhAE1WFoHf2U3oxIClyR1khOEW3X8/XXHW5evpZvv/uW93d3+Mt3P+D169dylTJ3ux13&#10;F9difUPCwLkgbdtzSZmaLbBS2kURLhadaYWS4qwJYvOkXovzjJwTnLWiBYzMuYhzjnWZSkQKSVTT&#10;nmf2yzknTROo5i5GrPNs206apiONR4FlCEFubl/h4f4BRQRXV5dwpFgLihFkJPHOwlgnAGGMFRBM&#10;JaFIprFq6JNIpDo5m01AzjpS+JqAlGvwMpDEEKQR5BJRSlKV7pmH1N8xRRZQYM0q96lnTUcjrRcG&#10;1kJKLvq+KZ9IA1TPVlOLkJyBSaUZhbkYSPaAsViEsohgScACMJLIdEDYwIeOLjS1KNDAmupGo7MI&#10;1g6igosVF9CJwZB1gYuVE60Otar8Jo0F6UTD+TJinDAMw0oh6Ywp6wuj/P7bn77Hxw/vsd9tQQJ3&#10;nz/h7u4OHz9/xt2nz3h4eEBaprr7rfNPHgusc9hutzDGIKaEcZxwOh6RUjo/hvdO9y8AUFs7WGtq&#10;QdAFHoBMKSMW9a+wVnUQHz5+wpuXt1hiX9fKyvntSDnjNI6IccEcPRrv1QKfhLfuPJJQirr9UA1S&#10;Yow4jaM8PB34cDjAGYv9fgfvvTZ1oMqRaz+pRixyHsP6EKo5B2mMOhxpsc4UQHIWxJxJ4wCqaUyR&#10;hS0daCyWeSG0mMC6QEkJQK6qw0zrAoLzjMbXdeiEzJm//v0fsPn4EW9//hk/vXvP0zjJi3lhvkps&#10;SlFrfuNojAWK6ONU7Fvfd0vrjHpS5sQlTZiWCSlFGmdgki7BxJS4LFE7P2pydRM8tpsNu1YFSaEJ&#10;aqNXNSwpgyys26KG8zRinheO04LdvqBpewgdk1Bu33yjhTklGL+h9UGcJ3JJPEyj3C0LTT2c1hDG&#10;NTBWKcYyZj2gRtOyt5utGGPE6sqlBtXUzo5F6UlDIKWlxh2qeItUpy7vLGQYkE93lNMniUtk3YJS&#10;M2ADGKr9muIFevTzOSCmdh6FzGJRRE2DYs6YY0aWIkOxGCSs3SStNXCNk7btZFO1M1bBaJBGgUZt&#10;we15JqhiKK5EiLX2iwVOrlgGlECpCxqlSnGtQQYlLoXT8IS4PGCZM+ZpwfF41LmwJAzjAGeMBOcY&#10;k8pT0zJjGY74+PED7u/vcDoc1HRznmqaspzNUdb9DEKTocZBI+9jSgjeo+97OGPONCqKaEZEzZvU&#10;hRRZSypL7dWA2sVkxSWWFDFNymQEH2CVytG/Z4FigGyIBAI5w0OTrjSrssAQaLyFkLrptiQ8Hgcc&#10;h4HjtCC0PYJzMC5IFnCJiWsAfDXQZRGVoa5ytJyFxug4AlS5NdY4v4TFRPolAZ3A+1APiscyThKn&#10;hT4EGOfoQIhZw3ecGAdYgM4FGGslmMBUCozxaF2LaZlxdftK2u0W958+MS8Th2mQ5mRpQoMYowyn&#10;E1ONFRSBxgE6q9flF3cgRKMClAVIgIjElLjEiGlUefrhNGCJCSRl0/fou05NR3PGMk11JVvxoBgX&#10;9H2Ptm3gvYOMgpgLYooQGvq2w+WLl/jN7/+WPrQ4DTM+fPgI4wxghDFmLMuMnDJLBmKO9N7BWS/B&#10;N+y7HjRETAutXQ3LiExLOI9cII+HiTc3t6rgzZk0RGga8U2AZM31sM6pRBmAdw5t0xBPB5mXAYLI&#10;rXcoy0zGGa0jyzTIdHjE4f4jD4/3mIcTlmXmMTlJFbBXN0cNh84C0lrNPe0srVPXqa1zsJZ09fCv&#10;SEHF5AkC+qxkxRTOysS1KnzJra5AKZ//qAXKYF0bFdLqanDJEdM48nAYMBxnXF7e4ub6UpXE8grH&#10;wwEfPn7AfrdFSjNPxwPe/vQjPn38gOPhEcs8owkBABDjBEhaNaHw3p/NUtZDk6pOwBirIp22xcXF&#10;BXLJGIcBguryVIpSrtqU63OVmu9HolTvSYjAKjIGSwPrPMaoi2GGHVg9IoU851kQqEtQ6o1cSCZR&#10;hEekYM4WNFZSzjyNE2LKmmeZEkrO0rUdu65nrKpPxSaIZ7qZKsjRl170Zy+wxaLxpuK9VOKLXONM&#10;EZcE9edaJ1vFUWgKHIpkZD57dhp638rqy4BaxKxuhkpKifMcMc0zUwaubl8gTqMs08j7pyPYdLDe&#10;q2HuOIoIGUIDH4CyaCCJMWt3pszNtMxyGkc8HQ4UEU7jiOPpiMPTAYdhlNM08jAOWNIZIP4XUQTb&#10;3W6VrUtMkd1mixCCEKDzgqYL2F5c4auvf4ntxbVs95d0vsV2fyXNRpiEODzeyRxnkKD1Xn1ApKCz&#10;/Uojg9ZiSUlC06LfXXGJsVrVN/DeYyXbt3XBLLHANp7O6c7GGGfSWkzTKKmmT7VdhzIvcnz3gV3f&#10;sw1bCTbAWiMZC9EA/c2NjpYvEr/uOjhvZRiH/4+q92qWI8nSxL7jKmSKKwF0iRbsmZ7hLo0PtKVx&#10;yWf++LEZo5Fr5G4izWQAACAASURBVHJJ7qjuEigAV2VmCJeHD8cjUdNP3VVoIJE3wv2cT+L15YUo&#10;LbTOF55OJ5xen0GcWRNDoRA4QYFZq6+4pCTma3y93YFctlg4VadqSXc2X9/3r7jmFVDYDoxaxrKp&#10;B391ZvBXQlWSlPy64PTyimla+Ob2kVJK+Pz5E0oR9D54zyl4ktOK0FiH3ThgnlpEyTLE+fQGX2Wt&#10;xhj0XSt6ciVV9amKhbSR1OZlWfG1/Fekr9Ki7VGrvQACKa23dmMK9eGUT14xAcm2k3o6yCTkc8bb&#10;dMFtOODRWLFPQ3T9KckUojasVf5/0sVYcYpSBGItEAQ5MeN0OiHngrZpcHd/T9ZYpFzg/YpQA1PU&#10;9ecgqPE2HWkl3Pe2joSQwduQTiIDBxFMIeRUJAFJBfmOlCgam1zINg3pwkwpE8v+DMlGEHZIpLAy&#10;TnKOFKL4P15PZ7y+vaBrHA67kfpx5GUiWr0HTRfaibqVqAauxPC1HqAUQk4JKWfElHGeJzpdLjhP&#10;F+ScZTo4n7GsHrP35FPmJUaaV4+YJBqtaVu01am6rh79YLjvOhrtXiaGlBBCRtcPuLm9x+3dA4xr&#10;OaSMNUjFYREKk+/uH0AotC4TwIWNNZRT4lBBTu00GW1AxjJpjVRAafastQGMZmaiwsRKKxhtyDaW&#10;U0pUQ3xYqYYgmCOoEMeUEeViYmMb+Ykpy7vdEV3XEqjwMk8EIyrN1/Mbbz2tzAy/BkJROBxuuHHv&#10;xRxWEoJfmDgTUkT0M0/nN8yXEy3zhcO6omTPxIlyEnMdqEbOydNPYCnIUfKJ+GuaM/1qGNgYCPo6&#10;KPxqivgV1bkdMgKUppTw+vzC0+WCeQn06dP/i67fYRwOaNoexljR5ncdnp6+4OXlCesyYzeO2O+P&#10;WOcFz89PyJVB2CS7DEkYJsZ1GiAiUSKC0TQNUq2wK6Vg9R4QldvWjv018aki/7nqFuS0ULVtiqs/&#10;lRBzRsxSqfbL8wt2w4DH4w3udzsQiZ9/u/kYQMq5Oiqr9oRltZKvXUmZTUwIMaJtG/R9j/3hwGBg&#10;XVesfhWWNhdKnKBISekp5JAyWpOu64os7AJ1af01jl+RqmnEgFKp3gLSFQCAUy5ESlPXddyPIzVt&#10;B9s0LPJnAqgASLIuknQYplIocUEpzK+nN/ry9IS3t1cMfcsxrNS3DTXOsdaCJTCDnWtIKU2CY26R&#10;6NLClEu+9g6EEGmeZ7yeThxjpHVd4X2Aj5Fn72leV3EtlkJc2ZLog3gciND3AxtjquCucOFCgKam&#10;H/hwc0t39+/47uGRmq5DgaJcwF8+f4bWBl0/gktG13esFEimz8K2aWCdY+89SGrZiBmwTUuaNDgX&#10;aFsdsUpzSgkGhhInLOsCbQxrLTkXy+xZK03KGATvr+ycXz2ijzBaKgA+/vgTNc7w0Dj44LntOrRd&#10;L/hVKSCjUJTCEjxr62jo90ghcQiRcmY2ZgQpYtWBur3C8VuLHCOmywXLslCaX5DWF8QQEVLiTZ1M&#10;JVFJCSkFEGcUOeXYbMOB3PqyWNOVO6zDxsZ/YsMavlbEV86RchbK6fOnz3R6O0Nph2+++S0fbx7Q&#10;tIPs7Jnhl4VPp1fS2mAYd9y0DRGAYdzh5lZky0SKU4xEYFwuE+eSadNSXC4XxJSudmWtdU3dFWQ2&#10;bRTkJhQRYYQcLvWQqewsgHrjKkLMqYouQCVmqbKTSiOcl4U/vTzT3W6HY9ezc5qUInbOkfeeU0pY&#10;/UpE2NyMNZeiJjZlYVmM1pL40zZsjKYYPJZ1lYSklBFThCYDayw7a7cphwjMMSUWgEtXSa38ZJRA&#10;0kxVsVkk3Uqwh5QEGK4HnyYRKMUYsKwrjHPQxsK1HbumkUBca9A0wlzkFBFS5nlZ8Ho54e18QvCe&#10;wYXOpzNy9Jxjh9J3UMawTtL3IC1ckoAsASkbJM6IPrAPEWuM+PzlM3/+8gVvpzdxTIbAIUShapeV&#10;vZdWL2MMW2OrW7ZBKYWD91jmBSDF2kgu6DiOvDscMd68w7gbuR12YCjkDOr6Dq5piAGs8wXzdAEY&#10;WL2vsWyW1nUFKZlODwfBEOjrLQlrNawzEvqixA25vUBiWjQEbZCYEUKgZfYVwNM4X85ERNfA4+l8&#10;QUoRRpvamEZkrcFhv4dPBafzDGMsdW0H5xQtcZEJOSVEBOISgFLYaEXj0MBXW4JSRIjMfllwulzo&#10;7uYGvD9gDd8AAOnK2FUQk0v0tM5nCusEP1/gl+VXBbPXnYAq43jFGLao2k3RyFwruEVLIXXpOQXy&#10;64KcCnbjyIfjDd3eHaltB9amQy7EWQXoktAOA4+Hm/oHFlhj+JePPxEpxUvwGHYBzhgehx4//fQT&#10;TqcTQghMWpOOiRvHGHdjjXRfaE2elTbbzQRSGlSAkhMxM8ckikylRQGo6wldABTOVEphTbo60Aq0&#10;tWyVhkWhmBLnGPD8fOb/Un6AHQ70eBx5tIqMUdy2LaUYeFm86D9IM2kjCtOciMAs9XT2qiMIwVNI&#10;CSFEWhePtKVZFVBChk+FeFlgKq3JVU4ujUkibpYjAaRJmrQ2hkg6Kpi4CM4imZskdJhSACUwPKxd&#10;obWhDUl3TYO2aeGsGKhIkfhOeCO/gfvjHvu+pcvU8eV8IgYjxATMK5QykioVEpqmha2hqdcUIBYT&#10;WQgB58uEL5+/4NPnT3g7SxpW4oLFr7QGDwbDpwWFI4zKyKxgjEbrHJzRiAnEuWCNHgUKThvshz09&#10;fvgWx9sHuHGPrutASiNCsjffLmfgcsHhcMRhfxA14rKi3Q2bvgTDYX9VSLqavCUTGFWBn4a2st7N&#10;i8flMrP3kZQ2CDHx09MztV2PpoYDT5NHKTOYGZfzGTEFkcNXSrVrWux2ozSKG8NN05BrB5k4t593&#10;Ix0o03RG27YIOWB9W9B0DlobUkQ8r5FizJxTImaGNplyyoDWUM4iZUZGhDUWrm1AIKw+IkQmsOZi&#10;djTnzOPtHX1/f8ebs+OKE1x1CPULqSKXKxC5TQdFyWi8tUxUigbD2LN0QwSkGKA6ImcdQBrTFKnk&#10;avGUGDpiEFrbwHUjbu4eMYw7fPrlI8UY0Y8j379jhFzw/Poj5LQ25Jxjv/VPEGCdrasDU86FOWUI&#10;IiCTgdaythhruebyIRcZ90vtMVAg5FQo5cS52qANGXR9B2ss5RR5TRH//MNfUOIdPhz3aKxB4yys&#10;0YTO8bKu8EHWg8ZoWK2gFWFZV9QUDF7rZMCQ9iLrHChl5JJhayktESHEWDGLevQqjZwTfNjUZ/Jz&#10;SFEyMLcYwI3uzaUgrevVMamoGmJqN6FrGjjnYM0mQ5c1pW0atK3E0WtrsBtHtJ0It4gk5JcUyBjp&#10;65SHUCPECJ4XFIZQfbV7Q8sLg3lZcD5LI9e8zHg9v2JZVyzBYw0Bi49SQpyBaZoRQgAz4JyIubRW&#10;0CCZkAqDSKMbduj3RxzuHvHw+AF3d4/ougHEhN1+ByZCzJlZEe12O1jXSg8IAKsV7H5E3zZIMWKe&#10;Z1lvRf+AZV7gvWcuTNZZnN5OeH17xel0AimFEDO8D+RDgjEWbddhGEY0XQ9trQQJdQV+XXn1CxER&#10;uqZD0zrejQPV5CgMw4AsKk7q2g43hwOorqUbxlWKsEj536zIKw7HA7q2p8tlQqjViNbKZ005QWvR&#10;7JgaStu27fXn3bUdUopY5ojz+YJh3BGI+OOXJ5ivL7raaPA6dstDJsoxXT0XtR0XWzONIPmlFAIT&#10;O2twd3+HT7/8TF+ePjGgyZgRTbtDYxsEs8IZB9USSibpL6SMl5cX+GVF27Z0czzw+XzG8uULnl9e&#10;cHp7Ix8CjIyNSDlznOeaW5dJEdWHWzABkb4mykxQWmGooSxaHHUwxlDJmX3w0FpTShExJlqDZ2OM&#10;vFSSi0DbgZlKhtYGzjVIJfM0r3RxlmnsoDNJbLrR8BRQcoSotS3lImtEJXG5MFMKW6GNAHlaKbCS&#10;lM7OWDRWwxkDY3cIQTCImCR1SrIe/LW/ohRRRW79FUSEQixlOIpgnIUigjYGztqKo1SAlQGjFayV&#10;acIYg6ZpsNvtqgrSyY1XOw42Y6+qt5yxRg4pHzAv8/XPp5ftsagMjnQmSKJ2CAgpYlpnnJcJyypJ&#10;1iEmXBbBE1Yf4Fcvk4trpMyGAVMkESzlDGsbDIc7DMcbjDf36A83aLoduvGAvu/RWYeUBWzshh7n&#10;aUbb9+hG8WQwEeZ5wS8fP+L/+Ie/x+vTE7TRGMddFU0pEGmRzivNfddTLqV2gSq8f/ceB/luuG07&#10;6kU3QXJBOUgAjIDc1hpYO8JZI5dFI//eWgdrDdquRYri4O37DloqE5BzxjgMOF8u7L0nRYR+GMCl&#10;YFkWwdMKY10XAah9IG0M931XR30Fax1izJwKyDpi0pp8jAjeI4QgPSTOUWFRA+eS4b2nK6bwq+FA&#10;gMNf9cvJPyvbmgFVtQqyo+friKGNwW63g9aEtu/p55+/ICbL05yp70YAmcGFCGBrNE+XM72+fcE0&#10;XfDTTz/y8/MznNEI3mNZZkzzBABw1vDD/R3eTidevUdOzPKAywlVYgaXxFobatoB9+9vMO7GKm91&#10;WNeVQ4ggIvh15ZQiXCeUUwOmYQcuUYpjfAjwa7zegkprkBiGkLUEwT4xWBNR03VsGawr0Df03fXF&#10;zSVDkWKlNsn4Bm9U22om+BhhqrqytQbD0EOVDE1AYwysUnBGI+UC17Yw1oIhYqLLZca6rteXUVWm&#10;ABB61Forh2Hl8VNMyCXXTEO5bbdIOmMsrLUw1krF+0ZbqQ1GAuua3l3zCaCj5C5cpglvb2/Xz4F6&#10;SBtj5AWEsERECpELXt7eRHGaEkLKWBaP0zTBh4BN0dg4B2sZDI91nWG1BTUNTGOhQbBdj+FwwM3D&#10;A3a3Dxj2N2i7Ec510NogKwXTtrh5fOTHx0ecLxOmacbb2yt++eUzPv78ET/85Qf8+c9/Rt9a3N3f&#10;4v279xh3O7q5vUPfD5jnBUxETdPgcDgi5yIaZKUx9ANSSpxSonHcwfsVKSW0bQOAsfoFwa/ouxZ+&#10;XWmeZzSNg9Yam/V7+95TLnBNg6Ef0HcdQpTvgUtBcA7aaHLskHPGPM9IOXNJicZhwOV0wTxPKMxo&#10;uw5KK3p9fak/1wFODihpuSqgdQ0yFZKCbVrRDDHj9v4Wfl2RQyZtKk7y63e/Pr/EX11YgiRuuuYr&#10;Klk2/7qMnkqBtEiEm7bn2ztH1u357c3jxx9/YGYF5zShJF6XBescaVknLH6R2u+c0XUd/LqAtJa/&#10;pBXUdp4XzOuCUgpZa1lr6YDIIYJZQZkO799/wOO7D7i7f6j1YAU5JSpg7lLNl6RafRcDvF+Fugye&#10;CxfqB8eaRCqaS+F1WZFTZKBSqdFLMU4MeJ48WM3cjV7CZYhgaugCcyGtFTNXqLM2Zm+xdVyLSwHA&#10;KEJjpUZOE0n7NjMyMXyMV+zD2qouzUk8FoXRNxZ9IziFIpGp/3oV2NijzcsCkVcLSFxKLegRsJZr&#10;SnWJAVFR5f4lG0JwCcEwcs5VoSmmGmcdDrs99sNYR/8k0XWV6t3kud4HzOuKy3S5TjprFFHY2/mC&#10;19MJsUj8v20cDvsbdF1XDWcJ+8MNnGsBlgbnftzhcHOL4Xgj4i/XYjeM8D4gM2C6DtN0wef//Jn+&#10;7u/+jv/1X/+Mt7c3rIsYqsZxxHF/wP/0H/4DHj+8w7jfwbrmKnrT1vLlfKHdboembRFjwjxNIKpd&#10;FDFCG0XWtZxLIqUIbeO4axs6n89Y5wVh9eBKWbvG4vbmRmjsetk0TStSbUDWFmtYaUXT6yRZnM6x&#10;D55SSgAITdvicjljo2W3ohhrraRmM9fLdMHd3QMbY0ShGxOUVlCGMU+z9MMaDQIwzzNyitw2DQUv&#10;qmMf/HYofPUyCDXOuNZTEao8V/7Npmff1g6BIGqlNSmoVqN4Qg4J2lqytvCqCs3Twh8/fuFlvqDk&#10;BE0ObT/wMB7J+5XJFNKuZdeNSDFw5oKuXk2XaSL18srz6QUEhlIarmnw8O4DHt99oJvbe06FSBvH&#10;rukAEHu/Ii8T5RShtCEocM4JtnGwTY+mi2j7nXRP5MS5ZKQihipihmJirQbajSO3jWNmRvArQoiU&#10;QmCkSM+XmVEipb7hXWeRQiSlFBtrMc9rlZRqJlIwRmGrB/fegyBN2M5KojRBbOObDJuvjIlQqrpm&#10;M2x4h7zwCglXGQYIX7GSxjX/RpCmtUZJlX3ZYrm0hkGtDGMGZAtETJIkpZSqsWe4/ndZISU8pHFS&#10;v5aTfHcU5XB3xoKJRHswT5jmGdOyYF29VOQtM96mCybRTmA4HrE73uF4c4fb+3d49+43OB5vYKyD&#10;Xzx032ArGlpXL6G4SoGM2RB3GNficpnxX/7v/xP/8Pd/L6yFcxjGgQ43N7i7vcHheMTd/YNQ0NZh&#10;GAY410EJi4Wua8GFEUKiru9BSmGeJ5xOZxwOe7RdC6UI57jCGANrHdZllikNjGm6AFzQNg4KLMwG&#10;AdbIyiBJ4kDf99fb11oLpZVMqN5f9SilFMpFgn9NbS8H6Jp14kMUzE4p3D/cIabEzEx393fQykrF&#10;nQL6fpRJsVZC5pThV4+X52cAsg4u84zpcmYAZKzh66HALK3Qm+ebFNeEI02KLGoqwSZhEMdeLpD1&#10;VBqgg4+4XDLHkJCSQkwFPhCxsTjc9XBtT6UUtsbg9HbCNJ3o+e0FfvVQ2sA1Lbp+QNPuhBdl5mVd&#10;sW/2uH34Dov3yDmT1oq7roMi+TL/+S8/4+HhATf9SMPQsegSguAAjZzsuWSyznJKwtGCFIx18vBr&#10;g84ZgMQ+HNaAtulkSplmAESH/Z7vH97X0f2M6XxCWWYkpbBmRbQUdsZgSyvuhw7Bh6sIS2tF1lpu&#10;a+0a6uFrFNVyFCCr2ngN+X75a9CneDm2wV7Jbs0ocNqAi1Bk1hhwkGzNGEMFB0WtFipoWfMSZbJL&#10;EqQjB4Q8jOv69X9D1V/HSjQeoqqEUkrUoPUzGC0OU6try3WINfhmxuvrG+bVY/arrAkxgEyLu9/8&#10;Cf/jH/8aN3cPaPoB4+4gyk1mtH2/iToxHCUSLxdGSoyu34OZsTleOReEkPGSXvHTx1/wfDnD7Ubc&#10;3d/j22+/xzfffcf9MNK426PrByit4X0QithaOGMQQ4APHn3b4SzcPu4f7sUPRIraTnwh8yQ9q9Za&#10;gBX8stJ0mdA46TtZlhnrsqJpGtzd3SImjzofUoqpBuxabtuW1tUDDFhlMA4j5nWh0/mCoe8RU6qq&#10;XZG3x7Di08+nupISqEiU4LgbYF1DIWZIJZ1GzATXySThlwVU5OeeUoa2DutykRCisGA3DvUwmxH8&#10;KgntjauTAgGQMGiBxEhBsmLEUMOUQUaBi0JKhZY5cMpASkAIkZclUE7Mm7Q95yzuNq3JWocUF/zy&#10;6TPGfrimI/dDD6UJrmmx2+9rKAdTdfqhsOgejscb2oImOSfM88xvpxN9+uUjj+OOhmHEhw8fMI47&#10;xFLw08ePGPqBiBSatq2jWgMAHGNERy3FGHieZxFryC5M0Qc21qJ1LXb9iJILbQBazhlvpxOmZUHb&#10;tty0HfXDyDoFnD79jNe3E7xh7IcWrTMoRUETkSZC0zik2u6TSyEfY6WgpB+CSEJnSs6gQiAIcGit&#10;hakIPli0FbRRY1oarUSGwSBdc30YsNZ9XSEqhlFqT8IW8UVqC9BlcJbDxrAGa418pTYlbi7kiM0E&#10;rE013CQRdm1pXMxASQkxBKzrgqmmJp3nGRkaqh0w7H+D4+8OuH/3G9zc32Pc74Q6VhogjVykkAhc&#10;EFJA14tmouQMTUrKiKoAI2UpDa6yNszLjI+//AXLvKDrdvjv/vv/AY+Pjxh3e7R9h7bt0A87WGMw&#10;zzO0UlBWQNicItq2xX6/x+l8YmM03d7eggBcLhcwMx8PB1qWmb1f5eU2WhSz3ksYUU1U0FrjcNzD&#10;Vo1JLgVt06JtG5wvF2ilYa37urYVVCYjyN9Tq4rPykq6LguS1gyW8JZxELpSwOIC62TakdazQsYY&#10;3u/3JC3rEaVkvLw8s9aajLY8TReJ3+ciwLN0bxIz4/HxcXvWBWgsJaNwJlIsPyRUZF9rlKLgI8N7&#10;yR5c14SSFa1LQs4MYy1dzgGkFPWDmJC4RIS80rqu9dGTKLDVe54uFzqf3nieJs6FSSkN++kLQowc&#10;YgSD0A89DocDjscjXk4neO85hoDL2wt//PlnvLy+cj8M+I//8X/m7777DufLjGVdORemtuvRDyNS&#10;ilgX0ZprrVkbDQuLUjI3TYum7RCClxi2GHmeJ6SYsMSM0jiJySoy4n/89Au01jgej0DbAsqwto6M&#10;NhwS87p60o1GTBkS8S1iISM3DQoRct231yAIOxFJJZ20HFf8QMZYXX0TgPw7pSTNueZiSG5mffG/&#10;SogF3d+0DfVwlrE1F4h3oMJMWl0xBwAI9Va6qjuthQJhOS8wTrpBmZjWuMjLEGP91Qq5FEyXCZe3&#10;E1IusF2PBQrt42/x37z7gGF/i36/h9IOl8uEw24P13WILA5XVbUM3ntoq2rqlseyrIhBoe06dIMo&#10;VqdpxrKucNah6R0+fvyEH374AfOy4t3je9w//gb7wwGH47EGxWZOOWO32yHGCL9cYIzGfhyhFOFy&#10;OVeEXijJtm1JawVmIKy+xsEA0+UMAFRyRvALxqFDioHXZaZhHKDqrt22jUSx5Yx59iCtkEuhEIW2&#10;HMWbQZfLBLAcsm3bYJ5nTNOEEDzE+qKExQoeUrIkB3kuBdoYbtuWSGTpCDFiWT1AClCKLpcJuXak&#10;VMUt5ZyRVSJZf2Wl6bsG3q/XeIHz5QJjDDXbpKCNgbENUmIuWSFGpmWJLOGtTCmLfTeEghgFLDHW&#10;sjKKYszohh7MBTGsyMoCDLa2IWsdV+c3NyXDriv1/cCP794jxkiS6lv47e2Ewlw/h8U0zUgp4fX1&#10;hHVdMM+zoKwp0u54w4fbO2itkQpjXjzG3Q7dMGJdVyzLitWvMNqg7Xry68qp+iWM0SDZ18AV2KQa&#10;BiqlGTMHHyhcLmy0QYqRl3nGw80d+rHHMI6yd0qoCpdVdjqppdPw3jNKpLY0TE3DCgoS6lugiUT1&#10;t7kla64iUkEigFSE9wrOWhgrpTJJG0lu0hpby+dXifmWsqG2XMIaF5e+SlRDrAc+14NDMo9U2Yxs&#10;9UBhEdRIpF+BD77urwQVxOYco79KupmBmBgx18p03WD49m8x3t3j5u4erA1s18F1PdYQwBDzmO2A&#10;CAJShra2grCyInVtd+Xhh26oB8OMl5dPMM6hgBB8wPPLM+Z5rbJyg7vHD/jTwwPu7u4QfQQpQttJ&#10;7iUpRdY5LlXboIxQgFJuXKBIfZXHM1esxqCUwtN0oaHvYZ2F9x7eBzTW4Gb/CB8CCExd13DbOEop&#10;wRrLN7c3dDlfwBzQdQbDbgcAkORw0XL4EGuClHyXq/eY5hlKER8OOyJSiBIuy3f3dxS8Ry4FTktl&#10;ATPT6j0OhxvkwvBrYOsctW0HIoVlXSTRuRQCMfb7PabzGW8vz9DGoOsaECCOUAnxYS5MWn/NVDEA&#10;MF0ivnzxYBbEcp4D3k4XMsbCGsNKaYoxs1JEW9yYVgIysgactVxKIV8TlYnkxgkhEFVtfgiRhUK0&#10;9Taz1w8EaG6alpTWfDpf8M1v7pgUYV4mtE3DJWfyIXBKCYtfUUrGOIw4nU748Zdf6N3jO76/v6d+&#10;GPh8PsN7zyF4lPqXtc5SSpFP57MwBVrDOYd5XWGNkbHreIP98UYMUxL2yilGCt7z+XRiPy3gmGD4&#10;SKqtk3hJDE6kFXHfdeDkKaXAlzRtYCEpIm6skp2dNGAtgK+A39VgRgJCcmFwKmCtUKggcboCVNtL&#10;vJW0goGSA1KuB0cd71Hns02TsGVipJpiLaIt3vCBK/WqJFFIPheAAsJ8npBThKq/5+IjfC7c7m/p&#10;7tvvcHz8ANeN4G4AjIMmhRi91A1Ok3RpQsphCwPaNrBtC2MIMcRatpul+LbvMfY7LKuoPFlZ9LsG&#10;2lh8/vIFf/7zn3G8ucX3v/sNDocjUkrY7UW9uDllpRfSYp4nONeg7Xqap0luTslEwlzr7HXtPa1u&#10;VThrsS6S71Cj3QR/qvoMLkXqD4J0gjTOAZWFMcbAr74qS+W78muo2FuuK4V0ll4uF4zjCCLC6+ur&#10;iLyMJDfLtpgBFGqa5ipd3w76bcJMpSDFjJiEkbKuYWNUDZxRtCwL3l5f4ZyDIsY4SCbp6pfaAi8s&#10;U8m5Cp/A2hiy1tYuyZXw9BwxXV5lhLUG/dgipYCYEnEhaC2mnnpXYF5XGG1xe3MHvwakAhBZpDyx&#10;3E5CH6msxbegDHbjnnJhni4XtG2H4D2t64y+HzcfA94PAwBQLhnGaC45A9qg63uwpBNTzomfn57Q&#10;9gKUXKYZPv6Mse9pHAdWiuAVIQTZh6kUtG1Hd3f3/Os+yRgDmqZB1/VgafilLDwwpvMZL0/PeH56&#10;Rk6B5mniGAKsUhi0BhkN79dNAks5RUZJ9YUveHl5xTDusBsHkayK+pqN0VC0MRHbS17ViTlfwTyt&#10;9Ve35mbcIsjhQRUPgPBA24MhgqJ83fOlK0AmiBCjZBwUBnO4SqYlHRkoJUneZMrVxShdHTlFIAt4&#10;OS0equ2xe/xA7//032J8+AA77sHKgP0MVRYoKwKdmCxCiAixCIZiAZ0TrAYUZayhSJyas1BGgwtw&#10;nhc8n87o+x2KMvA54uVNhG3OOfzN3/473NzeVHNZQNeLpLhwwfPrCw77PVzjwCyIPTFQcuLD4UC5&#10;ZMlpmC5Y1xVGa+x3exmn68vm1wUxpuvODWZOKVDwAUprWGOQi7R1mWov9+uK/f4A6+yGQaDrBMdY&#10;fUBYV44pknNuo4K5aVoy1iKGgGWeMQwDrBWr9bqsV3HbNF2uMQFN08D7ANc47HY75CLJY62xZK2R&#10;Q8j7a5jtxjC9vLygbxv0nVCaIFlz+q5HLpJjORJhmWYy2rBSdVJYhbNnBlcPPaF1HTxL7wJTuWYZ&#10;pJRJG8NtK8w0UwAAIABJREFU48Bc8Pp24nVZqpqqh3F7lJwpywyz5RfAGFGIidCiEbWYJoxHOenr&#10;jUUAWCrsE3LJaLuWrNlahRjTPPEyz2Q0MRei1Qec5xMA4BNEkPPtt9/SsNthYMY8z3DOQWvNy7qg&#10;aRoCgS+XC5y1lHPBPM/UdR1vtwkZi+PtHQ3DiP1hj+cvn0GKcD694unlM6NxdHP3yOP9Oyyvz1hS&#10;BLUaTY1tAzOmdaXLNGFeVuz6Bs5a7pqGrG3AtRRFAWjapk5OAEpG4IKUr4GkdVMQ16h8RzI1bLH7&#10;KTMICkpzdYHy9YbbTGDyW5SaYyDiFarsRkoRYLkpY8rwIWHdxtwYsS6LKCq1wR/+9O/xmz/+DW6+&#10;+S2Ka+U29xFjaxDJynSwJgxDg84SmsaiaRosywIfAsadMAc+JGlW0hLqm7NMKqkQzpPHx08vVTrc&#10;4/3jewAipd5uTgDYshqFVlP48O7d9bY+nc4YhwEFwHSZpE0rSFAOl4xdL81ZnANK9JLG3fdY14Vj&#10;SZRyxrpUTl9b7o89pZTYh0CXecHxeKyfO3O/21NIGdOy0obpSAaLun5O68RLMk8zBDAckVNEyQlD&#10;DQNCYZTMyKm6bUnhcr7AWsvWOQKUZG8qLatPVRkrBYzjiHleaFlWsX3nJBMOGMfjnktONC8TAyAp&#10;wil4fn7ZLiMC5BBiuZhqbZzW0NqQ9x59P8Aaw5fLRKfTCaGCYn3f152DoHUNZJVCC+qHUYCYUiDg&#10;ZAERqB8HxBg550LWGCxpkbh4gNdlYWUMtZWNUFd/N2SnYkbf98LZMnOJEVL6DbRty23b4nw+c4wR&#10;jWsQYuANVPnXf/lXfPPNN3h4eOB19QghctMo3N8/IOXEJkZY6xCCZzBES6D0NbDFGiMJTm2L3939&#10;AY+PD5imCZfTGz5+/BkpJX57/kI5LKxA3PcD+biisy2MJigucGOHlBIvq8en52copdB1HY7V4Uml&#10;ALmgjxlD28EZAw7VeaqERtzalXPO0PVh2bQHfH3hGaACziR7foyCVdSVQEb3UpuxIwNMrDRCZuSr&#10;kVSyHJZ5wTTP8EGAx6E1GPsDjo/f8OPv/kiHb7+D3e0B46AywzGgoJCVhra4tlHNyyKeiBppp7SG&#10;qUU8bdvCKIsYEnzMsNbBtRb/9E//hLZtcXt3h9u7e/TDAGM05nm51t8ppZBiuiL04vaT70eRwqen&#10;TyilYDeOKEUyDXLOOB4OAMsBqKxQuDllWGfAKHKwRsLpdCJrLQ77/SY/ppREas7MZJ1D1w9w1v3q&#10;eUuo4TYiVJILCNM8IYqOQLoqqj+Ia55mDKH2XoofJXi/aUBkfc1SeTeOI1lrcTqfN9UpAyAfYmUg&#10;Giht4RrG6gNNr2/Scl7XTB+CSOtzIomwS/DeI6VYJe2urq9ASolO6/JV0ai1Rt/3LNy6JyLFN8cb&#10;5FIoRlE9aW2QcsLr6xucc2y0phAjbm9ur92O20IlwGRkLwm7rLXG6j0Zrbnve6ScxfkH8Iawb7uw&#10;cw4MSfxViiqAuKDpWhr6gYkIPgQ422A3epxOJ5wvF6gkIqBpnvHTzz9jWma6vbnlw/EIZ21F2WU3&#10;Byl0XQ+qnXsli/+zFKZpXthZi5Ayf3l+hdaEph/Q9gOOd/dY14B1WTksM3gYQSlAZY84n9mHhVRJ&#10;3DnDzjXo2g7Ho8bqPZbV8+dPn6lwEYGRdVglrxFWC7hYAxQA/ppeZrQAicy/ainG9au+KgmvvR31&#10;P8VLBV6Ksda1JcqlIKSCstGASdKsnVborMF42GEYBqmgg0L78AHDh+9p/PA9AhkkUtBMsEpq21KI&#10;cFDQmmCMAhJd8y42NkNMXQq2ANO0wIeEzIS3txOICMM44P3736DrOljnalagUKxdJ+YsRUrs+iSj&#10;tHMNpukivg0SBsVaWzs9I4pY1alxjle/Yq7ovjUGthdg/O31FV0nnzWlhKZxQumC+fX1lag2lone&#10;g8Sv4BymaYK1hm5ublgpTcEHMBfu2raO8gWhSp9d44TePJ+uByWRpIhJKjVJrWKlPKVvU0NpzV3X&#10;0TWjg2RSUKRJwloyGteibVs+X860rh7ee3Rdi9PpjXOOZIxGTklKnbeVB4BSLYwZr+G3KSeSQ42/&#10;Ao0xSoaitZZ+rW5cVwmaMMaIASlFSimzUopMPf1FDOI5z5lCDLVkI9WuQEspJ44xkjHmOstuHL0k&#10;8LY1pVfCX0MItZdBEgm10dy2LUkYhpI9NUSgMJZlQc6ZDocjO9fQ8/Mzf/nyBV3XcSmMp6dn+vLl&#10;Cb//3e/p4eGeU5YT2ViDYRwlbwACBhYuMNlIchEAHwKvfqV1Wdkawzc3Rxz3B7y9vlCBYe1aGg9H&#10;Dn6hHANrzljPL3R5+cKnl894frugbx0dupZ7YzAai93BgWkPhkSo+xAg8tILWDRJUAAUX5WiMsXV&#10;YhWuoRuofL2wDfk64Wx9nyJblgyHTdtgrRUZb+dwsGLt1UrDaALlBKMJpjYmMyko20HvH9G+/wDs&#10;DrgIuAFdw6oSMSlj0DRa4usYNZcxI+WvUmtrq7qRgVSAxIQlBLydzvj+u+9xPB5hrUUIgnOYKv3N&#10;SaLsSCk46xBTxOVywX6/F8/FWfb3fuihlUZYL/LiOgdT/TPGGlhr6Xw6AWA4Z0EgnM8ngMUpaq2B&#10;9x7n80mk4tYAtUR+E0jZxqHvRSOQUpYJloS6TCkhBA8AOBwPWGspkTAS4puJIUCBYBsBJBmMNS5g&#10;LrBdB+YMbTQ6XTESqf2jtm23aDy0XVf1LdsaGeHq73c+X+C952ma6PnpC8ZxIKMVkl+xros4XtsG&#10;L68vNceyrVH48jxJgrZhuSFryIo44losy4zdbgdrHXzwMsbX2WKzsm6/PpeCEoKM4TFCKYW27bDM&#10;M28x6sEHjMNItFPiyqrpOdM0yQ2XEjGEd97swOM4olS7dsmFt9SkbRwCM2mlWMkPHDGmSsMUdG1L&#10;d7d3vPpFvBFFpo4ff/wRr6+v9PDwwO/evxcRyzSLiKf6ALRSyCURl8LGOBz3PVJKOJszLpeJPn9+&#10;4rfXE/b7PZqmQc5REqK4gbaOnFFcAPR12vnn/+c/w50K0nEHd7sHOBMlYkUKrXMYXQt0LVCBwMIF&#10;qRTkmOoPTCSuhVlAwJiumQmlCHZAEKyma109PFS9CRSckWRhCX8VY5O4/yqKHgOYk+yzRrozlG0A&#10;18P1O9j9A+juW8AosFFoFCHGIhoB09Iyi705aobrGhArIBJKidhyunMueHt7w+enJ8SU8f33v8Xh&#10;eBQGQYmen4usLjGKiMgYIwyWmDJBhfDp0ycYY7A/7FFygV+FThuGASFExDiBATSNgHmn0wmiNyiI&#10;IYjmRhGMsei7DpfLWZ7nknF6e4NShKHvJBKvOlCHYYQT3zlt1mgihVJWhCpHBhHN8yR5FM5V5qAg&#10;BI95nnF7PCKEwPMyU9d3MKwRU+RLDVxx0pwll2hKZJ3FOI7SdBYj+n5ECEHUiLWtO6Wvz4e1Fm3T&#10;kLUGb68vmC5nOGugwOAsfpa721vpZy1cA3BwXXM2kZo2BjEGkku6wa+Sl4TbLDkjISLVG9lY0Q7E&#10;Zd5OfmqahqsMGTlLqCfALCdphLOWrHO8LAuJq85caRlVY6ST1KBdcYqUEmKKNM8LG21EZiufSjoR&#10;lQBMa/CcUqLGNdw0EltdirQGLdbWz5QoxoSYAtY0Y/fwgN2441IK/vLnv9A4Dnx//4DCheR2K6SJ&#10;WFt7jW+LKVLOBW3bomtbhBCwrAtObycex4HabuAYpRk6i/kKw/EGTduiFSUlffrhz/j0/AangZvD&#10;nrvGEecMHxakpOEqcGSIUMDQVMBWoXdioRXeXB7mLbIe9Va+ZkfpunKwGFeoroJG15xHUtialCqO&#10;C1IMp2zt+JFYJF+AlBh2N8Ddfwd1fEDWDUrJcMqgHzt4HyVvkjJs69CoBlCMWBLiIr+/0RpPT094&#10;O53gQ0TX93h4eMQ4jjC2QQwBOUf0XVfboMSZ2Xe9ZEaUgvN5QtPK6mWdg3UGKWd4L3Rg20o4yfl8&#10;xrJIOO8wDEhRRujgfcWjaphWESeiMRpvp5Pc7FUX0xiDruvQdT0u08QMImNtPfgLiBT3Q08lF16X&#10;mZZ5hdmwiJiYSyYyCqSIUk7VISsuyJizZFLYvYDJiurPUQBIpRTmaa5WdHkW5nmtq4qU1yht2GoJ&#10;vXVOhFYpJQzjTsDIaZYfPpiImXPJNM8T2rbB4bBHLonnZaaYMrdtUzs75UCNMSClRMl7xCSMIWlD&#10;GgD+8Fd/+7/+7g9/9b/0fQ8R02UGKfLV2y7139WkkQustRRCIJkeJJuRiMhaR1orMjVyKoQArTUz&#10;pEJca3P99ZWioXVda0qvPMhaKTEp1dGXiMgYI3FhWzvQrwC3nNP1lgFJ1t7j4yM5axFWz5fLBSCq&#10;phBZa07nMz7+/FF2NC0ho+Jjj7RZrK1zZIxQPSCitm3RD6NEp+WCzExtPQC01gL8FCalDbqux7jf&#10;EynNwQespxMUEaw1tNlrtzgv6bAQ56G1GkSAJkJjJb1JK3nRjFa1DJfAVTnprIW1EuRia1nNfhzQ&#10;NeK6jMHXgl2RTouzhSkWIFT6MXOBantQv4c9vsfx+z8iuwEXHzFNF9QYM865UMrlGnPnnKsmLUL0&#10;CSEEfPnyhP/6j/+E8+UC5xrc3d/j4eEB425XcwK8jOPWYb/bVQBPMIJx3MnUNy8Sz28tYhKfiSJJ&#10;IkoxoutaKIWrnDpGwbGcswhhlQmgag64FBaHa6CNfck5o20bOGfrDi0Tzeo9QIqatoNzDZY1QClN&#10;WhtKKWFdFgohCKXXNJLrESMNdX1JKWGaZiitsdvtcXd3jxCDAH0VXK40IQ1DL9/ftXJADH5N08KH&#10;IDkU1W7OlTFo2ramasmHHvcHWOcAljX6y+dPeH5+Ir8uMEZdHZgAqNLPZKy5vj8pJyw1EzNWYLMf&#10;Brq7v5dJIaeCkDI6YzlzTZzNhZXWcFryCIlAznVwztXRUAI1laL6z2TiqNpuBoGatuX68rKzDl3f&#10;EQBelhVKa3JKQWvNuUp0uTD6vkPbdVKYMk0isGCW0MmtSqw+lJwFbffBX/ercRwFODUG424kKGL5&#10;0j5j3O1wc3ODru1QSsHT0xecz453uz3dPzxy06oa68Z8ON6gaRpOKeF8PokOPWXc3N1V48vC5+mC&#10;voJj+8MB87Iyl0wazMpYvvsGgNL45f/7v/C2RJBeuHUNKahrC7GxFpoUFEFKY5wVxWCIWPwKIoW2&#10;bZGSYBApxOp/kPBQW0NZthDZtRqwCjOUNSAkhBCRU4TWmlhJP8Caahu31nCqwf797zG++y2iMjCc&#10;MTIDShKPUsrEle5NIWEJK7yKmKvh6cuXL7gsE7p+wHfffYe2a9F2PdqmgdLC7ceYUCqHb53DNNcb&#10;0hiUItTxZgLKOSFUN6SsiHK4pSgtS0pRBVUL+r6vWQUKOUtyktZGBDpa0dgNrNQO5/NZ4tKdQwhe&#10;XkQn4BtV3Yi1DooUJNosk1a6CszKNjVAiygPYV1p9SunGK7BsTkX2u33SCni6ekJKYnISdeAmxAC&#10;lCJ0/Y3Y8YMAwNZarN5znmcyxsllpTTnItkXomvRqBcoyXcSACbB34gohig6BqvhbMPGGMo5QaIF&#10;pATIey+TOQDvPZxr0DQNM4Pm6mK9XCY5FEztLgwx1iJMoDBT23ZgLpxSpK7rmJkpxsR935PIQ4Xu&#10;appmq/kSe6tftz+UQh33BWiEhKNUQAwMlvAKZmstMTN7wTF4A8hyzqxyJmPEv/BvTDhcACJyruGU&#10;MhljeLfbg4jYOQdnLRnnMO52FELgeZpxPp0xDAX90MO5HvM8008//cTrGvDu/Xvs9nucz2e8vL6y&#10;UuJsZBC7toMFoIio7TouJVVBk6eUMjdtC+saYpYybdW2eNjtaTwcOHmPpx//jC+vE5wy2PUNrJGi&#10;GVMKnDES9gqAs5ifJJ9A6spzBbTE/KTRSsgH5jUgzRl911WnngKzKBSzfL9YY4FP8n1TLtCUoYnR&#10;OYc8HID+Fne/+xO4GTCFBGVI8CIuIMVoSFR7MQZYY+HXgOenF/6v//iPdD5foI3B4+Mjfv+HP+Lm&#10;7hbDMEBUpRIP1vemvnASbdd1HQiEZVngGpm0FCk8v7yIFLq2OZdVJpKh7/H6+oKShR0goc5QSkbX&#10;1UyCUjCv61XvknNE1+1Q3ZQ0zxOUIozjcM2RcE7iyXItrinMUMZikZeDduMIgqguYwxSKagUUorX&#10;HtPGNej7Dn4VhaRzTmoOKtDYdW099DLO50vNMjDy4tWAm34YRFwWAgoHqVTQgles64q27Wq4DjBN&#10;EwD6aoKKEQRgGAa0XVu7WxW0MdR3clieLidhIJSApGozxNVnqnpioNRWGRC22jhRy21ebTCu3DAA&#10;EjVjFb8wEKp+e5Xswfprhe8MwbP3AaUwuq5F5aUqqKKutmfBL5mMld15WwmS2IBJK4X9fi9uxirR&#10;Hccd1nUh7z03jcSzbT505xqQfJEsO53D8eZGKDGh8ijGyJ8+fcLL6ytAhGVZq0zVAgA+/vwzNU3D&#10;j+8eBf+g2j6UEhkt7cTLsgoPXwqOxxss84R5nmmeZnZNKyM1EZgzfApI2uHDX/87xAx6+fFf+Odf&#10;npHvdhiGFsZprH4F5gIDwtD2aJytzc1ih01FRmpV8w+00lh8kDlDaawxIlxmaLUKm6m+Vv1tBViq&#10;KkJtZTdAgNndYHz/Pfbf/BHZ9oglw+YIrRUWL2Cb0Qrz5SIKOyL8p//tf8cPP/yI82Wi480t/upP&#10;f4Pvvv8etr5gKSe8vZ3gnLumLzEz5lnawff7PebLVD+TIP1EuNYJbhz/6+tzTQ9ySMkLpWak6s9v&#10;fD4zzmfJNei6Dre3t2IJ9h5a0/X59N7zOI4i2qndGiLfF+/Fusrt2Xad4Az1z2UuCBUzAOOrBJyp&#10;TmgW1hq6nM9ouxZDjXpb17UKh7A1Y7NfVzL1QiulcN/3tHqPEhMapXE6nQAi6roOfS8A93aoEn2d&#10;ALt+AEBSj7iKsalrW2pbidF7e3nBy8szrNVISaYSEex16Pr+OkFyroVKG7ulNZxrqO177rquUpIp&#10;IviVJatATnalCdZKgEbIBX01maScyXvPSikRP0gACYUgQhH+Wr3Nl8tUw1gg9FvYuiRlvCPQRk0K&#10;DVUKocjakkuRMtlSaKsG835FYWalFKWUWCl13evXelpb59BWcVUpRbz5wjLwuq54eHygFKUTYV2W&#10;CuA05NeVY83KF2HHnna7Ef0wCMgYZiwLpE7NOSoMjvXk7ZsWxTEyC42VckLbNmSMAYmrEr//23/P&#10;N+NA//Kf/gHneQEZhV0rARhaG2hopMyIy1L3dkGFjdLI9bsrIQL4uq5tuZmkNYyRPAVpqiYos9mS&#10;q16AC6whkLUIdof+27/+/2t7l1/NsjS963nXdd++79zinhGZWZVdXdWubheiBR5YRoA88ADZkoVA&#10;YgBCCCSQYMjc/4NneARGAlkWGJAlC1kI9cBGuIzdjas7syqrKiMyMjMiTpzLd9mXdXsZvGt/mcbI&#10;NJY5UimVWRFx4pyz91rv5Xl+D+z5Q4zMWMadtBpKRDdKAWGZ8errd7i7ucXNzXuRe+eMqweP8KMf&#10;/RaefvAcrDViEQ/BHAJKTlCkhBpcK5fD/gAFwDZixJmXGSll0IqMs676FgQQE6LQg9q2Qc4Kh0O9&#10;Eetk/3g8oGkauS3rpVRyRgzysytc0Pf9aVOzvljTNCPFhLbtIMlV0iqYGGGdQ9u2mKaJS8nViqJg&#10;SLgzJQn+P8RAa9sDMEqWjAyttFjtR/nZrZg7MR2Vk4NVZhoFd/f3OD8/F7XnPIOUhm+8GPvaFvvd&#10;XuLuAKScWIzrVCuachK1yfoUmKYJRhvq+o53u52AkupzknLmnBPtd/u14hfdR5XRa21IZmsaJReE&#10;JYiikYvkAYPE/sucWCtF6+2/Mv/C+nAWyVdYZZIybU8yiFEEL5UAvb+5gbWWvfeklUKeZ4mlMo5z&#10;LqxIsu1STHDe8cpaUEoJu3CzweFwQCmFJfeR2WoFRZaXZQGq8MnIDp5DiLTMy6lvhSaOIUOTYmgF&#10;oy0eP3rMzMA4HnF/d8/MIGsMpxBQquX0eDhgPB4xTWd4+vQpuLBM8ytRmQDWmkgpxUtgVsbQZhhw&#10;d38PFEJjPDQpcAYXNjAGsOeXuFQKhRXuX/4K42GCoQXZMDIXcAZMITgncwJCQanmMq0VnLNI9WE4&#10;jsdKgvbwzQCw6PU5R1gt0BjSdsV8CVm5ZJQ0c9aGzPYc1G4QCiHcH2AbgzFNmFIGssLXv3qFX//8&#10;5/j88z+C8Q5NN/D2/JJ++Js/xLMXH+Hi8oEgzMejuE0bj7DIENE5YUWsq7NF7L+wahUfUeUFKBz2&#10;eznUqh7fGAOrge2mR9930FrheBzBRp3EUMNmc+IVet9gGAbpyecJrlaPDMghkOTwLyxIAG1kyzPP&#10;AeMkpOumtcgl4n53hxgTie9AQ6uCaRqJwDg72yKEhVYKU9d12IfIyxLIOXeqMvb7vayI2xbD0EsG&#10;aQhUSq5MD0IpTDFExCWBIO+bKE/VtytDBpqmq9CbhUpJGAYRGy3LwrvdTpKrIMInLgzjPLZnlzTP&#10;olac5hkAIUVhqBpjqO/6Ws0LVnAJAd436AeJAcicKS+5zhSMgTGnF42MMeSdYy6MnDOlnHme53Uj&#10;wGtbUXchGIWuDFJCbWOu/D+lKsgi8RwjvJfbU9XDxFqL1nvM8wIuUl1458EkiUsxRpkiV4EEKSJS&#10;ihVOhg8ipdg58eoTEVedAxhgYzR1XcsAKOcCYzI3TYucM83zzBcXFwIMqYq/rtuwNprGceJlWfj9&#10;9XtM04RhGDD0A3Vdx77xqKEzvMwL1lmK/BDApg5y9oc9E4Osc9y1nQy3uo4vv/cxLWHE4d3XuDmO&#10;MI6+DR0hLXML1JPeyuBsHSI6u2oNvnUyyoDSACggBmIqUCXDQHBlKQSUlFByQk6BuAUMaQSloZwH&#10;w+B+3GG3u8fb63f44pe/xO03b7CMI0zb4fvf/wTPnr+giwcP4dseTdud4KKKpORHvb1ilLlH07ZY&#10;P6TMtidwyGra6YZNNQN1ePjwAZQixDr8bPtuFfDANw1MTpL70HSrvkUGl6XAOuEq9kOHJ/ZpbTM0&#10;Dscjcs7EhXkcx9N6t63A3nme6Xg84uzsDForXpZAfafgrGMihd1+R5vtBs5ZNM6J2tE5dP0AY23V&#10;jzCMEdcrM3BxdQnvLNqmgXMOd/c7aSeKbEPG4xFKRVxcXABV/CS2ADGspbpJ61rZTozThL1g0qC1&#10;JqUlm6RpZeA/Ho/Y7/cAsxyq1pwOxlpcnAjQBHDbdjQts3Auu/70nqaUYJy00KUUaAB49+brn735&#10;5vUffvjxb/zrWhtPABMp4kr+VUqd9ABis1VEimCsobZrSdyIha21tNlsqJY0tL744pUgdG1HAHi/&#10;30vPKYCNdfVHq7OrlEKkFHvvxd1XCtVJNa2IsYpyB5Gitu0wzzNprdF2nbDy6gMpw6ZEMQZeJdQA&#10;qk5CvtnWOyit4bz8+t1+vxqSSErgPQ6HA0II2G4GapuWvVvTnA1JshiL67D2aF3XYY2dH5peJsDO&#10;QrcNKW8QUsDNzTWQM1oZWHGIgWQNua4fxSizEo4b72W41TZofQNvLQzVz2scfNNBouAcjFLfrjRN&#10;/bOaDdzFM5w9/z52qWB3HLG7v8Ef/L3/Hb//05/is5/9DPu7W1ijcPXkMT75rZ/gR7/9O3j6/AV8&#10;2wNVXei953meyGoN7yxbI6lJzjucn1/gW8GZrBvXJGhZxcpmSGl1ahOuri6ldagrVK2ELlSqCM4a&#10;/e0AsuR6IShcXl6g6zqINNicdAmliHJV4gAtFS4wglPntm2ImUmRQtu16PuOrTFQpMiI6YqMNRTi&#10;gs3Qc9e1lHKS39+03PUdOe8ACNnYNQ6kSCpWZ2rl4NH1neD3ta5kpzNoY9h5h34YSFtTD5kO/TDw&#10;sBmwGQYSAVfN2KjVQM6Zdvv9esHieBzp9u62rhE7DMOAsCy8LDO8c1JUsYCSGu9PzEfJD1FcV5OU&#10;kniejTHoawQfCDJo3N3fvn7/9ptPAcoV903OuZNmPuUEOM/ryz2KkImN0bTqX7z35L0HGJyiCG22&#10;mw2UUiQIMDrtcwHAe08xBoRFxCi5DjLbthXEdcpEIA5BqoVVlhxioCLIJvh6IlvnQIrW4BruOukp&#10;52UmwaBJ0i8pxesNu06CmUXplVVGSkl+f/1GgyGnu3PknWcC8NlnP8dmM+D87Jxk4mtApGXGQUQh&#10;BV6WRWLrrSHHhW+u38nbaQ2TUTh/8BReW3TO4+aLX4tdOoHAhBAzFBKs8ydb86r2nKcZIcTaTkhP&#10;HJYJ2jqQBmKUHbozFppkXQulUZRBMRru6gVSe4bX1/d4e/Meb77+Eu9ef4Hx7g7MCtumh99e4tEH&#10;z/DkxQs8efYhAGAOkktweXkFgGUWAwnh8TXvYKmKVzGahdOwzVp7euGneUZfkWLzPOH8fIu28Tgc&#10;9lgWiZZ3zmKapTVw1iGXGiisNLwxSLlAG4I1Fk3TYWVTrLCbZVlwd38vaz1mpBw4hEgV9kMyXxiR&#10;coZ3Drv7PeUiE3ij1UkduywyA6hY9orBN2RWlahaA38NlGLiWs5aKxdMlOwQgfHkRH2HtVJmAb3w&#10;aW5USqGV3O2CiJNk2Ljg4aOHpOoaVMJrpXp6++7daaiZ2xbaaDjnqFKiIHO+5aThkWr6gK7rSBTJ&#10;edUssDWGYowEluiEb2PjlKQDtaItkLlOLS+cclBqDUeBYNaNAYE4So9NsiFInIU0THU9xCEEYgYP&#10;Q49lWXhZFso5cdN4KNIyRa9jcikN87rS4RCCODGU4lWAE8XCipILur4j5ywLNEJcjuMkKHjJH5QB&#10;pql76+PxePJ1pJy56/uqsEvouhaFC8cY6fTPnDnlBGsdF860BGbvLC/zjOt4zcMwoB/6OmnX6/yF&#10;6k0ziDm8AAAgAElEQVQKAuDbhoaznsf9kZclQrNCAgO2xebBU8RpRj7cY4oL5iiZD4UZcSerytY7&#10;dG0DaA1bEVxrmSdtT0HgDGEqJaBksFXQCrKy1B6qbdFdPsaODG5ubvDu9Rt8+cXn2N29Q06TDN78&#10;gG7zAA8/+BgffPwxLh89lBc6JYj8todWMv0HGA8fPoCuW5sQIi6vriT4hVeoiKnyeYd5nhBKRt+3&#10;0IqwTCNu3r/H40ePULLoQNaVX0kAClftBiGmAmOcZFhoi1IWqZb6ATnz2sGicAYWIIaEnBhKMVKO&#10;Vc6NKvnWWEJAYbDWBtpY0goo84IUZpjWc4qpDvEsKa0JJNyJmKr60rc4jiPnXIgqtCWnjJwSMSR5&#10;SStT1boGVluKpfB4nGiuMQVUK1VlDFrV1a2ReI6MNeINSubkEM4i7qPNpqvf7yAXIYRc9fbtGxwO&#10;e0ohMBFIuBAB4FL1DplCCOyco7osgDGr0YqI10GGXN/fORRAoApPLTkzWKLTjTaoa0MOMdYwTEWm&#10;ZitM+3FdXconKGIAKaWgH3qS0NBAyzKzqP9kl74sC5csHod5ngECG20wTpN46ZuWrDW8hrLklKCs&#10;ZcK3sexN07LWGntRDLLRmlYEuvx1TvSy9SCHMQbOOUb9hjKApm1Wrh0559hWufM8TVWX0ZO1lsGS&#10;vhRjQAwL3d4Efv3Va3bO0eMnj7HZbKC04lwyfNMSl8KMgqAilNNQIdFht0MCgzTDbjZ49OHHuH71&#10;a1y/flXpOwyDlTQtRqI5JOQ0rarIioaXpC0G4TCJKrRpPBqroCHGpKbrEO0G3F2A+yvc3r7jl1/8&#10;mn75s89gAWgowDbQwxZPnn8fz55/D027Qesc4jgi1DWcMZqdkSBU7yTJqO97TEvAPAu6zTkPRVQD&#10;amSFaGog8FwdgyHUENyUYWtkmliUI4wxmJYZMQT0w+bETbDWwNeVN5hgtIVz4pxcxT8gwDuHlFeE&#10;ulCNljKzaGlyVS5K3L1zloS9MINY1RSuiAYNpZyxVLs3kUJBRn00avxag2UJBKeYGZRSqiG6CkYr&#10;aFLIqVTkX0HbNGgbT7c3N7Xi0FWmLofJPM/wzlcLeKm6C0H1lVJbdQAZpf5+w33fkzYGyzIjzxnn&#10;52c4225xPO7p1auXIkpjiSX0XpS5xhjS2khbFgu0biqBSTxLofopcv7HKgWSTEaZG5C1lgmA0pq0&#10;1qsACdYaruIRIkV8Jq41Kc9y4iXIre2aBoUB37TwjTgcj8cj1S8M8zKRcw7d0K/OP0op8TwulaUo&#10;1F7nZWUlvnxFRUACqKQcYmae5xld18IqxSkmaADzsvA0jWSN4a7vyTmLGA3nnDBNiVLKnFKE9150&#10;7lOGdZZJEY3jyEpp9m0Lqh4CIpDWhmOI0FaTsprHccR2uyWtDe7v9rh5f8feOwzDAOcMA3LA5lEG&#10;Zf22Z985mucF8ySBIYoM9HAGf3bA8e4andaw2gmTsRQUAnIhhCzyYGscYhV/aVJIheCMhjEazknU&#10;eSwahR3YDqCzR8D2IebuHPuv3tG4m6A1gzhBK0LTbPH8kz+ByyfP0Z1digNTEwoKSgb6voMxho7j&#10;hHE8ghTBO1/bBYYijaHrxLRVCpzVGPoLLPOM3X6HqRKxV9vudJwAYrR9g+uba3RdJyQhXqlPRfwa&#10;1bNAtQVZLfSlSLxZShFLmKspTOYN0zTKNF9ZlJLBBUITopVPUapVC6wJZKysKnNJrLUiAc4QG21R&#10;MpNAVAm5JHR9j83QYdh4TLMGBwlR08ohxAWlujBZAYlFEAWSGUphYKkINCiFUDczWmvxd1SiUwwB&#10;uhFxFzMQYoIjy1ppKBLuhybhXSqiGuTrEJzDPE3Y7QrG8YjNZoOubWCMliEzA4WZibNInqtJzjsv&#10;M7fqUGWwxA2uh0JVf0mvQ2DnLIn3piCmSLd3t+LKalrI8puQU6Z5nqtcVRRRIkQCK6VoHEcQkexy&#10;5WABKeKKDeO6v61cOQOnlaQSiRmKayoRExGtkmOw3PZJ1lKcc6aUMvd9T845rmnCbGSYVU1aCVop&#10;7gcx0TAzN96j9pmiwSdgEhkpS/ZhBjMTuLD1DfcVrvHV69eUl8y6tgvWGnRdz855vHz5Eu/fXwME&#10;nJ9vcXV1xZsquy45gRgSy8byknDb4e76DUgZuK7n/e5ehkFGoetbKAJSDJimI4z19bZj6GpFVgR0&#10;jUXggswFITIsgFQIk/bYfvhDmLOHmELB21/9Cu+/fIlpfwdvLWJk+GGLh89e4OmLj2G7DTIzCIyU&#10;Aggarh1Om4+UYi1bLUDgaZpItPuZd7tIOYm3pe87eTmrtmC73Z7gKHd3d1Kt1Srg/u7+BOm9vLhC&#10;23Twvoh5CATmgpSK/Poaidd2Eg0XUxKjXUpgFEmE1rqqQJM4TOuGynkHLhkpJW4aT2sEnmDaAyst&#10;OoHqkSGlzEp54tWxe3a2xeXlOfd9QzfXd0Bh0kqj6zscR+KUE/q+p5RWpB6dHJDrZqExnutakcDS&#10;1kqMoOKqZyBXZe65Hoh1gErTOMNLjFz9M8WhLElaCjEGJgBa2TqMJ17m5eQzqupiEBVmUoghkvcN&#10;nHer3ICXJXyraFwrBecslDYouVDOgtS21mLoe5ydnXNKQqIhrWCVYm00gSCmJwblnNC2Ha89rxiL&#10;LEnJHWtJxZjKBJKq6CTsWBWU4hs3YIDmeeZSvgWj5Gq8kuGIqNIAnE64RUxarLWBKhkpZjGIp4QE&#10;kM6J15TfEALOz88hAI4Rm2GDXLL4yStUYxWJbDYbapxfDzXEKaIw03a7ZaUUUk6ksmLfOAINXHLG&#10;m2/e4O2bt7TdbvnDDz+EUeIhcdZhoUW8HMuMQhq2G9ABlApjuXuH4zxjux0AksyKtmmQC2rW5QJv&#10;HTJB9tExQWk51HOIiFmjffQhHv7gt7H5/o9we5xw/+pLzGMAJ6miYB0251c4e/AID54+R7M5h3Fy&#10;SCIn5DAjpoh4PJxclzknNG0DgDGNRxK57QDnbN2Np+rJqBr9WrILUYjr8ExctylnQbV7D2cdUsz4&#10;8ktJFXfO4fzi8rRtWI1RKYmy02gLRaXazWtLCMHoWedkHhMTgIwQZqSUue86EmwbyHkvV1pV8YYQ&#10;iZSAdVfw6prkJZgygccoDYSwUFgk5EYpjaaRA8o5S5YN910HgZ3EKlsuyDlxiom891BKU0pZhufO&#10;wVgL7zxSShQrGGau4bq2+iXk1aQ174E0dH3uZ6zhTVprDP0Gy9lCm80G87hgoZmsNRIia2Xb03Yd&#10;jDYk/gda3cs8TTOBiIx1rI2VZwQAUkzzzfXbnw+b7dPN9vw5F+aUUtVKEw7HI4keXlEpmVcDkkxo&#10;Da1ah1IYa4gpAG6blqyznHOGbzycc1ThIdI+9D3Oz8+htKLVFppSImbmpmkQwkIMsLUGYJDQkSp9&#10;qCbhMgBt5IsVLkIh6xy6riMtKyGS3a6XvbfWtLqQtTbUNE2Fgcr6cyVR51LYVD38OE502O/xxcuX&#10;ldIjfa13jrRWSHGRW8k5ctZJdWIMMUBv376tYqgR97e3ZK0X92HTQGld05F7hJxENn08Ypon6OoZ&#10;cN8Jay0iA5cDIkaEXOR2zwVjAuzj7+H8k9/Bxfd+hDkmaAacUjiME+KyB5cIGIurJx/g4uETdNtz&#10;kBIJMOo+vfH+FCqz0o6a02pRdAfeeaxzGa2UtExWwlZSitLOWIel+mAAxsXF+cktKLoLd7oM3r9/&#10;j3EaMY0TvvnmG7x69QqvX7/Gu3dvcXcnEfAVqiPp1NOEcZpOYBXvHdaXZw23RSVJ+MbTtynpwgkQ&#10;aa8jQeKrOkQNDJJ2pWs7SinTui07OzuDMZXfMQU2xpI8G6Pc6jKbr6E2BSUXGGnHaVkWJlJUvQan&#10;ythoGSqKXWCVecs9XSoyrrqMkWMipSvqn+Qi9OstPwcYbWmeF/7l57+i+/v76r2QVbe2lhhgrQ0J&#10;wCYhLKGKuhStCMWcE8WV0QgAh/3927/3d/7X/+oP/v7/9t//9r/wL/1bf+Hf/vf/yso7WJ2PihRZ&#10;YwGJVztVA9+5JcRQxevgkijGyDFGWsLC5915pdQe0fiGmZnWH7S4vRS6rl8hGBRT5FxKnWoDpRRW&#10;JATitmuhpLwTvwYRkyJS3sEzY5kXCjGycw45Jc41wEQ2GmCl1rQl4ecRCG3XEhHxcRzRti1SSjSO&#10;IztjiRRxCAGvXr3CZrNB23WktWJSYKWItPcrG5FhNJx3RKTZOQcujJvrd7h+95Ya53D97j3OLi7x&#10;+MkTtN2AcTzisByg2h6bB0+gtcb+/Tv0GehJg7StEXJ10l5lwY1x0IbAbKH9AH/2COef/Ail2eDV&#10;N29hapoREWP76Azz8ZxjnAgxYzi/hG87xBgqsMPBeA+jrSDWU4Szqs5TJCtUYLAyz+j7AdM4IcQo&#10;iPUkGoJ5HteGFOsQWZ4TU2GyuQqMOgh/YIKOgtwfKg7teByx293XJOoZh6/FCLQ6KpdZchisNXX4&#10;51fNATabDTabDWoRwYLzrzSjzNCKYawhgpKhmnEgEok4kcjjrXVYMQKCUJPZg9iMAwoXKoV5CYHm&#10;JaBpRY25ErNLKYCi6vCUi6ZU7QYgmMHVkyMzjVw3WPb058SYBAcAEHOp4FoHrRTnkslXbQ3zGuCk&#10;QKTIuaZSpSFfm9Jr1DxVCgC0Umj7Dqeg+QowIhaK1v89dRrLMu+//urV3/+HP/07f+XR0w//3OWD&#10;h8+ZC5xztHLlQoxcmYGUchahUylIssKj1bN9PB6Q68motaZ5kl20rHqAUoGiRXIeoZXhXBKdnZ/J&#10;YROT7A+VIpI2BZDTTWCklY+Qcha0d5IZBWNNRwLZ6jBbo7pWw1CuB1kIC2KIZJ3Dsl+QSyZJFxJI&#10;SymZ+uEMb968pc8+/SMoJcO3tm2hjeDrqo6g+i1EhCUuTU+rBLaUjOPeICd5cHa7ewkg1XVqrTU2&#10;23N466FtgxQLbu5vMO13uDjrZRXJ8rkMEbQRd1PMBf3FM3SPPkL75CPswMIjnBa4DBzCgmmZsItH&#10;7I9HSiBo5+G8P+3TvRMxlPNOety6PbC2ioYUUSkZWllRTeaEZZrEHZgSrDaYSq4TenOqIOd5wma7&#10;kWFdlgNiCUIt6ocNyizwk80wnH42khClTzFmK4hWKS3tQZaBJIGwPdtKovXxiP1hL6nJy4J3b9+J&#10;FTuJbNkYzWsEvNaKnfOklWKhJEXRGMgOnlCfFe8bVorIGou2a1lEcg022w33/QBjCgHi4nXsAMLq&#10;LiWlFFttQGAYo8THUYeLqcbdWetJa83LLEHEYJH8rLO9lBJ1XSt4QobMy5SinDOFGHm76VGYKYQE&#10;5yyXwuSaBo+fPmGmDC6JtNacc6px0apWOhJR17QtlnmhnDMrLR4IAJxS+icPBQD46tWv/4+//l//&#10;F//R+eWDT/7lP/2v/Yd/5s/+G/95LpkpkwgduRCgKyuBqIgSA0oRee8AgBURPXzwECEGLoWpbVve&#10;7feCgjIW+/2BwJJVQIq4HjoUY+Dj8UhFbLScYlpPOFZaka5DGVldyqql8Q2TIsoMVuKBJ2cFYkEg&#10;VqSIFHHjPfb7PXJV3zEDSmmylphAa1YhGWM4pignr3cMAu7vbuir16/44YMH1A89N11Lw2bgWCEa&#10;RODGt7VnFE356XbNmbVW6IaBiAj3d7eYF4HXNE0jxiIwL8tCvu3RXjwAgfH150e8uX2Lu90dri4f&#10;YNgMq/ceaZqhjEXz4BkuvvdDbB5/iJE8lve3fNwdKEwHjCViPB5wPE6ISVKxrG9gnccwDGjaHjFm&#10;xJyx1FlR0zZglnQoaw28r2nH1XSktUYr5C2itkHJhY1RNFezW9u2WA05SksLIbmJYuYxVYA0jpPY&#10;hEluub4fqguR0RWGrRfL+qFllXy6CJRSODs7B7MYgu7u7mCs4NZW+/aKyddaU4wRJYvqNuWEeZ7p&#10;cDiiLYVlfWppHEfc399jvz/g/n5PEFgjiSWZQFqzFjOeaDCk9SGx6ltst2dycGw2dLbdSnuqCJv+&#10;5GNgcT8q6rsOpRQS8pJlYyy0MRSqTgIAtNJkjWVV6izNaC4sL7w1YoU2RmEYzuh+f2BlNJ588JS6&#10;ocHt+2u+v7uhy4stlNKUi1TvijQzMVKSQ3JVEivKrBTIOfP/fCis9d/dzfUv3nz95U9vr9/8frfZ&#10;/gaALtYSadWSa22gJbG4VgSKV4ho7Z0opYxpmmSOYC07L+BQ9Z2bRcwmO1697lqt8VlVM6UUnBMs&#10;mpRWnRCacoHWqOnQIqwiUtw0LTlnsa+pUCDQUVaNsNaREQ0EWetgO0PTNJ/ouUoL/UnIRi2OhwPd&#10;399zKYyPPv4YvpGB0vF4XJ163DZyGxhjaLPZrMMbKKU4hiAka2P44uKCurbF3d0tbt6/R4wRXgI+&#10;6MXjJ8hJXuSpa7F98TFgHe5fv4S6uUMMC7qN+A+65gE2V0/wwU/+FMh1uFsybvfvQEqTMwqxCH/R&#10;W4/cMCgmNK6FNQoMEePwNIFJ4erqqg6yqnehaQHwKYa+KtkqyCQjLGLyAQAldvjT8wBmHCtvYK0Y&#10;QhDzzTLPQjcmCb5x2lZi0RHOO4QlINSAHlJCy+IiWn9VP3cMoSLcupOfoq38xPVZkt8rvoKqS4Gp&#10;mPauBsgAcphM43hCBqZUEJbAK8hkmkbhKywzuvZb4VAdAK6tFZYQMI5CgpJqJUhGacpQSrOTlSqZ&#10;ijJs2xZnZ2fo2o6ttdS2HSkFUEUUGGuhteHMoKVSkbx3YBBp49B0CiGVVRyFwzjh+vo9xmmioe9h&#10;pdUg33gQZC6kQLJ6L/LzWyX4SitumoYYoFKYcxJx1f/rx/bs4sN/89/9j/+Hx8+e/8Ray23b4nA4&#10;EAh48OAhx7BIWcR8krcCqMowsdDGGMlIoAzP00Rd37NSiqSFCJD+XBGYEVNiMJNEyXtwHQKuB8Qa&#10;eLJ6GTbDgOvra4G3dh20UicI6OFwqOotWTlaa9laS9polJxXgi2mqf5/xsi+mkjQZ8z49NNP8fLl&#10;S0zjiN/93X8RzjfgAm7bllIMDAI1zlevP6+rMVZKUcVoI+fESin0fUe73Q7rxP79+/eSVOUcLi8v&#10;0bWydmIojMcJt2+/wZuXv8D7V5/D5ojtZoPNxQM8/+RHePjhD1DOniCmXBHyo6wr44I4jyg1GTrE&#10;hPv9AQ8uz9G1DaZ5wXa7hfNNTYrSp154xavLzEWDwKd/X5YAImAlEp3+l8vJAi4v91JFMU1NcOLT&#10;aq5pPJiBwzhKpBxJoGrf93VAV2nJWlX+wXL6WTIgbAmlKyi1Qm+rAWjYiOhJLq6EdScvg06qZbKW&#10;uRiYQ4hUVahMStE0zdVOrJlZnMCyqptps91ghcPM8wKlVV2JZoQQmCEHTtd2nFPCbr+naQ4cQ8Q8&#10;T7i+viZGYcENZmIu8N7xZrOhZZlhrOem6anCWrhtWhnEdx2atmXvPXVtU81Q9nRgg4hzLrQ/HDAe&#10;R0450maQzIwYAr766jUv80xaK3jvJZogCrndVvZHKaUS0AuWZSGNP8ZHCMv+D//hT/+bnGN4/PSD&#10;39luN41w5DWlFGmaZ+SUqOoJSHbMTH3fUy1PyDdN1RSk2rN5QqW/AMRFItuQS+Y6kaacM9f/RmBw&#10;zEmcR5AVqveenPgeeJEtBYiIUxHVZV3jMAOUi5ChlfRlmKeZqx2XCjNCCtzW1OHb21tumoau313j&#10;937v93ieZ7q4uOCPPv4IxlqqmR2ktWIwk7WGW8FmE8DQSosO3ljS1oh+jVZ0PpHwEqR3PT8/BxFh&#10;t98L7DQGKGOwHS5QMrC9uMRv/vjH2F5cYo6M292EFz/4MZ7+4E+gf/QcxyUipgSlgLbx8M6eoLdU&#10;nXhaaQy96CxIS2++2W5BWnws35KhDVZdxZoyNVYwatf3iHUAFmLEPIcTxVgSjVb1irzkKw9wHYYB&#10;ok+wxp6kpjnlk526akxIaZn5TNOEaZoQlgXeNzBVNZtSWu8GiBW51DZQZPoyi4rye4ypw0LAWUeN&#10;b8g7SaNe19tD38MYSykmHMexinocdb24CJmZXI18V3XrA5JA3L7vq1DNkXAmByiSZ/vi8gLD5oye&#10;PH1Kz1+8oK7r0Pc91bgCdG2H8/NzPHr0mLRS6PuBzs7OBUdY8yOMsdhutzz0PagO9wH5ec7zAob4&#10;KS7Oz9EIlYrmaYK1hjebDR49ekSlFMop1dbPrM5RqjBgXpaFlkXcvsJgzfhjHQoAOKU4v/zlz/+X&#10;n/3+T//bGEJyvrn0TftQ7M3uRJZZloXrX55iilxNHAyApmmqMtROgK0sRN0QI2mt0PU9Li8vqes6&#10;0kojLIFikpmC1jJF7bqOuq6lUF9AMcI4mmah4DZtQ85akmFkgqT4FLA4LUkMOUZ6KrnBZH7hHAnI&#10;ZeFpnOirL1/zV69f0zzN9OLFh3j8+DENw+bk1tQiVyWlFbRSJOvSwsxMORVSWsuaVEm+XSkFBJJM&#10;QRY2o0ztE8KKWiOFFBLG44TDPKHfbmvmZsSDh09w9exDPPjoEzz46Deguy1YaQytR+ctWmfgnagv&#10;GSJuWkKqdOMZigvOzs/Rdj2meUKug0Hv/ankPnnhuSrbKsRj3c4Asq6TnftK4hb4ScmSbuWsTNaN&#10;MWi8GHFyysLMqHmKcc3uqE7AqnY8bbRUpQ0x19AUaxBjwuF4rHoEC2d9PRzoRF9aKx5JwyqnaD2S&#10;lwdt00gVJhcQ5bQGv4JTSuTs6rEwTACFZQFXMvP6fVoH1VprWGd5XbGrOsC0zlLljpIY73T1gYjF&#10;u+s6bryv+arVfZwLnPM8DB1tNgO88+yshXOOGu+hlaIKL2JjNLxzdBJGhYUVmGIMmKcRu/t7WGNg&#10;rIbWitquO2WxHA4HLMtygrUopQkA55xFR0FSGf9xD4XTxzyN97/49B/9z5/+n//gfzzs7l7++Ce/&#10;++dIVJkopVBhUNO0aLuOpK+WtiClyMauRB6Nmvci65G2YXFmWmw2Wx7HkeZlhjGGlxgIRHDWMteZ&#10;wVqSW2OglaKSMy/zTCBiZwxSTFQnqogpcy6FUs68LMLAWx/a+nBLGE0p+PwXn+OP/uhTur/fcUgZ&#10;w2ZLH338MW+2Z2jbloy1PE8zWWu5a7w00EU8IlxK/TozTzUQhFm+xmleOIaIIn9/zLO4HXMVylhr&#10;0XUdX15ckNYa43HEl69eQSk6af9DYTSbLS4fPUWBQkqMsEQcjtMpHyKXgiXMPI4HGscDCIwYFuSS&#10;0XY9WIlgp+s7yb2sPXdX8wzXcn2ZZ8QgbIOmEbdiSknoVqIU5BAD1ReWUy60thj1YhBhEYlqcBwF&#10;k2aq43ANrxFFqF1Xb5ByuUcrQziRJSs6of4AcUeuxqsU80mEY62vD7uAcpx1VR69qhxFHZsLUxbz&#10;z/q5WYJdxFWohZJNpb6E1lrqOnFjgsFaa7L1OSYimqcZIcYa0amoFABKk/UNGmdPdmetFKyxbERh&#10;S8boekAViTI0Cs56InkxSYb5gG8aSGuz4DhNktxt3OnA0kqTZK8kPhyOuL65rTYmA+ccKa2w3Qgs&#10;6PGTRyicOcYZTdOQ9w24EC1TgLGWCxOdeAr/LB/LPN2/+vXnf/dv/83/7i+RUmf9ZvusHzZn3jdU&#10;HwzSSrM8VJZyLtQ2HRltqORMturVc8mIMRKRZEQOQ0+73Q6H45FlLTNw1/Wkxd65shwppUjaaOIi&#10;kJcqwZb2RXQkq0SVityK1LYtScUy0vX1O/ryyy/p9evX+Oabb+jrr76mtm3pxYsXePHiBT169Ij6&#10;oUfOmcKyyDBKG4Ks66jqMyjVCXfbtiQ9N1HbtaSUIi2CLrRtS0kyNNEPQzURoR6QdZBKkjeQUz5l&#10;A9zf3wlEQyk430DLrYZShBwlIE9GTCszc0SUFZu8OFVH8m0ZvSoL0z/2UoIFHJqicBtWd6PkPkpU&#10;4LIsSDGtLxJJfJ2QhEpm0QxYU3uI7+QtOCe9vTHfedlrMnZlUKwBwmsGyDRNJ7l707T1axHsmnMW&#10;EhWAdVYAow2ctfV7IEGyIltGbXki21oFrK1JCAsBxDEGLMtCMUbZqCiqB5HlaZooyqaBldZUWNS3&#10;RERd13HXdcRitSNJH9cAKcql8BIW6NrC1gEor4NR+Ro01QE912kuKaXYe0faaDbain3eSFV7OB5Z&#10;OCJMy7KI8zFKJW605WVZaJxGGseRU5QWgYh4Oo603x+wP4xgLny23dLl5QW4MOZpobCEOny3ENYP&#10;8z/zofDdj19+9od/KyzL4Qe/9Sf/fNUSEBGxnLAgZkbf9WJGIdST3azEGS5Vy8AMWik5IEUAQSlN&#10;RhtYCc9gYwypyrQ3Rl6SaRFW31r/hhAwTaJAvLu/x/39PXa7He5ub/H++hrj8QhT/euPHj7Ehy9e&#10;4OrqCldXVxi2G7bW0rIsHGKQvbXWJ/FOqioz54Q7UWG3HKO8jMxYfRMAxJ6ZSyFBbUlpTCQkakF+&#10;q9O8wXvR3+uqxV8Bt/Mc8Pz5c1hjcb/bS4rzssgOmjNiWFByhjUaKSeWEYa4/woXaKW563tRfNYB&#10;Gb7jNs0rqQdCRsp1aLyK06jOo2OIsh2GUJJ0xfS1XSNSWqLTsHCtgNaDaG0F1s1UqbF260uztp31&#10;89I6OxBVa2CWtC/yvqlzClTRzbeHUErSc1d1bd35Jy6lEMCUUqbxeKS5eg+cc6SlhEYp0k42TQtn&#10;HXa73eoIBjNTjBExZSog0qtQjxn7/V5yGXxDtqaYp5QopyzutCqdNasVm0HzPNNK/Kr5KVTbR4op&#10;Icu6kEgpatp2hRuTMcJz0FqTrLQTlWp5nucFh90Bd3f3BGZ0bYfL80syxuB4mPDV62/w808/o7u7&#10;O4CZtpszcr5ByYUOhz0ppYiUnG7/tJXk/6ePP/jp3/2rn/6jf/A31hnQw8fPfvgX/53/4C/7pntC&#10;Svlhc3ZWSl7pSqyUosyMkpnGcaqtn5IBkCISrzp4mibc3t3RPC/MXKjve7Rtw7kaXlJKFEJkow5c&#10;Zw0AAAVWSURBVDWVXJB04mmeYLSmYRiw2Wxk0JgTllmAs+vqqpQMJ8NKrqszCjGSbzyv/vaUE3vn&#10;SJECF2ZVlyQiViJuu45ijBSWwN771QrO0zRDG0PWWQITKyLS2rBSikIsYHHe0IoDV0ph6IeKQAdr&#10;Y+jy6kE1fk0gkqHewwdXAIDb2zuM4xFtaxFC5LAE2u9GeOepRopXQ1FiAtGw2YhVmIDttj+tF9fq&#10;Sx50QkoKIKrdEE5+BmPEE0MkcB2QhxZoDR0PR7FKW8POOYohMMnFUDcX6vTPUg1u2+32NLXPOYNL&#10;IdTD12iNnFK1tMjgrtSUbYasAtc/U2z2DXzTYDyOHGMkUjhVQmvfLO4+rtGDcnCHJSAApy2KtSIV&#10;XpYAZmlbViFeKRkpF+LCfAyzpJJbC+d91cNISLEcrVKrdhJgXFPImIkI2hjqhw27GEmEWgtrbepc&#10;RLDsUezYpBRxNWYhhgjXSKWzzMupArNGWJwvv3iF99fXaJsGXdcjpYzXr1/j6ZPH4kAOgVNMuLl+&#10;j3kcMV1NePbsGc4//piurq745asvMC8LNY3AhP5//3j4+Nlv/al/5c/+Jzln++Dxs9/80Y9/8q9W&#10;bwDAwFdfvZaSMQQcj8cTf3BN2nVNQ23b8tC3pxRibSreC7VPXrMQxhqjVWu6pmkZkDJyt9uJh79y&#10;HZYl1IGZIfnhaAKB19CMnDNN08REhPE4YhrHml4kaPKSC7quBRg4HA4YhuF02+92u9oTKzjrkaqS&#10;USkZNlYBDbquk9VaKZyiEIJSTjxNcx18SbDKgwcPZCdeS8e+63B+seXHV1uSPIKCaVrw2Wc/x5t3&#10;7zBNEiRjrIH3Dq24W7FKpcXvkTFPE7TRrEhVRVuW26f6Hvquh3WyMTgexzq4Iz6OR1rnAeufRST4&#10;83GavsNEbFlWcBIEsw66anUAQIaXWnIMSRvD8zyRUlroSUphrpEBxggSTRvJyuOC6o40rLSi43EU&#10;wIuR5K1aDbGpdKOUEsdY4wRq9VNnDWAWL0H9tdjtdmhl/UcAOKYEeeeJ5Wf+rclrs9lUovgisXE5&#10;QSmDs7MtShGvhnNOntu6Mi050TxPfL/bYaUleScRhYXF8OW9x7Z6LgTx3sE5Rwzw9fV7cs5x3/XE&#10;DP7Vr35J76/fs7UW52dnOD87o+1mYKU1Xn3xEp//4heY5iO6roGv8XMXF5e4evCQtmfnfHN7g/1h&#10;h3mZ/qnipX9uH+/efPWH/9Nf+y//UwBou/7y4urhxwDw8IPv/3svPvnxf7bZDLyWqP0wiLCj66CV&#10;qT50xdY6aCUSUkUASj71d23b8DJP9RvrQJChWy3gT+Ecm6oIFGqRKPCOx5lCCDwMG6ScOGeh1DRN&#10;A2Mt90phHMeqv2D0XSdJ2jlWPqCt02OHRWYP3LRtzagQWe/qEK15mSd336rGW1uNdXJvFYi5Qdv2&#10;p3J2mZfVdUfMjM1mg6dPHtGmlUEaQeHq4gLj4YAUE96mazjn0XZiOFo1I6WUE8NylX57L5VQtaFL&#10;y1CFTwwW7FcNDnHOwRqLnBuZI+i6q48L1iAhozUaLwd3TokIIiRa5xkyyzCYJolZ842HNZYYqNJ2&#10;cTyK5TrWVGeqB9OBUs0f8b6RrEkrTlzvxA+gtcI8T/XzSUQAVRPeOphUVS051oMEJArM1Rm7hsWI&#10;tFq+LyEsCCGe3L25Gr9STIgqYt1/rqYt58xJY2OMPbEr5d81rPPUd704HUmdtjXTLC5ViZ6vmarg&#10;EyZeK02Nc+jajtq2RQiBKtdTYgmJkDkjo5AQvRWUAnIKGI8RJUtM3ziOyG/eYl4CPXn6BE3b4Jtv&#10;vub/CyK5XwKAaiebAAAAAElFTkSuQmCCUEsDBAoAAAAAAAAAIQDQ1Lda478AAOO/AAAVAAAAZHJz&#10;L21lZGlhL2ltYWdlMTAucG5niVBORw0KGgoAAAANSUhEUgAAAQUAAACCCAYAAABPVN1FAAAABmJL&#10;R0QA/wD/AP+gvaeTAAAACXBIWXMAAA7EAAAOxAGVKw4bAAAgAElEQVR4nOy9WaxtW3oe9H3/GLNb&#10;a+3m9Pfcpm5VXVeVCS6XFRtLyJbygkBEihBCOFKQJYsXIiQeQAIJERksohBekBKBkzdQUB4CCEFI&#10;HFu2E+TYlqLIgTiU7XJc3a3u3nu63a5mzjH+n4d/zLnm2mcf24VSrlvhznv32WvPZs3R/d33NwP4&#10;6Pjo+Oj46Jgd/Jk//1/9VSEIAmZAyortbsD1ZouUMlQVqhmmCjUFRdC0Lb7+7jfwT7/we/jC538b&#10;3ckJQlMjC/1bc4YlhQ2CNCRoTqAaVBNgChAACZbbTQ0wgCAMfhkEYOX6+HcQSF2hqiuEukKIARSB&#10;GaBpQOoT0q5H7gcg6/Q8BAh1RHW0QNc2iFUFCYSawrJC1TBkxbDdIW175D6hWnaIbQWJAU0MaKoa&#10;TVUDIqAQoEBASBDEEBBCgISAWFWoqgo5Jex2O/R9D6gBMJgZDMD15RptXeHN1x/ix3/8R3BydAyd&#10;2js2mt/puf/o+CM4/t7f/eW/8ws//7f/t+92O76dg1/40ru+Ck1hBuyGhIvrNZ69uMCQM3LKzhRy&#10;RtYMhoDFcoUv/Nbv4td+5dfxt//mz+Hk4UOrVkumSAAwGxJsl6k7wbDZIfc7QDNy6mGqAA2ggHRu&#10;ZKqgEXNCmJOE0okJUVAtWzSLBeplh6quwSAAgLTboV9v0V9tsLvewIbkXA4ACcSuRvPgBMcnR2gX&#10;LWIdoZqhSZGGjG0asL1Yo79cY7jeob17hOqoRWgillWNo67Dsm0hVQVKACRAIIgxoKprtG07/W6a&#10;BrvdDtdXV9her6E5AwaYGRSKZx+cYbXo8LnPvmP/7k/9BF5/7TVonwmIAUaYogyS/5rYpBWmOZ40&#10;4NbPPqP7obz12pzt0lwu+Pz5kN3kTt62/czYK66VPgAgzWCF98+u+d83Pt/s381r83dOTTPsG/7S&#10;YJQFQCunOa2Il47ZWLzyGsuH2+6b2jfvHABs1uv1en19fdsX/91f/sWf+wt//mf+k9uuDWkYLi8u&#10;zuxVLf4OHpFCM1WamQFGEggiCEGQVaEESIOICzyDwszQdR0Wi4VByKwZohlkDQAkBUo10uirwwDL&#10;PuXUMrwKM5fyhNw6LeNcCwAdTxp8alVhNjITP08SIoQEIufZQ2YwVeSU/CdnUMsLCUCw11zMYJpA&#10;KCKBIASRYdrDLIJwjUCEBjVaVqR+wHYc0BhR1RVEBHVVIVcVhqwADEbAQAQJqGJACJFCgRQ2ACsM&#10;gQAghUi4J8P9J85+0W8jUYiiXJkRiN9nNx6c/zmt/DITNhGBzZjQTJPbv6twg3nbxrff9syoD46f&#10;Dy7fuG/fxlnbcHCN0yDN5ch436iM8vA9N27EfpC8y0ZwPybl+Wkwyro0m3TdafketIEAFl23XHTd&#10;srBGm7P5n/jTf+an/u0//Wd+ygfcxuaaQvnVr37l9/76f//Xfvbq+vzq3a9+5Uu/+qu/8ss32/6d&#10;OmLh6s5RMxAoiCIWxAgkkNlEvM9Uo5lBtUfdiLVdQygRVBDM1XGF+joQoSHDaDCYrzKjE5UBqoW6&#10;haMeADtY/jMOoVo0a8JMkS0j5wGSDIIABgIYYMhQAkoCDAAyfFrFmUfKyJZhyAgmgAKpmC4CQgkM&#10;olAqoAnQBMkEQkSGItkAsYBgAYTSBJDCtCwHCCNiaFGFBhV6hCYgqKBXgyV1rSQbTlriZBGwqAMI&#10;gZnQRM1y0YkMEPqSu7GKjQeqwkQqPLhnLs7Hlcu5BC3XMBODM/HLidE4aYwMogh6G7nAS3z8gIPM&#10;9IPZ6245O3IGmzeRh8rNJIFvsrgiC2br5ubnqXe8XVma318YGfeyZ87TbNJJ/K03+r+/7+BLeTiu&#10;OHxg/DixyjJGH3/749/35/6L//K/Ect2fnF29qWvfvmLBPBzf+tv/i8/+9/+5f8a38FDpubNWkgh&#10;pSwH0uj9sjJ1jg3UTc3FYoEYK6iBOaubAfSnCq3tf6blcPDfuF7Li236sdlMG/dL0MYvxF4zCOLf&#10;RAIsUv9QqPqyDjGABNTcFBIRBAkAxEwBEUGMFQCBDgbrM5hRCDpDk6EJNbq6RVe1iAiAKggtuENE&#10;E4kmAG0rOFpEnC4jjjqiqzNWHfDwXodlo6hCQhUAzYacDVAfjhgiYogw8/G8cUwS8SXimt8z++DT&#10;Mc3yKx+wGzzIeNu9kwB9mfbG1r2qVa+S0rx5nbdd3L+TLz84P+xVn196hi/dV8yM/YDdGOT9hz2L&#10;vO0Lb7SMe5720oXp43y8DQZTg6rCzHh8fHLns5/7oR/5gR/8wR/5T/+z//wvfvP9c/vKN5/qf/zT&#10;f+GvrB5/8oebBx/7YWmX9297x/+XIx60ttj4QkGIERQBNKOwS4OBZoqUBjR1jcWisxgCVdWyKgOj&#10;UyVnqhUBEwBuVkNhe5X/5hDN7SfawVBOXLmYApr9x4IAQfbCcmZOFOkIkoh1wHK1RLvqEKsAqhYq&#10;KcaLmWtJDJaMtJSBpKhIiAFBFdEUFQ01DILsPawC6rrG6qjB8XGDo6MGx0cduiagiUATgDoAq0WH&#10;09NTPHj4mu36RDNBrBa4f+/UaKCaTFoQaRZEJvUcODAL9n/bpBffbuzbXgRxFMMHOvv+3wM1wkYB&#10;x2kqRjkLHC76+UuNh+141TFpKHsVZK+xzNWW2fXbnp/+dhlyC9n7lXGMcMvXue6zH5O9jrMnemIC&#10;OXhr37GfgxtjNBNf+w7f/I5Zlzm1QFyrpnonAEBVMVJRXQk/+WP/2p/9kfDJP/u1958hP/nK3998&#10;6f/6G+//xi/9dy+P2Ld3RLNRgkz/Q4I4ms6RLSswW4iqCjAihEAJAa58CygBOpK2iJvFQtceyldZ&#10;4S4vDa3OCH9U3/ZXp0VipoC6xmDmOEd0UABjBwREHlddGcyhH7DdbFEtKlRREBkQvDMIpqicP0Op&#10;ZCUgEpB3sMHNDAk1ggpse4GsO0hVo6tqLJYLnJwc4e69O1itOtR1RAwJgT0qEhUN0TIwbDGst7h8&#10;seXx8T10q1NUbWeWd8hmRqkYYzTTTNNMzdlAcc3H2WihaZDj30XH5n5NzYnSpimd6+JFyHFa6wBv&#10;Ao2uEOzXdzGv+Qre4++yCZXBHwA0jqyGk3QYgUDD2DFOusrLOv/etOTY8Nt4ypyjzfnQS4dNgv8l&#10;6T824IDP3ny8XLuJjtp+Fsogc+rQzfv2+MzIkA00qKkZATND8XqVv0XopAU1M+Dore//8cfv/LEf&#10;/fSf+Dd/+gs//9f+g2e/94//Tu63l7d09w88IsaZ9hmilh4GEZQVue9X6XrO6lI1Rlsul+x138us&#10;RisLgkJS4J2R/VTux6mMlrm8Gln9zELA/sVlRrJBdVzCxQgpjId0LUdEoAeMRaC94uL5ORgMYks0&#10;XYtKAgINBkVmgmGAIiOpOpNSRTBDJUQlhoqKiorjRY2T0zt2enLK5aJGWweEmBD0EjERlQmqKqKV&#10;Cm0VUUeibSPaRlAxQbCD5Q00BSLk0qmElAPHPoRYcXRh7iULb3woI/YR0PihBRpnvOGAGdy8zwpO&#10;YbPhojkfGQ14Mpi48keBmCNSQjOBGg0Sm9itHn7u3/r3/8bF13/31772G//nX336e7/58/368unN&#10;fv9+R2Rh2TY3pBxIKMuMRtMiKZxJqylCFKvrhsfHx3hxeY1dVljOpdcyMhpQBAwCS/uRmx22N+D8&#10;3eVFBzfa7F+YvydnhaSMHMTNiMn9ODIJgdFBE6EAEGcqKSPtdtiZATFCSAQoKiggChNDDjWG3CP1&#10;GSkpjo+O8ODuKe7fPcXJaoWubRFj5G67xfWL95F2F0h5AxFDVQc0dYO6qtE1LRaLFm0T0bYBXddg&#10;eXSC1fE5ju7cw9Hdhzi+8xCxJrPRclIKAmBASgoSEDlYxx8BjTdYnJPSfAXd/Dz17nsGaBxNBIUg&#10;lOdVjVIkt0AAFQSprAoV6YKQIQSICIQZdz/26R+7+9anfnTz/MkXv/wPfuEvf/Uf/tJfwR/yiCjK&#10;ic+nwBmlUVVH9ssC7nFE+YwCJVgtKtx7fBcv1tfMg6JB61LWlJAMjQZkwhKhIEbCHBcpoIQpJu90&#10;IQCZT9E4eByvOX8ECVVDSoqQ1VeUWCFs9zBACS1aCDQj94Z+26NuKmhNCCNqCmBqRCJCgDYRdTfg&#10;uG7xxuP7+Bc+8w66tobAoDnD8oDNxQZDGtxlmzYw60vzPNiLBlSVIOcNNpsdTCukocLQ77BLA86v&#10;zhGfvo9u8S7uP3wd9x68juPThwxxBUiEskJWgeiA0VPFOVKmzpgNCgZi9N+oBZAkRwYJAFQzAwMF&#10;prNFS6dh2w8yx6VLEgqlqk0a2Lhe53bFdHL/iYcnXnHf/MRLahBvuzgXui993eE6md1iE5I+qsN/&#10;wPNutvx+QON8LdohZ3n5vunPW5WUA03kAGbT6FdCcs+UuuDytQH0YqAExFrYNTSlEBYhFiCWXSsP&#10;AMHq6OFr3/8Df/Inf/Zj/9K/8h9+/uf/+n908a0v/620uXqpLfNjxBTK4rDJtR9ihMiBCmUG0EFy&#10;R8nrqrZl1zEIzHRgSjsoFC6krdgOo2o/fo9Os+eRgQb3eM45+HzIeHDO2+rILGVk444pmDnfcqf/&#10;KM4Epk5AsIyKGVF3YJ9RR8WqbtBWFUNcITYRsa4sInK1bNHUAlqP3foSOSekIePq+hq7YcCQBuz6&#10;Hqbu9pQiB4IQVQxo2xpVJKoo6NoKTVOhbSp0dW2r4yMulytsF9fYXW3s6Xvvs12d4u7919AtT1C3&#10;S4t1y1gvIaEuElRGajRSGAsQnHPyc0Vias7I6oy2rWsAgWZu8rmg8RWtOmoiAUUU+eyYltgyQRRx&#10;BFzVuAc+byctF/XfWaCRh8/PvvBGCNN04XsSaAQw+vpmjOeGVjOq7TAaAZ3EhHd4ZOQOv5HtyYPv&#10;+/S/8e/9H8/f/d1ff/aFf/Q/Pfv8r/+lQigvHbE02QeudEFEUFWVhwMPA5hSuUlcrywmBGCsqwho&#10;gqYBtAxfYyVYZ+ryTZvB/x0D96bZmkc1HkiKubpp2FO+7Id0BDs5My+LXLRYgqOQAR3QSMSdVYs3&#10;HhzjaNGijQFNHRFrZ6/DdkDfX2C92SKlHrtdj+12h822x2bbQ20/BjnnYg8WDcYEJBCDIAaiaQSr&#10;ZYPFosZqsUA4adjvCBFgyNm2wxbNJli7DdwN0e49CLwbF1ysGpO6A1jBVG30kMCUOQ12fb3mMAyo&#10;qmC73ZY5Z4hE67qOoCCnZBfnZ6jrmk3ToW5qy1kJKCQEo5GmZiklhGKjFMHoi1vN1DJEhPTrH1qg&#10;0fZW5wiG75/5HgQa908UNjJzRBVyNwIIIgwxGMW9ekNOZM5WURAlMIqb8aoZGYlqsO7h2//y0a4f&#10;zr/8T/7XvLn6mgu1wyPaxOT2M04Ssdjbs0GDQ3KlrwYIxbqmpSiAlEZV16MaVA2j/2JksUJAORtd&#10;e2mEXz4O5cJo6vgwjsyn8Hihxx4EgYp7IGiGqqkhYhj6HRZ1wIPTFT7x5kMcrzpUNIgpYsxYX57j&#10;6uoS66sdyGLWEAAEdd1iuTyFQTAMCbu+t77vuet36PsBKWUQAaC7R52BCkyJvidgiu12g/fPdqji&#10;GSTUiFXLO/ce4I0337a7ocVXvv4N/t5Xfh0Xl1d4+OghP/6Jd/D64zdw//4d3L1zijunx1h0DYbt&#10;Nb/59XfxzW98DdfrK262W9tudrxe9zQDTk7v4NGjx1wdHyPEyiQEtF3Hum1QVRVCEJ6sjtC1LWOo&#10;Shh2Ectm7gUDGGN0rUPNREaoYc+2p4V8KMk4ydby+fCZf/ZA48wDMWsDMBPs31tAo05vIa0ovN4D&#10;A7QAjbC6qtC1DRUGtWxqhNL5imohNSufjY6dk1i+/s6f+P5/58+9++4v/Y8/cfGl3/yfb45JLHRz&#10;0EMWoHE/6aTHYY7xiY4O1FXFo9URYggwBSwpECJImfE7l/57HBjzGbYbkzk7Jga8/3NiSAazVHQQ&#10;xcgc9qNMhCgQBIgRdSTqRtAeHeMTbz7A22/cxWsPjtHvrmGaIELE4Gp+HU/x6EGHxbJD3dQIISJW&#10;LUKIMAvoh4x+N2C73fDq6hJXV2tcXV/j8vIKKaVCRM7/ACBnw2adsUVGNsUOGTkBHrwhuF7/Dvr+&#10;7xEUWywXlCgIMeBb734R//DXfwWqGYShqWu8884n7Id+6Afxmc98hnXT4OToyE0ACAURITTY9YOd&#10;n53zyZNnWBwd4+T0LrvVCilnxDpa07VcLhc46jrcOz3F/fv3HYg1M5qhioGqRlW1IWVSCI7SoSjb&#10;3ytA48E6+l4CGotyLbEoOmYoo87xBqFh0dZ2vFowRiLEwCpWqFhC84VuEWb34puZcyU1NxFBPPrR&#10;f/0vNnceffbJb/ziT8/bFceRHEW6uOrg8s5tE+cJNIoIBOYqM4wiAW3XIUjk6CIU96cSpkhjxJKV&#10;CK0SWCB7IGw/SNwP0rRwbH5mZFGODZhKya4sbGo8D0+4co+qoJYIzTvELHh4/xhv3D/C/eMWrSRA&#10;FKGOaLvWum7Bo9UR2m4Jhgax8qHJaiXJMUBNkJNh6AekNED1Ifpesb5e4+zsBdabNbbbDXa7HVJK&#10;mGJNQAgDCh4ELW5VGDx6sawLiqFqAqoqgALEukGoasTgWkfTNDx7/hRf/F3i7r376LoVdAiIskBT&#10;VwC3uLq+psLQLpYABWcXF/bi8oqhrhDrms2ux2ZIuLy4xIsXZ3jy7Dk+9tabODk6YgwBu+0OwTNB&#10;J7B5b/x/l4HGV5yaHwe6+Oy2V0U0zvvyYQEapy+cN3p+XQ1iQBMCu6oyU2XOCUkFgQBVUERiedIV&#10;KRdWxJi30J4++OTy4cd++PLu48/1F8/+saYeABAJB+jGl2oh4CBERUEo6rBRDO788OAGENIEO314&#10;h1UTDZYJzciogKxmQ6YZYBlgFgQV0GQm/As7HAl/5hm/McYTE/EGAkiGKgsYvbOBgsAMIkO1h3JA&#10;0gzLBhs8rbkSoqkMd+90uHd3iUqIuq4Q64jl0YInd05Q1w1EoqkJAXEtEgGaiazwXK7okY+MlbtF&#10;oyLWNZpFi9Rvsd1usdlskQaFQWAMyGojTcEoNqqDxX1qQTygQ8KoXLm9rTCQtBACq6pC0zSo68ZS&#10;Bp8+P4PIFTyClBZDZFu1eOv1t5BU0ecESEQC2Kti22e8uLiy/tk5IQFdU2PZNjhaXeLZxRXefPwI&#10;jx89RFfX7tLVEqsyar97WrtNTx9F/YcjopEvX9lrIrd83YG++t0HGjUANAMzYaCj2HTTnUqICbIp&#10;IzM6yYwMUIglCmL0xGGhIZT1YwFkggndQaejWaCK5Zuf/pOfePixH/vqL/wPf2r93pf/PgDEIgY5&#10;jcAMMyBHVN+KdumETAIpJ1CE9+7dw2KxBCnYbXeIdTSPC7DycgMF3qIJIjowTMq83DbUt8ygOQc1&#10;o0OrRRw7wCiuMFgZasvIukXVKE5Ol/jY2/fx9scf4e7pEsNuh7btULdFKyBdpVeZTRt9cjjmLJbJ&#10;8vgySAjIcKYpIKyp0XVLrFYJKRm0MJaU86TB6hij5bEURhAiYkKSQhMJnDTTSJTgLxOAQQJijHRG&#10;EVlqOFiMFUFCs5kOmQZDhBhAVCGyrSJWDS1vn/Hq4gLnl5fGumXV1LboGrx2dZ8XF9d4/vwcn/nU&#10;99lq0TGQZinDWzPCwB9OoBF78/8gonF8vATWz7H0w2OmNExkMLs61whuuT7ZuTYzc2bkNHb/24ho&#10;9GslrM+dyhjDCkEoSkive6O1LCo1UG0cRKEDrJ6HlJ2fmAf1iWMY6m8KVXf09r/6U//70//nV//S&#10;k3/0iz8T1dRgVhrnLm4beyriRUwwWVvO88rwBBFbLBaMMQB0BFRVnZd4OFQJYPLEpTyTAN7r22TP&#10;bDbKGjuIb4IDIDlbMXUMOSeEwsRirJBySatmQtvVePz4GG+9eYK7dxfYbC5wGQY0dYNYCUKElzGA&#10;j5ip68dqBkV2JoPgq0k55o/7iw0URkACEIic++LmA2Jk0RQEYSKNwu3pUYt0TgCBWHHduoeHAiGJ&#10;QCDQBQWJGAJiDI46B4GE6MlrIkYJNBGmNMAAiHMdDEO2nAaEquXp8QlUgX4YeLHLuN5d8/JqjWFw&#10;T85ydYyvf+t9vvX663bnaMWs08iXhf/hBBrxz1lE48QXCrHtHWpitJH70oID60xZQQ+JhucVBAe6&#10;ixRWEBlABqgQjJFBPtAKAILY3WGoV8AINN5QD80PUgIowbxMkRql1EfIRXqJOAZVFq2HRk/iwDte&#10;NISXYZaxk7P4xYPrEwOeTU5hEGZQzY5f0LMeJ+uJAUJBVYszhHt38LE37uD0pMLZ8+e4OnuCx48e&#10;4NOf+jTqtoVRMQw9WLLIxQIMRM6u6agBQHbGaGNSKR37URRgMSNl977APIYDIULpmoJHMozFZUqv&#10;KJAweirIEZydo2ZWmIeEgChEDMFiFb2bhdGCApHggVeBiLE2kvQw9NqvSQBjjT5l61ZLShWAD85w&#10;fnmFVOIt+mGwlBJSytxut+yb2hZNzTz0zuiL9ve9BDTuibKoad8rQOONa2VEOMrkUTgHCSZCZ96i&#10;Y8za5IUTVypcqaZRWbxyYw5A+Wf+vQAQJ2lsdI9h+d7Sb7iP2tUR2oFPkxQgVhFtUzPGgF4VNcUT&#10;pUSQSkEWDSyhZSMoaIWRwE2S+bDNpujws02/fcKspBfncj6ARTZUdUSoW6xa4s7dJUSIZ0/O8O5X&#10;/im+75Mfw9tvrXB8fA/Jdsg5Q00tRiGyQJXQPGZiuErgLh1HbU2BnD2aUrM3XG2USQIJBkxh1VJC&#10;VV1lww2BRh2XibOJcZWNb46TbajTPaa5UJeHQ0dxM4ZBHFylsG0aLBcLdE0HSDCPnRdshsxYVV5/&#10;QiK6psJms0asAgTGnBKur69xfd1h2dRsongAG6Uwx+8RoLF8nofm/GGARnxIgMbxFUIgK3jIywr7&#10;tNISirPVqUzgfugcL1SW0L1SawQwT6wqOUd7bhQWR4/ae2/88Tg+DDjSjmmoDEEEkVLo2Txjywwe&#10;JQjAxKSODE1jQQKZki/MAEPGpAt59iGAKG70mLvZUBJ+9kbEfIrmjGAqobRno5ZBi/BIPy+JJhGQ&#10;kJASUUlA2xBEwovn19itrxAD8dbrD/H44T1EegUm97JU1AwHQiFmZnPa9eIx6mBjzvC07VL5SadS&#10;kN6fvZ6pE+OaNB4ChHheSXEbmZe8Gj1PheXR4wLMptRZFtlsQpMwZpq5BpJzsgBhYIAgICIgIqIK&#10;7nGQ6FoLd71pYfhBIk6Oj7Ber7HdbVAFwXa7xjoST58SAsNq2fnIT+tn7MnhLE3d/7AAjbdcGQmY&#10;N54vQz7TNr77QONIEx4eaG6mqpsBCiARiDRCFCEYPTZPTWgIIZDBKSmZ+qo0D0Zzg6LMkDldTWCL&#10;qh1/8nM/efLO534yjm07RDr8OaFrD6GMt45DRpaiRiQlom4aj1XYbJGGwUqWFZzMi9QV7hUoAqZj&#10;uNYtQuBl5jsxDG+J+fCUkbN8ONBjcpSZod9uof0A0nB8tMTxyRLLLoKWINNKDjBEeLYZpjgRs1Kz&#10;QVF+WIBMK7nteR9aPc5/Wc02rsQSxFS8tDBk5+rOjiYuXMx3J74SqKelfwJYFGHRQKgGoxp9DGhi&#10;JfXL1JTKnoIYKqurGrGqGTwV3hpUTGpIWS3lTAMsBkHblHtEkFKy6/WaF5e1XW+2aOuaQVjK9ZXp&#10;36/dPf18yIFGwR78e4mwi+Cfz+D8lrlGYC9fH6/9M41odAZjU0jZrDlUgSkdhoqEBUeqUGDEkYA9&#10;/qjgCuZV08zUCu35ELnZzVm3aNHFIkZ9ZMI0SEy2CcWnaW94lErIcKm1WCzQNjXOzi/AlCkhIpBm&#10;BescZ2yMRhyJtjRokq63H/bSXyys1LJXRMrDgMHjgJGG5IE6APKg2NqAoBltRdw5WWHVtaiqOHkr&#10;xmnmtFR9BlUzNGekUu05K6Eq0AzkrHCAVqcKU2PjxjUwppgBBnEcseRq7FeglvJ204gQJQkJsBLT&#10;bnBsM6lCch6NEJIcc0boSKm6l9PgOMF2y6ryXI4KFUTIKII6CNqq4lBVSHUiTFGXmAwSyFlZICtm&#10;LSRNcZfz2McZlQN7oHEUi97CScjOuccfKdA48YW9bPz9tJg94/luRzTu+8xCmRNDMloJpIeJ43hF&#10;CTEzTy505yXFwebSKoPB63R4WcBReCm8QLmD4u4PjBiRu7lqRVdfg4i7y4RUZUEdPPDGzENfqxjQ&#10;tQ2qWMFUfaEaTLMyQUGdGNc0b5ym9yVNcHZMDHg/NbObNWcwO+GaBk/bhjngp9jjANmToOoYsOhq&#10;xBggDBCpUFUEVJG16EAFEC3i2pmiAaqEqQdteUSwu2jHybSpF2PClreyJCVCc4m1mOJB4a5NeBt9&#10;yFkyWcpqMHrlqyIXsxqUZoGGIKOXcGIw0xgaaKrKlDP6lDDkxColBBKa1QiwEkETI7RpEF3fgKpa&#10;ygP6vucwDNzudna9XrOpa8Qwz982Gw30GyJsIpr5TM0fxEQoB2e/Y0DjwTr6QwCNhaV/14FGAuCU&#10;N0grSqDr8CNHNiBSrAqBMQYkkNwD/X4IvBQ69tigS45SJ8XXnpmC7rHzpyNQFu9sKv3lBopzG0f5&#10;lWPzy8SQBEJRP+vKCRNqsOSp18WC8IYEgY5FmzmRO+3WycErzh1edTYj04mRtXlhV0WiIoWMKgww&#10;y8ipQs6DazkUCANc9coGE+apLl4BZEqwlTFD4Z4GtX2mpuemoZgFnFpmDGXQiTFhM2fzmUYZj1Ev&#10;nKI7R9yg9KtgERxdkh6T4BNvMooNv6cAm6X/VC8Wh6SKXUomfc9oBjOfyypW6Dp4iq0qUkrFtVlj&#10;5EtpGHh+fobFokNVBYSJ8mba+9j0+YT8/lP28gnevM7bLr5016vWx83VNBEuR7Xi8PkbIsfwIQEa&#10;/foUdAAT2/fOXKgIhTFUFkJFg2e8CkPhag+6xxMAACAASURBVBynyrUeirvOkQ9tqL1qO3Uo7mWx&#10;q3wjg/aotkK9QlgugAXMKxtlh6BEhIuus7Zt6Winc58ggcrsZCsBHp83Sdmp27ebDob9kL3MzQun&#10;KQtx1FwKsZXz2RQpJyRmSEXEQJBaiNy1gVJ1AaU0VOGsk31fTADd/8sivYulnIvtYCYOCo0h1y6/&#10;MMV3GEpCp/8l9MK4IgJPKbH9jYV5l2mAmZmqUhI80jQEMzECwWs8+JIxhREhTBSgIAY17PqeRqDK&#10;GTHUFiSyChFSNrCJIWCz3SK5FwYhuHIqIWCz22Gz3aKtK4t1XTxF4+KcZPp8Wn4fze+W2bWJvvaz&#10;vV/34zC+8vnp71cAjSxXikYz01QOvuvDlzo9SpLCD0oTDt/rMYEIzs1BgwmDpxwQGONdPBeARAEA&#10;vEP7UmljnB8MZurDGJNmiATXLrSMsNmYXu+qdsmEGLvJEY2jUTWhO16iPVoCNMguGRmRY/Ty6GUw&#10;vIGcr6mDYfOX3Rzu26ag9MIMmjJSnyASkIeSCGIRNK8VQBpCACQKQhUQg6GOFYIEJFFnCHkscFUI&#10;HWCmTjkPWvam8FLuOu0qZWZAHtOx3KzY6z+liaOxwKkWFdSMVkrWc4ISnLlKiGMItDeoVK0qShDd&#10;yjFSaNnzl6DZzEqUg2YnDqOCmiwnwW7rlbZTZdZ1kVITEFgg2cXauqbG0WLBzW6H6+0Gu35nsa5Y&#10;xWhmis1mzUUduWyiqY6+8ImT7xFCp8FDTv5Rjca9JP42gUY7YERmVF+DgNJEbIcakIGLkGxBwxkr&#10;bBgZc7YYK4AVs4kZtzRRqIBZ1XyvlQoAILASrajmUIH3L2pJcXZu4O4q/7GZ5HMb/mC3mgK5mxnb&#10;RYe2a8epZ3nWQhBP/SyvmCIkOfLkPV++bbIOx3z8q0jnbI6vZVfN+2EopcvKtzI6oduYlOXvGhP+&#10;ck7IJoAGiAkMjk04/9XZbM7bMS4TgqMMUv/+IAHj5jYO+BDwyMR9jIbNKgHZGMQoYAjmLspA0A2J&#10;oqwVKpDpveU6AToeYUZNMBEjDQwxOsMstTIpwUKoAJJjMFYVIsf8XAeTozNEU+yGgTmrAZlVCNhs&#10;emzawVSteD9G/+SIa8BU3bR0XnYgJOeirhDBHx3Q+L0a0TheJwP3asPYNpfoZmoxCOraNQPN2VQz&#10;pOBNxUPmMc6jx0HNM2rE3Wmjcjd5shzgYiyR7UY67e7HyOeApJUFZTptBuNeeGhmPwxYdAt0Xecq&#10;uWZA1SMisxUWaocRL0X0uRJjs4G9oZCNknd2blwFGNfBDIhzE5sAQuG2Cs0BOSeoZoxJofCAcU9U&#10;go97zkPpV8DIEEb/AefNYKFWeu0RS/SgcwkYhWW2+b1j8VvHKkKIPvbFFGHwEmoqYnlaDL78J6fl&#10;uDJhlg0IVIpMqxOBzgACCNUS3UIFh4QQK6oBUSLIYEJHiRhCGVL/8lYaExEkM643W/ZDNqhQBNju&#10;Mte7hLZpvBGWZot+RjoH8OBMP5hN6C1nv2NA454oWd7zktIBHNxfGFlpxXcLaCw1BKdGFRHqunkR&#10;igTQ1NGOV0uenBzj/HJL1QyYlHR7AiYQoTlORJ93I0qQUelKWS9FCwGAmIbk8f/wlN4SLEXQ4xRi&#10;jKyrCn2MVEtQmBcxUUcJcs5YrJZcHa1QVWHs/UgL3l1zASxBIDFMmsjk5L/1eImpT+emVaS+05Sa&#10;QWSUsCVwIwPJ4KXeQYQgxfOAkWt6VWhzd0LO2ePCS1CHllr1oyfDQwG8LzaO4bgMxMpzhZGUTW+d&#10;rXvF2lE3yln3MpSY9EfN6gCXlJgGo4N7JSbCmW15iXgWq29e40VlQoiQrIhVxaau4bhBdCGRdRKY&#10;ZkBKGYG+/d0IIEaSIVTIDMj5HNfrNbdZYZZxFXvUV9e4EyKaKpIyensAwqZyC3qD7P6gCeXhWb78&#10;izeu3X5qfryK7ItZcmtzbPr9YYlotINrY/v3X+rrNgq5aBu7c+eYTwbDduinB1ypLOH4pkUouoAO&#10;ac8ulR7E4X4pp9+otq9vcDARMzBQxMN8rPBKT5/yqvQA2DS1LRcLNm2LbcpAyiZV9CRhc4ReRnPE&#10;ipZSQIuZUJ1x9vmQ8ca5aVwOHqQQCAQgRePyJB8y+hYU4jtEDyl5rkOgFzp1dyMBj1CEiatn6rhK&#10;VrcQdHJzcupDzjrxtb2pRZS0J4wh3KMpUSbFvI6eTHqjomhphKt2Q9HKxjjHEfj0StaWcqLmBNXk&#10;/iQPT6HBcHx8hNPTU5zeOUWIASLkuDu3WrYhDVQz1FEQSASPKfHhVENbA1VsIOKZnikT610yubhi&#10;VTcQLlDHYmKNCjRZwqDn0OGrj2lWZ3dPsz0Jdj/x/0ugUebXxpyY8XGvcWHFZIMmumnvqLd4RUIX&#10;kgZY0doBH4m96LLZJ0OpduKaQva9Dfa5Dq63lr0eR47j2tKI7nMv4giDlzPvHFfYXq1NLXs41TgQ&#10;asiGUgQ0Y18w8jYOetuwH94zRQ+WBpBjUJRiDBoqphSSaWEEQBoidrsddn2PqooASpRhFowhRFmV&#10;bhmphzWX0OakXslGUUKdzTwbcyr04sfeUhs14304sldboltMoqDlkhIhZiA9O92YsnIYkl1trrHd&#10;7ZBTsn7Ysd/12PU7Drud5TzQTBEEJkEYo6Cug929e5e7vscYq13XNSkBMLO+7wnrEWI0BqGQBjXE&#10;tmFT14BExCHZ5XpH2ezMUoZBmJLyepNstd2xrWvUsQF9yDjNsoEGen3XkVN+BDSOQt9Vqj8k0Dh5&#10;qQkPAHQTfuq+m/SAlzNQA61UDwtkoTzHeWhWfOgEqOq5vyYFKB83gDY1cb86CFgEHChSzSYSmNV9&#10;8lLYKyeuAFjZS8F5gi/qbJlVqNG0LVarFS6uNzSvDGMjjwGBAHiptqDFlVek6IygblcJDxmHE73j&#10;sKIsieIZ0FDMh4xIQShp0El6ZxAasN1q0RgUadghaQ9CEBAAC1BV1wC0x27I2PYZ2yFjGDLS+JMM&#10;KQNDMhsyvIJ1UaUlRDRti26xQF01pdqSuUtWzeMcctFqXKNgqAxGsSEnXFyteX55hfOrK1xfr3l5&#10;fY3NrseQEnZ9RtLsWpeQVRTUUVBVwkBYV0cedx1D2CCEK4g0FKlhWWzYJrRdS8YIBIFpYg41pGq5&#10;WHYYhi1AQ90Si0XHRdfZ5dWGm80VlETfm6U+cTgaoMsEQ8QsbsU8w2aSepyJbI4Mck8EHwGNuOW+&#10;g9Tp6e10ANCKDS5wvd51gTKIgbBUFN0AWKSzZwPoFRspXuIvViBUICZeeHk0+4xUCmBuC3p1EYqz&#10;9bGZNg00WCr/hBBMshIZyCkXzuf0yEi0bYvjo2N88OSZA4gTKDPq98AErhWE314duYQZAz44Ny4p&#10;n2UbVX6M5RskBNAK1qCKatEgNh44dbVNyGxg0mEoe0LAfOdpmmHICZvtDhcXz/HsxTnOLq5xtd5h&#10;1ys211usr9bYbhNyAtSEKVthBpxKpTdNi+PjYzx69Ah37tzBarXyfTnhGEdPZ2SAj0XeDhiGzMvN&#10;1t57731+8PQ5Lq6uHTi1kUmVTM0J9wfNHAiSIAhVZKw7LI+P8fiNN+3x49d4995dtHWNNAz84Nlz&#10;DH3C2dWlnV9d8XKzBqUBjWgq4rN/7PvxqU+9Y48ePcKuv+Z6syNKVKsIMPQDr9aX6NqI1bKx0+MV&#10;Up8oM3V4dGepZpf1t0GK0zI8OPsR0IiXIxrnt40Mkdjv4DZekyBs6xoiW+qQPT/HtNRP8eAYr4gC&#10;hlLTxF/CcaMhoxrHfRGohji5Hg9tnQJ6GzAaZWV4Jv7ohVnG1FqGGNG0vtCoRlEepK6O5VWzq+hF&#10;UyjxsjfYfGnCS2cOmTmAnGFhnEDXxEUKwsoMSsRi2WC5FDQhAf2VM5VMDMmjGqEKHZIN/cDzizWe&#10;n1/i2YszvP/0BZ69uMb5VY+cgWGXMWwT8pCLGVDqLph6Lci6dgaFKzz54Awvnl/hwcP7uHv3Lhar&#10;BWKMQAhI7m0AQGg2rNcbXF5d4+z8ih88fYH1douheDPUctHMWABIoUhA09Zl56kadRURQsDRqsPp&#10;vVOwbpkg/h05AwaLdctu1WJxepfV8xd4/sUv4mvvvYcP3v8Am+sLPD+/QrM85r0Hr+P88hLbvseu&#10;d/Pk+PgUbdNAcwIsQUJFKSCmu7O8lqN7YHzhvQI7vl1K8+Z13nbxpbteJUteRfbfW0CjHNx2MybM&#10;BaCrjEHEFm3DOgTsLIHFne7bECgEbg57OJubGR6Apyg1xijidDBWMYsuJYFgxD59ad+GsQQbPLSO&#10;NI92KxuOlLfAQgisY+WgZUkWmnx5I8Mpe0p64Ya5dXZzKudDxhvnZh9L3ENJBHNPzhhYBTfdFS5N&#10;6zqCrGFZkfqEnAy7foeh7zFsN1xfX+PiaoOL651d7zKHHJFRI2XDZpORBkJz2VimoIK+NZ04cW96&#10;RAkIQTDA8PTJC5ydXaJqvo6ma9C0LWJdQ8VdFVraMaRsm23P9XaHPisYKzDWBpIh1pDoVZXGCEjA&#10;A5222x6bzRZmhq5r7fz8nF/90lewWHW4f+8u7t+/A9OMtq7YtR3atkPVdAYJPDm9g54NqqbDdn2B&#10;xeoY/aC4uNogK9H3CevrDTabNTbrDUIQCyEwCmDICFVAEwpQKUQVQsFzdJZ09AoFcD6rk60xm+0Z&#10;KIDZ9due3xPJP2dA46yXtjfi/ctU4TX6RuoiYwiIEkw892HEeUrkrplvh0ITClWBQT0AD0Hci2WE&#10;+OaQpBGxhAh7Z0oSxvRj+6bPgcbCpEATZs0AiaZtcHJy7GG4Q3YVOXICKgUsxT0428NlzhjGIbpt&#10;2F+xMhw2GYN44EbR6P8XICesN1vsuhrWVmgXCyQlkhKh6rC+OMPzpy/w4ulTnJ+fIWVDUnKbgfV6&#10;wG6b0ScgMwCVoKoEY6U5zV6PwSM1S4IWCC25BACALaCXQCq7SPk0ymT/OAYmMIqFuubx3buWSCYD&#10;LdAk+t6ALOaomSKEwK5tzczY9z2u19ceBg3Cht6WRyds2gXabmm77TXOzs/59MkTdF1nzWLFqukg&#10;dW1VFN65e2Q86fDao4ds2wZDnyAUq6uWPIp2dHSCi7MXTDkxVtGUmR88O8PZ+Tmi0OoYeHJ0hDff&#10;eN2qGEiAWZONZWU+Ahqxl7LfZkRjsTvKtckx4M+YTc/TrQWIBIQQZ1YICPPNvdxp4OnvHrTsoLmP&#10;cOmWoXjtzGIxzKmmJiIlpMptbDMHHEs+fiG0sq1Y+bKxfU3T4OTOHcQYCfZwW2bPMCfidcsTs+ok&#10;GFt1mxFxk4FO/rlpvPewlUwrhDBmDJZwudniegucLAJOlgt84csfYP07T3BxlXD27AMM2ysIBjRd&#10;xGp5jLZdItYBdSvojoDVxrDeKdbrHTbrHVLfu8/XzIwezEUjGCpECQ7g5IRxj0yWvSXBAIjAhAiM&#10;Xkad9JqKhLVdhUePH3DdD7i83mKbBg8UK+5bg6GKEXVV4fToiHVdI6WEs/Mz9kNvTdPwwd37fPz4&#10;Ibq2BpDZNB2W3dJC8OCVXhVGIkQhzD0TXb3E8apDINDvNvBCbmJtFYt3w6BZLUAZQ4Rqxma9Q6nj&#10;g2FIdnJ6wqNlhzoGBE+nmaneHwGNY1vmzODmfTcjGuf3cfL5jgjiOIiGlDLXmy2GnM0KW9WCr1nJ&#10;6XHT3eseOehuyJqh4gzCAY1iDRgYpbBzoEAnBILBTMfsXLEaZGxqk5RoKRe2SAtGVnS+EqqIxeoI&#10;UlWwEjDDGG6weFe5WfxZ3qRX6ZkTAz44Ny4jwt2FHhlJxOhxCIECHUp1JEvo+4TNYFDWWKyO8Wv/&#10;4Kv48tcusdkRi9Dj3kmFB/ePcef+Ek21AK3CZjCcnV3g2dklXlxtkVWQBkPqPeYwlNqYANDUFaqq&#10;BkNV9nuAg/HZGR9hqGN0F68E1MdLPLh3D4vFAiLA5cUFLi4u2Odsu92agoi2il72bQwHD1KCxoLF&#10;GADNDDB0bYOj5iHqtmZd14hNjShmmhNjCGi7IywWHeumRtKM3TBYMqXEMCmnbfDdsCunfhgyJQRG&#10;CRaC8GjZIg3jGlWXzagAATMGWCAsTNN0QOA3Vv9ssR+c/QhoxI2IxtkvUsw3b5nknWMB4tGrfRp4&#10;dnmNdZ+YCwOwnDHVr84wDx0CUy6g9cEeklYsKAULThh10gqKeuufOdOzRhuFvtWLeIEAkKTATJHV&#10;KBJs0bWUEGFmzDkjIHrfyuYTHAu2SBgdsreZjLdO2HygdNq8joAS6pQIwhUQGd2MmUjbjKcfnOGo&#10;CvbO259gW7do4qX1gzLWNYwB601C/63nUH2O3c5wfpGwHgZI1WJ1chcSawcEz8891kIMIQpCIO49&#10;OMFyeQQFcX5+gaHvTTUzbQFNuZSf86rKIZCrpsGjB6e4d/8UXVdDlfaNb3zAr33tfZ4/u8Ly6AjH&#10;ywWOj4A0ZAzDgF1OSAbEiqyqYIAhDwlZneFIMpOgjDDUMbBtWjRNjSpGBApyGrzMvCoifXyMZnVV&#10;cdV16NoGIZBmg5EBIhGxCoxBsFx0GFK0nDK3mx1IYd3UyJYx7HaWUmZd15AxQ9P2VPMSzc0IYVIh&#10;x7U/0XBhDTN6n/jA7MEb2qNxEua4IWgmsGH+fQf3l2/jnAvRmzKlIli5tQQNTAxsT8zT51u0AYc8&#10;xmv7vk5YCMd4/7mpMjKdWX8mmwoYoTRilzP6lC1R0Qro2ilNUHIfzPORNBe3IgnGACMsm06ueIib&#10;Y5GzFh/Mn5m7oMdWlpqCKLE3JaCtWMVADAF1U09xFiI0g9JKQVV3RwIU7uMXDo45I3iF8jA1b5w/&#10;uCmSBdp7OLEEDxPOSWEZOFkc4Y9/9pP45FsPKSlhWSXcXymXLTGkhEXb4PR4ARs26NMOmQlNyAgx&#10;IDQBi06wWC2gJwtsT1fYbbcQEbRtg9XREhIFKSs2ux6r5QK5aZiHAVrX0CEhp4R+l6DZuGgavP3a&#10;Q3zyzddwdNxBdUCMLU+XJ3h09zF+85/8DjAk1FA8vH8Pu22PXT9gpxm9KRSEhMA6Biyb2tqqZgDR&#10;tQ3bRYNm1foGNzGWnacMOfe+IQ+Iyn2MBpBDyqyaaKfHx+yaBoCiH3o2bYe6iWiqCjBDXVcIIuyD&#10;Yhg85iLGCtthCysTEUM1eqYorgVOnuPb2PucYl+S3XuK4o1TN75q0qK93s0tevl0Z7E56exjig+1&#10;ySUxnZ/MjD14OcKVvvDG75qIdwaa2MwGtr2pMX0HDu8rruWXzvNG5BfHsCJf9V6Cj2M8P52m1IxZ&#10;FUlg0ayU+BczzdBiFgB7n3ZBB6C+iZPt0RZaZIlS0ilJovBQ2fNTAX1jUunBwmkc3NOyIa5nRLZt&#10;jRjETBNS6ktxFmLMFrSRJ04zfsPr+m0ddPXcPBgpwKUixE0ThaKuAt568zW8/cZjPDhd4fkHT/ED&#10;n3oD/+L3vYZeA/7v3/4yqljj4Z0TSGqhHBCbGienD2AScbnZ4cmzM2z6HcCA1XELOVmCYyELAsOQ&#10;EHLGQgIsCLQyaF15sJYphn7A5eUVYBknqxbvfOw1nC5bVCFABRZiha5useqOeLxc2ud/+/M8e/EU&#10;90+X9sZrr4Eh4NnZGdb9QPekREQGq0NgFRy2jNEYgiFADZoJJczju3zXaBKUaGX3aJo6+dYhoq0b&#10;C6TvTJwBorUggTFGgxqaEKgNEIZk3/zGewSIk9NTdF1nQ9pSNXOzWVu16BhkCoXlJFQPBecsAY4H&#10;n4ECNPoKnAvVuR052QIjve895hMTmuEHNlvQ5bvmKsr03D6qxmaXJ8LneNPN5crxPs7+n55BAR7G&#10;7s+VnBsKD6cmWeG1+5aMEfKlv9iHvxfHygQUmO/YGMr6NFXklJjNkMsGpyJiSkMpkEIbd5AZrfkS&#10;AeNpsVktZ2OQqS2TlmAkgjgSDpbNnjwDmubFTCiBdnS04snJik+eRmxTb0DNwFIyUwwUK9oC/LPO&#10;RniuqRyE0N+UJZicukRRWYvRpFWGaYIrMhmQDLOEb3zza3jyzYQn33qCjz9uce/uEm29wJ27S+x6&#10;RbZkD+7cYbMMaFcLnB6/hkGBs6trMEScX1xjtxuQhlxqq/meDSIBTQjwjbaIvhQqYYwIYmiaFsOQ&#10;cHX1FHfvtPbw0SkXx1OJdYuhIRmgVEgwvPHx+zy688P27te+zs9//rcpVYWHDx/Zo4ePeLXeoO8H&#10;lKhWEmqksapJVgqEDJhSc7JMg1EZQsSYe5L6gaYl2ArCdrm0KBG7zZZrKNquQVx0kCBjoVdSPPOS&#10;QqgIz87P0O96ZM14+OhhUV+N682aR13jCVg5711Oeyk5gQmHAOKIEr4k5w/uewmo2EcTjHIZmBC4&#10;A31jxi7K86Nk3vMLFuKdY4tzt8mELdj09Ri/YiRmm4yNsTMja9jfe7CMR5vlZtsmpjYDNMBJI3ER&#10;XNJ64IUOSM0mpgzF7yPlcYWilGsFCN+GUIQhAFmz0YrYJzHG8BsMseynYgQYR/++FZVMCIImqpx2&#10;piFpQWDqxUmiCYaUDAFsj1rcf3gf733zA9s9f8EqJ0hxS5YUCKiVzVHc/jTZD/1+0DgfrduVT/fX&#10;GBAAkwBVImYiVKUwidSQpHj6wTU+fv8U948Szt97D5vrBXbNfdxdHuEH3vk4vvSVJ/jmt57yaLGA&#10;5IywNVzoGYJUqIeMB9USJycdsgEJwJCs1F60EnvlFZ62/Q7sfdfpIMCiqVBXAUNQ3F22ePz6W3z8&#10;+DFOGt+AhjYwEKX9hEEsDWuenCz42ZPP4J1Pvo3f/M3fwu/89m/x9PQuuuUCZHCYr65oBmpOGHY9&#10;Uj9gt97iipdlc1ghy0YxDkB7PEfTtrZYLLk6XsJE2OsOZ+uMxAVyEAtN64Pvpau9bD+Atok4Perw&#10;9uNHeO+DJ9ZvNwgCVsG3sIsMhcBhFuTAFJ1J1zm17k/s4cUCje11hZEdzFSDm2jcgVjmwZXZWzxb&#10;YNQjbrttxlzGr/GM0knn2V8lRw7C/aolOAEb0337Ju4bObs2u8/KAIytmAIGiRITN+eYLK7I8h0W&#10;SBV3UDi+V+RwIVfXmzMqAZkV2QaYJZa938qbDSb+4ggPn4UUG91rPR7YaK6SSHBnFZ2tCj16DQZ4&#10;gQ9ajMK2q1FVwY2WcQeKgpayxBCIRGRmgGOs8TRYB1P98rFnqQSmbeh0zkAMHgmYM1I/YHvd48tf&#10;Fthr7f/L3ps2W5IcV2LneERk5l3eUlt3V/UCsImFEECRIECOhpxFJo7NyEwzZvrE/yl94CcZaSLF&#10;GQy4DCkQErE2Gmigqru6qt5yt8yIcNcHj7zvVXdDoDimb/XMeqn3Xt2bNyPDw/348XPs7bc+z+vn&#10;T7G5vrLz8zN+/p3XEZOglgmPH/8CfP0++nsDrjdP0cXkIKZWkESQ2MRICmrTvRBp5rPFoLkgBkHf&#10;iaVAdlEw7ncYxxEPX7uHtx+9Zvfu33ORTa0oTQiWpIkkMkSCobHMAk5WS3z9t38Lm+0OFxeXuLi8&#10;xG5/YK3VQgjoexehNRfWcCp61yGEwL7v0feNMJWcfQgCDAEhRYQoKIBVU6JWjFNGiBNjGm1xGNGl&#10;Dil2jI19KULrovCN1+9jf9jz+YsLlGkETK3vO56eniCIoNYj0eXTBMJbB+itpX4FNP4yoHHOMNpL&#10;H3/mrzQ/7McQ6WGP8OFbm492/661XqQp0FTKvc2NWe+o6Yw60BJVHaaxNlbI0Ob44cCWM5sMSQRR&#10;iEBDtYpAg9GsaqVA22w/sFh0iEkAVDMTutXa/A9Ais0n2fzRPv31md+8dY9vDVGZszdm8RdThcms&#10;eCSoWvH02SVOO/DtR29g82wDzZW0gu3mQ5yfrfC1r72N93/8c1y9uMT1i2vcubcG12vEkEDQuwCm&#10;UFbkqphyQcne69Gm6VBqRa0FRGWKBlktsBo6PLh7ivM797BcrSnRkEtjpMks0S7e01NpW0MQo1OX&#10;pzGjj4I7ZycIBO6cnSJ0HYWCEGghCkOYDyoBxf9eTBFd1zngmCIkBheBEbQhPJ+iVbi2m6pL44+H&#10;ifv9AUM3oIu5+X4QQcApGs7PT/Da4T4kCBaLHmdn93l6urLl0NOqQqs6hszjXnkFNOLmNfDy7/2j&#10;gUa7qT5mNOHWvTBQzahG8ezAjlXL3DZsQXBuDMyB+7gGbYSoTUY335a2BGrqrbxbJ/asCSAEIokA&#10;Hxv2hNdcbMCJ7wxBcHJyaotFDzOlmku8ix/n7RJc+UcpAOvLNdg/+ovzdsJsf+GfV4+f1mZWowgm&#10;U5RArM7uwfABpvGAOgWgGGJQ3Dld4LVvfA0fvP9zvP/+B3jvx+9hMSwRQwdVYKwGN7oPqNVQitdf&#10;Amc5dl3CsFhAUoe+S1j0CUAGtCCi4uEb93F6fgdTNnzw+EVbE8IoJox+TKivgAMthkBanyKgHVIM&#10;yIcDrzYb7Pc7nJycWOwGdqkDA8zUBVokRB+jloAgYjEEpBSZuoTYRQNJhbFqteLqbTCjCUmrhpIr&#10;prFYzoWlVqu1QgFOrNizWEyJ69UKOWcsF72drJdcrxbUqma1upBoCGbOt38FNOK/Amj81HvdXM8n&#10;kJKZ8uP3QtvxO2sHHBWBjnfNDJ6gh4ZKtL8/ZyAW27NBA7ytYTobU7aVsOMdCSKIIVrJlTwSG7zg&#10;AGgMkWd37nC5XAOg1VpIC21Zo49wBsJigIqgmsCaP+VLn/9XAI1o4VPNfA4hOFlJ4NeIKK6sZAYV&#10;YCwV+6JASMhVIbm6D2QlNCuqTqZReXLS4wvvPsLbbz1ArYrDIWO7O2A/ZRQjIMnRf0noYoc+de06&#10;CUpsvhcGomLcZez2W2jJyOOIixcvbLfP3F1ufRCLYgiREjJMZq9GMKZoKQYexNloQrE+JJ6s19jv&#10;D7i8uAQBppRMeqGpMw0pASKJMQVr7tSMMSDFgOTqTKRTVBBDZIT4Y6AuCEsDLBfkaWKZMuqUmQl/&#10;EqoAGjkMEX03YL1cI0pgCmJJhFoziePC7gAAIABJREFUY5h3QZvDewU0+tXd/O5Lj/F8hH/y2m6C&#10;2vElj785R8gWuY7fE9Ck9cSkvZA2S8M2bgtTpdbq2p2uOmaA2VG8tQ1MUYDYklkDXNjTvB/u+ZSj&#10;yObm0DBSKAycUQ6/OEETCSIpWK3W6IdFY0i4iPoxPLduwazAdIzEnwyJvwpotE/86myCYXakNc2D&#10;XDElHPaKi+uMF1cbnN05RSjElK8x5QAxIFdl2e5RckbNGdCKKAHr1QKLYYms8MwmRIh0rsxshChQ&#10;zHUOaq0u9wYCChQGLBdLhC7i8eMnUAqrElqc16DmNnASO0AC5uCstXAaR2x3G1QV9MOSp6dnGHPG&#10;druzWg3bzZ6p2zHGhK5PUPUsrg3GIIjrb3ttU2EqsFqAIBYCKUEwFfWJ2eZJyQabOhKs0FqtTD5v&#10;UYODyl3XMguJWAwLBhGqVotRWJvyjDC8VBLcOl1v79abb7wCGj8baGwhj8cY8PLfx61dwHljWwuO&#10;x7ahEU2whLeDr+9fl2mD+iiU626CCkY75gTWTrqEIIEKRa3NMNIBRbpySpMgaysXgsGQaKDVquwX&#10;Cal33hyKQFKEWHcDOLYLpl/+3HNtH+4o7PgZi3vrvjTFNaqBsxF2gLdU1BCqQUBYCECn4J64frG1&#10;//hfvs9vful1vLZYGbfPycmg1VtsqAEoAqhrH7gXCxFjwslyidj1oAhy9n5+bb6SKBWi7f2Ky6VV&#10;GBWC3aGg7A4YC1EUViqoNYAxQFKCxATIZFBjrZX7/QEvLi9wcXmBq801+mHA6dkp7t+9i2FYQGLg&#10;YiEW+4TKCRebFwj7gEU/2NAPs8Sb7yICIfjmmu95YkAIjjOYVStFWc0Q6PuGkWaimKxgP02cik/R&#10;hWKmdeSwLMiaOdY97vWn6FNniYGay3HtbMbv7KVtcFw8u/0H3NTTxwf2FdBojtP6q+ocf9iwDRBs&#10;bAQYjCreehe1Wg2lipMXzEy1UsyzA60KqgBafJ8LARWjtjdR8YOBZIwhHG/E7KTc0lZPy60N5QgQ&#10;QkCKEXvLLY+Zaxz/qEI4vTYlP3qq0mpL8Wf+Q+ua1jYw9Im796kF/6yvG5yl/Z4a0HQURXFz62EA&#10;AjQKrseRux8+QQ/ga7/+Gr/8zq/DygZZFVKJLIBqgdYMrSNC6pFSh9R1WCw7pK4HJWCcCqaxAtnl&#10;0qPwaFHvLjzeP4ixg8iIMk64uLjC/pC53Y/YbA9gCIhdh25YoO97BnFvy1IKhMC9u3fxxsOHfs9F&#10;jnTlLvXoht7p2SKu7Vgq9nnLPE7QFdCVDt3Qo+sSqlZXe1JF1ydfqhCsk8gYSbNiVTMNvrZdCuy7&#10;2IxzDGYVhoCZLjPlCRcXF3hx8Rzr1RKLPjGl4KNhcC7NcUO8Ahr/yUAjFE1diebMY981x/LF9bdI&#10;EiEGpJQshEqoYSrFWr+ezd0Rambw/mKrSSpMi7XswiXdGgoJM4tRgotktNPEEXygKbt72tHuQAz+&#10;gBK4YUAZ25AMCQpWi8FWqwX6vuPYCAm+uu0IE5LBNQ5qFcfW5jX+R37dMDzn+Ivj9Tum35B8GAyC&#10;SkWFok4R/9f3PsLl1RbXh9fw9S89xLoj9uOInhE5TsiHirEEpDYqHaJ4dsQKkVkV2gPd/DTkWpFL&#10;Ri2KWjJymdyHIkT0iyWqAgw9Ur/Ecl2Rug4hJkDESqmtxStcDL2FFJn6Hv1iYSEFBPHJqyDBjXtj&#10;BFO0ECKb3JGVnDlNBReXlyYi7Iceq9XSnNsgLCwAYCKBVpV5ykaSIRAdgqkZRRwLIdVCAEP086HU&#10;TDN3rVY45pTLhIuLCzs7WXO9WlKiBwY1gzZGo/j02ycPzldA42f8//Gz+RXeNBd4c0G3fkbfp2pH&#10;kU0D4HublYrsAIBn060qNPihD1VzU6N6vNxj/eL3z2IIwQgXdXRPgHYPbyU87RSAhAAJcgQmzehm&#10;cEKnzppyuV7y7M4pTk7Xlp9d+3DGnCk0BWNGAWMEs2MOs8z98Ub9KqARn/6ZWQsHzSNy/pje9BAE&#10;RsSQMGnGRxcTfvDTS3zli1/AaReBemGHMlESEaUHJoNIhESBBJdbC8FrdiGAaqhSHBsoLvI6y7/l&#10;qshFUQ2eEYQwy05Z7MCFCPrFAjElEwmcxsnt7qsXZAjBYpfYDR2HxQKxSyZwZoqvvUBiYEzJQoh0&#10;+RW3sNuXwv1+Z+M4Yn/YcTWusT5ZYVgsYKYUCRAJoJFpSBZ8UI02G4NYBbRypsC6OK1nG5SRMUdQ&#10;iNR1GMcDc57MTOksxrYyM7T2CmicT63bb3d8bOea5ZPX5pchhvaHho2R4DEfmkcMTL3z5D3lQlRD&#10;SJg3Z7N3mKOCUUsBmlASfeqxOVjT5dtaRRCjCIvqsd7yq5thmfnjOKOZBBmad53M3IMAQExRWU2x&#10;HAacnZ3a+fkpL55dw4r6pgHAyFk0xN/NZZg/nfH9KqBx/mrGVjCAsyKSzRUeZhc8oAA1VygmMEZs&#10;x4qffHCFjzcRd8/XWCwLy+VH0JjAfoFln6CVAMRlx9o1uwk0EaMgVcKqHZ99UmCiYBQESS2T8DFX&#10;l9gUhpjQ9QNiSggh0IywQaHVT9gpT6wwhi5hMQxIywEhRvJmLMVc8yzSbebcUDRQfBX6hJOTFba7&#10;HZ8/f44nT55gcTng/M45zs5OUWs108p0dgYz3Mr1Pa4HaSRW9wmwqsZqhijuK1FLxcXVpT358AnO&#10;T0/46I3XSRELMbouBMwkhNsTtrh1ut7erTffeAU0fgponONk0zLwuNBuVDvPCZqJg8pIJK1kH+2X&#10;QJlxOoLR/wClJ1XFAHM7erZ5JGvEZTjAMDObW9fBjP4XRDkPQcwnBtSn+9n8E1i9HSkwOB1fzawy&#10;xIBhOXC5WnqzsjZCEcy5AxTMm4htZHJe6Jtn6fZSv7x2n/XVzlDvnKjCq+2bV7Lmmqei7DsCKpZV&#10;+LMnz3H/LOCdux1iFEziWUwfB5RirignAc7cnYfG2B7Wmyt2afiMaZpQVc2CkUEggW1sXBBTbyl1&#10;7PrhJqCawaJH+1Iqa60oxWnLZcpIi8F9PAN92MvvlykcAwiN5GTVDGYMIsilcDH0eOutR1ifrHC9&#10;ucbV9SUAw8nJCVKMmMYRDGIxpTYsFWYwy26OUjZwq6CUYofxwNSvce/uHZ6eLPH6/fu4c3ZqJWda&#10;rQjBh2HcdITWwsunFu8Tud4roPEzgMbbl9wi6ZxxeWlhICMZgljXJaz6BRI3RisNabDjfSDM7eKq&#10;NilBz0qtAiZm7TGcO3cGgtH5j5WmpXUqE4QOcBV1pmIS5y2AgiQKiU7tLeq+a6YZRIHAfR2H1Qpn&#10;9++aiLgyUTEgECHSSXVe0PrmYDsVoLcQm8/e/POX3CoZ7VZmYOpZSUMAARFoIKyPgCZiUuSdgjSm&#10;VPHs6WNcvibYr9fYThMyKkLIGNLaN2GcAxhAuMuOKlGqolRFLhW1EqVmHMYDpjxBCQoFXd85pTgE&#10;UNxpS4QQ5sZeFLjFnFINyFox1YL9znUXpdJZ4ENBCBHoOh/nDoGhuQxD1ev4dpxYJUy9prRq6PqE&#10;FVcerKxiKpm5ZPcSgMfkECLVmkKFCFWCVzutbYwm18cILPsOD956HWenS+g0QWulaTGK+MHR2tLz&#10;ngJeSv1vbdOb//1kcfgKaJxzFNKtxGcSmABilGbZaNrCXCs03Mo8gCmalslre9dOAUxNrVAtW7Xq&#10;bBU5gg10mqF3o41mMcbIUgpYiaNxCeeT3ABT0NwqjvD/xuAAYa215WV+5S0PsuVyiXv37lBCQClN&#10;rSjM4mxOnnBcso06u53yL8kDPmORj0/AsQ0LmB3t4NXsCF25u1UFzVsxjD0Ar5W3I7CzHpOc4mL7&#10;M8RgGHrDaJPbsElsHg2KefipFjT/hwpVwzhN2O1HbHdbVDOkLqHrvGsxi8qE4LW8iIAgSi1QIxS0&#10;XCoO44TDlFlKNYukGbEpe7v4cANTzwrQ9NYlCLrFYIvFgv1iQIjRSq2NmKJ++nsQNwghMXK5XiHG&#10;aCSZtXA/HaxbDGxSewbzoNL0Mhw01Op9IijbmlvfdRQSZSqwUo0kPfB/Ivn1XfAKaMQ/DWg8AjAC&#10;zDPwra18K0i6i1jRaqUWqKrpvLcanuAHReEMXVrrVarW1mXkMXXyJEFJg8XVYmlalSWX+WFAqQUM&#10;YVYPRi0FVEAoiCImFA/Q6mlya0EYaaylkEJ0XWeky3+rVgTpcDuciwg0zC7Uely/4538FUDjHAg+&#10;C1M6Bl8CJrPTtEARUOfnUA3ff+99nN7pcX53YSUMtLoBDluEBHQdESEQo48rswIQ1AqMU8U0Kaap&#10;YioVuUzIJcOEiIxHbVaYm7+YGWot5jBowpgnbPcHu95s+eLyCtv9HqUoQkpHAJEiRKmopVqtlRR6&#10;uZAiJASGFC31HZerFRfLBfquQxByvz1YNQMlMA0D+hCRYsJiuaREgYigmjJrsagFAicbef0QILPz&#10;NYxaq/uJBiKlwMXQoYvBZfHVfHzFzW3nM/XmkX8FNPrV3fzuS4/xEb34xLUZ4Oj9bbitNQDJOcDN&#10;L+tlo6maaqFqgZof3hCAOp+bDYlo5zcBiJmFJng0Gz+p72TEb/2n/8SHjx7ZnTt3uT8cZuV1V3xx&#10;m3ULIRwvWJzcgBgDYmmuTLU2S0OBmiGlaKv1il3qsDtM/sAf4z0/e7luheCb8MWXvj//3lwy3Hqd&#10;Y7iwVlLMiLqvnA8LIUiTyDYwCMbDAd/57g9wdf2Cv//1L+KkFyDvMU4ZgMCiuzsc36uNaMNwNGnx&#10;Xn6FWgUUyBOwJwFxZedaXVKt5MxSFGUCrq832I8jp1IRYkJIHUJKFiUxMtInMok0dCBaCRYEsYs2&#10;LBZYn6x5cnbK9ekJhsXQgFvATLHd7bHdH3iYMoAm0tnMZ2JM1vUd+76DhMDZ+g4ARIKJRIQQSQis&#10;qqtEi0+DdtEzxFnaN8Y495KasnsreI8iGTdH4O0M4vZq+u47Hq+vgMab0mNOouaewPGzG9WDF8VE&#10;BFECuiQUKDRP0OxyHS7yI3RtVn+3KDgWNCreaZS5jvIuB2jG+Md//Mf4t//23+Hhw0cYpzyrLvMo&#10;rmrKll7QyTRAFyOCtBn6ehPz/HRRdH3H8/NTLBYLXG93qG2TumSHf9QWfI6n1K2U8LjUn/46rtfN&#10;d1ydCkADNGuFVj1Kx/nDoDBUgxaCEUIYi7Giw9Ul8A/fe4aPf3GJr7x1H+++dY479yPMfHKweUF7&#10;OaUGteOcQpOSZ2tZomEkZuO44zhNGMcJ4+GA/eHgd95ImGBYLHH37gOsT04RYmdFlbm4OEmMsWVo&#10;BtfA8bIr9R0WywWX65UtlkukvkPsYjORPbaJcZI69osldocJm51nIDhMGIaKvieSRHROrTaAnINC&#10;YqRIMNJVWGdCkhmwXCzs4RuvcbkYIHTCFEkoxE+qebnkdlr/0jY4Lp7d/sNNJfgKaLwNNMpN8GzY&#10;9pGl2KQOHBumWEoJZ+sl+hgs0BCFDFZh1QV8RYsjAKWCVdHqCsDcoW0O4S7b5hyTWE1NTT3Nr7X1&#10;sYFay83VEMDRACUgRQcjodVjZgAAaQrKihgDVsulnZyteXFx6RbZrgABg9ishGyYy4b5ts4Z1S/H&#10;Fzw++e/LvJTADSjWyFBEU40W921QCUSorRfvfyuyuTyNiqfjAePmMZ6+uMJXv3oXd09PsExANGcZ&#10;UgiTAENEVf97gT7rECVgtVghxASDMecJtIrAiKEbcLoeMCwWPD87x4P7b2DuQOSi2O4OHHM5nthm&#10;jVmqBpEeZICitTclQJ0SDanVqEIXYW0xsC2TiE9uLhQYc4HCsN8fELvEflhYCMnPG6NZba2u6HvT&#10;DwPPhEpRrJYLrFYrnq5Xvg10Vq/gvN+OMN8twG/eK6+ARty8Bl7+vV8KNGLWSroJXnZMeFp/stEM&#10;oFpx2G5N80SaIohLttLBFvdgQTXAKDALZs16rokttBfzyEuAtHh2dsbFcokQ2+lYKyTUttFuQLw5&#10;/BJEDIIoAgfB/ZKb8BNgsCgBQ99zuVwgRoGNCtSK6ie31zDHe2GYbemPyeMnE4df9vVLfm92nwa0&#10;rYoAJscj56X8kYbZoW+vwJPLHfQftviNd9/Gw3tnWERffmkj5dWAWhRa/L6IAF0X0HUJIqEJjShq&#10;CQjisH3qOiwWSywWvrFymdoS0WKKgAhCVdZq1tyCj0xX0jERbSug1ZBLNZWJ1RRqaiEIvcshHhMp&#10;CEGsHyIQC0stqAabcuWUC4vacV9j9oxsepqqtdXHZiEEnJ6e8uRkjRhoVX3niITbu/Lm8G2HXvv7&#10;r4BG/NOARvtE1txaEi2LmHePv49QbNF1EFXT1h4G7dg1F3h/kXO7wswc6PKxeA+INm9BQsTiH/3R&#10;H9lqveZ+vzOKW4GQninE4Cam6hnNMYcJQsYgFkOgluK1kJpZVdKMIQT0XbL1yYqpi7CNC5C4fn1y&#10;nsPxg9vNcr98G25+/tL/4yZ7aR2BmzPJv1TNTVg8hfGNhZYgoCWD88PRHmFvVBK5Ah9fTvjoxRaL&#10;ISKeJOdXKHzasHU8QNeDTCmg67xToUbk7GCPaoQhIKWE5WqFrhssSGTV4iPb8KSmtJmNNvreGOVO&#10;Gcg5A/CWH4KAWv21ayWyNWqxMkZBiBESu5bdOuux7wTJem+hqjKEgFINu92BMaZGrye7rnNcAoBq&#10;Zet3MQjQ9xFdF3Gz127viFtnxScf+Vtb4RXQeHyN42M81yyfvLZ58dH+0KLODdAIeCVPLx+6lHj/&#10;zl3r0gesOcNKdXkCA6x4C8LJSpXQJtZKwGjGY9C2Fh48jsZ33nmH4zjaeJg430YR9w68uQQfymht&#10;RwZxdaZ5ppEtkRBw1ii0FBPv37+H5WLAM1PUMoGpOwYDz0Iabv1S9J1X+vYB8fJPjwt9vLvtwvny&#10;7zpQKwjNmenWL98OSd6Hbx2DCqJIh4v9AevrgKFfYgiCeWgphAhDASwjJQWla6g9kbNC6a5KsbVg&#10;U0pIsYNAaKZAY3eqkapEVcyu0tbMr497RIIHihkfwS1jEXFz0dng13Ue+s4/jz8ygPjsRDpmZuLc&#10;kaby60+34xhmbVTtBrHx+jL6ENytG/YSDnArMHwymt+s1q2tefuHvvuOx+sroPF4FZwrF58fuBX+&#10;5jeDzWmWOcYQI2JKMPHDzdD4K+qjhyqEKenD0goHkf1j4vhkGQzGWEpxGSYCMXr6W2uhWfQNYMZa&#10;tfm5yLFd2GQVnGMw4zcitFKg7VR68OAelssBDmooBE2ExLwDICQ1BKcn15dTpk8v7s163U6vjqEY&#10;AOyGzOS05Ba2vL/fTgCDssXaFhlhbHhEkxOQDi+uR0Qa+kDcP19jSOJcB+ydVhzpIFCtMGQoDXWq&#10;0FKNphw6l0FLqUPnrUB/ksQzFm3vRaWJC520pyC0boIADM1SHHO0JoJYjBGhc2KUg5zBQgiUQFAC&#10;ZaahS5POhrT42e6rGooWExG6dFtECC0NnIfjoMxtpuOm1n354X4pINwsz7xEr4DGmyv8/wY0ttP7&#10;kwHGfPN5PCCobbl8f9KO+7XpLSr9QVNzklvV6lLv7ehAi0PHWqdF0BhCsBm8KqW0k4eotTbbaiJE&#10;8QmreXBG2gyD0NR0Htd/aclDCLZaLZm66DfMzDetqqlW+unm/9Q8X+gx98D/29dNjwY3j1o78o8f&#10;9/aXO137kdMwlfDSI+PBwYqhSMU0AYEBzy8y8vVHmB4p3nzjLu7cWaHkDKvm4q1F2sNTAVPUrLDq&#10;Zq9OYEpIXWpitUIXU/HrU3NGYzShkzDluEyeczmwOW9sCa10IUmXYLcQpFUWgSG0BiH1mGAF13Hx&#10;+O/ZCAlYEDBbJYUWk7emmjEuw6zx34BnLdak4j79xU8mwDeB4BXQ+F8DNKqXEQbMfqw3QGN7bYfn&#10;/GmPpCFX5sOIkmDRXdgYIEYKqqmZGoM//s5fnIdzGtWEgENrrefFGAPM3AtxBrfmk9Zxibbl6Wk4&#10;1RBiRIqRKfib1uodDGuijBLB5SoipSYQVZ1kTct04nUAKnAjEveP/5oxgblOu8FyBKKC0ARTrAmk&#10;mhRomN9HbtGomxu0+O0tIKIaunEC2eFagQ93FS8OO2h3B3ceLFCuX0CMYOhRU2pCL17/1ZoBCoa+&#10;Q98nxNQhhARh15SgBa1fAxPHFaoBYoaqpCnNHJZpC283nxftstlSPo/YUKOJCbUSrGYRN/3nYIDV&#10;4lRog1XfBVQEK1YZAyDSW4zCIK6KRaU5fVmNBKb9yGl/gA3RQgOtvOULA2tLamhajc7xPmZknOsR&#10;f1fiWBS0j4PmJ9Xm/uYxnpaycy6lWlnRElObG/jzaXADNB7p242VyfnnvvTz4Y+beGO+TY5NbRjc&#10;9cA80HsbWSwBMBrVk3KLaASh/3+AxuO6AzA5YjKeCGtjkvtuFhaL5RrjtLVdzjzhKWgVrIaCDMsT&#10;UQyogBWDWjEXEjDHIxso33g9JMSikKZgG4aZD/SZADRfuR3DJ8yMwYFGEbINIRF2I+5l6pTbru8Y&#10;U9/0C315X4IQeHMM3P761UBjM6swawq0c9ACap3AelwpH/ap9TgkJc1p0tXwAbTmHGg0c1WlwoDN&#10;JnspZYKQVrj34BHefOttfPcX7yPCsFx17s9owKx65fW52+d1fXdTvtA3kTQJa4MTp3FsK820VM9O&#10;fZ8JXY7CvPejANCwERMHdmk0U2ZTEIoQO4JmUQBCaHQQs/oUJucxaF97WgrBxTur+1XAABNpiTYY&#10;guDDDz/EYb/Bfnefr7/xOhgCduMBh/HA1Xppw9BzmjJjSGDwlin9niK0FpqZtjKzwTzkvFotWZ5b&#10;bfOT5jWuzPtMbyLJDbEN3n+fnwk07KUdGX7oeafLs9v2sg3Kslld3DNoAwzis4RmJgTacAAJQ4BZ&#10;MYMSLO3ZIjADwzPEeBtovO3VQPjzf0tYbK5Zbj3evwRo9J/dZC6Yg8Qx6CmihTQw9iOMRCkZwop5&#10;zt9pCS6tRyWp4lF7btaYNsKCP5mxdXRM2sljzsIzEbcSk9n7sSVA0gDbGAJiEGjNMD32Vf3Xqhpg&#10;PL1zhtPzUwyLAftdbg9HIzy5zGTrtoT5YZgX+Nbd+ozk0/wm+6PvKbL38r3EUZsn0hVmgmgZrsXs&#10;nhDVPDhQIpyNmAkr3vaRgKm4bgKNbpKrxHp9hodvvY3v/92AaXeNadwj9B2ABG3pNzj393MrKXwj&#10;x9ij68kYBERslY7z1Gsp7gGhx4eRQPAiMwCmHq0NHgcMAGJgjIkhRkgIiCkBILJas/szognX1lpR&#10;S0GtilJqy+gMq9XATgQdBawFEmbiktJgEIk2DD0fP36Mx7/I+OjJR/it2OG1R68Z+4S//pu/4lQq&#10;z87v2FtvvcNpzJjGyawq+yEhpYgYmnBsSuhSsi76MFdoA5TH2SlrzmNoKZJW50Mc+SiwOZAIaiuz&#10;cNMPsblE4rEg8ddvB/AMGh5RXB5/1hbNv+fPJP0OFBpLi0aJ84aBGQFF9X6cR5q2b4+lwxyl2nZo&#10;n/LmQf6VQONcuZgLYM1/a65ZGtAIeNDfT8qputH5lCf2KBCqEwwF5t14IhsoSgQlqM6kn2unJjQA&#10;AIw3IauddnNuN/f6/djyYKh6ZPOFADbaqydW6j12rcVvFANWqxXWpydYLhfYb0ef4gtwFxffNERt&#10;Ogifygg+I4W4/b1WDlqbCDSob4gQkAgkAaJLPcCgKKYGMYoEwGimyqoKBnOvhK4D202uJaAWl2gn&#10;DdkK1udneOfXv4A3Pvc5PP7JD3EY91gP4QYLELTxZljWifnQkmII+g6ABDMloUCFgz5ZK6ZSLFdl&#10;VaMHyuDdjBkgFB7viKpSDUZ1H4qqxTsMtZikSFgHWOf9KFUPctbub6OQCl3Ca+h662PHKG54ozCS&#10;tSW77Zgn8PjJY1xfXtv1vdf52sOHWJ2ueXr3FF/+ylfw7b/6W/v+3/w9f/r4Aj71CSgUuVYzCEUC&#10;UopIMSJKYGzdkiCuTQGDdTGg73ou+p7LRY/F0KFPEUFoUcggTX06+NxGgN2ADP4uaDUI/Z41G0TM&#10;GafvV7lV/Tvzp86/03YeWWrfDuoCwwHFNqaWXbc09hZCBzCxlq5tYT02M9RejgnyUsRwXNP/0q0A&#10;8UuBRvJY77SnnfO1zlXQHCUJhBgB0BoozCABkY73tUXxjLQUH223CmrFzcurazfCM2Z3nZa5Lptz&#10;7nlvtktsm1RnBiINQYgYxcJ8VKM6x95m5yO1IMIYBTEFwMpRgUiCtLSOR19GbRY1n9r8n/VF32zz&#10;KQGY7x22DCEX94OAIQ09aoiwTmljQeoiutRzGHqEPiJ1CTEEaFVcX17j+mqLWjICCYp3Rna7A/aT&#10;olud48v/7TdxeXGFn/3oB1ifdYgpzKLJboBdK6fJh8pKM4uJcUK3m5jiAp0MTiWHopgh18oCawKd&#10;AUESRMz7kaotI2qlUku16biOG3pDUbUQSkSbJW9aEKC30GnOfDPVY287xEgILauylty0IkBpDl6q&#10;BlLw9MlTvHhxRdiAn/7s5zg7P8HJyQqff+NN/N/dD3j17No2m5/y7MEDpEXPsYy43mUexmylVAoF&#10;KfXNoFiOU7YOaLoKUIAT4roUkIIgBkBgFJoFAYPP2liMkcsueovZ26oIQutSYtd1OD05wWIYXFVb&#10;xLVBtEKCmGcowQf6AhGE7b8yq/eZYE+35im0ujEcLlnGA2qBoRuAtKCkwcAFyMHIji3GzE+lzRu4&#10;qfX9k4DGlpZ4ydBet+U/bKoHx1KCJIYkFsUo5sRzUeIoye62LKZaqaZH3dRa1aSl/QYznRNbwiKl&#10;CfY3xfj5jXyrefrtI5xOK54TjRAEc4nhrRHljA+1AR3GKBj6HkPfHWMdVNnE45xl1eqzFglxLA8+&#10;lSzclBd669+uJTkHPIVqgSkRCMShx+lihX69QhoGRIlYDgO65A/WmEdcXF7i2bPnuHxxjcN2RJkK&#10;nLLtby8QXF1t8KMfv48f/OhfpumUAAAgAElEQVQDfP0bf4AXT5/jyS+eYrMrGAYPkKraAlW7HlPk&#10;kjGNzmkQmdDFEUO3OPo7mnglNd85Q+v4qoKUdiTOnZ7mHn1zh+jWXzSK6/smEYsibuqrxx7vfFoY&#10;AIYQ2C8GYwzMVVH2e3PCkr9wkGBCpVY1ceo681Sw2WzsxfMXvL68RD3scXJ+br/21lt8773H/NP/&#10;+Ff27lfJ+2++AYvRukXi9nDFjz5+bldXW4KCFDukFC3GyK5PGBYL61Jk3w9Y9oMJlXFSRCFSoIVA&#10;BjGCZmRhs8U0sfn8MpSSTTBTvM1SjBQYtRYzVe52O9ttdySBGCO7FG0YOiwXA4ahwzBEiNAEcI8C&#10;qTbEDqtusGUEohUTBQURsVfGRUFaFEhXEZIiRDOn2vOm4rV5HuBYOvAWAPASlmDzXjOb65wZQ2qH&#10;87EwmXeAzXmS3WwWU51AqyZmpJeivpuEoAmrFuRSUK0AqmYVbbBvTgakmVZ7xhKtwiCkSLDlcsn9&#10;fgetFaGFuyBAsOAy6A7FGEwZJVgKiZHBEW6HuEkzz+YMlgu5WC1xerYCkQF0AAhVgUTCSNSqjb3Q&#10;HJ2b+AjblrwJAzdAiN9dj6FMgr5f4PR0hfVqgfWyx4PX7mN9ukYaOhSrmPtjBkOuFeNUsD+MuL7e&#10;4vLiGpuLrR2u9yy5ArUFq9YWVFSYTfj44yf44Y9+jG9+/av4rd/7PZR6wN9++1uYDgWdJAT2qAUQ&#10;dbykQhGDwJLAqkAgBlXuxw1iSpAQzTQ07wW69wPUUX8UupgK3PWJnfeePbmddaRmjTwGiS7wGgOr&#10;VWOtCADl1mgJFQwhQlKABh+dzrWA9dhDBwCU4IG+S+RiSLAKjPsdLp99xOdX9/HR1QYfba6RFpFf&#10;+PVHdrX5Cv/823/Np09fIEuPsztnBCqW/QJvv/kOr042+OlPf4b33v8hrq+umRYD0mIAUsfQD1gt&#10;Vzhdr3m2HLAaOixSRIyRcc4ugjChILIgUbkICSlGb9GquZ+WV1mcytTAcGUgsVyvuTw/h2Ml8/ZV&#10;K1KxyROuxy1qMVqFmQpKFVrdGmqlEBZDw6toCI3B2zs+gr6PWCwWPDu5Y8vFyvouUSJByQhSIEGR&#10;hOzER9fd1i8BjKi+If0YNrjOh7f7fNjY5vrnNoFybuIcy0ma0vKkfH6Z7TCCCkExRQillQheyhVT&#10;ZFFqqQ2kMoibS7a+rGJu0RgUsWEuRvGR6BAEZtXMe1MwE4OHZwcTmw0VyVZCBFSrJuaULq9rPBmO&#10;wXDv7gkePLgD0KDFx3mDEKaKEMQkBWrODhIKoNXHlr3onIeEZlKS13CLRY/7D87w+huv4eGjN/Dm&#10;229ivVpCa8H2+spVkErGVLPTq1VRi6LUiqLAlDP2uwmXzy9w+fwS26stS67eHWGzzZtBK/PA9N57&#10;v8Cf/Olf4F/8/j/Hw/tv4ku/8Vv4zt99F08efwyB4Y37JzBOoBQABpGAGHqYdVB6ia9QpBB9kIqB&#10;lHAsoUDvj9TqMJfV4gY0qPTerZ8ZbQiGEqJ/R5zAFCmI1rQa4ZI75ZhjeSlEg1lW1t0EdaTNB698&#10;EtOT4OCt5VrUruOGaobdfo/nLy7w8PPvYHe9sc2LK+D8nGerNb/47ufs3/z3/4Lf+vvv4cmTDyws&#10;EmHqY+XVcLJa4be/+jV84c237e//z7/jBz//OS6ePkd3egoZFtimDT4Mz0Ca9UPiYjGgG3osl2uc&#10;LFc4XS6xEtpAoBfwqlPEWLz8yLkR4oAIoIvOLG2HEkwKINnPY5ntEJVmXlfP2BURaGYY64hSMq0J&#10;nM770sSBSC+t3Gg5xA4MHbR8SCKAjuezTnsEG7HqKh/eHfDO62f28I17WJ3dY+wWYDBE6WjibNai&#10;yhiCVTXUPLVR9UYwoXcFYfAA2LhCcxs4hIiuj1gvFgwG6JiBJJRgPjqtpBitVgOLIkGorFBRYLZ1&#10;9CeKaMmkwZpGYztHJcwzmy+Rwubo1EZpj8xkBnG8YMxzT9paJe94SAjAcrXEarVubcTo7s0WgKIA&#10;jFEEfYzIasgtBfdaR2GoGPoOZ2dnuP/gHh48uI979+7i7M4pVqseaq5VMI5X2G6eoUwZOWcXcKHL&#10;po2lQGtBycXGyTUNxjHbdrvn5YsLbK93KIcMQfN0bDdHSI/uJKiK5y8u8d3vfg/f+sv/gn/1B9/E&#10;G2+/i9/+vd/H//K//il+/KP38fjpNR7eW2PdRws0CgPMpE0TG0J0M1dUacxJ9XWXYIGkBC/wVGQG&#10;/rzBi9CyFldfAmlBBCklMAWYBITQWZDADmhCWdq6LAZtto4u2w9IpfNWQIfl2/pr68wXy5hKASmc&#10;xgm5VOSq9uLyii+ePcfls+e8en6B7b17iIx2frLiH/7Lf4bv/eQ9PH7/AywvzrAaliYUVgO20wEx&#10;RizunfLf/c//Hk9+/gv8+Ec/xvf+4QfIlxvLFJQYGWLk7kLxsakDocNgi6HnkBLunqx5ul5hvRzQ&#10;J2LoIvqUXDbYDM7sAEN0Qp13nA2ihjj78QVvv6mXdVZrpTr4amoGq0bUYkJjgFPjSZqSqO3xdxKa&#10;MUgw4MCqO4y14vow4fqQsTkoclabDiPKYcMF9njzwRpfeOcBf+Ode/jKl75kj958E2QlQwIkGWNk&#10;BYhgFuitT1WwmnemfFqW7FKCBCcjqSkNSjVnlvVd54Lq3mlyL2HCNzsMKQiJiJonnxlhhUJhWh2c&#10;nGuZVpLEuTa5hZ5i5ircrulvC5s0ehUYxFJKdOKOlxc2oxUG8yGciJR6L4GNYPWHsQvRxZg1o0wH&#10;1KIIrtiEe/fP8eDBXbz2+l3cvXuO9ckCKQnGcY+cM/b7Z9jvvQ7ySUFHof2yBFNRjLngkDOmWt0O&#10;rha2fj3GKfNwmDBN2W25cazt/FxtOIWDe81Nx4jNZos//z/+Ap///Jv457/7dXzt69/E937yHI8/&#10;vsZ3/uHvcfHgAe6sF1wkl3bvug5D52mwN6wMCIQoHYV3cJhNUr1hDY04BoIhgcFTTsBXWiiMQRCj&#10;KzRVCSAi0dSlPaBUN6gxL1drE+oEwSBirKAn3u2ONS/LasYCw9So7+M4tcwucpwKri8ucfXiErvr&#10;Hbb7Cct14bAY7Iuff8hfe3gPv3j8IbfPLhAeJEpKpmqMAChAzoZnz0ec3TnB17/x2/jCl7+Mn7z/&#10;AT/4xYd4+vQZpr1L3aOBg3te8RBgIQkvlgOG5cL65YLrZcRqMWDR9xhSwpCS9SkxBUGKrm7swmAK&#10;Kpq4j9nM7FQ1K1VRq/qG0MrqIGzrdogFglJdVcRZpGINWKMhG60gm9ihGnfjwS4Pe1yPE/fVbCzg&#10;YXfAYbOxrlZuocyx4uLqZ/Ziq/jKpvA3vvhrNiQBo7AabXcYkfNELZNZzXSj4MQYo8UYGEIwirRn&#10;BY43QQkjpinjo6dPbcqZKUXEFMxQoFYbqtHml6k0NATLFNRq3vbVY9eTbd9GtClLH/ZpYqotlzyq&#10;MM/EkvZfgs1sNjHGrqW1x7atzy6acZxGpKHD6nSN0CVo9im8Ok7QSqxOFjg9W+PNR3fx4PUHePDg&#10;Pk5O1hiGDoDiMO4wHva4ut4esRwvT7z7UFX9n5tIh1oUu8OI3WHEIU8oALQ47lZVkUvBeJiw3e5w&#10;mCYfdXb8tbUB4W08Q/OQaJJ0UOx3I771n/8Gv/mbX8OXvvglvP7m5/Cv/vBfo5D4+MXH+PBii4tt&#10;xvnJCsKKGAxJBH3o0IUOKSaEvtnFS0AK0VKMiCkgWGCIwTh3F9AOcxgoDgE5PmkIYhaojTyoBqdC&#10;YsrZVIuTx2ojrZg4QxLiKLAoq6qZNHWvBjcp4JkFYDkXTjmb1gpTcwNbiO22Oz5/9hwfPv0I915/&#10;YMN64LDquUzBvvqFz/GDD57ir777E1usT7lMA0Uc/IvibuWBsO1244PqqbMv/+Z/w3e+9GU8u9jY&#10;s4trXl5tcLXZYHt1aePuinXcsmi2fH3N3WZLhmAxgamLR+7DcjFwuRgwpM6GvuOi69inzlIQBkkW&#10;mBgiQfFNUatL5NVqbt5Ti5lNVK1gpPWpQ5c6SzGA9FHCZr1K53y4OfEEYl9hm33G5bbweiw4qKHU&#10;YrVmIgoQaNdj4fsfXuD5s4xnlxMuNwV3zs9x/+45DDt8/OICT54+43K1skcP38D65NRi8HF6EWkm&#10;5A4x2pHsTHivPRBGE1NQi9E9ILw0onoXyipLLc2zsCCo28s5zqTUmZ9Ahy1IWASbnwPFHOF19WFY&#10;Gw6q1nrDAvGTs9UPYkEC+67zAqcBIU6TItTU6jSy7zvcvX+Ouw/OQCWGxYDTszPcu3eOe3fPcHq6&#10;RqCh1oJSM7Rc4/pqFpY8pi0oRVG1BYWm+6gwFDUUR+F94+eKw5ixPxywHydkVZhFmIWjNFqeMspk&#10;oEWfDVA1NaOpg5Iibo/kI+M+92EUVAU+/ug5vvOdf8BvfOV7+IPf/z28+4VfQ84T8ljwp//b/44P&#10;H3+EuhmxWnXoA1HNcDiMEGSLEtlNARGudRlDZJwf8C6h7zsPDEIajKlPiMlMBAwCBAlwDdfGKWhE&#10;V8DFZGtRaimmtcC0UlUhDBCJCKnzOlUIE1JbR9j5Md41qQZU+Mh2yRNzLl6PwE/UMt+/XCExkkFM&#10;oSxa+Wuf/zw+9+gD/Nmf/yW3T19DlIR+tWQuzm2pQdEZGIJzMFSN43YHY8LJ+Rlxegq7usL40cfY&#10;lcwIzxzrYUvNo9v56UiDogpxCAFMgdd9j9QnpC6xSwl9lzB0PfsuYUgD+zggdu68nWLLJ53bherQ&#10;rhNtJCBIJOmKVHNOLXCiXgUM6kqdruqt0FpYymQ5ZytTpVqT4MsZejjAMWOgGLAJFWMdoXVE3W/w&#10;P/zr/w7vvvsO3nz0Ot5++y1QAklYKaC56Su0qAOS3nfyLgkw+40wiNhiWPD+3fvWhZ8xH3bQmICu&#10;kbPUgFotVIVppbdoW69L27A+bNZubGCzIaYYWWvxISVPA7yWMv+QZmrVqg9N0DUa1cxrk6ZUTH/O&#10;mFKCgMjV+6LjlLE5bBCk4g//zb9s+7sN2tQMrQd78XxDYibYtOe2dWRnLryLNhlybWBhrahTcSYh&#10;nMlXq2G73ePq4hqHzYjDYUTJBc5BbbJmDT1BCywNwAHncRdpKdQcOc35BKS3Jmcy0o9++B7+5m/+&#10;Fr/zzd9BkojPvfUW/sP/9D/i0esP8Wd/9hf49rf+EqnvPMMgECmQEMgo7iPRoD2tFbuxQqcDsIP1&#10;DOxTYj/06IYeEgMkKqnVQUdXSAOjNCJxhdF1FvNUMe4mL+NMOZc/MUZ0Xedy8W3MTiSCIVDhQcug&#10;qDaHQTgBTasJlVknOIFHcXV5hVzUTs/O8PabD7leLzjmbPsp8/WHD/GFdz9n99aJT37+E1zlAx68&#10;+RaYEoYYISlYGBJNFdkqpmIAIkqoOLBiqmq6uaJ++BH23/8J6mEErQJiUGRzJ+FKyxWlsUchRA4B&#10;SAHSdY1e3qPvE4ZhQOx6hJTAIFx0HRaxxxACYxQwEojeKkwhsqMzXAnn9VSY0yDFXZSyEVM1jAoW&#10;CRgLsB2Jy7FyM2Xs82QFylIm6GGC7EbWUnHofXQZ68QXuxHj9grPnn7M3/zGb+GLwwqJiahmtRxQ&#10;ONGwhiDMe5EknKAC44xxeSoPq6bYjyOeXr7gftpDWCHwOZiq7XRuGR+dR09DwxMa3tA2mc8ttSoi&#10;ugS7QELwlMN7pXQ5NkUQMsaIIGQ1T9fZkNEQA7puwGJYcjxMtrna8PrqGrvNlvv9DlfbDZ4/f4Hd&#10;dgfA659aa/NnyA278U5GavRXM+dARAnNb1KRq7Vg4BtgarLoxQylGnJRTGPB9nqP64sNdKrNLYpt&#10;pxdgnhv3tOg4K8eZR9YixrF3fIybN63AIBEG4ifv/xx//Vd/h3//H57i4Rt3sTw5xVkRfOP3/hnA&#10;zsax8Ec/+D5yVixWSyxSbNpPStWClnvNHPZGMff7uzvssZ9GxEPCuZ1gqQA6AbsIC6CqWSmKEPzC&#10;TFzBqeTMcTyglNLQdY9rXfI2sDiqeeyX11LtyPBwFg1hZlW9NWxaaVoxHvYYDwdTrax1wqNHb/B3&#10;v/k7OD1ZA6xWipsELRYLPHrzPr7ylXfxJ//5722XK4fFAugGHFLE1CfWukBIASZELkCtxQ6T4fr6&#10;wA9/+BM+e/IE26srx05SMBDUKUNoZEYbO2gpzoxdUWGjmUrlIRwwRrFtiuz6HqHvwa4DUsSi7205&#10;DFz2A7ouWkiBIQV0oJnL79PbdEqhOR3WpwKQdcKhVjsUxVgbIFvBw6TYH0aMeTqCgjpl0/0Buj0Q&#10;uUJzBUD2YtiI2A4drnPhn3z7O+i6hf2rb/wu1QrNoikK1CZzbuyMcQGUNj3XpM2EQhOw1mqb7Rbv&#10;P/45NuPexLsvFHXmEhtvwVSZawWgzbOktI7ePAlmQLX59RlbU4KsihDdHiyEgFKIIAEgUbWgNoJl&#10;oCCmDowdtvtL+8lPf85vffvb+OGP38Pz/4e8N/+VJMvu+z7n3hsRme+9eq/W3peZ7umZ6dl6ZthN&#10;DikOKVELZVqioc0ySEIyJMGADBnwAsOyBEGCoZ/8LxiwBdiwSUmEaEm0SZCUOOKIs/cs3TWc7uqe&#10;Xqqrq2uveltmRtx7j38490ZGvuqR9AMFGVIWsl5mxh5x9uV7bt+m73uclaaqJGS5WLFYLFgcLWst&#10;jppL6QltoG09vvG0ogTM+mhDS24CXkPBd7CCjBjVgoh9ZDEkhpjoh0zfR1aLyOqoJ60U1JfehpJn&#10;0+Kejy8dG2nGBP1oJhXCyxXluAqGtZBZHq24/PYVfvuf/Q5/7I//JI888iCHxz3zHeG5H/qsPPL4&#10;43z9K1/lW9/4Gu++/Tbt6T2appXgAF2Z+1BjIM50ICjBebRYJH0/cOPaLZrmgNnWNvOdU8zmc9q2&#10;FT+isKuN8lER8xMTOQ7FWrDy7ewSOUZ6AeeceO9LdsRcPi1PxBrzo2hKo3kcU+TwYJ97d2/L0dE+&#10;L7zwaT7zmY/z9NOPc3R8ROwHIx7nBE088dhD8mf/zM9w8bUr8sa1u3r75m1p906DOG7lBCRCF2i6&#10;jrabI9nJvau3uXbpModXrxFJuO0WTrVoTkKf1HsE8SBOE4hVe9ncEUmKZFUp6ZVcSvOTF5YhmEBo&#10;O2i8LruGw66j6zp1jUcarwTHvGtlOzRsN626xonzaPBOmqZRwSAF+hh1iJk+Zhli0pSVPqmuosoy&#10;RtU+I0MSF5OyXArHS+RoqfRRdDXIMAwcLlplyyGzRvqwo1958XW2XJKnHlW9cO4M3u+KxLm2Yx2f&#10;FsY0Z790TlpSFatozCh9GjhaLnQ1DBJzJA1JxVmxvKiqL4PINGWJcdAhDpJiLAJAkBpM0ApvYD2g&#10;UmqocKqIM5Qh74IFZAS8D8zmc4I4+uWKdy6/xxe++Lt84Yu/K1/52otERUPTSDebYTMvE2SVEB05&#10;ZmKMxBhJMaGYu+NngW7W0s1bXCN0LtN5oWkaZh00SQnB8sjmqwlDzqyGxGI1cLzs6Ydk71WiXw6k&#10;ZYTsRu5XUUNjzuP9rHy/zrRIjVtMTAWn1UYoNlzxvsagq3D92m1+6Zd+mUcee4Cz588ym8/Jar0Q&#10;znt+4qd+kgcfusA3v/51vvXii5Zz39midU0xXKztyXsh5kxO1urrEAmGFKUGmO0Z+kw8OJbjZU9o&#10;AiFYIY0ZmSU/njOrYdAUo6hC8F4bH0wYpkyWQc1lSCISrDJubAXIojmjMZLioP0wyGLo9Xix4OqV&#10;K3Jv/4DTZ3f1Z/7ET8snn/sYy9UCC2GGmp3WOCSZz2d85MNP64effELeu35P3n3zTd156BHxXWfj&#10;80Q1HsTiAzmdh5k0ruPs04/r9oNnZLlasuwXLJZHypBEcBKC0zgkyTGLxoJVXywFTckgAG1uobpS&#10;pmfGRBQ9Xqm6I8F7cvASm6Bp1iFdg7aB3DqO20YPfZDOe5gH9cETCpCNKwrTNIuTlEwB9f3AkJWY&#10;LalDFNEhkfsBPT5SjhfCokdiVk1RMpkoSmjAh4jmljt3M6++8S7/8ptf5I98/nk5v9epxm1Mv69T&#10;/0aSpXivNj9oRvC11FlTPzAslxpXgyTnycFZGjVDzlHW1nlNK47KsFjL5kq70m4RstNSAmt+uZcg&#10;3jeqeUU3mxOahiEOvPTt78qL3/iGfvVrX5dvv3SR40UPeNqwTV4Oslr0HN1aoMkw/qD0+ongcCLi&#10;StpSVZ3NlMgx6jD04htHbD2xDXTqySRt1UnIgvMW+MlZWUZLM66iCYNhyAx90n41SFpFJWkZYSgg&#10;2WwjKfn+MaNqcYGNH6RQNrVAo0YzoEIAiMNaeMWpgiyWK3399TfkxRe/qU88+Qgf/8RzohyWyU8K&#10;kvn0Cz/EI489QjNrufjSRa5cv6aPP3jWouPixJfmKClCKFSzWETx1t6WRSSJ05REE8qQozTZ0biE&#10;F6ealJhUU44GjCNlvoMPtD7QGCoTBt1m3YaSYimtNqpIMWrK0WI10bodF4sF+4eH3LlzWx95/DF+&#10;5md/lh/78c/xwIPndbVaWH+cOrU0tOBB267h7Lmz/OhnP8XVd67qF7/1EqutGWH7lLpgU7yTRh3i&#10;wND3LNWr+BZCh4aA32p0tj1nr3uYwamuUqRfLtk6WGi+s09/e59h1ZsAEOs5sWnnox4t3pCWrijF&#10;ZyGlKPRmMA7eW5VpG6Dz5K4lh4bBe0ldMKHbBEM1nwTZfAhmwQ1RUs6GnmWgEjgx19d5J9mJ1b0J&#10;VrJYKqvUIxqVvBhwzb4c6hYXX+s5OLgtZ3Yf54XnLsiZ3V2Wg4eSshak8pJpMCkNbpWZC9xBXg3o&#10;KkLOhNBKIqrFyhBJA0OMFqhP0SZImSqgVFQbl9SZCyCBtU8tLggJwTedzLYcL7/0e3z1q1/Xr3z5&#10;q/L6a5f0YHEsyaMhtOIImqPK0cE+cZU0x2zsb+0tFtV0tSganFNVvNUVDFElibgETXJ0s6AryZLc&#10;oMkJEUNBnLUebxOQiUPSPkaJQ9Q4JFJ2DEMkDtmiZSVGWGyvYgKUerAKuFEtsNq6UjM8EymQS2jT&#10;4goGfFLDC2uwULsqTUlfefVNeeXVt/XTn3lenSQJTnXedeRBgV4eePgh/dN/9k9z7vwZvvGVF3n9&#10;net86MELsrUVaCSWVKAnO0+wPAyZJFEiFPzHYC2wZUCvNedZjUYsVacm4jvnCcEi8aFtCI0NuRUP&#10;4i0iXSYN47LDnsxAHFZGiOpIq4xYdR03b97k/LmH+MnP/yH+87/wc+ye3iUOSYZBtQleXGk/1jyY&#10;Px0DwbV89FNP8/jLD4t+7Zukgx5xK9F5JikIDjdAXsHQKEJC4oDGnpSSDFmJTcC3LW3b0HYdYecU&#10;8vBDpOXA7e+9xnDzluTjQ4J3pJJUK4VdplkNJw8wzM3KBCjkaMC5rASOHdk5BudIzkHTkJpA3wRo&#10;PBqs1VZCGOtHbHTuuvlQmkbwQp45lVkrvjuFbLfo8YK0fwgp44eBIJk8BPoAq3BE4wdk8FxZZV55&#10;5V0ef/hxPXP2YSH2qHiS2kAgzQInByYrBatDxCrjEadZG1VpCDQpiWgukH8GKuQsOU/KqWQ1LPmQ&#10;GeNrBewNDYX4rWBGHFng4ssX+d/+1/+dL33pq9x477oIQre1jTQNZBiWmVzcgTxY2gRnAoHyTIzn&#10;3Gin51SidaUvTlVJg0qOA6nPtDRIaEjJ0SOSNZHyUms3pAUaM/3Qy2qIOvSUyUuxZC5ysYSKZYyM&#10;Ldn1Cscvo5EwCTOM4qI4VhRo9VzVxeh+lztoe71y+QpvvP6GHB0dadO0xJmnX0RymYUx6zrOnTvL&#10;z//CL8gLn31e/8Hf/0e8++YbHC/2efjs2dIh6AniyTGB2FTvxjU4DUgpWsolDaOihvxk2ghcwX4Q&#10;Z/MqDaqNMlbe1rOgAZprdV5p3cqJGAdzFXMkDj2aE8fHC+7c3ef2rTv8+Z/7j/ljP/1HuHD+nBUz&#10;KXRNa9oyJUQsFkKtI4kDH3jyEZ7+wOOc3dvhuF+RVjO0aeiHARJ4HPNmTq+9EahPZruVaVv9MOBy&#10;jwxGE8Nsjms73Myz8+BZFkPPcrUyZlErjy8V8VRcAJnIcmrv4fhSe5xRUWz0QBIHy2gBRu+sHLfx&#10;Sgji2sawAgpUAHUGqnOiGpFgmRQfAs2swzUN+IajPpKOF5oGw+vIfiBHp7QI2uNoWDWB1753lY9/&#10;+Lp84qPP0LkO03OZOPRWKzPKuxpgtSyccx5xTpxvLE2RMyllGi0GbgHvobbOl/fIoLUxphoeZe9B&#10;80DTtBweLvTl71yUX/3VX+PLX/oqb77xNqs+grRoFoYeGBKoStKs44inghRUu0ALxRl/TeIV9VkY&#10;+pIvuW87qVj6vOMqSt5C265DW0eOCi7ZeDMthUd9r/0qCj2qMY/QNzWFWBBmRYoMWt/IdUixumYT&#10;qVAjCyVx6UYT7T45UnMGpYD5yuV3+L2LL/Pqq6/x8GOPc+dgybdevsQX/sWX5NrVy5zf2+bP/Zk/&#10;wbNPP6XPv/C8PPnYI/wvf+/v8Z1vv8zrt+/y2N45djCLqAmOZA4FngrgOt668RwqFEtdLgXROZeW&#10;EedtHoX3hq/pvDftNu5BUe1Lu7Qv8ZJowDAucW9/n1Wf+MhHnuXzP/GjfPgjH2T/3h2bfu1sgpR3&#10;gRBcKfDCItoZxHnO7e3xwUcf4qnHHuK7r10hHgfCbAa+tZR0VnKOBIHsMspAKJWIBj9W7Fgx10o0&#10;IXlAfGB2bpd4fMhy/y7Dcmn4ECJG7FjLCuhmrKhmk6aCodS/jJ8RINgIPBFLdXiHhKCuSUITVL2X&#10;HJwhTHmHBq/OuaKCTHKnnMnDgC4XmObq0ZhJcQY+QHBIboBA3yt3+xX7d1b0/SG+vctqMSOnGUhL&#10;8A2lb1JySta/AlQIp1z++eBQVYlD1H4YxDPgcl67VzkLMWseolgLfaGmtc6kGNooiP/rf/Nv/J2c&#10;4fe++6r83b/7P/PlLwNmvOkAACAASURBVH2dnEWff+GHZbVasVr1pAImqCXd6bJ1MvhxGoTUvVrk&#10;qzyWesvrOuV5iSsruypSEHLKpFViWEaGxSCr5cCwigx9lKFPGleRoU/EVTTrxDIsllqpUtAitQVJ&#10;x+p0pNaGbgQaJ8Qha56XGtkZV6vEdGITkz8CjpR6trZmcuGBByB08t7Ne3z3lTe59MZluXtwqHcP&#10;Dnj11VeZdXMevHBBHnnwAo9+4APgG15++XvERU+DY9a0pBQR5wne+kMsIgvibTyd91IsAVf+SgG/&#10;FXzjij9swCb1s6GrKRYziJpykpQSOa+sKEsdQ0okEn0euHd0xDvvXWPv7Hn+8n/xV/jYJz9MOwt6&#10;eHgooWnwoUXxHB6veOfda7z51hWu3rjF9Vt3OFisyOI5tT1jiJHD/WO+d/F79OoIO3u4dm4xjDSw&#10;WhyTU4RkKVCJ0SCts+JUS8WnvckW64h9j2sDcdUzHB/BcklFlZWsI+hwjSVNFcGmaF2LeCaCErMZ&#10;cGSrkchRJEbJMZKHXjQO6DCYC5KTWSCpaN+UyX0k9z1puSQeHZOPDmG1EIaVldWmHlIvaKTxJvSG&#10;lLjwUMeFhxtOn4P5/DTtbBdxM1ZDbyKgWPElZGJVr4bizd2DY37nqxe5evMOq2GQWRvwOqA5lRoU&#10;FXIi5yhxGEr5e7GwqLbviLshguL/u//hv//bB/vHfO+7l+RX/tH/o3du3yPFJFlVz184z3w+k+Oj&#10;Q025bGA1ClAjs1NOqWa7rq1sKSrX3BOsemw05Kv3X6MR3oBKYpI4JIYhkoYsecikPpNXSbTPMCh1&#10;mgqjPLAONuc8qlZ4Yk1mhodbES+KLVlTENV6ktFWKIBztRmiXpaik/qF4m6VknAXgiRVHnviSdrZ&#10;thwuBt69eh0XGnZ3dxHxHB4uODpecebsOXn0kcd4/JFHuHD2DK+8+j3u7N8j+4Dv5lAAXsU7K67x&#10;6/JzX9/eBvz6YOlcX4SADYSx7z54XLBnVeaD2lOQMr3amofIZFwILGPi9t0DXn/jLR7/wJP84T/6&#10;U/zsn/qTqCiHR4fSr1aEpqOdzUkqfOfiJb75ne9x6Y13WKnn2q17vHH5PS6+8n2u3dwvlYpn+ObF&#10;73I0JGhawnxGaB1t45h13uIFpbMRzVbVOgz0vfVBqKWS0RI9F82od7iYCENkOD62ZYXAx3K3keir&#10;1j/hJxZmcMUh1FFQJAxfct1SDKWox2qjIZb3kESGpBKTodnGrDpE0VVPXhyjhwewWsCwQlIs0TyP&#10;qMeJEodMyg7CFgOwf5T13asref2Nfe7sHyNBdO/0afHBm1FT3AVFJaZE8Db6+Nade/ovvvRtuXbz&#10;LsMQ2Zo3BGIpfS/9O3kgp56kaUzbUgGTKDB4E+EYnIjklHQYIikaKsvhwSGXXrskp8+cYu/0aX3y&#10;qSfkjTcu6+p4Jckmykpl9FH/6yjIGLOfhi5YlqmCGO7oxBaXUVOP05FAvNZKvRh742d1Ou4byK6Q&#10;QLXuvRcnXp1z5Fjr/seLtUrsovTXtkG1LgotISOgBaUOoKoW6x0v+yrOid1zJ7dv7es3vvEtXvjR&#10;H5Mnds7o7s42u6d2WKwWMiTVDzz2JKvlim+8/CqvvvkWP/H8p/nMs8/wCz//59g7t8Ov/Mo/5etf&#10;+SaPP/AY506d4tTWjKZxNJKsngFDJ3LO2cyJMthWrNTShJMTcsHLybpGbLLvpeWlCDLna4Q74iVx&#10;73Cft96+xsHRwB/8Qz/Nz/wnP82nX3iObrsj7xvclxdld+80TTfn7sFSr9++J1Eats88yHzvAill&#10;QooMKXKvhxAds+1dTp85zY3DFUfLBblrcQGcZJxPeGmta9ab++OKeZ+iBZfrnALTcFqKRpROla7t&#10;OHIy2qPixMBFtMYU7Hq1ugPjY6UEj4otq5R4VPExXaEbKV+KTQwgueB7pIxqj7oebVqkj2CDWEAT&#10;DCtYrSAOeM14lJQH0AbNkZyOYT6HINAFDqJy4yDyzo3MnaPLvPb265z7zo48/9nP8omPfpQHzpwj&#10;AWkYEBG6pjE05vIvDz06DEqKQk4YzpHVLA4xkuOKHHurZNQi5EaDSasHYfUeoP6//R//5t9ZLFa8&#10;9dbb8lu/+VusFr0JkQSL4yVZkdmpHc49/AAiTpaHiwLrJdTOnSKHpRgrSvUPqOuUlUqg31zy8ZoY&#10;bXrRcUOD1pa6Wo0RWNm2UEA6y5M3o0M0ZclDGi0Tqbn4Gk2tVDENNE60iJxYOrojo/gr51IiJrZy&#10;kpQGWR4fsVj20nRbPP6hD8NsmyiNDNmxtXOand0z0s23WS17ufTW27z13nv0Tnjhc5/juec+xeOP&#10;PcrNmze4ffcu944OUWkITq2vBkfA48XhtAx6KfiNzlm8wCBhgxGJ9aggpdvaOSE4S7PVjsukwvFy&#10;4ObdAy6/d50Pf+rj/Pxf+gX+8l/9S3zwmQ/ivIOc6YJn3nW07YzkOt549zbfuPh9ee3yVaSZsbNz&#10;yjpNxZHUMUTY2WlYHB7y6suv8ztf+DKH/YDfmTOEREwDqY/QKy5ZY50LltLzTvFkgkt4yXjJOIMJ&#10;os4NSTmjQyT1kXi8KpOUk6FHuDrzIkBy5lq4pG60YSu5mgVQg7XWa+wZI7M6idRJFiEBEaUf31Zs&#10;YihiMoAsM7KMoosjWB1BOgbtUZImyaJSVtRBrT5fgAxuIOkKlUGirlgtlxwtV1y/fZevfPVlnMzZ&#10;3TvD6TO7qKRiehuOJwK3796RL/7ui1y/tc9qSNJ0GECSKhoVcg8xoxHrGs2CT4I3iElcGT0peU37&#10;AaRiDKoUPBYbGOVAMgf7hwzpCo9/8APs7u2RB5XbN2+qmXQJxiZLUe9dgVyv3H/CbDOH4sQP9TWN&#10;CE2Yd/TzZbLiCF0n1fKRTY7eEABl63+jQKOMBzkxYUTH36vqUQAvVlyVYuIbX/sGvt3i/MOP88DZ&#10;M9IPGde0KEJ2TuezbTl9+hQpLlnFBV/5+rd54/W3+MhTH+SP/vE/yU9+/qf4/uuvcfHl7/Cdb3+L&#10;G7du0+I4u3ea3a25uQdFIlGRq4fB3AXnySXl5BpP0waigXNatx1iTV1JWfRL3r76LrP5nKef+TD/&#10;2V/4Czz7sY/y0KMPoBLplytDvJYW6BiyY/848tL3LvH6O+9xa/+IvbMP0nUtQxAGTQQd7NGGxO5s&#10;m1devcRv//Y/42B5iHQdXjLaZ4sjZLuLsUlkiXiCAfZ4R+Mtrdo2JT6gEAtATkqZPhtAb0rKcmtu&#10;cZElSBrsnpARsYldjFZpsSBkhHVfR7yAdepCT5AK1Rk2L2McGDJRswwWQ5NUaDFS8frH9YpKsn6b&#10;kuVTaxNnUJJPHBwcI/42d2ctW7s7dN0cGTy//E9+Td9+6235L//Kz7MzN4CeFDNN1xo0YvLkPqMJ&#10;ceI1uEZEDMw4lpbwrFlSTjrE1ahGx+ubuM7l6iR45+n7gaOjYxn6WD384l0HUKFfDLx56Q1O7e7R&#10;bc2Z7WzLarkix4j1lZaGu1z6sFUZbcEpR09iDRu/V159v5fJimk0aG3k59rKtF7TTb+tKxOmRc4q&#10;GwJmzfITkbTphm6cmWxsJ4g6EUnqGBZLLn7rWwxD4k/++Z9nd2dHb+0fc7xcssKsxXnbMt+e0bjT&#10;OE0cHh/x8qtvcfX6HT76oaf50Mc+xlMffZqf+uM/xZuvvMWl717i0vde4fKNW8xCw96pbWZdY5kz&#10;EdqmgRwZciKHYMArYpgI1oNvQVyAPg56Z39f3nn3XT75/Gf4oR/+YT776R9ia2ZwdtbMFrFpI4HF&#10;4Ng/HLh6c19ff+eavPL6m0jbcercIxylzHIQGnXMGs+qX7E9a3jg/GmuvPZ9vv7lr/Pit79Ds3ca&#10;383IyZC3amhaxTIWaMJFV4quArnxRO/Wd5mJislKyLF0XQru1LZN6sqgRxEhm2viFGVA1Sk01BkP&#10;o08lJdg26hcoeU0ZfdviKm7Ihw1imOqQbK4GRfuPi4xE7P8qHKzAzoEBdMaM9sLqeOCuHNMsB+6s&#10;Ms1s4FQ75/jGe0Ic+I3feIif/sM/zoPnz+tysZLKxNYZlWw/2crAh5QhRYYhokQhJVSTaI2PVO4X&#10;GY3h0fPHUKy0X604OjpiGAbNOSHSSOODxtgb+pN6TUMv94Y7hLbB+WBIL1oDcJQMj+JtAEpJKo2R&#10;xI3RWvXziWWbtsIGu463f/zFurtrw/aEeae8bJgBY9yzntAYV2Dyg8UQptHEyW1a73tjRl6JM4g4&#10;vGtJKerdm7fkpa9/RZtuS5/9kZ/giQ88zfcvX4a0IqG6GqIgDa61gaDzUy3DcsGt/WPeuXWHB86f&#10;ZjYLpGbGU5/6FB997nmcKm++9joXv/UtvvvSd9i/cY29nW3O7e2QJeDLQ84ZXBSys0pJ50GcIybl&#10;cHHE9Vu3ZO/cWf7Tv/gX+djHP8bu3i5DGizYpZmjPiFhzuEycuPOEW+/e4vrN/e5c7iUo5Ro9/Zo&#10;ZnOy99y6c4/ZbMb2fAsSnN89TUgr3r54iX/8f/59XnvjDbSZkXxLiiAp0/iGlIsJ7Ay1VmM068Y5&#10;kjeBYK3VZhnk4u9rmcCbU0/Cob4hdDs0Z/ZgPiM2nnx8QBoWxvCuPD2LEjIFJh4JrCDPrAv4RkGh&#10;UqyCdXJqTUlldaE0UEGkzBeYUGmJR1QrJWn5rcYy7HcZrPgsq+oqZulnEVlFQturdL0c3Ttkf6vj&#10;9t19mwPpkCEnGmukIeugxJWk1ZKYIQ4NkDTnLDFnNJWsTnGJSrPk6DnXGHoldFUIwaYQa04JVztt&#10;NJNishZbA1qTlJLGnCSnpNvb2xKcB1eqo6rxISWoteZjqaWYRTzoKPWLiLBlUuWBCayaMNUqOur2&#10;E/mgVOauy0YhhBSdoOvWyCJD1gKhWn//ykDjxKqZ2hOTc1LryVE1/EhxiKbFMV/5wj/nnVtH8qEX&#10;flyffObDaFyQV0cGptn3aB6gDTZibnsLcubK9VscLFdsb89xorTNQOs9sxB49MNP8/SzH+E/+lM/&#10;y8WXXuJ3/8UXePXSqzx49gynt7eZdW0p1LTZEc45EM/h8YLb9/a58t57/Ogf/Ale+LHP8cFnPkSX&#10;lZ3ZjDPndvGtZ/94yfVb+yxi4Mq1fa5cv8eNO/v4tkV9i7ps+/SemJKulitpQsu863j07GmOr1/h&#10;a1/6Ar/6y7/I8lgZXEDnc3IfS9EIDGJ1CdnKkGnGgSpWRxqdI1bt5aQMbLEn67wzvlNvrCuCBIdr&#10;Pa5xhEbp72TiYSKvllj1mLChcmogaHQWJwJinBgFyNp1XJsKayIrle9lAFC1PkrpvA2UAbwxfXFN&#10;fCnwywhZ08gDksH1NnujZjd02ZP8UpahJ9474tAHvv/aZQ4Pl4THO3Z2vRWC5WjBgLSCuFSzFDqy&#10;aOmUrkwjxl0j2FbFPp3cBqq2RENMsUCHWWS0Fv1I4WQbQJLxJQWCwrAaRjyCNaMWs3Cs9ZP1ovVa&#10;NQsx1fybnF5RWk4+ibrOfbVEBet5aomU71NLUN5368mpMVmn7HfybUMojcuh0JITXNAxOKOJlBK3&#10;79zlrbffwW3tcXo7yJa3pxRCIDgDllH1SGjxbYsTxyoJq/1FsbpWFnBD6HzDvGk5tbXN83/gx3j2&#10;Ex/jle+8zD/9lV/h6p19dre2OH96j37ILOOC5RBZ9D1Hq569M+f4S3/1r/GhZz/KuQcfwLcND2zN&#10;mbee7BOrPLDMwq3jnu9cfJ3FEFA3Y2vvAbIkq+VHiKslJKFtG3nkoYc4deoUnfe89eb3+Y1/+H/w&#10;yjf+JcPBLRKnoNnGNQFWHvG+oE0z3kwRCEX71/maOee13PVWnTn6wAZFhwueII7sGsvF54yKMDs1&#10;JzRCnLes7h6QFktjMslr27Ti3E/N+5ErLNJW8IWqMFiH5k+SjIKQx3F3NZ4B7uTKZnoU98cOnmoA&#10;fE3zg4imiPY9CGQXiG1GsufqtTv8X7/4f/Otb7/EMx/6AB9+5in+wI//CE89/QTiW4kouGw1g7U4&#10;TG0G7Bjjn4jfMYU7njsUDWop+Cu3b+nRwVK//KVv8Lf+xv8k7717i9VyAErBRNmrZrXR1m59j4rg&#10;nfjXa/6aemusb++aueTkskkv0n22vt3XcfuClkPNQ4/rrbcZZYmOJYjjcVUngcaJ+Jmup+javpic&#10;d6lXWH+XVPLBTh2hhMYSqfFy6oPPcu6Z5/T84x/iwd2Os/MgW42nDa5kFrLB2jUB1zQojDUIwTt8&#10;cVfqeHinmdbD1qzh9M4O27MZEjO//A9+mRe/+jWW+/c4c+EcZy6c4/SFC1x49FEefPQJzl54mKbb&#10;KjMljcq9t1bjPmX2j5cc95E+gSsoxYIhTYkactAKaOkR74g4Dg4OOVwOHB0vOb57yMu//atce/Xb&#10;6OIeyBx1Deo9dB3Sdbi2QXygamzjQLs+Sdk6aAuRimLXvG7SGRUV2huGRGiRboafdUgTQHQchCND&#10;ZnlwRNzfJx8daq1zpOzHSmRqnEFxVIaW6j5WfVBp+n56LsvBsmFFcjGOJVCAhNM42VSoyWEzW12x&#10;MHx5u/Ftgf6Csu2dSHCELiAeQhAefeIRHn3iUebbW7z2+pscL5bElDQpZfyWCQg0q2gWctKcouFR&#10;jvFUKWZPRjUhzkBIQoqR7e1tnn7qKfn853+CL/zz3+Gdy1fUu1Lfns1sHIVfcbWmAuDE39Eymnxd&#10;M+xa/05tgHLf3+dl9v/U1pusu7HNxv6qQCifN9b7/Qw0GlaeVtEJJX1FjLjYaxyWvHv9GofHM47P&#10;nOKZhx/Adw1dgFCKZRwY3I9zBHR8134GvEOTpVrVwSrD9XuHdMc9589d4BM/+nkefOrDDP2STz73&#10;KU6d2WMRB+4eHLPolRvLyMGtm4h4g4ALHrRiN3gy22QPUmZxZNWSIVC8CM6jQbOk1QqXG1yY0foG&#10;lyOaHM18mwtPPoWmnrs33mV1+7aV+BJgkFKR6Uqa1K/N94wFQmI21BK175qUPAwWna/pMCyLkl22&#10;3oRG8eYjIjmAh+w86gLSznCnO3wzV2m2SEcHMKxwORGcYVGmCptf5XsR8bL55KdCYNOsnMoMnfwk&#10;WgSOFj/YSbUgitdZbNrq1eTJtkZFLpsDEgFcECTg+kCMitvZUrezK7fp2H/vHl045PTeHlt7eyyX&#10;K7l77x4pFbQw50l9stHzWQ1eDx3lFuvrxrSipfL8f/Xf/Nd/u2062mYms25bL116ncuX37XGIrsT&#10;BhlIyV7IWJpwn+Sc3Lm6rAYa6/WaxK2uQ7lv9wUaN52LjVqIcedSjIfNQOOGK6hi2t4ivyeMirrP&#10;apdUQl1f4NrdWO+VtY9JISijrCo27XKs0cbPtmi2d2lPn+ewH9g/XrBcLmS2tcV8a07bhrEqUbzD&#10;hVDHHVELjcbTEWeNU01AvIAPZPEshsjW6TM88NiTPPTkU/QSuLcY2F9mDnvhcKkc90KSDlwn2bVE&#10;dQxZiEASh4rhQORsPCrZ6h48Ds1KzEn6MtzG+QAFr9OJ0riM6MDnnn+WT33qGU7tzrh59SqLg0Mr&#10;Di25/zHy7WsW2UA9pAgH1UqYlNJnBbXnK1r7e8vyDC4r0kfyaklaLkjLJakfyAWYVdVBOxO3swNN&#10;KzhnsbKCOrQ234u1onmMxpck5Eb6rBLfRBsUNXsiy1aIU6oRu669wcb4FHKT6Y6Lb6E2703pgV7F&#10;ZZHcQ1yR0wIk4hsktMKyP6QflhiutErfD8QUzc3XrJoNZ8J7sxhijIX+M7Wm0Yr/sk0vL0FWRQlN&#10;24mI0xs3b/Gbv/mbcuWdK3aprlLnJJMw/auVSSY35ARnlrvx7yTQaLsvpuAkmPj7HWh0pRzaRr04&#10;EetawGtm2L8r/Z3r+sTHnuNWH7m3f8ily++yHAaWTzzM048/hFnUWmrVrdgIZ5BltdUGDAUr5kS/&#10;6GnbQDef0XYd4rzNt+gjmYBKQH2DosS0ICab/eBdGIWaOAe+AG8U5GrBZjwC5h6X+xCc4PC0YoG7&#10;6B0pOHWtl/k8MMsd53PghY9/gMfO7PBHfugj3HnzDb529zar40UJGjprLmqbkgKTYrYbcUUxYWEW&#10;taASIJiFIGDdoymjqYCBILhkgiEPNg5NJUMIEBa4Zga+g1mHzjtpt+Zo40izhnR4CL1ZcpbPNLBe&#10;L37daDnh2bU+OskAm8JiXGdjBcH61m16KEW4TaTKescTwlYXyIi4tB6rqM5KsHSxJPY9A0rY3Sad&#10;PsV+P2B1QjbBqmuCqHfEoWe16omDlY2P0fYRtMWEdR3JnTWLCBqCb3j33ff4ype/yq/9v7/OzRv3&#10;bIJuYRop02dHf0+mF/B+r3UY5/41/+0EGid7msYs1sv0B229eRFTcXHiyf/gQKOpLgOFlhJdzkqD&#10;s1LXo326eMyZ+bY0fleXRx3X3rvJcHhAPDzk4x/5EFuzjqxFytd2V4Tjoi1NQCYr7PGBg+USaT2N&#10;7+iHhKr1SyQXqIEz8Vjq2BmCVQgBNfxikEQaALWBrgijz17GXI4Zg6rlnDornHGeQURcVrqtlu1Z&#10;w/Z2x+52x9apjrMXnuIzn3ueazduceni96xnIeUC91b8WWewf4YIYBWNlTwASz8mu+EOQXIuyEEJ&#10;lgN5sKlfDlcsCTGE49ijMpBlaR2FrkGaVtOsFe0aK0nePQ3LiCx7dLlC84pMNIQuJpb1+inLxoeN&#10;v1WPTci0WjwYAIulLaVYAMqo6lhXWNbdyRgZtz82i8WCrTkntE8gnhQ8eI8eRxILWewkanHxQmDW&#10;dXgD8bTkgWDj7yYl4KPLpPWztSQoSui6lpdffpnf/I3f0ls370ocFCcN3ntSGrAed9urrO/JlEFO&#10;Cs5qV93vXlTpufHDxm6mbLg27TceCXXXRYLI5tmUHU/3VraeGGu/fxWNNXQURTZOPCGiqac/vMvi&#10;5jW2n3hGt8+dlkV7zGrecnxwj2//3iVmsy2efPQh9ra3LHNRypctKFdq1VFmviElOFhEhlXk3NnA&#10;mZ1t9o97FisbxDNrm7VsVLPYUj5mserxbSjTpBM59rhghU3FfLIOQ1cRf2x6lfdCKIC6ghFVg7CN&#10;I3hl1njm847drVMshsjL79zl2v6K43CGbvcM6IC1QovhKsZoOAViQ2uiBGPsKgzUyLLCh6FWESxO&#10;IAiegDYNuY/QD5YOL3EHc+TMDciaCizfChkgLT0aOmg7XOgMCKiZgQRS9OTUQx5QjZrGoGR9mqXa&#10;yCzvUQjUIGClteoomOCdrINgQcRhQubr/b/vK8c1pRah4opsyZIhDZCEFJfkVQPDFr4J4pxTcU76&#10;oyXOCy4EfAiKIElVU87WG2EY5YizkdG1kKu4aRJWyyXvXX2Pt9++LFb55gDRlJKAEcnIP6oTRl0z&#10;4Im/9XJPWl1Tgaobv9c78H4v4+5Nnf//o0CjubkyFsBWaW9yN2vslxzcuMbswcfZ2j2D61p25jP2&#10;dk+xWh5z8bXX6WPPJz7yDFtNGIWYoqZkimT3ZKKa4dfN5uydmnNub07TNhwvEilD05qloJiWabyn&#10;X/X0Qw8Ocs4l8eIRpxZxnkhMQcZqYAc4HYE7bFao99YnUIrmoyhRG0Qc+/vHvH3jFhcv3+Dm4YqV&#10;99AIbsgQDQvNJUHaGYonNtggH8HGCBamRhWXS2dymmQk6mPw1uHpwhxByf2K2Cs6REu1laHPzjuD&#10;vs4JSWodtTGS3YrsCi5EdW2kgxwgDWKDVAylCBunXAXsONik0pRyotRtJOvpa53krAQ0dTemTDLu&#10;xTBBqtVij6jUbLhRd9m15lVGUyJ7b0NaGU09w9HwzmaLtK3MZx2+NbyKVewN4ytnUkpFqNq5heCd&#10;FgsSEC1925I0a7Art4nSlEDjOg17gqk3LvJkoPH3taKxrvevrGhUKKMq/q1WNI7HN1Wq9VdrzM0M&#10;Q8/Na1c5/6EjtrzosfOCE9p2xtbWjBhXvHH5Cvv7B7zw3HPsbm/hHRYQywY1Jq4g8UR7gFtbLbNO&#10;mHcWHuoasyKSjncHcLSNZ7kMrFaGyO28F1VHLCalmzw9c/UzTiy471y92cmq2NUV4E+zIHKuFSkO&#10;MuxtbZGXb/LSV7/Iwe0Vt67ehdTgJJNYorlHUof2NmNT8BQcMTTUwsMS8FO19uScGMdtKyVNeWiJ&#10;i4p+pBnrNzBT22F3nhgLvbhyR0qLdepLhrKm/EIBL/EIM1SSVQlKX5g5F1KVepMKu6pAXk9G07WM&#10;MFtU2QjOTOmzqqrJT4XV1lHLaTp+Yy/rKgBTT6oMSYh5LW6s4VisMU6JzjEET+xaQtsgwRPJhHlL&#10;aLx2IYwcmDUTQvBy/sJ5feSRh/nuS5ckpoQQCGVMlID6CjO9dgDGwMGUn9d8NFHY/54HGjNW91AC&#10;Z+UaBBWPgOQ+6Z1r73Fw4ypnHniI+fZZYrTmHR8cH3jyg1y98i6Xr95g1l3iw089yUMXztLIuljM&#10;KCaP/fCuooUFpUmKl0x0Qj/YTXNYMNFnYat1HAXhaLUEWmu/Lrj1td8eKsJYhXbLo8WBOFwpSLGi&#10;I7tLVsnpSAn6Vc8Tj50mxyd45elH+a13XuXwqKWZPUZc3kRZWBMTBWhEMwxuDKoaZmClZxuXRiNo&#10;sSBQLULIAo7rd00OFSQijWQxqBSUgpcgNiypFheJTooZPZDQ5DHY3PYE1Y7acqTygvaJweIxWe42&#10;1qvDeFCZLJoYDfeZ0/eZ39X23CBE2dgKxnRMSbVp5SAosz5AUybFyGK5LLsUCMLszC6z3R2atiW0&#10;wVCkBPV//W/9zb9zfLTi9s278uKLLzMM5p9670uFmVUNFZVZRVntozhxHXC/vJiuM6l1miYa6/dp&#10;6/R0u3VKUCbfNo87jdsIJ+/e5i9T8bJZermxdLJs8zptrRP7NqEANrVKsXFfToQ8DGzvnpKdM2c5&#10;89gHRch4L3Qh4MTRNjOaZs716zdomsDWVkc3EwoOtg2jFSm84HAuceHMNnu7W8SCjGcVstk6V9U0&#10;fhM8znt8MJBbl1EXnwAAH0dJREFU0/qZxpfLLIUrImZ5ukq8a2toNJdVSjDLNLo47xBvowAahVMz&#10;ePD8KT75iY/yXoJ7S2W5PzAsDooPnPBZCGrISjkpUvwhLcd0JX4g3swYaTyubfCzlrDVEuYds+0t&#10;mnZmg3ddwLvGiL9iKaiO+JQlcFlg0YsAKZpt3QxfdIgWKC+ivSUXfhQZi4pket+0KpsJeUkl5CnR&#10;jFWR9WDV3mByBuPZVqLaoHFhSt4br0JjozaqhFxQqOzwRVk4wWvBrfCObmeLMGuR4CWVTsqUM2GI&#10;PXun93jksUd1Nu9ktYylTDLXcx3/VgW8wTj3G/oI/+EEGgv1gaYNYlAt0KGGnMni4J4e7t+Vs6JE&#10;UXzWYho7drptunNbaM7cuH0HpOfZjzzBzHW4ajEAznvUKUeLYxargSFZlDtnezKugItKthRYSpFZ&#10;13Am7ILz3Ns/YLnszYwOeUwJyljVpqzVqJxodLW0qWqtwjMxaDM5lDz0bIWGsw+d5UeefZT3vv0K&#10;V27exkULammBhRuw0QDIFirN6KdUtGmkuE6aIYoFRIMvg32EKNjx53PcVsH6HAbS4hBWCtECejUe&#10;U4ZtT/RJEXKT8ubiCQL9hAQEzQ7D3/frStpqcayteqkFfZvEMpojU7KckPL7MPj7vzaI/z72q9kp&#10;EfHV2B27ICuzrFu4Sr0BUgbY4pxELRWlRbGFYTVw9sweT33wSXnk0QfpV5c5OlxqIkjwfkS2OsFC&#10;78fZU66dfl9f1L+HgUYjVSSpofvVYilTMlprcljcucXy5ntsERkaSx8aPmUmS496x5kHznPjxnUu&#10;X79H093g4YceZG/e0MSMhEDOYqmzZpdBt+hXDpcXkDvbl+up5bGaSzmVZhrvuHBmm0ay3hPk6HhF&#10;U+oW8hSiCWvMMSg0KwLyPiDF8c+6Ql1EQ0KlQbMN6l14xzK19EnYzokfeeoJvv/0I3z9bMvBrRk6&#10;DIyaWmp/w6LgcQQQjybIa594remHbG7HRFeYBvQF4RqzMlTQFKwiUoeCAW4xMsrD3WDDjYKCTbKp&#10;T1gwC6PUFsqa12Wiayoaw0kmH/dv+xzVeNWt/8avkzs+QecT1bsOSYwMZ6aLjMeNKOLBtx24BiLk&#10;fmBYLdCcLNET+0Fn3ZyHHnpAn332I9y5dU+ODpfixGlMEYeIc8EGbpiQ0WIRVaYYL7zK3/VVjKp6&#10;7VLImC4bC6C0nvyop6R0/JXQS/VvKV0HjMvKNlq30dH/Ks0L69FbMPY8yLT/oQh7tJgQdoJiXL22&#10;/cq+ygmbQWo1S6IUAOtRAY2OnUU5VTk6PODuzZu6f/umpFln6UGFtmhBcY5Z16J6noODO7z19hV8&#10;1+JDw17bMQCuC3St497de9w9POBgETizE5CoaNIRzKpGbi1mkBFRvA/Mu05Wbc/iaGnNRX70FyYU&#10;5w1EN9e2ZasbqU98ZAeKK4EFP4eUGIZEjJHHH32AH/rss1y8+Em+9MUvcXhnHxmrih1Q3JxqScWq&#10;cNdCYRQBUo9XrBUtOyrTOUchQrUdhTpFuyjQydYjkRUCrPdp3QVQSOs+GTJlx9FW3KTy91GDa3U0&#10;VUNy/57v23Tyd1oUeXJvGx83DqvTRTKavh7MM1oN9HcPWIkwxBV5WFlgF/C/9Ru/8U+2t3bmn3ru&#10;058+vXdOLl16ncvvvKNoEifeuDCv8zCVs6vUq8xtNoqVwFSdIMW0Mq6037Rq6onVUZdR/TxhvR4U&#10;0VC3WqcLWJ9DJR/GiERZuzg9RYDV/a0tAV0fdbzDE09TJp8Zz2FM7xdxASrixn3WLexarIchxYjv&#10;Ok5deEhmp07RtnMkF1BWXxpfYpa2DbRNQxx68I4QAjvbO6gHFzzi4PjokM7D1syxe2q2poIitaW2&#10;yAK1tt47Kz4SFfrlqjCJzZyoYLD1r7g1yIn5q1JHHRi8mzgNIUiZL6GeLKe2OrbngVnraZuGtgs0&#10;XcN3v/sSB/esF6LiJCiK+MaIc2xx1aqdS0kzJRPBOuOjCmoxEzZcnXKymkYXqJYKufoI14b+GK9a&#10;h5jXQqA836JFJmlHRju8qpg1z43jisctJxw5tSOkar96e6dCaqTckbBhZIQTQmPcvq63FtVru2DC&#10;ZfW6kCJksqrkmGzWx9AjKatXlYCov37t+tXnX/jhH/uxH/3xP/DgA4/w1puXee/qNbl3d5+afinV&#10;bhUQeTyP8aCbJzCe3InbVO792mZgnd0vp7yWdRsXtBFoFNm4c9PjTLjS8iXrBz05n6lwPbm3k1/k&#10;fX7fjCOZ413LE6TWz1teWYtksc+hnTHfOy2nzp6nnW1DdobGbLMZxGFIy23TMus6+lXPsOrRBG1j&#10;mQFNGR0yjTi6pmFvd8eq//IUytOemUG3mQzLagNnyzgybAqx0gRvgsGv0aJhbfM5VyP7Bu1mLrVI&#10;Rc90qiIa2Zk3bHWtWTs5sbu7zQMPneXqu1e5feMOd28flGkfFEIqggwt0fnJw6IU0lCFa6m0xPot&#10;7teUxeKoICn14RlZjTpkSgPjlwndnGTI2sZQjrBBOjJ5r3UFE4opQq6UN8h4qPVZT4hLpjR2v38w&#10;fpeT53Di7w881/oti0oSNUhlUQw/UaWcnJa4gnWf3b17T3/9135dv/3t7+jNG7cAp4YSrZpyVl0D&#10;n8nESq7iuspSLSPMpNp8dT0dRX0NwNVd1WylfVe0NDCVbaT2wdTc7+TQE0G7rhBVs++olv7a4pp8&#10;lnWGU8ftqi9UzlXG8y5qv5xb5Retl29hPaUetV5p2btYOk11tVhw4+23WBzsW9WeGBCKImguUXME&#10;EUfTdnTNnBSFW7f2OThcMKwSTqFrtugHz92DxOHSsRyEIUPM2eoZyKWg2c5GHfZNEz44tk5tmZBB&#10;EbXCFatPkBHo1depRFrr9us1eRwNmqSML7cA5RAjQ8ykLKTeXJYzZ7b4kc99lseffAJwVtNXAlxa&#10;04lWVIBhRUVUI7kAsWbdfKtmEtYJiWvwTUtoWms9D36iFUxIVG+vviaGhVYCXVOAEZJSPY/7GWtC&#10;MXpyhxR/esxusFZM02NV2Tc97vTL1H0Yl+jmqu+7PWtH677ty7Wtv5UztHL6iSwzzgsA9+7cPbz4&#10;8st3f/EXf2nv5Ze/546Pj1QkiPNmbmbLE6toUYBVvd4vXydlCKMhX8vBxvOUqg7qRx2/Tw0Gqbxb&#10;oxdMKhJGAb65vUxckxIVkHpj12J8/TvrlceLWS+r563r33U8Hzu/KkgqgRiwluIsJ1TCWYqog5xk&#10;WBwVZlT6oUc8dN7TNJ4WT0pKyor3DfNtR+wjcYgcLpb4xrPjtxHXcrQcGO4d896dQ/a2O7oAqhGH&#10;K0CtRgneu/IQFNWs4CQ0ntB4YnLUAYI2ILVAmbs1jkaMEU2FvdQElsW5DUa+Dl5JsczpyNB4Q5UW&#10;UR5+5GHOnDmP81uQe7L2dgzvbAalwohatKl/N166jqFTW5NTJQ41cBtLK2oJUrqio9YlQRNzb9qX&#10;tKGxdbLedNnGekUxVmKdusP3c/ymfJma1BtXOdn+Plto83aszekT9+iEpbC557IXXy9erYR8yhf1&#10;znuAL3/5d7/wT/7xr/5L3M6fOdhfzIZ+EO9torFduhstvhJBqILxBwYa14fRUbRKYfUxSFh+rGWA&#10;63u5zrDKaNTYz+sHts4Tj5Gh9ZnJGGis60kNlsloKWxKpMr5RY6NVzdGcGUMaNp/oyWzjkhU070+&#10;Di0yxRgnSyLFY3nkiY+ytXeO3gtZeoL3zMIcnEOC4r3pY9cEXOMQD7GPgMOHGSqwiktWqxWrfqDt&#10;5vimI2ZBCeSClUBNGaqQk5CyVbmBEMuIs2gwfAUmTLFipdKEE1OhfRUn1kq9oTqd3SfnhTYEurZh&#10;3nYEr4TgyCJcuX6Hly9d4c2r91DdQnLE5SWOlXVDllFo06jO2McgJ96asR6CgtxcU2N55MBxwItV&#10;iyAW2Nw87XWgcf29CoQpOW2ouwm3rQMN1ZrfZKrKg1OqkKr1qlI58TopfCZ/3yfQeL/UvE+YTI5T&#10;TWsp0RKVmkVdC/X1796EAkBKPHF4qD+3XC5nplFExKpIyjWuz2fqG0kVE/+hBhrNXFA3OaNxf9Wv&#10;HD8rKUY5+9ATbJ8+x9buLjlnggu0wWvwbhypJ+JRKTMbvGHyDTHSx4jzntA0eC/s799jZ3uLbtat&#10;KaGI1JwTecwi2JkZ+GlpcBAZl6WUSDEiWNFTCA0heOowUim5bRFHmcUnIoLzosE7aYMFGLu2pXNi&#10;wKI5c/3eAa9du827h0uGJpCW++jyiAAkc2zHFvF//T9KAliwOPpJxKL1860RCZmy0+9joLE6JqNW&#10;quQ2YdLKwhMh8O880AjrTGD1K8r11EvVUSiAfyKl5ucEN/POi2iR1+sgq1a2recxHvQ/5EBjlYT3&#10;bcJojoJYQDKrcULoaLe2OXvhQZtnCjjNEkRonMf7BufCKNxq8BIMNUhCYxOO24bghVnX1uaXcUSc&#10;pmzYh1QKnugtkdI3gAmNUu4sTvDe0bQNTWPVlilZMdu04WuUwuuua4L3NMHThIamdXQNBDLLPnPj&#10;cGApHQ88+jj98QHLw3vk/og6NciNovdf/QZQGagTTOzups23iyARkdrk4/6tBhqnFHFyedl+9Dgn&#10;TL9xvLVWLNf4/vsuq54QPJt/f+C5bpLl5Kc174oUgTERCrqEeAmah4XmMRuzVu6YE0TqTHbbduwT&#10;2PTCaltIZfAxsjjm+xEZrTeRiYlejY5ikttUtvWH0YGgGIijBVjrFKT6zqNUlOmxRpcDO/X73Yey&#10;mkwEt57cpj7teqw1u5RT0A2bSibsVN/igmfn9GkeePgxYjaN3TjYajyNb3ASSDhSLSQaIfGElDPL&#10;1WrEciQn2sbSmLOus7tR4huj1WE3aaxeVgWcjMF/66eQcZ9NCDaarqhSO/3SU1Hkm8UgnLk63qyZ&#10;EAIhBJrO453adCf1HCwyvtnlIx/9JCFHFgd3uXX9CoYWPpnxsCns3/dlgiSYPtNiKegJa0EmWIdV&#10;b5ZjFEqdPpT7NPbEfdhk8vXfSRRrNM831Ius1x2ZoZzDqDfez9x/n1jHD6ybOOFLTOTQie0ZGxE3&#10;rxcolTmTfahMhcIRxO+IzD4j0nxEkJmUsGJWFdVc3HVX+a/K3+mtkLFaZL1wUihiD6iK7XElpmcl&#10;dfVRgI8HK0JkzfWMn6VKHDtqkdEb1Yvr4+h0+0o14wF1FNz3WUZ2DeWujyKk+ExlidT8zrgWSGlH&#10;lmKBZbZ2dzn74GMMtIDiSWy3nsYZcGoscluq81Tf3hCQXJmP0DjHrDOBsNXNCuRn0b5VAtQouYjm&#10;nA17U4tIU7VgoubRUvDBl3oFqQVKqprFU1KDhSO8x4RI09AEq3NwQPAQGiU0gvrAlZuHXL+7pNna&#10;Q2Xg+Pgul19/dezToIxA+9e/BB2ZP4DUd1O+C1ZCPQKoah00XIhj3FGVD1PGHDX2CeY5+blSUTXr&#10;ZXPfdZ0p0655Xzb2s7HBRJBMl03Ie/NUZHO98Tj3bV/2cvK4MtmobiPYMJiNl+qtv6Z69Ntw7h94&#10;19odUhBX8LIYQx/rax+9FdZmw5QX66WdPNHpZdcLvo+L7/t0/x42P7/f9puv+3+d+p0/6Nw2L0vY&#10;+DrqiRPXWQmmANvggNXymMXBPVaH+8wu7OG8oBpJKUGj1gWJzX9UtfbgmBI4oQF88KR+YBEHmu1t&#10;jhcr2hDY29ou49iLatAyUxJLO6MqBR+BibxCy7i5nDPe21SwalKYa+AE9dTpwDbJuFgXwdG0gVBA&#10;WqJmYlJSEjJmSYiDXpXl0Yrm1GlOP/gw3e4uef+IPKTCPJWkTmAfjctqTi3aSUs2gTBaMgBFyFAz&#10;EWKBxlrVWrPZa0OP8vuo7Ncqu1bCKkW5VAtyDCcUop9YruWQ60nEjKtU4pC6yfq41KINrQT0Pstr&#10;GmUcejzqMjvXibU+WsC6vpgNCTjuovw6lhHYGUwshekrfRcWvy7afAJ1j9VcfdFVqmulLeUaxrjO&#10;/9falfNKciTn78vMqq5+J2c45MyQFGa1JCAK4K7kkRQdQoa4xx+QIewPWEf2/gbRWle+ALqSIU+G&#10;TBlyBAFaEkuQIx7gDOd4Z3dXVWbIiLyquvsNpVUO3nRV5VFReUTGlRGJI6gQ4oRaqVK9eGpEtQ9B&#10;39TOPG9X2/N68/r1QpetvO33xO5lok6SPFTyl1TIjgAoQgdBkBGL5QGOXrqNk9u34RoCGKVbNGya&#10;Bs5Fh66mHEpSE5OIgyNuhog6DxHGIKkG1qhoyo8j/DjCB0EQA4GGNE8aBy8hB6INEVEk9++J5TBQ&#10;qsCSMYitIhfnjDTOsnEWbWOlcY7WGlirEa1Jg8ZYLI3D0gi+fXqFr58PuPJLnC4XMOMGTx9/i9Xl&#10;Fca+R6TrJsOWsHTpyjiU6SAOy9N02rMgBDVk0u8wqlHSNRDN2GMDST0FFYajgiPWUWSQ87R+kqlE&#10;h8AR8SeBut7E+pF0ZJ4maTHW5SjxdanlvMFEGpmxjYS3MgySYWWcd7kNJWHjemQyPcxUeoKVIgm+&#10;TJLuQQoAEL4C2z83pr1njD1NvvMrcjphl8n/cY8peTft6dO0b1G/qE59fVO9XXn7fnddz2Hjnrx5&#10;fs4jRNRv0QDTOjTdEe7cfQ2ubQEEdk2LtlnAORd9JrjK9wEizauRphP/6UNQl2U0sMaiWx7QGg1C&#10;GiKpLUJs+lEpBFGNRiAT3QcfNRAJo6vMwKBtnPJFqSAYLQupQlFr4YyhjZ53CI2GbA3RWqJzRNc6&#10;PLse8f2Vx/PLEScHLRaNIAwrPP7vr3B1fo5oFjabTLtJNpVBVGc2chCWcnox2lpGBWpCHGVOFiSE&#10;tJHlSS1JyISMdzIYqaWqan4gkyKRYtb6s7lRmpZSLp+Xqr65pls5bWMG0ewBZ9cZh+6oyCwZKZvd&#10;DUgBAFb/LBJGYvlzZYYLEkvUJ5gQZlWt2t/3fAGnpSb38+t5fd6Qhx+QV5e5CYZ9deZl99WpnxNQ&#10;YtBDRbZ0DUx7gHsPfgzbdRgEsG6Bpu1g3SJZiRVCEYBIiBHBod6CaKJtQbLqCui6FsopRJNfAmPw&#10;WK2uEcSDBmicQRA9zGBoo+pSKQ5nnQoNrVX34FCPPmJcFDirJzPnDJwzoLUIEtRVIggaB0egNer5&#10;6aBzOF+PeHY54Mn5Gs4ZLBYOR8eH+Px3n+Ls6ZMY/qygg8mBo7ikijv/ZCuhS4opNFuyzAShCmKT&#10;ZzxyT+plpYvTKTy1W2Blx8BM62udIrySzH/oeESgWWG36jp+WKZIdWOPKCF+T6bnUQkFs0Vkvk8c&#10;QQY2shWIfEeUbxVzcEE5E4iqjYQ00m9k/uVFSAEA2n8DFr82xFXstiZP+ix5S/0+vedsUSQoyzjl&#10;NGcTUNWpr+tnmNXZVR876r2o3L7rG9mIG9qu4CXEOAJq4myaDg/eehvL45cA24DGwtkF2qZFu2ij&#10;UE+Ff+oVSecowexBKWkJVFYwYNE6tE7Vg+p8Vcl61zi0rcuBSX1Ii08PGQcv8F7ZCD1UpObN1tkY&#10;wMXkQ1HWAl3XoutatI2NmlYgCCHUyFbWIFIbxMVqxJOLDb5+fIEAYHl0iDf+6A2EdY/N1QWePfp2&#10;QovTSNFW556bbi9TDD39V6b6BItTyowtW1rVuGLurZfl2T1ZWNN7ToBKiq0MTPUeVpAlJqJ+TypX&#10;thThpAMm75kBhdRgTXhMxZSoINveFAnulSnUqQdw/nGQ849F+v+AcEm4H4F0TJ08FQ/W7MN88VSA&#10;TdI8j3uu62f72tuXd9Pz+ncfBbAPljpvX52MlXXH6UEJcK7Bgzf/BIfHp7BtC2csuqbBorFobCFI&#10;06GkRJElT8cUwMV4ixIChmGApUHbNDjoFpVcysAZBxtPcooPIBwQiODVoxJEjZr6fsAwaGCREHxW&#10;Nza0sAQaAsvG4PRwidOjQxx2S1iaaFxIQDRWhNLHAV1DDGJwsRE8/O5MPRNYC+sc0Pc4//47fPX5&#10;ZwCEnMW6mCRmwYx2c/yuRBWkP8lVtdyWrFlXfiF5i4yxYgsmlENVDQXfSJwrqVwx7WVdv97BtupM&#10;LaTLGkkq+CQczbBWVEiCqz4uMHlPJe+YT8gy02v0gySj+AFIoU7jp8D1J4Krf4SY+zDtn1bNJ2Dz&#10;Akh9Wf3WqR6tF+3S9fWudvbt2DfVm9ffdb/reh+yexElg4DAkG1plDM+uXUb3ektHL70sjRNw67R&#10;WAzCNu62MbBqdpcmKCZR2gpj7EARwvsgXbvgyeEx6NXsN6kSs32vcSD0IJYXwLBQIZtNj14MBhgM&#10;waDvPYahx0h1O26tw7Jp5LhreNgCy0ZkYVUEOkrAajOCYkHjAOfARtA0FkaAZ0+vMIjBIID3PRZu&#10;gefPzvDwiy8QhkEPZzGosxoxMBLNrZEDRul3TwQCKMr5Capm7qE0AoV/Zi7HqEJG3mWni7DkTBZ+&#10;RFIxe5dABDW82T9kWSckAiObl47QJKxKsA65nff1MqsjIpqCUzoloZ0KMZUvL2wU46vT18ZK/0uk&#10;kFJ4BFx/IrL6F6L9CcBD0CwpE3aQyOqaLVZihr4z8t2ntZjX2YUAMXt20669E4Ei48qdefP31L+7&#10;YNiCV4WEJloQqhT96NbLOH3lLk7vvEpniUZDR+pJQImBPykFu4M5qlOCODYOGoP1akVnDY4Olmo7&#10;wDR54iyInqFNND4yrlE/jtSNaN2PWI9Bgyj5gHEcMPQjhsGj3wSMQ0AIZLJncI60zoDOZFYlBXKh&#10;gZ6DsOrg9fvna6zEYOOBfhxwvDzA6vwcj779Gv3FubpSI5S1govRF0N2jxjDqyQheengastVqV3K&#10;zxtgPkuVB0fl7VF3iBRxOevN8n11LXGCSC6vmgOJ+21cncl9OJjpEUJgJJExVGtSAoR1TZwKhsZY&#10;CUGyfU2eRPF9qK6jWkQm96i+A5PnmjmDVfPSmT6doBSR/yNSSMk/FFz8vWDz7xAAZvFn1SKQeEZw&#10;IuTYYiSyaWGmqlKhXQsv1p43Mk+T+vurZgPUUoRZkoMaxVW10tSYwFaRfjJ/dU0WqrYsokhjiO7w&#10;GLfvvoY791+DbTTIiplQB4pITHSSYotfdsnWkhnlEn4YxZJ0Vj05RdZAjDpSmHamYdyFNfiLMQYe&#10;xMYDQ9DFqQeOAHiDfhBZD4GrfsRqCNiMHpvRYxg9xlFVgYTaD9BELYRTF/RBiCeXKzxdjThbj1j1&#10;Hst2geB79JtLfP/NV9Kvr2L/GXUoDSDAx+0MMGW6lxHWvXrXSORuSmrECb4AUF8XSiHzv4XKLjIH&#10;SilHmdab5NU4K3rNjh5WQQkDExskMhZ4ytm7CawZnsSS5PeQNXyT75g9L0igwJqRGONLY5k/ECmk&#10;NH6umoqz34qc/Z1IOCfadwC5jp/TIA1XXh6Tzk00W23NERkr3QikmgeS+wkZ6WEyLRKCR+yzfAxC&#10;8qAjtZbrp2rVPXe1XSbIdPOJ35eRCOZ5FIjRTQECEZHAIMDxrVdw++59sLUx7CLFsImQqi0CUVSF&#10;SbiY1OwhBA0Tqko46iT0ODk5hjEqtTPWIFkyWteomTNUQCgSo2AaDTa78SKD19hElgAQEMIAj8AB&#10;Ir0I14PHqg+y2gRuemKzEfSDyDCCHlaSbt/CoGlUQ/H4/Dm+eXYlZytPtzhBaylNY7hYtPjys//i&#10;+vJSpe1GD/hG9AChkEIatTlAxgHbjGThkmPvi26GcXuqR7Aa2UzmF6VCHr0pM6i7eKzPKo8xr35d&#10;RTuAxstLt47wzk/f5t/86q9l0VmuVudYX1+IBD31qWfUcvyGegnUk7YAmEmdvCdsMbtpwSS6aDLj&#10;CWSruoTyBH8opTBJoyIBuQY2/yo4+1j/xt9DeEC4tyYofN7hddrG+tzK38XNp+tSjjsmzrRcal9y&#10;+V0ygR3pRdTKdiIAC9JTAHpCPLwQp3fu4ta918UuF9FjqYGRhokCIFVV2Ki6UKyxeTMJItEMnQAd&#10;vA8YxgHjMKBbdnCNo7EuxalBOu2o1s+MH00x0QAmAOy9Z+/VqMlZ0YAuIvAERgo9lGLox8BNLxhG&#10;pS42Izh4qoN0In4HpLWGtIJV6PHw0TmfXXq49gSWPZvWwC4cvnv4pVyfn3FYr4U0VG/YgCRHymBk&#10;J6YdH4crb4KZ8CzFCim/Y2TnI7g1ohU/n3aWXJCTcsgvmyXV5qzw2uuv4sO//AC/+c3f4he//Cu+&#10;/8G78ur9V0AC6/UKV1eX6kErjk0MJ1JYxepNZNYs5vv65TOicOdNIjfmUP9/IoU9afhP4PofBNf/&#10;pKzG+I3h8kNEDIooR0kBTdN1osVi8JE0BoU/QsaO3C5XDjtlzrLOn9VHZLUSMbarTnWd4C55mOZN&#10;6xS6RZc7GRhjDDBA4HBy5x5OX70Pdm303WXY2IPYrkRWIhvjEPF0iySCkho7eQyAsQbee6zWK6xX&#10;K7TtAodHR4AgnqS0EJEUKAWgAWn01FnwpLHFsCmMMPDQLWwBH78g7oMMwmglCQzeoxePHh7DOKjd&#10;AwlHw0VjsVg6NAcdvnx0gUfPNxi9w8J5uJYQQ1w+fsSrp09w9fx5xITRQEuCxoCAKfLVdEo6Isxk&#10;qJfuJ4Oc7P3iw5ww+Zk/rh8gZQBVNmaF97QXqTmCnrfu3OKbb/6Y7773Hrtlh/v37/G999/lRx/9&#10;jO+//xd88OCPOfrA9WrD1WrN8pVI35BfARDUkOfp6eTV2L7fDWteQyX3fwBblID7lb0efwAAAABJ&#10;RU5ErkJgglBLAwQKAAAAAAAAACEA3CBjItzeAADc3gAAFQAAAGRycy9tZWRpYS9pbWFnZTExLnBu&#10;Z4lQTkcNChoKAAAADUlIRFIAAAEFAAAAgggGAAAAT1TdRQAAAAZiS0dEAP8A/wD/oL2nkwAAAAlw&#10;SFlzAAAOxAAADsQBlSsOGwAAIABJREFUeJzMvVusbdl5JvR9Y4w519p7n30udXPZKd/tJI4dkofw&#10;1N1EeUEgJCQELy0EDzw0AtHiAZAAIdFCIIEQLbUQROmmQWmgiRTRokVLKKJbrTQRTdqxXS7bcezE&#10;LruqXD6nqs51X9Zac44xfh7+/x9jrH0qSTc0l6U6tfdea805x+W/fP918Od+9mcA4ug1/ilif5MA&#10;xN7Tn/6WvWvXcvjrD3/RH3Lj+v708Q43BvhHvjuM/bnfeONTDk/7w0es35J+hV3k6/AP9BIB6M89&#10;nusfPd4b7/D5z/s+6XP+2D248TS9/I9b1T/ubs/d8cO/+mGD4zAH+aP35B/KiyMFfPjr72eP/6g1&#10;u3//fbz74wf/wEP7//LFx+9+SwQigBAiaMxtG6PbRJBBQhCKVOSc7XsUti0WighCIABIFTlaqX4/&#10;vSVJBBICQa0VtRRA+gKTPOaAYKwpohsl7RMdXyBIHhO6cjEEtd1Tr3UGv8nwOhEBKLVfM/4MIej9&#10;paLW+jxx+/fxYUStowpBRyo6H2m3d0Zow+HRLNovbdoEEABASDKQCCFAIJDa93JYSBHblxACQiDI&#10;0Ec2zLPPg7ChDvvZ56Xfp/0MQoIiFfqv309sQ8jQ7t2Ui9+aAEMAg97T149gk3XV99+GJLVCAAkk&#10;/X7B5SIoQl9aHw194/W+gNMw8Dzd2vaAInorBt8BvbbpTECc/HR4AhGRN77x7Td++8tf/3mduz5T&#10;jP6+/JU38Kv/7f+I/7+9+Pidb4jza9sEsjFQdQYMBKQCVRBiAEHUWlBrAUEjBgFJvZ8ISylNK4ot&#10;nwqH4TmBKKUYEQNOYC407C3/n7GVEr0LAhUmz2s8FyAhEjFGxBhRckEpBbpJds/akY8rBt046Rrd&#10;xh5DUAoQQcllQE1daPh7o1DQKUj7fRAIdh1pX6DRrwRGXWcp0KE0RCEinZABGumrcPClGiSHL50R&#10;becVZUBfYQIhCJXBGkMAQGAQgXDcCpJUIanjNn6S4Mxx/ExUiNDGavcnAMQQmoYBCBmEEEkJJAND&#10;W5lhm6WU4sJAXPGbrtH1tHmKCMXWhCF07jVZEcimR8aXiLBWaQzPGPom2CD74kNQBaK/idGDjrfW&#10;RkxSdW0Py3K4vNo9w40bUgRf//rvfu3P/pv/wT/x9OkFDocFzy4u8f/Wi4/f/UYlQCEHiTloQ6mN&#10;OVyblVL9dycUURoByOBaVCCgr4lLxwCgiVgXEhCUUn1IDUI2oWCvUV2JLyD5HASUI3K0uwYixYhS&#10;iml4OWJgf7ZO6gYz23gGhoCISK2VLsBGRNGvl+Mxm+jtaENRknGHMwEYggof446G3tApv9ajcQtE&#10;/xeCauJBFDTmbtq2Sl/79kUOyIEihhxVJ0iTj34dAxEYQGUm6pLq2sWYGgr00XftbmtJVSptW9m5&#10;2bevPc8URTCp0BAFCVGJTgCmwFRsKA8SMQYbF/QNUVogRj5tksv/32Wrj4lsY3W9gZvfc2UwKj3b&#10;C3uWXl9rW5tgSA0iUkVIQoI/1aTY62/83tf+4l/+tV8G8Je+9Xu/j7/7f3wV/0+++Oj+G6oSHXRV&#10;GnIzokB1eGubL6rZpUoIgfM0gYRcXV3xyZMnAIDbt2/L7du3uS4rIF0jV6nPMZbKkdAIyj5phPCH&#10;vUaxPpoOymgdXoYQUGq5AUVHBN6wgAktvabW2okMSmhtA4c5VGPsDxspTZK6QBUYKvGHQQWFIhAK&#10;QNYqCr3hED+iiwbp0wBM70J3yD6KIQgD2YVlX9cQgpCBukZFqT/4/OlS/RhZDD6Kvjkuv9iEgsIX&#10;vSaE2ATugJaGRdfHlDLsiyGUI0Hue2NfIkAx4dNpyokA4zzhVkLTQGEQgLan4nrI0HDAKMBs74LO&#10;j6GZeyi1IpCIbnpRJbIABAM6mbCjwSZ/BmTZBaVLkyab+iYo8jbCxQcPH7/39tvvvgUIfuW/+h/+&#10;0f/6V38d/7BffP/d14VCg5MEZMB+UoFmjwsYYttMl+bBFn/JK5bDAhKYpgnTNEGa9odJ7zquTtcs&#10;KaHbwQ2SHWnUTpSEoCKXakyj3zGN25ADB60zElqIwTTOgAZIkVrZnmCS3Z/bNWM3SdrVKolsnP16&#10;m+ERwuif29z8PuIWL47G5TzZ1gHdh0HV0m1ytVaUUhDMJncBNsL0EAJGQdv0oj/NPu9+BR8DO+0O&#10;TNjG6N9Rv0K/twkkt+NHEy8YUpBB69t4Gxpocx18D0e+KV9sG2c1Lm/mwXCbZmraWo3zhqiwdsTb&#10;rnRpDkdV+kkVAZVxVfOPgsyuk5t/+7xMCTT5JwOP2H604VH6/Ohgyr1RRtkiUlH5n/ynf/E/+tX/&#10;7q/9e9/7/lv4v/vi4x9/89h89sdhlPKKQWNUZ1atYv4EEZNuZl9G45FqDpsAoUAFi/1sG+xLFtpf&#10;aq44rDp2mqm47ksvvuA+0nJMEON3+//RtBQAh6992uYccrDo0M/dKu0+7M8erv5wodDu0/w0qghM&#10;INRa29RCiA5tDZVV1+AcNS7dEXC8Y+yojP3pogJOzesgwbHz0aIc/6lfYRNojgDaM2+YSzdWgPA9&#10;lQpR2IkwmjRNaQvAAGJAitIZsEnpmwvbtKzNb4T1JBii77MtSIVUA+OuYLo2lmAeg1JEzWGjkeZE&#10;CWAg3deCYnTTUJIhJoKsNiAHabbvrDLQmtPPsHZ082EQvlUEDEEQqGja0a/vb1VnbogBgMhbb737&#10;9m/8rb/zG7/8K//9n/nGN7+D/6svPnr3G43e6qCp24rTbfsm+yG1M++AidTCMBtWr4xAkAFxHN9f&#10;KpsscoE4es5VG46Q7og1wRCa3+EoIjEwfpvJkQbuKMW/P3zSPj9+//h+/Rn+T557RoOwg915AyVJ&#10;tSgHCIYQ1CBgH4BUMYSlcD3E0Aiw2cpSFQnEqMyhURHRiI0KFKN2ms/hhi52g8CUHNnlUFPNBqPR&#10;BIKwhwU6UxqaBvr7AE05dN+Jy3Xl726C+PLoEOw5A8mAkW0/BVKl0rSaQpJANZNCMLEiZp5XlchV&#10;+oPM/II5Jd20G/1UVapKIHZz6aZzWYzHb1Cg/l5rG7uBN/3Mnit9fuJRk3ZPNEtCH+EL3p0XBN1Z&#10;LKgiFBF59vTi2a/9+t/4q3/uP/wL/+rTZxfI+Vj5/XEvPnznG9W2bPRowyUqg8N41QNVqmpY28ag&#10;aEZqC2lS4R4hZOQxs9xkzD6/tlFUCei/O3TG6HOwddFN0tDaTaFgyAr+/G6HPi/k+ngMpYSuZdtC&#10;tWf4ODgSbt8nE3NiwrQjFOL5+YurYfWtmBDs8N3MlepzHQVkF0yqBTtuFYOkIUa3ieG+zBtme5cG&#10;/q5+S/obvnEODWRYHAKkuIfdTQi9mzstfXcrOpqS8bkCVA4c5cPoA5RxfSOcT3ybCXSb38xdB7/s&#10;nKjPAUBUAw3uBKxoJpywaWZneVf8wSMzOEaUaPvSVuUG2tEdDoBIELaoZ6MJ5X8XDtLVCZrjVYAY&#10;KCZ9nLjtT/cmi0tuQICrq6uLX/5Lf/W//Gt//Tf+7a987Vv4+33x4TtviEvUQdGZWaAzCpFNd7mj&#10;xyehK1NFRDo6VJnMvpE4+jkIflGHK3BsW3UBQbp93OH5aNgc2fmD6dG0uIzf9veHkRwDgPbeMTLR&#10;a7uQGWcz6LFhTDDz5wjJoKMPU3TDZx5YOIbmIwtXjWW1BXQh4j4e184uqWKK3VTS9W3M3hm37ZqT&#10;tIuF5gwwonMTSIxR6RDdhaObD8GYsQu3AKlVee6mDY22fMZwNyGMIQ7dE5ai3wjDGh1L786QI/ig&#10;KRt9vjt//cnPDal9Z1QnQmdQGRQWLVyvpscIFn3rh0g02q7rAGA7rK7l2v0ZbH6k5mRh4wUnQGPD&#10;MQ/neEL6vfsP3r//d37r7/3mv/Hv/Md/+v6DDz5ssscz/+CdN2TY4navkSmiC/zq0tjJT0yrS/tn&#10;C6nSt7vuoBvUEzduLFwXszfeb97pD+HeEa7fdEY6sRR3SA7MNo6ALjfQw6f+ZHc2Ph9iOg473pQL&#10;/h33ggNANU+7sRzcFHhuLtKF3si0gnF+/Rr/niKK7kxk0HCcwV2OAkggCAhHId9B1vQ1BAAE20cB&#10;4Kjs6GtHa9LECkeB0+epkepB4IogMjRHYFvVYW7+nGP4NgCXvnT6nqPLAXGRAlhkp93SkYzLSxW6&#10;lGGPVMP1OYUQISIaqndt3YZDKM92J50j2NDlrVN0k61tqE5HpXpSlrHOIGC7E1kgmlQluZAupER9&#10;ZdUEhYWNjT4q/vx//t/wL/+VX8f33nz7eXPX1++DH70hKqD5fPqGDFINZiu2vRRoMEzYnDhGzio0&#10;PaDBYd0MxPnDHRJLbQlMrv100UwzN4IeiAHHzH38iY0R1cKFPZIxbqBvhhtu9pkKCLpPqrpN3wSL&#10;Z7XVaslZofuDCSCEIXLizOzmBCki1VUVHC2NTGIOLvcnSpVKAghQJi+1NkpVIQCBkAoxPUzWox4k&#10;GxGL9NmT0swTU0aIpOt6ZRozbwa1bwDM9yogxR7pqLUqemzefnbtDbS1bDN22D5sXTOhBtppH9QP&#10;QxqDuTOEAqoOvvujO4gywWHr3zS0MbkMCMW2VYz+BwB6LBQCmj9ooE0xZMSA0Ol1VHCi0YwQKAxk&#10;DBEwE12VEtw/0mfr6KhJUIfvAqmG0E1IhGbe6d7XWvG3/vb//r/+M//8v/aP7/eH59YSAPj+j74u&#10;OqdxXfrrOEkGoCdrNSTRJAnNmejDU8eMOLwHjjYYsGQZak6AJXTQCLJtBQBCP1N/mseLjbhu3HZg&#10;7rZ4I2K9KRtdc7cLRQnX4/fd53F8tZsYvlwxxqNB3Ey8ilGhvJSCZVlQqnphpikhpYQQo4aXLCEq&#10;hCDN8cvu0TMpLSBYqiDnLKYKUEuRaZpJEqUWWZYFMOfiPM3CPiiJQRODzaygC2hd2p6RF812rA00&#10;u4Y98qlIABjUDpdcFUaH6MxKNAFX66CAHRqYk6b7SiSEQFoWY62e68ib8kMgjs7RGLr9bpLTPAAE&#10;LJrAYMlVcGTW5jvuWlsbE4rOZH5d7bzS1lUHJw3XoFsP0jZP1DlIAWubg3EILYkMoEamSLVKmpCn&#10;LlVVESQQeGSjuS8BTVXx6EhDLyICLMu6Pn128fRf+df//Vf+xv/yt3HzleBoyQjtaMVFmib1l/l5&#10;/S8Zvm0/gtmNtA2BU4Ay85CTX83RoyYILZwYTLi7e6eaEBjCkKLvD7s/jG/8wyWz/2jiBu5rKMWz&#10;NZVSaZdxuNQ1X0cbAqki1bz+bIskTYj2WIvepRYx2KfzWdcV+8OBJHFyciJnZ2dIaWKVFcuyouRi&#10;KllvXVUAYFkzcqmc5g022y22JyfMuUopmVLJ6/0BtRQUqSSIEIOQwOXVNV1Lxxg5zxNiCGQgpjkh&#10;RmWUEAPTHAQClpw1MQpFmr1rCtSdiyJFaq2sAKLQhIhr+ZE2lCcHwOZ2SNvCYX1bWACiasLFkYmP&#10;pnPdt9bepb7pWAiqmEye3NAh0n8qnxKBVr8BgLWh2vaZj9ucbjdv5V5W9O85KVYdiSr9BiloylOE&#10;EKo50NBNwzjsd3R0ImL+ZRBVEMiWsu6BAagAGnmOAsG0ifMrH3nh5X/qn/zFX7m4uPyXf/O3vozx&#10;ldBEmOfUGtLw7KqGrg2v+qSrgqy+ss6sauoQHsNy+84SPkK3PU1y9bWtgPt6xcQggFYMpY8zDz0G&#10;eO4j6NquhfKaTwJ6vwZrbegh3EhUgiXB1O4/QBOEbPcuBpNhuRWr3wMqPGJM8JTvUgRrzSh5xeGw&#10;w5ozUkqYNxs8ffYM9x98wFqrvPzyK7x75zZOtqeYJ2BdF03/FkFeF+wPi1xf7/Dk2TN+8PAxHj9+&#10;gsurK+z2B+72Bxz2S4tEDP4P2kqDpIQQOU0T5lkTzOZNwtnZGbYnG9mebHD79jlfeulFvnDvnpzf&#10;usWzs1NMaUuKCoh1XSWvGVUKY4xIKWJyh6ZUKbUQTHCz1/fFAHfb6+aE7iapkY0J1SGHhJ5taex0&#10;7MwbHSP+vyZPMTCmuas7jRy9qqBCUFn7x4rQxJgVpZbho4aSYETc9ZNg0KRi1rSSICUcPd98Fy4s&#10;9C1LxEP1Yjc4CmhgT6OnFtFs9Suu8qqbN7au9E1AbMII+Jf+xX/uz2w3m9Pf/K0v/wvjUvD9d94w&#10;w9JR9IB8+rSciTsTDum69BWvfVjqKKnwRJY6QO3RtOr1IjeLogK0Tqa2SaiApJmVBS4SfI3HrDX3&#10;BTjebLak/e5jrEOdBuiCJbZN9Q2s5rkupajTUAQxaEorSaSUbJ5AqYKSM0rRJHF/tjOR2viCNWes&#10;y4qLy0tcXl5CquDu3Xs4v3WOEIjDYYeLi2d49Ogxnj55gocfPMYHDx/i4cNHOKwLatFhF/OohzB1&#10;+hBHdeI+r+4AHPYANMEoFVUKSODs7BR3797Fyy+/jJdeegmvvvoKPvbqq7h95zZOTk6Rpsn2okKk&#10;QKQihtCiREc5KaOTbFzQvht4LqvP9q/Twg3AMdxjdGjW5kRly9p3Rx9cGJhi6g7KTtPBCrPqh/gt&#10;/PnHQ7Dg27HNYgPrPCRVUHKFO5db3Qba0PpYdWXb+LoTQ3/QeEEjUdXZ7QiXNQ4epOcwx/48c7w+&#10;fXbx9J/903/27m/9Xa2p4Ac/+oZUNdq6l2TwIzQDECJFSgspNceBSn8JzXUsDWnkKuYIC6q5u2UE&#10;90s0J91R6qmFtKIAKHCDjyBKaZjFxjfs2Ti2o5US9TzjmNiUqF2LBncQinsE9DMtFRcRxBgwTRM4&#10;PMO92TFEVHi6sckYqimUc8bhsGC/3+N6t5PLy0vudjssywrGIOuSeXV9hadPnkIEmNIk2+2G+90e&#10;V5dXcnFxwd3VtY1Dl6KVJuv6CqARBieixvxttjDAYyXups0qas94DLpojppqVY91TEk2Jye8c/cO&#10;7t67h5deegmvvfYaPvYTH8PLL72I09MTDw1LyStFlmb9e9iujgRqWoyeEGKmV5NcjfbcWRbta8ZG&#10;7VYCeFEWlZkNJsEcwga1DQp39NuUmaiLljauIyAxPEnRtIXZRdQUdCHi1MwmJVquRItE9+zpDowt&#10;ZKDk6YaR7U03mRyRD5fTIgxWS2QupebUbN9TM0Khu89OBsFlk13XvPzG3/zffuOv/Npf/6f/p//5&#10;b4Lvv/31btk11usv0zYARseK/WzOvp4CKrWDljaLRgz9+iMN7h4Th02uZdw2GghqRAIDadjXHB10&#10;qaiFOeN7jkwapD6KTHiPhFxVa6akDsTI0EKIJXudhaYm9/sBuVQclhWXV9d4+uwST59d4OLyCs+e&#10;PcOTp0/x+MkTlJyxLgvWZZFaCgIDUoiMIcg0JcYQkUuVNS8ovayb7luoVR2SpmZa3YrLNxFBrVVK&#10;yXALIsZgZrAgMMoUSfV4B5ijq2s/EVZ4SAK0hDWpdajNCUFOTk/5wksv4LVPfEI++/nP8ROf+iRe&#10;/ehHJayr3ioor+SSUWoGIBLN50hTRCBRzVZ3re5MbrBbAkPLygz2PYEghCAhRr2HiPpVAIQQJcSm&#10;ptwzbvXghkwGrW9Tkrb/9obSiktJeAxR4MLXpYocCQadgMsD6W8ZejPDVWevPgzVQdV4gD4AeFKb&#10;S2y9n93aDQHxxDC/D9tG1uaE9oc31rV5m5ATAPgL/8Wv/mf/7p/78/9WAiiU2jJX3FQw1m0wdIT8&#10;o73C5nBqBNsXwSgVjs1FjjUGOgCjjGnQJli73elb54YZvJqwN92wDfKv2l5qvsQgTCrgWrYJglJb&#10;Mc0ouACNjKQYIRAsy6qfkwgIIgKWXHDYH3BxeYkPHj7E++8/xPsPH+Lqaoer62tc7/Y4HBZPLwEo&#10;DbZRwClOmthTKzbbLbfbLUjicDiQmJFzQa4FZS0oRVFIqYWl+NxBhiAQsoo1WiHAQFYEULTETXJj&#10;MoCFudB6OFRAPdkggRgD6QlJaFpXowHORALUWrm/vsY7P7ySt3/4Fl//yldwR00OfuZTn8JHX30V&#10;L7z8Il948QXM2xlTStBElwqpBRpdVZs5mK9BnLiatgtAEHrVq7vT20hohK8VxxwiQFSFpXjJIw8C&#10;xQSBEU1rdSZRoBSoDuQBj7tyJVRANVXZQpkwxdbBNgZ/mzEeCYrW83SNXQFqbMHJVlGf6XZzzgkh&#10;RblJTGxqGkFTFuZObTK1jvqd6oETOmpqv5gZ03gWAJDgIY7q0Ko7TQx4ey6HwpDBgUJbyD6jtmEN&#10;Vh3J4+dfTXA0w9d5Z/iSpzGLCHIxxhyjD2RPTmrMX1v5c8/97BvoUOVI4Nn/Sq3YbDZadl0ycqnI&#10;64pcCqZpRkoRIuRhWfD4gyd4++0f4bvf/S4ePXqE3X6vlpAbgKpVMcXYKhhzzsjripIzKgpSjNxs&#10;NnLr1jmXZcF+f411XVGzIOeCZV2xrBm1qgEWYmSIEcmqVoWkVAGKFljlUliX4gKMvj5tX0SwQCzB&#10;KSIGIgRKAIFqcgBKxVpxHBiDF6mpsZxzJtYMVAFjQF0ynrz/gTx5731++41vIsSIs1tn+PxPfR4/&#10;/cUv4DOf/Yy88OJdTmkGqAV1JWdAhFa1alvZ90+klaQLxg8bvbsSUkUa4OFqaUV0gcEpkL7JSrie&#10;ld9D7EUvNtzqSGAsQOs5AMeGBhyPtHTt5uBWAQtH+oaPjbmaZlKQ5BreBLUN1t9WGR187q6LhR6f&#10;cc9f7dBfJwSC7qKkj7+tlVKJCFoKwPvvvOGfsY+uT+ro5SLO/hD0iXUbm3AcO95hELxHWrr/Ua0B&#10;C81mcoHS7z3mM7jDjsP0h0cc/QaDZbXKkfng9fxaiNQqdBFM45RSUEq25JKANE2Y0oz94YAHDx7g&#10;a197A++8/S6ePXmGWgUpJaiX2nwpQXMu1qyNXUggpoRs5kPJGXfv3MHdu3dwerLF5eUllmWxfweU&#10;DHUm2iRrI7ieAObCp5aKZc1mRh2ZZz192PalimhdBJX5Si0ggBSIlCJS9GxH1yaCFNWZ6qYWoT4W&#10;AVDWFTlr74wQAtK8gVb1VX0/EGfnZ/jEJz6BL3zxC/j0Zz6NVz7yst6PRJCKXFrlIWKIKCVDpA5p&#10;4j7j494bBFxyNXIaMfJxD4yuvXqhfFdbKURVgGZC1LaW3aQ4IjiOytOdPRaYa8i6P9Op1Z/HkZuk&#10;7SaEY9alf8HfwMAWLetN1dtN875Ne3TAy9GcFcC3pkn6/ocJBUVkN8dgGY2efmkSgiJ0Rc8Axxki&#10;orbo8eDGBfAB+uYO+QJ2AxcCYxZcD7VZIw16sFGOpI0TjqH9I8lcRVCLOQhNgzfTRrSQSzD0KIgR&#10;MUXkXPHOOz/Cd77zHbz55g/w7NkFRNRRlHPBoMiQYjTGI0qpOBwOWNYFOVeZooYFN/OM81tnEix9&#10;MsRguQiLLMvCUircn2iyWv0J2iLMfCgu7YXdaa5bPvRUgEZLotnngKCHa6WFU8c9MAQWiAhIcnRs&#10;obMQHR3rNSlFRIO+a86QqkiFQ4SGkTg7O8VLL7+ET3zi4/j0Zz6Nlz/yEdy6fY6TkxMTUoI4FJ/1&#10;tGpzRDM009Gdw2TQUn2nN68PcKgkgAQHlSOsNfVq/jAcRWocWQnQxHLz6Lmg6DB4EL4DDYqIehnV&#10;bLjh/G0auzsqAfU9Krf3/e/37PTNbjugOjQSRRqClpBo4Rj0NAH/xJm7uTvMjLj/1uty/LTjuY4S&#10;JRgDFm/c2plcpHoiT2hytNwI7TQB06RVl6i+6eoL6FGBLv36QmpMnJa/wGYNjC93OmobrIoQA6Y0&#10;odaCdc3IOatAiMHMhGKe7gAgYs25mR/zvMH9+/fxu9/+Nr75rd/FYX8AGLCsKwBrm1Z7t6QYIzbz&#10;fFThuawrDvsDdtd7TCnh1tkZzm+dybIuiCFgmhMDg2xONiSBq8sr2VuegghQSmHOBZojIEIGWmcm&#10;LaNGIww6+YYQAUtt9b4NANSH4dF3gZbctpqElqkogPodAoAoImlKrCLINaNIkR6qF4kMjIHab1Eq&#10;3dTIOZOKxrDdbqTUQuuEJfdeuMePf/KT+OxP/5R88lOf4vmtW7AMTwnBrHepUovmBwRLx6+muEKM&#10;Yq4OZKuUClob4EpOgnneq0NYo0QO0FWkso4ORP2G01VjqDbZkU1Nj9h9mydWHOANhYWWk6D303e9&#10;F6a95wpPBZE67dUXMWR9sTbH3OB5U9VuUqxFITr7+thLZxQ2n4MO0HEQH7z9ejV/ghlTxpR2YTB4&#10;Kh62Qu9tpxihsWQrrPMohD/H5zD2pqNDiyYDawuFjhEE+GiHzYIjDFVrXZB1WNcVhX3FbbFszO4f&#10;BIP4KhQUr6xWf15qxWG/4Bvf+CbeeustPPzgEQ6HbAhC0VHQ8n6D4NoHcprnBhX9Weuyqp+gCE62&#10;J9hMCTEErGUFAiVOkdM8IcWIaBpgzRVLLljXBWsuKtimCWmaFdnUipKrJhTlwirqGJXaBawRBupR&#10;Zyk2W0mFyWCaiWstoUdvSHcHqylB9I5bgb26UU0cQbQiGY16mOClO/F131wbpinJrdu3+Pmf/El8&#10;9vOfx2sffw0np6etV0YIQIqW62BwyZ3LPc6lrOZY3hJOtGWaUXw1Qdgoe4zXizquNXhK94o7KRmN&#10;wEoZbVUDtV3AjZdy6XGX72YmOLJun0hT43QkQtfYltovdr0FZAY2NmFC526BCK0JQkNa+u3QEDXE&#10;QvyOgQSNJ6tZA/zxD78qRHemtBCFw6igoaxSihbpgH0z0MqjmwBoq+xaqf3Z27G1xaKH03TFHf71&#10;Srq+qAN9oyO3seX6834MH5aLU8EYmkTvoNM0hmbzlgqEkPDgwX28/vob+MGbP8Dl1RWIYBEWG64A&#10;VQoCgTRNmKcJKU2IQc2ANa+t0CvnjFIrEAJOt1tsphkBxP5wjVIL0pTk9p3bvHV6hhQCdldXWNcV&#10;IQZsT07U9KgipRYcltXCk8DhsNjeE2RsHYZ8W5wPLddM+mIOErQvFqRWllrUmWGpv6CvuTeZFSMN&#10;NmJW5o8SQ6SUNzvpAAAgAElEQVRIbgKgk4fDdzSHdIhswiFOSV544QV+4tOfws///M/jlY+8gu3p&#10;iZkJlBgDohcstH12Muu7XjtGhpvmZgq0KgQzKo5YWiXn+FcTCtIKtWV4og0FQZeTzVK9QYE93MZW&#10;gDYoMI/uqCNNl3NMnjJ5rAm2OL61OVHZSjekm/ZHUzM0aGIHMXSUPkypXcV3f/AVUXjibjs0CdO0&#10;rUlSNyhGJd79AsTo0+lUGFrTlFILji4eEIALBdGFbJviC3eE14a/nChkGLdfI8M8FArb9QS8HFi8&#10;mzID15yxLAXLKvjOd76LP/j97+Htt9/BZrNFzooaMDxdRJ1tKQVMKWk7NfeJWLJWrUXDiuuqDr55&#10;wnaaEQjUnLGuK+bNjJOTraYdp4TIACkF85wQI1FEcLAiqmpLu6wZy5KxP6yYpwkCYjloy/1aqoUv&#10;C0qpUqqyQy4FaynIOXebEupA3GxUqGnKMuBhskDL7fClNaJWx23pgpjsptNmRhqctTnndlaI2sKm&#10;qENEoIBStGAsBEzzhBdefBFf+rmfxU//9E/hoz/xUQi0VBnUMmtv7WZwvJF0vUE3GCKL7bsAWpzN&#10;2MFFlqpZsmUjNnoy8FDZOEhUsglAP6aivwaz1/ln5I3OkN3LoEBo4CVqVeVxtRdM7ChqaPkNRRrQ&#10;UOCEY96qQ46RhsLRvz+8HI3f/+FXRWAVBXSSZxMILrXE4IlnBnaRZMkUbEEPWwtxGdIG5EQ0jqH9&#10;XTtSuKnDjle9N8mAM/6AEEZnnzuEvE5CBbKbDrpx67oirxXTNKOUiocPH8u3fu/3+f3vfR9PnjxD&#10;YMThsKJUaTkOMaaW1KQxPKtbtzRr902QvZDJ+ykgUO6cn/N0e4IUiGcXF7Ksi56ZAWCzmbGZZgkg&#10;pxQBQkotnDYb5FKwXw7mxFXEkovgsN/Lbnfgfq+oQdOpZ6RpQhVYWDOjuDVMb0IL81l4JqAufqD2&#10;VJxSQIrJOv6Apq1Nbxrqc0TQZKFwXReokzAihNicuSRUQBRdD5ppMJkAcVs9pQknZ1t85KOv4otf&#10;+hl84YtfwAsvvqD+w5KN8GnMox0eQe00foQwLSfLILLiAx9/O1yo0yo155HOA/apYwwBAmmWAQMg&#10;pHRSNIEC64VQqpdug+58oTfg6b06huGKi6vmSDdGEkjvPuNCcJRbJmO8utKhkvGXyxZ9UxRREOwt&#10;DHT/xOVJ0lCZ7roWJHmFihsvTUrpxAIxsuCRb3QEWeLIoM34D3k9DwHHl9tCPSqhEtTDPiq1/amj&#10;hO6Sl9CQW61KiMH8C8EXnxW7/QEPfvwevve9N/mNb38btWiOwGG/g4AITJjS5D0SIWKHytDPWrCV&#10;rxWSM7abDeZ5gxAjlsMB62Jhu1KInBFqxTxtZJsmRFKKVOacpeTMpYLzNMluLyhStQz66SVFBHFK&#10;3G63kvPKw/6AUoqUXLidZ9y794K2cAdRSpHLq2tcXV7xWnMnhDES6nw0Ah6S49gKjUSktsQV8sAU&#10;A+eUJMXAeYqYp4QpJUnRjc4qtRbWUggRmZM6JEspsq6F6wr3L0iMkVNKqCHoHA4rDsiymTeM5t+B&#10;UJ4+fsZnTy9w/8f35Ufv/Ihf+tkv4Qs/8zOWLNeiJQKAVZ0algHVicpKvN3ksZ4IJkzGok8nRAUJ&#10;jRCbM9DUqkkLZRURmIIyje2PqEqRAZr30XuvCUHUJmPMGUi0g5T8UYZ6PbSgo2oDk4EBzQdhPiKx&#10;EmzHQyplzG059D70fI7hrq3WlIAkQa9fEIIq4Yb4rj33SH13WKX39qm4Ehcv2BAL4QBHEpx6pZcZ&#10;N3EOD7P0R40xVt8akVZQ3TeV3bkyIBm7zA61qQWRwXppClKcMMUN8gK8/+A+vv3t7+D73/8BDvsF&#10;y7KiVtVa87QFgAbJs/oKJMZgoSZrwmLwOXoIsxTUdcW6LIowArFJMyKASGCTIvMUIXWVUjJc0B/W&#10;jMvLa+aipkIIxDRPGiVZK57uL5hSxHbeYDNvuNnMUkFe7g68ePYM+/0BpVaGELHdzrI52SAX9TOU&#10;WpFLodSAUvUUL4H7cQArEhahevlrLsi1SimauhxIxERspsg5RUxTkClqoJMMSFMgvLkNhcshN/Mi&#10;l8qcCwIJFTQTapqk1MplXbu7YyeMKSJE4MnDJ3zja2/g8aPHePL4CT/3+c/izr07mKcJMQY2TXoU&#10;DlR2Jkj12lf32DdP3ZFfii0qoBbCcP5CU8+i2rS5NBUGNMNWaa42Qu2efZcXw6lbhi8MPTjmgbhH&#10;pJN1869bP0nlpmrlkZaV58LKgY24yPcHNHGid6g2Oec1MSNKiggo7D4FXxQ1F3r6cg9leeG3brg7&#10;RvUBhn5VXGvVofujBhNh4FVlUrFZ0XapDs1eesyZN9w37pu11WqyfJQER2ae2WFSi0tDAAGBCddX&#10;B7z34H185/e+gx/+8Af44OEjLFkRhJ7UpO23VBioozIEIsaEzWYD1Vpqx4uhBu1NENqZhgHwxhkI&#10;UnHvzh28eO8u7pzfwrNnT/H46VM8ubyQw1JYCpDXinXJQIiAJwsZFIwx4Pz2OWMMWJcFT54+xeGw&#10;R5om3L33AmJMIiIsVf0K0zQhhIjDsuB6t5dlOWhq9gqsWecEslc6gA13AmihSs9ZgBF2DGAMQIyQ&#10;KQVu5oTtZpLTky2nIC0pqhZgd1iwrllSjBzYrK0TCORcNIJSuoBNc8RmnrCsB5mmiHv37vBzP/lT&#10;+OKXvojPfvYzmDcTYmLbg+Yw9rqWVoxXjQ/Z2te7aenMGcijpCMwuHLS6Er1aIArI8LbzGkehgon&#10;N6ka1m5JzDKYJWw+Lxk0qvFpc0aaV7YF7Bw1V7TongOXpjxvKkRnTnRe7TzS7AvlXX8l2E2GJzd1&#10;bKEfx5V0V6QVDdE1eb8/3UhrNrJDf4NEozliloymZQZHCxR4oxW/xrYDtoM+ZId3XQpId9x4OKcv&#10;hIcMoOGuELEuFe+/9wH+4A++Jz948wd8+Oghrq73KJKw2WwRCaxrtrJu5xclhloF+93BknSq3ZNg&#10;0u/EFJBCH43uuGZizvOElDTD3HMmWMEpJdDUQOAEYVDzoRQ//IbCgIura+z2e+wPB4gINpstKoAH&#10;999DjJExJaQ0IU0J67oafwRMMTJutqhTBVgAFMRQAUZUEXpxbK/hgVvJTcLWWlktyxMApAhLyTjs&#10;V+ymhYd9wckcsJknzPMWlRmnAchT4LIc4JC+VmhaNisYgJgSQ4jIOWO/P0DyilwipFbMm4kigvff&#10;f4jr6zdw2O9RS8HnPvcZnJ2dIqQAIrYzQlvvS0eN3kDXgbXI0FsUpjSUM6oMATFIB6Omcy15wpnL&#10;lbLdxTWOUTnhmQu9Qtg1lWAg3iZ/eqezhkE6THZh0fnaAJI5Aas3K/Lxq0D35uqNT2jP985S/W66&#10;6SnQbfT+acv37ZP3tWyVbI5IxBMmOD6XlhnuQsTDMAbXQrvcegE47HBrCFZWK/aobnx4jwaDMeOc&#10;+mY0wWdXW8JGTK6ZtJT70aNHeOutd/D97/+Q733wSJOSEGW73ZIMyLmaQ4ya1eiHtZiUzzmjGFkk&#10;MxliDBZqo22A6DgJbU4uRaJUJggmEifzLIfNhqUUbWLCghKqkFS2rVVyIYEAtdOr5PXASOB0u1V/&#10;RggSAG5mr9coWNfVfB6OLollXSXnTAAIccKUiFIEYEWpgpq9v0QjOf8nIBhiQJoi4sZ1iWhzEqtn&#10;L1Xkapd52As2c8ZmXjFvIlIEpilgSic4LCtKEasfcWea99KEhWA32n2qZFzvNLSrp47N2F3t8J1v&#10;fxdPnzzFxdNn+PxPfh4vv/KyaFZ5NFpq6fBijIOjChhCYY5rQxHLvmWDmISgijsK4ba6bmfDVLWb&#10;Dk54LRu4aeHGeB7pZ2Nwa/tAggiGNI7Lv8XvO7BdE0KD+dEyGjkwhLkoTJcr8jNz3p33brKZO5IC&#10;IMFVvIyMB4x/24TYYdMRF/ritiu9sWnL4WBff4hA/Y8G8RyhBK2Vc6nmsLU6FDOvrS32zWcOizCM&#10;z/a5abUsiEmzD/e7Bd///g/x3d//Ht56+12s64oYE6YpUaqgSAZApGmyOgs/jFaJrlTts5CmCfNm&#10;wjwlO5JOtOJTVvdAIxKYYrR/iXU5YLm6QklJbp+cYAqUs+2W0zwLQ6SIcDkssjvstJmK9eoT5UGK&#10;QEqt1IrJauaCIFcRkUrEiLCdhAyoVU9lnqZJUkqMIaCKyPVux/1hkVV9wSwFKDUCiFI1RV1qhXYb&#10;ElCEUtaFQqDYgTIhRcYYMU+zgIElV67LKrucudQVu5wl7oTnt7Y4O5nBANnMgaVUrLmIiPZr9L4E&#10;Fklo5yvkHJuzMucV6yqy3UReX1/jB2/+EB988Eiud3v+wi/8Al959WUpRaM4WssyniVh69LU9+Cn&#10;6prXm55JZ3RFvZb35ch/JDj9knsvFQ4OFN81vecieBgRBorNEeCoTPfM/A4aKlc04DnKlm8g6mBQ&#10;56EPTujg2RA+mkDwR0iXjID2wTRHrH8IkVRyNj6Uo777PjM//LWK5l6RR0kfmv5pnWpbZEfTg8Xz&#10;LTy06ZCtd1J35hY9HofdaWeJWd0f4baCC4RhU/0nZRBZzeOh9r9eWlEqzBa/wA/eegcP3n+ItVTM&#10;21PEGCEClLwiJW2oOk2pFUb5WLwzcpoCpwjEWiHrirrq2EIQbFLEZkqYUsBmmrCdJ8zTrGm8DJjT&#10;hAng6ekp7pzfEoSAk9NT0hKfdtfXXMoCEe0YXa2b07JkrMvCg9rpqCZA1pypEQwXqIVAxrSdZJom&#10;7deQ9CCVWgp3TDgkYc4BldRuUUVQoWm0pYo2LakBRSBZyFojCqz9nB0BX0uRNYOBSfMO5sRS9WzR&#10;w5K5iYRc7HHYrzjdzpwnbVOXorCgIJcqy7LQohOIKUK0BlyzN1NizgXrWnDYLwxImGZFKk+fPuPX&#10;3/imCAP/1D/2J7ndTrqHrPQ+Ee58g7jF3mmmFVk5qOsfkh/K/Z712y2OEQHL6DdotgK7hHBHo6EX&#10;C6tSkY0YOxn01ItooNfZXWMX+rcoX4LU3v6iGbnCaqnxar32LtLqkO2zbDUkA0iHgGkQFS7RYI5S&#10;NgVPMoag6X61IsVk8xOOWYrDAon2CrZ3xTR9S4LR71EM3Kg6Rx1arEmHri0JqAkqi4y0OKsJ5PZ8&#10;811oG1iiQJNftHox4eJqj7feeRf3HzzA5dUlSCVA9R9UzFtlYNW0FWQEKcjrinVROz6QjIEoqSCk&#10;hCkkJAKbKeLWZsbtW1tsUsIctfJwO884nTc4nTZI2xlhnsFJTZLNNHNOk0CEm9MTxDlhqQVzSuoo&#10;jEmbtxxW2V1d4+qZdmI6LOrTWMvKsizI+wOWNctaCoslKgnAdnCsGtOUIEhTxBZETRUVtJJrjUzk&#10;UliC8mapSngFNB8HJdeKgsACYK3AshYclj3WUqVUMMRZfRpxg3W3hwSg5ir73TVv3TrBZpNUrwaA&#10;DJwYsd8fJOfCmAM2m412uDIn87IsAiwgKvOqLeDSFJA2Ex6894Bf/vJv4+mT9/An/uSfwGuv/YRV&#10;k0a489oUG5s1bDTYs2LEWrSJo3FV42w81fVkbWZAC5OZ47JrKvYLtF+2GQoqnExEjLdFzyRwRWq0&#10;LqqNAW3d3j4zM8bMd1ptlxsWahrp8TstxMcuAC0ZTPVmCyq4BEuudXufYgNY3ePvme+0qhD9gvkX&#10;fF2qDaKWMqAkdqZtLN0wnckg/dCXDsNX3cTotRAa9lKIqVWAmp/SpXV7YLV8fgAFFcKAlGY8efIU&#10;3/uD7+MrX/063nv/A9QqmOet5JwZAlWDT9pwsqwZy6pOxly8/l/9BylFxBCQULAhcBIjbp9ucffW&#10;CW6fbnG2mXDS/m2RkgqHeZNwcnKi6dCMIIgUJ4SYmEWQthukzQZMCWF7gmm7xTRvNEtxycz7A/LV&#10;NfZPn+FweYm6HiBV7e79suCwLNwvKw7LgkV7QLjfB6WU1hR0rVri7eCzClhEoyxrKVhz4ZqzRihK&#10;te8XrLUyV6IAqAwoAq5pwj6uOKyZy1qw1Izl+oB9KdhutnY/4enJhGeXV5j2Aefnp7pXlop8st3S&#10;e2AeDnuUkjHPs/1LDASWQCyHFWvWMc51QsnE4/wQ37h6ivPTE0AqPvHpT+u+CbWPJo1WRHpFKKFn&#10;XBj6BYFaasOXUMFvWrrTlpuyyoZodjrgDG96ybNnW9pA19dOrgMuJ5oPyp7RWyJawtHIGu4Y1TQE&#10;8/rAIzcAep/KZj5U6+hybDoNCKlho+Ss6ojFow7jy0InrbRTOyUbtg9eEcZWhy4VgjC4sEckMTCu&#10;fuTvNaNGXQFVjjIEh/CN+hqqgKF1rmjSsxsQhjhEAKpZsN/v8f77D3H/wXt4+PARSqmIIUGNNkEK&#10;CSlRmDPVntaGm4cl43BYtQtzCJiniC1mbE5n3J4S7p3MuHf3Du6d38LtMxUIp5uEk1mFwmaeTDBW&#10;iFSZIIxSEVLEfHYq4eSM3GwhMUFqQESUzbRlvnMKnGykpkjJGXHNSMsqZRtZyx7rvqLsD0iEzHPk&#10;6bTFMkcsa8KaJyx5Rc5ZnZjqA5Gci5p30PRpb27r/2pNUAenrnGuRWsuSuWSVyw545AzllqxmLDI&#10;BdgyYY2UJQZeF8EhBiwrcL27RIXuYd5XnFpnqcdPr7GdZ0xJsyRr1YK0NCUACaVk7Hd7rMuCeZ4R&#10;Q8BmM6NCsN8fkJesTrJKrCvkYr/nG197AyLE2fkd3L53D1OKImVlXrUVHKlZt2P6nUCktuOQjOUc&#10;vQv10FfNCJCRgUTq8XkiIq2RPLuSFQm0BitGuxyV5DGXeaKRq3CSVtE6Mi79DA1KpQEac6S6t37k&#10;3x4dtdorGdDSkMZong0CSLVK508XAJ1Nm/FkSKMxZVPcw7QspCEd/PSp+DVa12CrOVRDegy2gSr/&#10;H9Gl/PCvigBFw3xe0m03HXrAugdXPfL7Q8b9B+/h/v33cH29b6BFrEEKAJRcqURasSwFV/sF17tF&#10;+yWIQCIxoWCaI26fzPjY3RO8cvcW7t29g1snW5xMEVMk5qimxGYKmCdXAQlEtGSvCIRZuD1FuHVL&#10;eOuc0+27IhIphSyZEpAhu4xc9yIlM9SCsC7Ebicxr5yDgBGCWtqZqSFUzgmYUpRNAWoNLFVzQtac&#10;tfy6FCl1KMEVhZ5aLSlSzLFYYSFIVFZr315EkGvFkrPs1szdkrHkIoe1csmZ+yXLvFTu14JDhKRI&#10;Xu4O2B8OuN7tZc2FpyenON2eytOra06RuHUyiSYiAaXoITLTNBOiFaC73Y7TNGG72crp6QlDCNjt&#10;DljXLFICOUfOm628994jvv7617HPq/ypX/olvvjSSxp5ClGSdY0pdW0p5619m9rmVro8spS4Jerl&#10;iHB26gxifGXaz8+z9bYjzjfqRGwYv7EYB8zQghXGEnoM9pEMg+ZiO0vD5Ih5n9t37fdqYsj9EyoZ&#10;m6fDw5XikQsbUBILRvCoIdNNlnZNPNzdVtNdA85grnWbhBvMJvU/jBVgHDbFpUyfQ4N79p3B0uoO&#10;yAEZ+N+99JsAA0SC+hSy4MH993H//nvY7/e4fX4HU5rbVgdLbFlqxn6tuN4vuLjcQ7PtgE2KON9O&#10;eOnOGT760l35+Mde5qt3z3Hn1lZrFmJEJBBQger+Ec1T0x4RBKN2gw4A6rpw//AJeLmTcHYNLsJ0&#10;+w6w2WKdyLQvCDWDNUPWA8p+j8P1FdaLC+bdTu3CeWIuEKmVyUziENXLFUOwJq9qHsQUkLVYyrKV&#10;xrNPFamVKqxtX4FiLfALCkUiimgYOZeJuQpyheQKLmvFmguWtfByv8PusGK/Vl4vGVf7jKv9gmdX&#10;e17tD7g6HLButzw9OwMgcnG1Y0oJk50hEUQoUZPANtsTauu2govLC86ztrGPKeLyes9ASsbEEsiU&#10;gPc+eISr3/kqX3zpJXzpH/k5vvKRV3E47HhYswBCmo+BEF8LQ6PRGrcN5c0NassoELq7QI7PiFAl&#10;Tkj17MThCmVfGVhIP/ZjIIz8O56A3cwYz2SHkOIZ9c2hKR5AdVnReMvAv9srsKBM91uaic5GAQKm&#10;qA0BBMeopk2+NeRQgTJ6B7RurRVMDeulWVjddOn63/2QfV3NK+BveSzXZezxSwlXhqdpoKW2a8iA&#10;GJJuv5scBNYl4+Gjx3j0+An2+wPmeQMRsYYxmtGmhTIBVSJ2+z2eXuzw7PIKMSbcOj3Bvdtn+PjL&#10;d/HaR+7iYy/e5st3z3F7O+FkTlqpWAtohV0xJgCCvGRt5R7U6TnJAkSiBIWBiQHhkIirC7l6+pjp&#10;/C7S+Tnk5ETjBzlj3e9Rrq5Rr3ciux2wrFo/UTKqtiyjiKIhKdpopZ0tYjlhEQaHjXpjsoM6mnBV&#10;yCggNZFJRGplLgWSSMSNfatK1uxOasUmUSqxZkEuVWoV1tsbrCXjsFYsi+DqUHC5X+XpbuGTiys8&#10;urzCo6sLXGHBnDac4oRlyVJKZSkFaYoItSDVoPkfMUjUpDBKKQC1r8TZ+S3sDgderStWFJxtk/rC&#10;nz3D7/z230OMM85u31MhHBJDUMivPu+INAWUXHT/rWfCzbCDGwaNIr0LWAC9Q9Sg31un6SMADwGq&#10;VXLf0GV+bhyCyxW0DlqD0x/Ggy2FyNUpWwKGgxVlMkXTLWsYtGY57qdrh/6KWzQddyT16tOkZ1uG&#10;7loR4SiB/IHuCTWHpB/YZ8aORm7HTssuDf0A2arddyioVo0R2kD7NTfNkH59+xtDo0oRCIptsCY/&#10;HQ4HCBKeXlzJm2++xccPnyAvVU62J9xMSuilFDASlVofkdeCZ5dXuLxewHiC09MNXnzhFJ985Ryf&#10;+4kX8erdW3jh7BTn2y22c8AUgcgKRBXEqmWLDxgBRK0iWSprAEINVjdTsTJIjIUhFuKwAy6eIMaE&#10;ed5qlCIlRAjKfoe823HZ7wW1ouQVtbQKUBEpLHltS70ORlzbSwpiBGLUZBkMwWHNNbOiWiUo1loR&#10;o4aXCyotnkNEIkWiCNwMQWDBlAgyQIpIlcACIgPIhVhr5X5ZcXV9jieXO3zw+ALvPngoF/s9lkkY&#10;Y2JZNPR4ygCpWdYg3G43kBqp+z4jywqiIgbB7ZOIGQnXtcphX7hwAqYgpRS+89bbOL/9Bs7v3MYX&#10;v/QlbDaziBTTnLVp45iM1K3R0Gi/Q0S8jL+1TVEo24qYmt+/60svnBhtDQ9QDjEAY8nmkW/FadKM&#10;gp5iTm920/hThFIt5UrPX23Cw32AHkxx00ec/9pBOXVgc5h0ApPIkODQGK+/0Y/qMyhhoVQrYPLO&#10;8l27+3IPiQs3QRc8+urP9LXobpYba9cFhcDPZBzFLtp1ur+1NWpVp1rB4fqaD378Lq6vrgCp1Jbj&#10;3elSK1DKisOScXUouD6sYABunc549cVzvPbKHXzqo3fx8Vfv4c7JFicxmQ8F1odQ5XAAWdVeOBqh&#10;yWFtJ4/SdiGwUqqAJVsPBl3o/f4KvNTW8tVOpdL0Z3WWaWZjIaSYQasl0O5Hsd6FA/4Tbbum7nda&#10;faPAzb+BnvWgke7YJckYJq95QbT9rlJJiqQpMs3RKQSUyFpFMshiyK+ahsoFuF4KXn1lh4+8dIfv&#10;fvAE7z58ijUfUJEgCHh6scO8nZgQZbnccZ4mbKdZNnPgFKOamrUAgUhTlK1siFBQBNgtBZSMUjK+&#10;9/0fAGnCCy/ck49+7KPYbDaoUkRL+Guzy92utvPX/HR19Z+7nWxJumJONy3WJdsJM+6+shQoa3ND&#10;WA2QGY+K+R2+qkFgdUrieQANuYOQAC36spPM3OMhg6CAgvmjhkdGE5705KFLiOddj/p68FEAIpJa&#10;a53GmyM4d6bRO4RRWMDgFP1j7/bT+aBFDZpVoajCIdfoONTPnaj7921I7eVArnrH5EGcuTBTz7lm&#10;HYoIpBQcrnd48vAhas52dHrFuha7twqZZS3YHVY8uy5YK7CdE164vcVrL5/jUx+5g4+/dI4Xz09x&#10;MiVEUjMzRXMovE4eQ7TENruZhRQBrMBKE9zMuw1AarEUNV3iWigsWScvQIR2N9KW7JNsNydarFRF&#10;SimsZUWpayOOHsWtni/iO0HAz3VQ8iCs76FtpPVsdNcVnSxCiNTKayOBkhk00Uib9Ngp0axaM1lE&#10;S460CVqF1CpFhNtNxPnpmdw9n/jiC2d46YNz+d4P3+Wjiz32OQDTRq4PlTEKN/MkyELKSohITGC0&#10;ztJTDEIUrixY1lWK1kQxJko5CPHomaQ33+TXv/Y1xBT5iU99Urhm2x9DiH6mhXetMoJXWwCtYMFh&#10;FOkcq266RqqdDJsprndzVzdvwLYjGicgvcO7hzUKUNnP1Az05AljCxMk45CPb67/sbO4klrv7ET3&#10;pLa/SUnaaJU0vMMua/y0Z8A7OFcfvWEB6Qi//z2wstTKMbzp7c+AoWzahINf1Rd9fLWwyc0PfGW7&#10;fwEAYbC6ajHV7nqHq4sLHPZ7bOapd0RaC8AIMEgplfulYnfQEOSUEm6fb/HSi2d45cVbeOHOCW5t&#10;J0QpaorbGQ5uV/sZBe6sNLJpNmc7VhyESNG8+lpYfEq2e9ViZKVmJu0ypNfFCMSEkCYwJD22oFSu&#10;5UA1xYAYE2spkrUrUqtTERrCCEFrOGKg+Yp08cTVhVKxdVBuPGEszRAiBFXrPQCmOOmOhEBvvU+N&#10;+0GEiLBsei1fRi0rl1IQIIghMEYNSW7nxJN5wpvvfoC3HzzFdc7MCMhZz5eYApFTwJorYwS2m4iw&#10;mYCJjClqx6qp8Lpkq+UILLkicOXTx0/xzTe+idPTM2zmma985BWRki2mT1BPf5EsBUnhlWUMms3Q&#10;/VIqJ8QpUgWmAMIKqe5YbFa22N2dqD3jVo7lgjgDGQqxAmeYMqEY/LB8hOHq1vS1lCoMpFecEhFW&#10;dQlPcmCXW65XVbY/50MBkvTSRtVQzqXD7MRmZRDEcsqHOw3+BEjtfWJcOEpfLhejofVG896Qvdll&#10;O3PgOWadnOQAACAASURBVLGKxvwxKnYPwwfeHDTFiBpU0JRacHl5hUePHuP6aoeYEgLNC18BRN26&#10;XAqu9isur/coa8Htu6e4c+cU9+6e4ezWFpvtrOnSYiZALRBUTIyojCjwQ2vYuhO1bMwjH4xW8SkR&#10;hJYnYGTDoITZmrf65EKckOaNTPMGIZBSCteyx5pXaIstNz0CYgxMqWcEwoVTp0AAXu/SNkfsgFhW&#10;8UYs+s0UiTAp+imlSLBMSTQ/BP2sZgHBaIG2IoIsokLQ6GegaUD03ucnCeGVuxLixBg3+L03fwTJ&#10;AFJCRcJurbLmhLJJnAEwAwxF+2Nal6vNvMH+ULTlnJkXkcTueo8f/ehdvv7V11Gr4Bd/6Re5Pdlq&#10;ley6mFImI5OZX+I1E23l3Ih2U6otmEpOa1DEIUShfFjV5DDXPs0pT6MCONQ2uOa8C2+M5Can2Jsa&#10;trR7K7JQ5RNiaNY2fWF1hPSndN8CjqigCQa43APTETY3huvsbA9R4tHF0jpnUHxifia9CwLPAmtS&#10;rt3bF6I9slsKXgRimk3GIXzI+Bxzo1VZAnDXXrOlq2hjlP1+j+vrnazryhAjhJBcC3O1DEkKDmvF&#10;9W7FYVlxut3g/OwE56cnmngEa6vmZg+93yNQS9H3URGKtTiPgWJnHQzmkdRa24nGRGvuISklpjQx&#10;TTNimixyEZCrRUZitNZmgYEUqRUFS2taG1yLmZkcYP0Sh8NbBBYSNg1UCZFyrHnIIKAeG9aMPlEq&#10;iROZSwFDYIjeA6FKKYXuwAIJqUBBEUKbvkYCRdy6VXNPqEVx3sMhTuRZSHz1pbsIccaaK95+8FAe&#10;X+1YlgXzZssqwO5wQC7BfIIRQNDS7xokmjACIGXVqImi0YJSgHfefldOTjZ87SdexSc//Rk5v3Ob&#10;MW5QShaRioDa8wLcsKIDAj2olWTTWMoPQzKCsZ8l+qq4dKKvpvxbxL8d+uSChHBWd2znZqce2dX4&#10;uV/IbuLBt9VUrpmmfSKD30gGxnNfZKcBAcDk5wH4cwlaz9Uh1t8frH/3TlJSvYO9AwzaT7FDUNF5&#10;28CTaSBayimee04Pkoy2hEoT9WwON7VxeeZjG6cQEOKwW7C7usZhvyND0LRnqcwl2ylO2o3o8vIa&#10;h6UAnBDnhBCTEl7ppkCVggwBKpHgKbQ4fpFE09BmlJmKCSFiYkJMwb+GFkqygBEDVTCkCVNKYNR0&#10;atSCfDhg2V3zsLvGst/Letiz5AUpRuqBNhpFCjHqYTSBdi6KlTdXdTSqgjMt5GRmZA8Z+ido0gUQ&#10;NAVam84EBN1f7e9Qo1l/2imx1ooiZKlFpNTBJRxQIcggsgBr65ce2ylR5xtBvJcQwsuIM1h//Eh+&#10;/OiSeXfAFKts55lLLVgLcFgrzs5mnG4nmSIpNQPQNOndUrEIgBqwA/FiSHL57Br3334H33r9d2Te&#10;BKT5c7I5uQNUIWsGZNVDgBTUqd42R0DvjQ1CGy6Y7gtaC+hyXsmblmwnjavEOh26pkRPg0BwO4Ss&#10;tfoRo60pK+CWnRwJBxhCEYHZaJptJuYk8ACJ2S9i/xMGq+kyZiWhverZ+EbSEXs1dh1Y+QaS6B85&#10;JHbzp5Uo+gN0DibLujNRK4ubaWGftchMQzPEUc6I54c6OHLUO3BlP0nKhIOVNy9rti5ESfsFFLXk&#10;47RRb/j1DheXV8gF7Sgz3009DyAgBe2VUKo6LlfRg2e3dqZjF14euNM5MIjHov1DBOuYXPIqtVRr&#10;tDoxEIKcWeoeyEUKdCspgpIzl8Mey36PkleRUoiq58rlkokQEdMkQV39Wl+va+K5JM3nA4iUIu5z&#10;aCO3sy7NPqXaIxrYsGPdrTkvBWvRZKCUIv9Put60R5LsyhI7521m5u6RkZFrVbGKVVy6Z7rZ0mhG&#10;A0xLXyQI81m/VgNBX/RBGAhodWsE9UY22SyStWRm5Rabu9vylqsP9z1zD2omgUJmRYRbmJu/u517&#10;7rnee8m51EWwTpaUaYslbJGUI3X1XkZGkSxgEkHW29JrQ/UgDAu2weD5oyCH5zvOceG8RLnbZ45j&#10;5jwncR0YOguhwXIfJWXL3aZD8F5oI8FFb7yAJUPmbHgvMxw8r2+O8uvffI3LZy8wbB/j8x8/gmFl&#10;C69nt5W1NQyd0uyz2YZaX6yFP8/LIlkDOhpeqVdTZ2Jq4Gwg+GrsWoXUMFlN9nS+W94mJ+tr5rQC&#10;lGe9wrP2wepd9Dych2E+mNdoZYlD80bV7OTcCZxS3wacgGfbd85Mm2jV1dqJVf7WCX0/qxlOvInm&#10;P2u0b6naKTqfWqnr0ziBkStF7OR01sON0+9QrQEdcLLOovMBXecwJ2B/nHB9e9SDbB1CnVXwOgmK&#10;eZkwLx2W6JCiCqhoEKn3bOzqSACsKs7tA5WWiDfUzhK5JBAUayx14rQOs0gmQcklchrH6laKSBGW&#10;nLHMs+6YzJmGEB2H1wHZIsAcIw2N1FYVS905Vs/u2dSqMKeWLGsXonUoaVRMxVhD6xysaM2ugqM1&#10;E9SagiJFcgYLT6pNeoZMA1eVy6VpN1DIlCPikpESCWh7MZVCb1mHAQ2C83z5eIeSE8oy8qMfsR8j&#10;UlrorAGKRR6JmIT3Y0QeEy4fbTlOqQLFYNKJJNpiMC/AYSzwPrK7Ocq333yPy6unePz4Kfq+p7FO&#10;VOTFtCi+KnPoWVPz18S8zfdoi1dRpBWsx1nehVZErMx/nJzBemabKdeOp2let/rr1udcAy9Wy1sj&#10;6HpvNYNrKmAney81C5T2unaV5pHWD08EcNB9D2pda60uJ+AQODkBVme3Opj1JKytMG2HKatO89SH&#10;Rt307B8UQWvu0vyJPpDaa1n/a5dar1hv62yj1upZ2wJZ1gvmIpjnCQM7BO8B53F7mLA/zjhOiQI9&#10;/JaAqxwENcSCZdFsI+WMYHW/gyVhrXYg5DypYavG2wcKTf/XaFQdnQgLKhIjWl/rSjXdIlxQkGNE&#10;KZnIWsqlnCTljJgStcRtZYgmizraLBBVVV53T+D0vGo6WpTOXHkRCq/pajJaq1IELFJkYSmlrrxb&#10;mjMXkPDeNQ1wHb0VoNSSUZ9PVaCCTqkWiBRjCA5wAQAzkAVJCowFlgRBUWmAZckoMeMnnz3Hv/8f&#10;/hJvP76X2/t7zEvko6uneHe9x69+/S3+6m/+AVEGIBjkA3AzjTimiEKHAqtlTimYZqG1QJgT7g8z&#10;//DNd7h49AhfffkThODhO6eSBNIeUsvAT02AFm5bOdDOaVMtYDvAp8ddn05ZVQnWEw/SWKAuy9VO&#10;EGvkrqdYtHppwrQrUC3tAus/VuRAz+xqh/rRtPmWhhWetyNJYp2POBkWneFJ9uysVCBWQ21O4AFD&#10;C4JSe9ulfe8cXa6Pi2elg975iRTTnk7VRshZacJc6aY4zUnI6q/IhkOcVT3SShD91aXkOkVp0PUD&#10;aCxKEbGG9MaAAomLyosvqSDJunJTJ/WcQ7svCmBrm1ENEoA1YFva0vK0ioHQGO17V0KTQ12uUos5&#10;kYdTifWstG1sAPVdl0IUYxBzxpISoEKsTFkkprIOllUAUvQDVy11Xbza5M1RS6aydjqAU4tUjEES&#10;wbgsPEyT3B+OGOcZS0zMbWNXhXKqq6YB4bxVtn1bBU9dPf/82Qu8/OILGTYbSqU8CgDnHbe7LaRk&#10;HO7v8P6HNyglipEIn8C8aHu2CJCkYFomGej58uVjvPnhG+5v3iML8PkXT0H2ePuog8mLbua2TlJc&#10;6OOMbS6Sc2GMi7IprYHxAUUosYDTsuD6+lrevH7N7775BpvtTpx/VCNpFRxep5lObTi1nNpkJKTw&#10;vAXZ8uz2ktqahTQNkfq5y/opl9JwCdGarIrPt0CJc5CaaDtVWizm6Ref7kCaU6v0YtQA0Kxfz/cJ&#10;72qV/8ns9TXrQFRL2VcMYDVHUcWks9+8RvCKVjRWdXMkLFwXmp6n9WeBvk2FgRVPYHPDlOZT11fo&#10;jf+XerxoHqRmKXmt3Zx3GIa+SqWRoEWmASHMotuUJEO1F0iY4GE7r6PDKcIEj+3QY9sFDN7Dm6DD&#10;LkYp8DFl+CLIRpCYdezXksYUGJ1ghDMWdd0cUy6IVUmpGeySClMuqhQNoG1VXuYZqWoY5BQByboh&#10;KtXTVygsoBUBJWvhb9eWlya1xkLqNWrngSDEGENYw1SyzFPiNC0Yl4QlZoIe3luACUtdW0fraKyH&#10;sR260MOFgJwjYhqZ0iwimdvNDk8un/HFi89QfM/7Mco47pniBAOVo7u52SOnBcs0Yp4m9J1jFzpY&#10;drDzgpgES8pYIgGSRUQO80Qh4FwQWwyP+wOm/YwNMv7tz76CESebbuBuExCCB2gwLwWvXr/D797f&#10;4Pv9BDonc4wwE7DZbGQaM96/fS///E+/xPMXz9gNHWzwUmKqjgHk2f7MlpMqMHg6nFKkcQv0FArX&#10;dLxqIlUXApR0Vj9LTelV9Kg6iqLoUZ3AXi9zKhNgqhiK2tZJYBaNEkCCxtbyEZQqD1EtvEocrFdc&#10;70daSlThDNfS/BWWEEJbLZW4LNpuOxubODNWNM7CKRXQNwQarkL8pzJAUxr1H6dIXx/V6gD4R187&#10;yeGfPEvzBSfSE9ds4QzMh6lr3QyJcYkw3gPOgM5qUlsSWDLIBOQFJU1gXNANPR5tPZ4+Dhj6glJG&#10;HMcRQz9AEhATYI1grMIWlhZWFEU3UkCoynOGIALIJIoQTAWpCJYkmGORmIkkFrGQxzlKSmDSmSox&#10;VgDJKKnAWktnLIwzsAbiHdg7YuOM9N4w0MCqYpyWBUVEW5saLQARJTQV5pJlgQJ+KWUZx5nzFLHE&#10;jATKlDKztdLttvjs8y+4e3QBEZH7u5n7Q8T1mJCSSC6Wwo7eGrm5yXx98xG/+2ERZy2tKaQsImWi&#10;5BmQDEsjJRfmFJHKIiFYhs6h75wMw8DgOmxCj+12K/ld5JISP15/EEFh8I7zGOXjx/fcDDv85Mef&#10;wE1ZOtPxYthg6LzMy8TjvPAgRb787CkXQ7me33KKE4p4WmPkcEjoncd4nPHtH77Bv/jzD3L17BmH&#10;4AEp0kBZS1sj+UroY7ODM3xWauZ6Su3/iONTWrxruqU49w31QJ/PCODcok5ButXo7dpFAQ2uVqbp&#10;Ok+bparFVUfSsu9SitRO91quAK2A0PTGgXjQ/oCaygq3sL7i1GIr1ZvVonl9U1IzlQdAxpnl8/T3&#10;yVtoFrDa+sOSYPUAp1vHqXiX9qBW4Kam6fqTpxFx+OBXia9xSTjmEbQBdA6+M7iwRn7+ky/55RdX&#10;eHrZQ+YEZxJ6L9j0gHUjPt7d4e76Hi9fvMQmqPw7S0bndJIvioHYDt56GO9h4ABkUDJ0m1SSmIVj&#10;spjmhHHJMi2ZMRvkYpEKsCyFRRrKb8gMGDghLWMCgIyyLMjlSGeK9M5wGwIH12EbAnadozVGjDUI&#10;wdAac9r5CB2XTikjlcQURaY54jCP3McFSylg6PD05Sf87MlT9JtHBD32+yP+6evX+M3X3/D2dsYS&#10;LQQdaAOzZJGSCCRCBJu+x9PHT7gJHpvBY9tbehBWCA+DrrMsFFhv0bstY1qwzAlxXnh3c6+Tj7sd&#10;rp4848XFDkse8e7de/1EKbjf3/FquMCuH2CLxzTt2Q0G1gCHw4Efb25wfbfHYVwYhgvkXBiCx3iY&#10;kZNiMfMyS0q6CvDj9Q1ev37NZ598KrvLKyQY1l3tLOVsZ3s7fII6Z9fqvxraDdcyas0tavp9EmIx&#10;D02g2YGwaX6Sqy1qx7i5CY11IrKS4vW0P6huSJ4y+JN7QXNnpa1dON3g2XzGyWuIwLEoNqpqt808&#10;RYrerbqEVeyebG3IUvORVkWsmIOo42io1vkz/c/8qVVWK6Oa0zvPLtojqE/T8OzZnpyCOgRd8NrA&#10;NYIIIaAfBtjOYz9NOByOyKXAeg9rOzBGXG46/pv/6mf48vNLDC5j/HiL/f4apcywQgxhi6MRxDzr&#10;x2sMdAeJoJgO/vFTPP/Rj8F+h6kI7o8jlmnEMh4x3d9hf3uDOC5MS0SKgiUVFLEU4yHwAD2CdRIG&#10;VUROS8J4HBEloUghRDdEhd6L73o442hZGOcZ3736iIt+g8tNj3njcLHbYLvZsBt6eEuUnJHzgpQS&#10;jIjA6PRiHhcexyPupyPMboOvvvpKLp+/xO+/ecW//ft/ws2HeymLMM8F+yXhNgGhu0AxneTsIMVz&#10;2F7SOco43jE4wdXVTj757CXff0y4vh8h7/e4HCwGCwy2yC5mOkYQCQblJJdvCENIzgv397eIKSEM&#10;Pfp+AxL44osfybsf3uKb339PfxuwcQt2weHJ5RWCCah4IqwbEDpiTjNgOqSs4rY0hkJqhhYzj9OM&#10;zhcED3z9269x9ew5P/nsMwVsxaiQ6noucULgWSvcs+DF2r2p8N76DSNcgcZ2GNna6midSQ2ta2Rs&#10;vuLUUCQqE+hkAfqXWZfM6A2tHY36g6beOESkjRSsnJg2wrWuuTp7fyrBa9UVoZK9tWyiVNVerClJ&#10;9WFsUmxnzQyub6x9Qf9eo/Upqp9995SirOXWuVIkTpjBg6TrdIHmEJrDLFJAUdUk1sWmzlqIZECi&#10;XPSGf/HTn+PF0yey6Tp+991rvHr1A3IpuLAFrkR4Q/RXWwBHjIcJeZkxHQlJGZ3v4L3SnRXMK/Dd&#10;FstU8M+/+hrvPtzi4/Wd3O+PtDQI1sKZ034BAjRFsBQiFsEsxFw0sc4QzjFjjhkpFpA9lvkaOc8g&#10;LawHthcbDpud3O3v8fzZBV4+2+DzlzPevfla3h7fs0gP2kJjBdZmlDYIWTJSXpByQkwJS1ywuCTR&#10;ZWYDPN1dYvxw4Kuv/0F++/W3iBnwfuB2c4GZEUeZJaWF3lksMXFcFoTuEVyhGHQchicIJsOagLQY&#10;OGvEWcMZxP1xwSgRnY2ce8FuMBi8BQjkJQqgcxm5HBk6i2HYKDan4jD09Li9OXAaIy52l4gjsL+e&#10;4C48Xjx7DkkFcU6yzIYpFmVZklyWBXfHI273RzBsYEIQMZbHJeEiVd2HnPHh7Vt5/+Y19jc3HHaD&#10;gDrl2uqBUwCthzFjDZAPimkSqh56mprU+rV2GCoytqLL+YHDIdn4BhUfeIDqQdmTGYJTt4HN4uQU&#10;mOslqwS/1jew9ZaM1WG8plNZHq7E0ruj0EkxlRtVIKXSd1tTZgUfq0evEbzUQREVgjm5mXMYUFCH&#10;yNiu074hjamEh63I1Ys2wjRUNelcxKWlbvrM26ZnK40QosVPuzYr/1fKjJdPBv7P//6/x7/7r3+B&#10;H794QpsTXn33Fn/47i1++HiLYbfFo2HA5lGAMYIsIyATpv2MHCOQM7wxQCmwXlWCpvGIt+/e4O4w&#10;Y54TciYMLK+2PRx1440UQVQtQ06pYJ8KbvcT7qeEYyTm4lgYIKaD0IFQSrOzFjYLTC6AyUqhzglI&#10;hvujx/T9LNcfZl5uF3Q2sLM9xvkAPxKGETl5OAKucjZSTsilMJUsKWeWJdKUJJ7C6483uL1f8OFm&#10;ZExEgUUUwomA3iHExAEFmO7RW4dh42HDCGcTnVCsZHbMcLMw3bzGs+0zvniykXy5Y1wKxvGIecq4&#10;PRwwLhnBCpwRBGvpSQRb0A++6jEUGEtsNlt2w0boDN+8foub6xuJi7BzHaxRpWZrgIwkIguLRCxx&#10;QpaE0DncH4+YlglTLNhsgohxKAJ4a0Xb1UUkJczHPe8+fsD1+7cybH9Ma52aRgXzBM0hrEV3a3O1&#10;GTgFFVhZM8a0FXPrjt7zCMfGe9SQromSUTRAHaECaO3nqgFKkdJeCxGjfIZTZi1ogICwTUE2SECd&#10;D0nJWRphqawDcWdsq+qUHJBXfoFAkHO9HoE65wbBeRvt1DvTHqu0+3rw5gFQdUROfPvmU88FL6sF&#10;A0CVca8DQs1V/+fLjoZp4uSMas3WuqJ1PVkuBd53CGHAvL/Gf/hf/le4OePZ7gn+5C9+gcfPXsBu&#10;Ovzhm9/DuGeAGNzff0RME+YlYj8eMYQBKWXkWFCUyAfnPTZ2g5gs8mwR93eVk5EgUrDAohQiJWCO&#10;wDRl3B5mvLk/IAwbwG1gDWXZj0gyIyPx9v4gF7tLPr68wmY3yP3NLVgKLroewVqaOGLJH9GFncRZ&#10;+PFmxt31vbx4Cl5tPJJASsycpglzOkoAsQsd+9ABpFhtiXKaR1niwgTABC9zKoyiLdw+uApji9g0&#10;wnvLi0uPz6+eamgwbWYDYm2is6SzFGctjaWOfZgj+94w9Bs5HiKnwSDGASKdlDyrgJoT6byltwJn&#10;RawBvXfwwcN1XjpfiHLk8XYSmxMHa0kfZLcduA0OXUnISxQpwlSAMWbJGQwMDMNObg8Ts3WCfmCU&#10;DC+G1ujQRSkGuRAZHlmMHA9Hfnz3Fs8//ZEYGwA4MQ6QkqWUzKzgASkqRWcqkn023lXrAH2NSAN3&#10;Wzbfkv72JTwA2ksB20IEGiNngi3rfssT8MmV2UStpUWL+VaDV9tcdzqcSgNpL+c63n+WkWB9Cw5Y&#10;UUvtdauEE2rP86y2r2Zdy5DT1JI0qxbd+NPc6Mm9/v+xBT74CoEVB1AnVx3DGa5yjiSsV2o4JM3p&#10;6zxRQKpoDkLd8nQ7Tbj+cIvbV+/xy/1v8PV37/Cjr36EJ88vJSfy7maPOWV0XUBOFmmxyNmjHy5h&#10;TUKKRxyPMy4uAEuPcT4CIvDeoe975ALkLMi5YInK0V9iwTgl3N0d5TBFOmPhWKCHQNizYCkZSRK2&#10;trDDIjYdKFOmTEcYKeKGnsEWzPMtDtNbwG7YdZey2/S0pVMAMSZkR47zLDEDzhn6vgPoQOfROcc8&#10;L5AkCLajT0WWkhBz4hB62EcdNqFgmfWoW2PoglPJOEt4RzayVp0EIQHlfni7lpaCwhQXjOMN4nLg&#10;sLnAZuhQsscSF3rjQGRImdk5C+f0aFMHf+CcQQiOQ+8hJGIEjTjEI7CfRkYjEHMBNwxwLlDmBZj2&#10;SNOBlgLbdZDQ88Mx4rAI+6EHaZv2xlrl5yLIlW6ZUpFpmjFPE42xInWCqS2jNefJ+jryX5BFWk18&#10;0qc4uQA0Y1hnFAA8WCTR0ECiKT7LmkvUcl71RvX3tHdQZxzW1iXrWj9p1ckaVLnGTKLx5Opgo9Sf&#10;rg7sBB+00enTtJZ+kxApZW1l6furEEC9M03j15S/egbTYnt1NOcEr1ZtPWhPrB7iAfuu5lVthPr0&#10;QE+OQMsC/VdbKHqOX1CaUKxuN/Z1M1Hfb7B0F8BxxrhPePXNO3x4/5HOAdurR5ijYI4L7vc3kDxj&#10;6LcI/jFQFlgH7C4ukWLGh/fXGMcDjHWw3mJ3scU8o5YREbkIDscj9vsjxmlGEXIzBGw3G9A6wBhm&#10;AS5shyqrKDTbeo4iIBGPrzoY2krnynAdpA8GCRO9dxx6i0fDhc4tlYKcgbkIJIPeWzx9/Bw//fnP&#10;8fLTT7AsEeOHa7l+946vfniNWIQwGT0dxHSAJEmmwPWO1jgQkJijfjZZdLGMtaCueENdw0YYyBLb&#10;+LuISKYFEUKnBKdlj9D1CJ0X8YY5RRAZnQ8glI1qjYXSlpQc2QcDb1ReHmnBth+E2x7TneW8P2Jf&#10;CEuH0HVoW6WP+3tsH7/EPln89rs3+PZ6xDERXeiQi04wiAiMddSoq9OWqQj2xyPf/PAOz96+x5On&#10;KgHnO1eHwuUBTMC2xlTW/LydXykUmjbvVHF4rlZ/SvfV4NZy/tRLV9PW1YCVZ1pk7YKw3YUYodIc&#10;pKFwZ0tq2jQXG+i30s6ARjAuzesAstb41TKFrs1HrOBfVfmt12gO7wxyPX9j6/83dKABDxRgnQc4&#10;veys/ahZyDlqWlMqxUmq3gVyPpU2+ltXBYUVoDw5ipMLKlJg6iMrIhBDcSHw0aPHiB8XufthzxIL&#10;TCEcPJgjbt9+RDZEGAYsk26Dng8RvT9gsxnw+PFTuLqCXpfBWCxxxjTNGA8zDocF85wk1dHd3hHb&#10;ZxfouhcIoZfOew5OJzVb0IkpyxwTY0pk1RNu5dyUE2IqSAkQOKQsjClLkgSJd4jLAffjezx7diW7&#10;HYm8BXPi4D2eP7rEV59/hReffIbh6gpuHMHDAtnMsJ9Z4MMb+bC/Y1oSvDd4FDYcNpB5XKBDt4Y0&#10;fv30Wi3aEt2Tu5YVCGozLYMzEpyjcw7GEBYJTImEwFn1JCgZ3nvRZcNFE3JjEDoljBVClhiJktE5&#10;S3QBQxcgY0GeM47HEW22w4VBHn/yOX/35gb//PqDfP3DNe32MWzXQ2qXQ0pRv2sAqJo8G79uWSLu&#10;93su8yI5ZZZcEOcI54y0mRAACqapHLKwsVbr+Wol+Rp+tVOngr0tMdDsWqsHqVG8gm5nFbaIFJ7B&#10;GACUYGvqaHuVdF4ROY38DdvQisGwEqBqpdECKHlOL2hxef2YBQCdsp6EgKmDO9XoHxh0/firScvp&#10;Ou3917AvtT1Uj/bapjxDFNZE4rwowbqlueU/JzrwQwBiXcuButl5fW76D023VHmp/VZ6B1jPKUYY&#10;C2x2Ha+ePIJIBCViEzbonMdxmTHGBfk4orMWznZYUgSKqWKqruo46n/7+wOGzuPq8hIvnwXkmFGK&#10;niNbF4XGlDGNC1JS/MVCv6aScdphdU6Xtub67HIpSCUhoNQSsGBJKvUeTGEHIPSdDF3P7W6AsTNL&#10;npDnEcE7vHhyhT/5/AsMziPPC5Z51nBRhBaUzgdeXVwyFZG43HK8v4VxHfp+w0dPLmCEyLkojlJq&#10;Dx2n6NiyOKOCkWIgNLaKu1gDb412AaH0XNaEUhe+VOHQKm6mx6yg5KQLeus4+rIsjDFK33X0PiC5&#10;JE21Wu+jEcSs3B4j/+7rN/jN21u8nxJwcQVnPQQFqRQYY6VtatFUWymAuSTQ9Lo0N2eJMTHFJIuN&#10;zFIkBEcfHKw1lbgoazJuVLNuPY31ltYlSI1cdBZuVyuvbUCgDjqtRUaDH6tbrmGfgIhpXMTmAKAp&#10;fUumNQ8xalzNTZ+iZGsvnjLzapQV/1C3VUevnebq5wSgs9pdBFU6DE3KvaGUFXisfU9ZF2+qH9Pv&#10;+DadSgAAIABJREFUnRyBrH/rL6g/cPKEZ86noDkwnj3S9t5azxVyrp8gqxq1OqVWNvCkbOQ8+u0W&#10;y92I7W6Dpz9/hI/Xt6ApKGnGxaMn6EJAv8xYyoJpScipAEnl3ELv4ZzBOB1hNhv0XY/Q9SALJCcI&#10;id5bdCGo5FtOiHHBMgmCEMus2ML+OFc5uDoEJfWeaVhEhNbROgchxYqFt4LFRnSdFrfeEdthJxeb&#10;SwbfIeVZDuMN5ylCpMizx4/59Ooxhq6TNM+YpomMC/qulwJhLlkNWchtGGAeG7m+u+c0R8TDHqFA&#10;fNdz0wVBDyhHpQASa4momZwzRlRSjbSGYp06BGOM6Arh2j0v+SzHVP1H3UylhyFLQU5lJX+37Gma&#10;Z6ZcuNnuxDvHScO7lvtCOBK7oZNvXn/kL//5e/z1P/5B4vYpZXhEY40YZJaURUqhsQqqGUPRMXVX&#10;S04ilyIxLjweD7i7u5OLR5cIfS9Gt4pJSoU5FxW4MdS9lLXUXVH2c8pekRavgTpoKBWbqEH8QRBr&#10;mTbQmhnN7XBNv9cWvK5gb727FU/IlW8AOa1LOIv/Z42MM2+gP3TiErVEHBRHrANa+mXT6N8njUb1&#10;W7ZlCoIidSxJp66q368ATUNbRSukFStYy471HqQ9gT++s7OsA+dvCLUk0YQLBWn9GttrIbpyriZ0&#10;2i1Y4FxGv9nhhne4P9wD+wmfPX0KSkbOUaCLhlAALMuM8W7EzX7EflpAG7C7eATvLCRFHPZ3iDGi&#10;73ZgmUAKnNMe8DJF5DnBWQvSwQcL3+ugdRGwZFMdqmZSqe5qTCkj5sLc1NlIVjkDcQQ7b9F3Hbq+&#10;R+gHLjnL/eHAd+9vWWKEgUW/3fHzR1fyZBgQmQgmmHmCHxfIox3ttgMPDjIfaA0lWA/xlpcXAc5P&#10;mOYZSTJjnmFN4eCDci1sgPU9vfOwDb8pCsYZq5WG5v+aPTTgqnH1c1XWLiLMRbOPbLTEtGKQDOmL&#10;0zasMVimhZKz6lX0gXFJ2B9G3N0fSSvYbno82l5gyZ5/981b/PW3r7FcPGHodooVLDMlCOBIV7dA&#10;eUtYGjpjJCfRWZNgUVJinidJ8xEiicrwKkw5ifE9jHVtwE6BdLRoqPwKjczUmH4+P76Om6u5616R&#10;9ZutfK6lR0sXZJ11aM+QKyiBNfPWRZWaQUglTrLxE5upcM1favFd1vKvJiUqqSPaXKgOA9DHtoIR&#10;LX9XdlbtcvCkICtSMqWNc7Vor9t6V/1qnC7/RyOmXKP4mZFrAmROpWl1ZmfZznnNs9Yrza2hud3S&#10;krP6ipQTJEaklFHmBBsBT4fh6jHe3Nzjt998gzfjEf/y0x/hTz75MR0SZhYkarqflwgLYNsHPLt6&#10;jCePL7HddFiWEff7Pcq04OmTHcZR+/CH8Ra9DxhCQB8Ccino+x5931UHp1Olpbkuaaveq1MkhcZS&#10;a3Z979Z4eO/ZBQ9JCSIisRSMc2SOC/MyQeKMzgDDxQVefPIcnz66Qu8dkyTYroPrPUyw8H2PNAxi&#10;vWfaJwTvtBkeBcY5vUMlN3HKi0bvJOwC0XnAQ3EaWyjWEhSjYUrXdtBYwtGK9U6JNtKwIF3ue/LU&#10;ddy7ZEgp1WAK6KyQZCoF4zjDBYeh79FZhzneCxHx+GrLYXMB4wb8cJjxH/+v/4RfffcOtwvhtwGQ&#10;BEuHzbZHQcYSo3JMADrv0QUH7y0hETkTQg/rPcQYLkvEOE6Yx4lz12GaZ5IG1loxeshB6N1XWrKW&#10;VgBZoJOqtWAQEZSUKK1cMQZC1bHkuTFU86iOBa0eNjwd7jpYiHKSMmhonmSVaTrLvptLqhlGTZ7X&#10;pmjrkKy/VxMd25ZT1l/smisC1qxeXUQ1zvZvrAVgS9NXXoI+mLVFCUDKSTleuJZLIvlB1D9ZdDPl&#10;9osqC3BNrx46hopZaG1ras16dslSSv1PL+GMw9D1Ykxg2F0iu15ul8zf/vLXuJsiJhB//sVnCM7p&#10;dKQxCEFFVmLJGLzRRbFdj9Bv4KaIGBNub27gvAVdwHI86uFWuVJu+w4KVRObYdC0WsAiglT3OECH&#10;RaTiuNrQK6e3LtkAOUPGhHGadKtzypJhcLc/4PbuFse7e2yGXq52F/z05QsMMPRFEMRhybojMww9&#10;JATAOxjdyYiELFwic6MCS6aUJPd3N4AxsNbTGofdTtCHIIagbVMI9SatMWKtYevu+OBUWbn3Ygx1&#10;dl9Ki7TMJZ2dXal1t8BayyxalxhDeB8QvBNPy7xEOOf4/OVzvPzRZ3jz8Yi/+fvf4K/+7jd4c8hY&#10;2MHuLoQgO2dhDSSnhcY7VcSyWXeFGoo1pLMGUijGGYYQ0G82MvQOxjte39zI02cH7i4uMM8zrHNi&#10;nUU/DMo/KIIC0DmrqXpp48g8s5+W364dSv1LnWSLyc0p1E+aisHUr+XTeNIDQ28OomZgbJ5qhRrI&#10;U8tPmVNc65s1QTnLzOs09wrinwONlY21tvgaFfJU8qwYScslFJdQbhbJOm9QzmCVigrQYKV/y/qt&#10;2mdgq/kbent6iu2ZrUVHLbcqa2vFQFZHUUGOJq6iXlqHlQ4CLFnldnddwI9fPCPjn+Ltq7f43bt3&#10;eP339/jd29f4yz/9F/jpyx9h8/gSNx8/YH+/R04RwQgkRUCAzbADCnF/c4c3373Ck+dP0Q09CIfj&#10;cUG0mRDC0aGkBfNxwe31Ht45Wmshdf18S0NLycxVHVrLLGIdWxHWDd8ZxjmAFimD7z5e492793J/&#10;f09niMF2xFKQ9iPuckZnDILXwSzvPEzMuP3dNxivb1imSZzzFCFDMAI4xuUeDsQmdNx8+inu9gfc&#10;7w+4n0bcHyZY6+iNha+KVLaKuzhn6ZwV7xxtFLil0LkMc5z0Y2rkGCkaEERgXd3Z4B2MddQp0AjQ&#10;wHaurp73MLqnUVDAEHqMMcsPb6/5v/0f/zd+98Mt7pJFDgOQjaBQV7ghg9YidJ0uBCZgrUVGPptj&#10;LAIWlCIS44J5Wmig69X29/ecxlFySittP6WCaZyabAYJSNsXUY9wPb2iUV10VMi01Qmsa+BOW1HY&#10;Emm0FoUGOm3oUaXwGtBYW7+iAdDWTqDm5s1uRKrIRUv01c1UEFNWY5cWv5sdapbfIvb6l6vFwh+D&#10;E+tEBYygbkg9S+dXGJNg43tXx1JZS6IpwupETsmSurIzcfaaZp5yg7MU55QrVP9bVu9c2401a1jp&#10;0KK8hFL53SknxFxA43C16bGMIxaJ2AaDy+0G+/0W0xLxj3/4HlMW3CPhf/rXv8BPf/Ylxv09rt+/&#10;w3GeEOcjpqODCR22my1sAeL+gPubO5RU8PLlS3x4/x7LNOE+HrBMCUgZkjOC83DWwKqOItpnIkVk&#10;XcJS08hchNqZyAJopO+HHptu4BITru/2+Hh7L7COm90Fxv2tPH/2lF9+9jmuLi5lHO+ZU8QCkd55&#10;pZWMEenuXvJhpOSke08WYU6CkiHBeW5CgbcO/XYjX37xYxYa+Xhzj1//5re8vr0DjdWRaKpCFQGx&#10;1tKqfpgYQ2U0WivaUVGH4ZyjNSrJb62SnaxNWJyK0XhvEYIXUSUbJElQ/pAQQhrjZUHg7199x//4&#10;1/+P/OabO04mwHQD4t1evPHsbYAzRmBUz0wMRCRTJEuhMKPAG9B6Iz44lJhWCI00QjEsWZBjkmVe&#10;sMxLBeTrroUCGGfq8tiynkFUaRyzZtPUw55B3bSpR9qubc1TkDNsNtDKCbVAUWMCTDv3+oq6iKku&#10;rjnplVRthSYszVa1k6zlAKp/WWXkWksBD2p2Q4UuBeJOi9/OBA+rTwArpQT1QVR/I9VjtvymOoTV&#10;pqtTkNZRYfvGCU49e0Crs1h5DQ1kPM8Gmipxw0/aopdW7xTRDVZ27Ujowo+clTrtrEHXBRzu7zHF&#10;CVkivAW23sGLlZmO//jt9/j23Q/44fUr/I//7t/iT3/8GT799Dmm8YApR0yp4H6cAGOw223BT1/i&#10;5voG4/6A78Y/oO8HBBd0Keyc4KyD87p8JouVnMA8j+14tCIBUqo6UhHWWEOQdAYAkxynmT98uMYc&#10;I4QGz56/YFpmMSXzxZ/8lD/+0Sd4vNuhZOEMq42yQo7HiOP+HXIqSHNkjDNoBJuhYwEkF2WkSWOE&#10;CoBSOB9H0Fk+3m3w8tkVDInjnBQ0ruPXENJa1XXw3lPnQRy8d7TWqBO0Vb6WAlJgaNRBGAMLQ0Oj&#10;XJJiSEPkmJFzhiXorAGNA6xjjAUfb+7wzbffM8sWzgWIcQi0DFAZ+SKFFiqT5w1J5xAB5hhhKMqX&#10;cIbOW4lZ99NUh0QfnDij0TrnLDlnxhQl5VTbqJr2pJyZi0r8GWM1RRCRYqQiLMqj0SPaKManSqEd&#10;51OlLeeVOyvEXrss1RlUs67BlkXSqf2goZ2iaF4tFaS5mRZl2y/hGnwE0MEMNlokTrgD4IxzevGV&#10;9bUGXOaUkVKSrFLtWj+aB5Sk5ukE0iYR9DmwKdOd/dENNieDFylSVIbigd860cbx8J2d7g/1ImsG&#10;0S6Sc2nz6dW5CKwhigGmmJCoAz8iQAgW1goEkcF7bMoO4xzxv/+/X+Nvf/cKf/bVp/jv/tWf4V/9&#10;+c/wyZNPAAi++/415phQQLjg0YWA/e0dbm5usL+7haGB9wESdPN1KgXLsmCeZ8ZFl8K2yfs1Pyql&#10;pVMUQJesCdA5FTE1LmBKGeOS5DhO+PUvf8unjx/xT3/yJX725VewknDY75GK4HCcMc0LU8p1c1XN&#10;AkUguUgumdc3IwRgLhkpJf3FldabjhNRJkiNSiYVbEKo8wKClIpEKUgpcVkix2URZ2b2XUDXeely&#10;YBc8dC+DGl+jBuRS2BYEG6huphRd6oJiW4tNT7g3gAfECOZlksePNvg3/80v+PsPR7y7S7g9LnBG&#10;9TJpLYSEdUQwQGBBgi4LhmRQhAYFjkQfPCUZELmaUVn7rKI9YpUZLCccIJfMInmt79V3loa/U3c0&#10;V9WlE5TX4maNZGfdCYCpOkpoQF/FdpuPaJVAM4Rms/XErE2JmmDUWuZ0f1patHGE9YU8G4xs+m8i&#10;a2tSjck1lHhFASpE0lIQ1RukLgFZ2yrqkDRnENSLrlTpmomgWbGc/XeGumry1lRX5Qx7eNBbqW/z&#10;BEicpBubL641rkbbpByADKSYcb+/121BuqeTunocEoJn3/fwIcAuGbQePYy2oCi4h+Cv/vl7/M2v&#10;/4C//Nd/gV/87Et8/vwSNs3YdB1CCCrguunhLbDZdliWjJylagQmzPOkMwkpI8Yokgu9taA1oCom&#10;A4AYkpaGxlig4kSq0yhY5oS744TDOGOOkfMS5TjNeO47uGGL6/sRKeqim1iAw+HIw+GIw2HENC2q&#10;VUnoHoi6C0LT/9b+UvwopsgYF2ntKecch36oh9/JprfMKSGaQm8LojNYYpIYI6d5QUwJ42wRQsCm&#10;cxKCp/cOwQedbzDkuuMzFySTAIg4Y+DEKQWvclScI3LO4kuhV3CCjx5d4Gc//QpHeYu78QNKXuAM&#10;YY0eHAHorUcfrARHZlQ8JmXk2kpzhuyCQ5woKFqGp5gkO4vgHWkoWQpzzjCWFdIpKFlgrJHV2EWt&#10;rQ0unaA3Ud3KGqmq/UDWQHrGc65HngXMNUWoNH8hhHYVI1ajtNpaFQIoJbNhEGdW0aKo/qq20Rai&#10;nSJTYQxpIH6LFc3+odCPjk7rhlCqoOmZg5CqVmzWYp94yDmQygtvXc21DdqCupQ2fHEy8NV/nN5K&#10;cwSnn3vw82f//uOvayRsTLkzpAOlFMSoDkKZbJY+BBhrAQWFQAicIbzX5Str6lci6HtkP2BZIv7P&#10;v/01fnj3Ef/tn32Ff/nVZ9h6A5gm41YQvIVzWzi3YJ4ip7KgpIwUI3LSrafeOsIorcdYC+NWI6Wq&#10;SKtATMoFMWUsOWKaCo7TguM4IuZcmZCFF5ePUQB58/Y953lCnCeO04zjkjFNsypPJxV1tbYOAwlg&#10;DBUY9J6b3tMpU49zWlByAq3hZtgouee00RhSMp0UJANYq3JyoQBd8Fyil2VJXFJEzJnLccKyGAZv&#10;JfjAYSjougDvra76q59jq3dTAcpcYOzpbBk6GKPAXc6Z3lnEZZZX33/Pb759jZu7BMLBOquRhJne&#10;eYRgEYJDsMSc0xrAnLPSeSWf5XmWvMwwLOKMBrC+7/H46rE439FYK0UK+34jXdfTWIt5mcUUA2us&#10;QvR1rNFUDnQtjSvuXyFxPcwsdZ+qoZH6bRJN8qjyHISq6CgNDhApWXT3hlEUv5SElklVU1a/riP6&#10;K6Wp3U9DI6vdSlVt0kqjxmrdY3PW49CZSHHGWra6vGIBaKBiTi0Nbyqw54bZ8vZKr1YYBg1dFGmQ&#10;YuMcoGUJPHcG1V/+kcHLA2dw8il88FMt5wYqi5FQfQUQC1DHph1KUsaj9x7ee91j0KiEAKQU5BRB&#10;MSqKUghvLIoxMEUQl4jXbz/gP5UFz549xcWjLbwDlukeSATFgDBQhOu0jZogrHXaATBGZeFRs4Bz&#10;EW2gSa7LEiOnJWJaFpkWXXa7xIwimcE79P0G2+1G+s4zeI85Rvl4c8Pbuz2Oc5aUMlMqKKWI8x7e&#10;B3Y+oAtenA903mtLzZC5ysQZQ/rQwzurQKFiWfquDJiLtvG8tXQi8EUByiKFXQlMWWReIpclYolR&#10;4jxzmRONjTIvmX2f0PcBwRnxTsFFkOKc0U3aNBJTokBgbF1kQ+Vs5Jyl0NAHz+1uJ/OcOC8JcL6l&#10;5pU4peAiYehtEKMScWsjp0hmyUlIg83Qwzui04xPSMOUMmiKxBiRUhKvk7UKXmpgYymVd1kKKsLY&#10;ADbNCrQ0klZBaNJQhxyorTljuJpONSB9C9K0TY3oPGTRgeh1K6IWBYamyi42zYX1FLVbqXDEuraq&#10;KUA1i5GzCoKtn7AaMyAup6yHoFKyW8TWA23XuryWpjXflEbCOpeQroAtT82X6hfX1kk145OxN8nx&#10;RqFu+MGaO+kfbenU91+BS3WYmg4be9bSQ81w9IWtilFwSKNfLgXzMiHXFfLeWcmlnjFrUdygPX0p&#10;8KbA9x3iPOHdzRFvr494+fQptt7DJmBZClISFNHdEPOs9GjCwjlzyn5qIlWgM/kp6Vr2UsfUpQAl&#10;FS51QGpJkXPURnLXeTrXIwSHoe/w6GLLYTNI33fsuo7biw1213f4eHNgXKLEmJBSbq1yzXdFlypQ&#10;CiQLE4woGVl3Q1oaUPPlyprQYRQpoliQty1K1Tapqg8DYC5g8BGTW2BmQ8JgWSJSyjyOUbULsmBx&#10;ht4b9J0FGAjjlCFpQOMMsgrBwIEskpGLZjeHUdmW1jnCWChbyMI4qwpGFFinfIlaRlYVENX0aGI7&#10;3ju+eP5cDDOkREjJ2O429N7JtMxA3UBtjXZOStbSoZQCQyOlchPasqFcWlVegT6eDxzJCfOrMVpV&#10;DVuwO+FglQJQXYPuC9WvlxWfINTZFBQVCDakYoz6k9rdrMZ/huZxLTHWFkHDPVrKf0oxanLgoBNU&#10;J+IRa3l3GhdtPAbtjaJqL7Y6n1zBinbh6rt4ahOupdRqzBWLqG/q9KD0BeX07+ZfZH2M9ZqnN3Ja&#10;cHHKGrTb4DHPc/1hA2stYlpwON7j7v4aRSKcB0IxXJYCUwwyCVjAhwJKroWWxTQV3B0nfP/uFX76&#10;5TO8CFvcHBLyVFCSMiiXlBBzRqqr4YuotLoKzVRcqYJ/RaA19qnkUr5/SkxZUfgkFjSW1lr44LDp&#10;gmyHDruhY995KlmIuLzcIQSPYdPj7m6PcZwYl9wSWzToyjovMIYKFM6N5IZAr1P2YuBKXSApkIxS&#10;Z/HU8oGq2FPXdQscUzGyFOF+nHCYJ5mWkZINSiGy5tqwpSCVLBZgLgUxCXwinCMSLVAEdUC0GpGF&#10;DvcQmYIxF/nD64/421/+nm/vZkSx6I3A645ZWENsBgfnHawx9fdmUAosiN4ZbjuHy12PT14+4XF/&#10;i+N+QapgofeeqvptYb2hdRbOOW3kpSSSVWilgYGa+69VcLUvSlE9ET2lZuXiyOo3ynpu1WhqikHl&#10;J+jP5Iy8lgl6XABUJ1ABWgFz1jCtwa7GPkHjKa3GvBoyGtVJWq5+quXW5w5ASLcCfatNySpaWQlU&#10;LUJUeucZygc0/JNlTZWwXv8MgqkG3DKDNXqeW/7Zn//Cl9cLn7+f052Y9fedyFDacTUguabWORcp&#10;pTCnBNSdkOKsRiYQ3lLxAmQEZ0AGcAeE8Ah//os/x+OrKxznGXMqusptrrqHMSLlLKVmYtQNQM1x&#10;1d57y+QIHdShxBg5x6hbnaGcyGVJALX8McYocWjT0Q+diKXKzkmGEQMHkU0XGELAbrPhOE4Yj7OW&#10;HUVQcsGyREhJyDBVt9K1tAzznJGM0JkilIg6Z0sxwJITcspSUmGmTrdEAW7vR7x7dy0fP95xmSOe&#10;PnmEZ08u8eTxBY5xESnC4NQxD31AHzy9M7BGYG0bjT/5HCmZkKI5YqbmrM7QhR43+xt+8+Y9fvvd&#10;D0juAiF08E5XxztDdN5J8I4ighhT/WwziKKSdJbYDL08uthxt90gTqOIgPO84Hg4ihRB1wcOw1a6&#10;EOicZp5ogsm1jFccqqVLwvPzeDr41eKU04walVVKwLBqIbEBX/XqYF0i1PQqTuajOXxTYj7fJFUx&#10;jGYGlJX6U0M42jwEsHZ9/gjsl9YJrP8jgjNGI4AzFuODF64zmOoDm5CKNKBcb9MA0K03ym2QIqXk&#10;B9bNtQhqQMQ5uHj25+xrAjz4Gc2A2nM7PTv9Znv8+r3m8HIpYCkr+h1j4nScIUVg67IW0R3qAFiH&#10;fjR5MsYgFWIzdAjB4R/+/lf4wz/9Ck82PX7+xRegL8jLgoxS16M1noZ2aooAKiiaWColxFYad44J&#10;OQvnRdF743xNdS2K9cq5cB7iPKZC5DljksghA5aLOICdtTBQOUxVfspYloh5WbQkUT1CiOiGKSlR&#10;dI+UV5UhCotkWEtkQ0JyXWqkdGzXeWwfXbDfbHGYZrz5cI1vXv2A333zCjSOl7tH8pMvnvLJxQZb&#10;b2hKAoOjcUb6ENh1OnIevIOzplLBa1pcCkvJMBY1sldCTxSAlhAv1m/5/vqIN9cH2Sdy2wcE72Gh&#10;StUhBBmGjs46LMuCWOddcs6whgi9wcXFIFdXF3j69DGeXD2WkhbM8yjLssDQsD4z8cEzdJ0YYxlj&#10;FJCsTNmqMNAOmNTTdoryLeJL3bQOrlOMrQtRs3OpG1cFunu4UpVLeSDZXj2KmBZw1wANXd55AhYB&#10;UZ6ETnGyMhrV1NjuRcUcVp8igBg2NpJUVoK+18pobMF2dSsAlcwoFQhsjKgWlWursRl34z8004Q0&#10;6PEsvW+Zx5n1r6DpwzZkC2JrjfDQafCPMIf1VYKS62gaqei+tdBdjArAlCyYxxm3N7codf1azrkm&#10;dDrN13ZFSgZiitjsNsjQf7968w4XnYd9/gTZWBRDZAJJRLmmbVmWfv6tVEDtGuufuvyzNXONJSwd&#10;rXOSSlV1XqJM82mHZcyFYgDnHbbDIMGSHYnBO5EcyVr3StU+oK6SQ11CCwBS6lIJQyPeJWq6bGX3&#10;aEMaQSkJFCMvnj1jP/Ryc3uDlAs3Fxd49PSJ7H/3LeM8wqSMHz99Is+fPecnL57xYrcRyQvjPGKe&#10;ong6+hA49J2EYOmcgav6jeS6+VQa56WULA03IwihEWM9Cyyvbw7y7ev3fH9zpAk78T7QGRUYdsbJ&#10;0A/sdGOV5JyZU2LORVJKdIbSB8+LXY+hc3SWopmXhanqS13odGNWEXgfxFiLIkX0TLSlSvXkn7fW&#10;a8lg9JytpTNXYKw5Dq3l86lu0LOpQ1KtQ8KT3Whk1oL3rPu+mn+blEQDWWuMrclEw2jRsA39RlkD&#10;8FmKw0IagzPTI0BxPGF3sspC1LdT5diwirLVNyqV9ywtrdE6Sy3xtE9SRBrj+1RGPOAxNmCkPfXm&#10;cHj+OcjJjZwSq/UfPEGpmiqvug8KQFpjUWRBWha4acL+cMQ4TqqVICrLbYyiuinrurd+8EhzAQ1g&#10;Ox30Qck4zgm3N/eYhh4X2y3GIjAhwHc9YioAdfhm1bhEpWMT8LACNUgFkATCzlLXzyVtN0LbT0vO&#10;nOPCcZ5xHBeZ58glrS1JBO94sdvIs6eP+eT5c4ZgMR72+PjDO37y6Sdy9fgSzlu+ev0KzllcXV3h&#10;5cuXTCnh7u4eb9+9o8Qkm8sBn3z2kp989glinvDx/Tu8efWK8IJh21F4iZu7OxwP95inI2/evkEo&#10;GT//5DmeXF6y7704RxYZmY3AGwPvB5YsCM5h6D273sPa1n8SxZmk5cXa8lQ+M3RHp/UwLpChwzFG&#10;fP36NV+9/gHHw4yhv6Iu/S4wIIa+Y985OEukmHXzVEooAjpjsNsNfHK5wTAEkAUxzsw5yRI1o6jl&#10;JWkgoQt4/vw5Ly4uhJohSHMClS27GrsxRickS2EBxaiyzlnJzKojXEE9KmjP9rbV+LE2wPSMa9YB&#10;ksYIQWgvRYEf1YlV62z+RmOughFSp5dbiSBtULBhGqfCQ0UxK7mxVEHadhsiAgealaKsa7Gac2nD&#10;LGzqcs1rstVQa/ahsXEVjhQtwFjHsB6k/6fqq2UYXL2s/JH1N4/8oMRYK5uW1Zx966zqsZYwRgds&#10;ME4oAIx1OB5G7PcH5JTR5O8MyVQyvLOg9foOTRv6cToC4g1c57EfJxgazAWA98pJNxZVOERBMzm9&#10;E1JgDaBUEEX5jfGoHW+klNAVg1Qghzkyx0TniGEI8I64utyy6zew9v9j602aJUmy7LzvqqqZ+fj8&#10;TTFk5Fxdie5iF9FFohtkg6BwQW4o3HCHBYX8Adzw31GEWwpWoBCCJtDoKlRWZuUQmTG82QebVPVy&#10;oarmHt0dIllR8QZ3czO907nnnlsTIzqMI13fSdcdBB1QM3D94iOEc5q54/r6mhcvn8nZ2ZrmrEZR&#10;1usl19fXiIieHzayvFzwePMgy+WCq+fXqAMwWs0bXFPLoeuBrWpQGTrP2Pe4qDxbX1BfVFpdduqd&#10;AAAgAElEQVRVNa4SEfECQRWRsQ84sbqs59INaUO1tWBNZjWWox9lKgmDT2Vw3sqt1jmxdYOKpdfA&#10;7dMjv//mD9zd3mv0Fau6ESMeMYlfMmvqXOolzon3I+PQExHm8zkvn1/z5Wcf8bh9kK7b03UH2q6V&#10;rusIIaT2tDHMZjM5P99wdX2Fq2vx40iIsRDrEqOxPFHVQiSaolgOlamyzSYhsegwZkuK8diJK+lE&#10;yhjEGKN5nmQ6Nvk1JaiqMYa0D72ce80cUY7owtEGJJKYotkLqEhhE2enEtOvpkWqH4ZaQJzmFoYo&#10;iJg0ckycLiBqYlZofmuTYZPkoY7EanJCk/CFLEanhpzdpFcrWgoT+sGReCAyGf+HpcTxMx+dw/H7&#10;qXYv349pJFkE1UQG0pi8NKCEKEPbMbSDakCsc6Ck2t4HKldTuxpjhVDFzAb0WFsnBV0PTmpEKsYA&#10;j4ce03dIPzCvG3zsGb1XH1S8CJgkGuJcamkbQWxVYSUbjBWEWjVGGccgTWVp+5HeOla2IghZTdkw&#10;nzXMZjOZ1VUKEbFcHyxU0nDR9TOaphY3Bkzv+fT6RZoYRQn7nmEcGYaBRhzrulY7etm9vcGJ4IdB&#10;+rbVZg+MA8MhS130gTqKVtbIfDnDOZfCCCE/ydS6NDOTo6qnMYki7ZyQVJtMCkt6TAxTTz4mArI1&#10;0liTB4cCg3N8//Zef//dG/n6x44hLsU1DqwnBk+Fxdo02u59QFENmp6nrYJq8DJfzHj24opXn76g&#10;/+ZA17c6epVhDDxtt3roWjm/OCdI1Hox4+rlC2lmC0VEvM9kuJQulI3kKXKapJB1akiau2XHVl+c&#10;9A+MMXnUWfkAfzgeZFFViSEUo1AD00/kyC85AS7DA5KyrpNW3wevLYgaNcaWQD1hksboiXuJeuoN&#10;yJmKS45MM6ha8o/yadM0V7n6402Y7Do7vvIW5dcNQswzE+UHptc+rdOOkf7kDQrVtqRj6fenMbDT&#10;5/HBrxprQBzlkSmJOVfXjpDKJ0bfE8IgxhY/Fomk3nPdVDRNndtcET8GRj9iQtZmUMEaByqMo6dt&#10;O55ubhA/8tGzZ6gNmAqpbMBEzZz+AIm+LKhJy2KrVM9mxSgRZ3C2oqpi0j9wI301piEem7oFVWWp&#10;K0PTGHHWYfPKe2sdVVWlr5GWyDhjsRhmizXrszXz2QLvPe/ev5Pb7lZ37SgSnIQQdOj30secB4Yo&#10;MsI4jATjMc7ROEe9mMtsUaUN1AKaOQQhhpTA5ixIVYUYsdaJMSal4THifVLI0rziXUSwJo1EJbq3&#10;pK3frqGL8Ps/vuHf/Pvfybc/vNMYnVRVTdM06oyI95mbYoWua6mbWufzmZydrdG7BI4iwmq1whjD&#10;frfn0LZq8hj93c2N9l2HoppW6qk0sxnPnr9QVZVxHHQcRzG5C5ANrYBbkpaopKMvx5Q/R+GjOZTs&#10;Oy311Qw05jQcTZnBVHYXqgNqxIqWroSgJiGHmrapp+sxk850JkRZo2jSucjCbMkRlevOrCJFVSOS&#10;dbh12l2nyZHl56PuWLGnDOAUdZhARTlJ+icYJHugdAtSnnHCVVQRMaZIuH3gUWTCGJRTGIepN5Gv&#10;U7PTODqa09c6KUNK5mHSYYsx5jmIJOJa1Q4TYGhb+q4lhJGqMvhJejCmGjC36GPweSkOqXyIMPQj&#10;h0OP9xFvA+OQou5PNzf0bQeu4WKxQIzi+46msrh8xc5VqGbMIwSUSAiCt0ZrZ3HOYgxiFXUWoRYq&#10;VylokiRrGirnEjBok0BFauEJYjS1C+OISKWDR8aYIsdY1QyHVpLq9KiHw0GGQyvae63FSJQ0Y+CD&#10;F0gLRxbzpTprxVVWnbNYZ9OEr83sGsIEWCWc0EquQCWSFIedc2KMmZLn9Jkpx0KsMVibW28pkqqx&#10;lTy2A3/46T3/57/+N/o0iEi1lHm9VKNBRBCNPrMt07OPMarGRFkfhkHHYRQUaepGY0xz/85VMo6e&#10;9XIp8/lcb29uEi1e4OnpiZcffaRnZxtxzqXX8L60rEv0lVLWn0bvqGSFaJMkj49h7qRrmA1DyoQx&#10;E6IYKUSnmFPhZMxBYhmOwhpDhshz8Z4ywklGN9cjMURE+GD3hJKEcjUn6gnbMtP2uXKpIlN5lz8j&#10;6rKHn5qOxWNNmXqx+dLvKwQIPqjnJ0AxyVOXr6bui2bmXvEoBTBJ5Y2KTO+d329KXdJBKryJk7SE&#10;E8wh4yGqEskRK4mWhBAIMS1Ybfd77m5uOey3aEzaARCJRjRai6QBGS0+P8aAxiTS0Y2DHtpe2rYn&#10;5CUNUdGu62WM6N2uZfuf/iCfvHjF9eaM1XzN4Lu0ll6UMY4YU2GcVdHUYvJRxYeR0XsqV1p2ltnM&#10;gFaJX2/sseY0kmpLYz/Y9yspC9EQI8QuDV8NQf3g0aCcUkMkR6uoMTE3Y2TUAEbVugpXWRygGtTn&#10;JmuFSwg7iaKbGhgJYLbOqjVpL+Q4jiokNql1boquMUaiMVoAOmuMSnIEFGZLwmwq7m4e9I+vf+Kp&#10;G4jVWqtqxuADM4taSSPSasBaUWMEtZZhHLQfeolJ+zEdMIXdfq939w+slzXOWKmqGmetaAwMXYex&#10;lsura/7kl1/x7MVzhhAk+uEfNLpSI7/UD5r9WmYLKUA4hqpk3BRWWAEZE/ofS2sSokphK6Zsz+aV&#10;8ZqNuUxgTmWEfHg9E0UpR9CTHFokqTOjxCgnncW8I1YExOTOvaawnCeVC4CZimop/utozSdpvSql&#10;OVu4JtMA9LHTgE7bc5IhR4GY58BzY7OEi6mWmoBIze95mqLo9H/zz6RuhhZJ7PIj6ePEOE2aFaAv&#10;ffw0B9/u9/r+zRvi6Kmdw5mKcewQRJyxiiEdcIUQRq3qGqKRYfS62x5oB69g0nIWY3UYBvnhh++1&#10;H7wgVt8/7PXt7dfy8YsX+qd/8gUL22BiJyZ4rVy6awbBmSn/QREZfWT0SRJtMWukqR3OujRAIYn/&#10;YUSkbjJvIR+54/LfHHlE6UmmPKiXPoz03ZgESvNb5pCXSpIQsFMYtLnlmlqzRtK4ueTXLV4/ZGYm&#10;0yse/6dwQqx1FIXSNBEZcgWZsrhp03S2vqTYlc5BXVeyXMwxooQ4EsOIw1GYsEYkLaU5GcIbhh7v&#10;PVVVyWazQRUen54Ibcf93R3zOsu71TUxBLZPW1QjZ5sNn3zyCc9fPGe+WNINPd4PCfyzJsurHCnL&#10;xcGl6w7ps5wyfzMWkE2Gf+zPKSZ2dD45Y8hdwCnwiUzOQU4y9dPumkhSaUqlhE7XEjOoWcYUUvSN&#10;WVPymPnnhKTYcQYKUZcgkiPCf5qypzfIE43xhMh9/GwfAIeFiC2iSEykIUpdRskTEvKRFYcmnbs0&#10;cJaa/MZMXuGkHplu98kVSPZp+YJFJRe5WMk9YI08PXXc393Ju7dvdRxHnLG5njeUQbTkxZNceVNX&#10;GHG07cjD4yP7QytiK53NGrp2xFVpIYx1llU1I1LJ/dOgb+/uuXtseX//xJcfP+PZZs6yEdq2o3ZW&#10;autSEzTzGdLCgdySHNLqt/VqznI+T8M6VS4XBJrKTQcrGRVZKj7zLGLEBWXsBkIf0CGiXlO2oGCd&#10;mxbyJss3aE4pTw9tzgOICkHT/bNWwCmSSypjEOdsHgBKrV9TmeyFU9/bh7RMJ+Q6zEgmvRXxkLIc&#10;2Fhw6XfrKs12LGrHdvCEsccYUGtRbAL0NLWdYzgaR1VVLFepwzL4kaftlmEcub9/xOD15fNn0h5a&#10;/NjTtgfONhsuLy958fI5qtAP4wlOplnCPSIpO5tC9akzKxH7pOeQQ5SU7xXDPYbxZLCTbkSa7E1S&#10;hoZYktSM76SgUCYQ5IR5nJxFKgliNJNZFgmB0wwlBWSdri17cbJpTOroKQak+WqX0c1S3h8ThJKZ&#10;62lLMGVHyReUAqk0XSYXUe6h2oxTH4uTPNskaVmKoqgtW3ZINzkXMxKPnY2T/CVfgYjFpOxEQIlZ&#10;CSfgk1hoxiYTOt0eDuy2Wz3s9rm1I9qPI4EoUSNRkMpaNTbinOBsRddH6bqB7a7HAzNnqRrHYlnr&#10;bOakro3WdQ0RKkkqQcbOaH3kp7sdN9u9XJwteX55xqurNeegQb20ozCrK2oMzkBVCVXdAImh5zU1&#10;+bA2Ga1JYqZJTNXkboZNsxE+TFqERgQrSoyJ/z+6QFXZzN1INz9mo0o+QTE2t0vLYSS1CCUflHTw&#10;Cl6VJk1NjtrWlP2MufjLw0gAY/AE74khYPPPIDINrKVCNtWRRiDLQNE4y2Y5Z+Usbe8Zwog3jsOY&#10;hGmcrdN1RkmaGTEBv3VjOb9YMZtbrIezzYr7u8esOKW0rWe3vcGHkbOLazbnZzTzOf0wMvcjSBbn&#10;kbSVWTPwakhEpjQkxsTLSY4x5nHoqbRIC5VP6o9TA/3AsZR7ULKlzHRN7W1zzAyE4zq6/IwK3pb2&#10;NkfyCliMNQnyyRGj2F2+oDypMRHHkvMiFUNHlen0FVc87qnxaWm5nHrFZP/lS8dC56jqLAUq4NSY&#10;0/WlZ5nCREFctRSAevK2CUYVTnbtMZ3kUt2papLFUsWAscIYes0il5M3DGrUR8PTw1a3Dw9UxmHE&#10;aNCEtMa0k06csTqrmyQTZizWWfy+o+uTarN1FmcrmqqiE8mLUKxYEcWhES9du0cMeaVcTdt1PO1u&#10;9buf3nO2rPjlZx/x2YtLLhcNXVQ8gSpCU9dYkzoRtkr1eR9GzKAY02SBkuQQnLNU1maBlxyRfeqC&#10;9H3HiDC3NcHHRM4KKXqYKV08rhKL2VNkheZJARslkbVL4imJbRJQqfJU4weHXcojTk80alKa8kmS&#10;/hhmpsN4jGjp63nwzEcaI2wWMy7XK/bDDj8qGiIBYSCpbteVIYbIOIw0TY1mI9nt9iwWCxJL0WFM&#10;Ykq2XcftzS3GKOcXZ/z6179OHBZn01rAoWdajidp0rFQ5SeavjIF8RI9Y1DVE7Zx+ftDTg4ZWjDZ&#10;ER+5CAUMlxixed9FNAY5KRko1GZN6X8iOx7fNIowCb3kTPk02znFJZJDizkrOJ3enbjKk0m7Yoz5&#10;BfLTPcIO+UWLMacbVmoOCviQDTtJt+SXLIu6CmZAvrDJ0xQnUr43pVxaINMPr5X8rlMmdFrHGIkE&#10;DZlKLVhTIYj0ba/tbs/Y9syqaoqaaWTagRF1lZPFfK5E1RCjjF71cOhp215DiDSzmqayVNZgMymn&#10;cqJN7eiGFvDMZhX7ftRuCDIMg0aMepnhifR7T/vtW+6edvrnnz2Ty82axhlGP+CDp86qy1VVEVEG&#10;7xmGLlGs5zMW8xm2qtIDyMZWVxVVXdPUS2bNjNF7+nEk+oD6CFFxYpCYHpkzhmbWiMt15tD1RO+J&#10;kLURIyGGRAWPSa3IhzTlGUUlGkvlErErTsek3P1UyoQJ3I35Z0rETRnP9BRVOS47SV+NIYJYaue4&#10;PD/n9hA4+J5RE67ho9J7n6TuSMt0Q0hr9RAl+sh8Nmc2awg+cH93z9CNEkNQEfj441d88unHXF5d&#10;pNV/fc9uv0OsYQnMZrOcok/qSVNWIDlOn0TCUjqkaJUPY+YLThBdJi2BpCwrWwPkkqEU1Vl9XE3G&#10;Aoy1aYYBRDBpaFXJ+Exe0Ze28CRDVZXgPVoAymyvBQSeWvynDOliTua4XLp8PJfsS0q4luOjPlYS&#10;pVBQPhjaOJ6I8kkLdqDTF6ef10my6Zi+ZM+TE6nMx4xHH1GABJ2c1DEZKdJzgIw+aAgqMUTVGKmq&#10;WtV7Dvu9/PTDt+yfHsSJKrWd6M0uCJBQ36qqtK4sYRwZhpHHzvO43Wt76ARVrSunySEoi5mTee20&#10;qa3MGqfeG9EY1fuAqyqpEB0DBO/xMTHSJEZQR4xw6HquLjbUmQ+hMTD41IWg66grl4BQ63hqB/b9&#10;QL0/sF4uWc5nzJok2f7wuCOGQFM3rFYrmmbGoqmhShJkOvrkHIigkTAGWt+S+bcE79EsAZz1EZLD&#10;zKlpqtvTGLhYQ2UrrLHpoGdtzci0+WkCskIIEy2+hJWYEIHsAPLBjIlDokrWzEzX4sSwnM9Yzmra&#10;ADJb8fj0xOh7BMswRCpX4ZwwjiOI4lSw85pZkxbxOJvwJGME55ycna15/vw5z549I22MUpwL+BAI&#10;40jfdSmQOJO5GJl3kUNo4VekYyslczgmDyeZdCIOpUy33FfI9b9MtOWURRy7MOn+SWpDJoNJGYaR&#10;iKhM2Z5kVixaHE7xs6pZ3yGVEkYojcJi2lPc16O5S5zwimkNnSuLVxL18TRln96sUC6ZIAvVnEZN&#10;dcjRQZQyoOARZI9TSF2aV5kn9EA+fMvyAvG0q0HxD4Ki5fPiEx9LDRozsGisiFGdNzXbx3vu3/3E&#10;7fsf00r5eSMxqvaaDTCh+rjKUdcVYsD7QQ6HvT5ue7q+R4xhsZgza2oxohrDwGLeZAqywVph6Hu6&#10;QychRo1q8Brp8yxDOuTK3Bmer+ZyuZhp8J52f2BmYdFU6JhGm5POQGDoR0QM1gjNrMFZoR17Dv3A&#10;oqlZzecpTQ5JGasfW7rBM6sbFnWquSUqhJBAR593YGAYQ0ziqzHSDWMa/pq2eOcUseAJhTtvbKr5&#10;h5HgUmERiRLyM4y5KxEysOhzB+OImkvx+tMznrKDNIpMEcMRjcwcfP7RFd04smxHNs9f8rTfcXPz&#10;jndv3+J9oul6HxASYFvXFt84to9btvLEzft3LOcz5nVNjKpv3r4T6wxI5PMvPp1G0ZXccel7jLWE&#10;aCb5urwmQI+djvSZCvCbgN5YvELxGCnTTTVXvq/ZxmNM4G7KdaV0XdJMRGYiano2ormksBlo1Pya&#10;+b2mZUhAmrkopVy6juBD0f9M2UR2PGHqyuWyT8ug4tQQUAHc0Qv+vQygGP8RRyg3RlIlEUsuX1Kt&#10;k8c+LbAo44CTwvJk+PH0faYC5Hh8ZPrRdDtyKwtVzXrICQBCEUlqG8aAxEC738v7tz/z5vUPjIdd&#10;lhkT7fvUzkqjqBFXOZnXFfWslqHvdRgHuqKL4FUEw6ypqGqonGDFYVTUShQjXisbGXxk3we6vicA&#10;xlbMZnPMMIpRz9wJV+uGT56d6WrupG93tPs966aiWS5pu57gfZ4gKBE2QrTs2w4kpYTWCPtu4GHX&#10;sWgOzKuGWVUzqyqCN7R+4LA/IAlmwUSIIaRJUE0xzHvNw1eeaJJRxDjmtDNxDOqqwjqbqeOK+mOx&#10;EPuRiBJFs/isoCTGYvBjer+oaXu0GCQPAcnJgZ7Su+k8pX+lnZ4JW5hXNc4oixl89smGxeya7cOG&#10;139sGMOMbvD0w0DvI103Mgye+4eBdtizWMw4W6/4/OPPQIX3t3d8+8dvub1/YHm2Zn1xyWI+o2lq&#10;1mdLVEO6/74HKhVJ070ncUwjKmkPBxJikVQrQ5NTS3ISIf7HwMZsKFM2VkrkGE/LktwFy4YrBAoz&#10;lDyXpECUPMxnclaCkBVbypxSUg1XxabkTpJw0oRWnpi5Fun39J4GcTFZ7MllpUfE5HfSF4t+zNFQ&#10;0xcTfaL8aiY1JHdRpN2SjFVxL2VRYnIXU912RDc5oq/oUVpuupXlR5U0TWbSYJOgIXoZu5a3b17z&#10;ePse70etnEUE9cHTdS1j2kSMc8JyMVNjjfhhUO8DXe/puiGtDLMNs8WM9VnDrElCHRItBmG5qHU5&#10;TzrDh8Og+/0gREmCKBiGMdKYwKI2erWe8dnzC9YzSwwjbUyCJzEqTd0Qmx6IaUtSfjDZ5yEhHOt3&#10;I3iJdHjadsDZA42rmDfzTG1O5B5LzqhCJI6esqshcdJMhrkrxDjEWKzkdFIjPku+48fJI2eZO1XS&#10;IJBxkjoH0RP7QIyeEDxC4jakxbqmEJWmbOE0uCj5DJM6LSoBgicm3BfrZijCvjvw7u5nLjcrKgcf&#10;f/KCup5j7ByVGh9h17W8v7njD999T99HnAW7rnEWVsulzucz/Nix2+95un8gDCPV2Zoq7/tEDKaq&#10;sdJkdaNElfZJ9Vusycrb6U5R5PNEmHY9HO1LP3AIR+s5yZxEjj4A+aA0AZmk41RTiWXTJh3sZBOU&#10;ijvbhymWV5KHKVsRFUKg0KxlKt/KG54YeCreVTQKjtIMiMcinkxxz0B1niMtEMvRvOU4DHjy8bNL&#10;1BLrc7WQrzYNzicndAocJB9zrDdPHcTxtY8iWEnFVlEN08q6oWvZPT0y9C2qAeeMaOV06HvGYaAs&#10;JWkaS1XXIHBo97rbdeKD0cPB6ziKYNDKGebzSlfLGdb6rEaUZhmWiwVn66Xu93u6QekG6PuI+EGN&#10;tVIbVVsF/cUnL/ji42us7+l3W9p9q22fFJ826yWIMF8sEFG0Tduni4FmhCgxN/I2+KiRgOKNot6z&#10;6wfkcMAaQ2UdtdiUXoaQcIXcWUo8DEPpRqcWVt7ynCf+EiPQJ0Rc9NgKzb9lnMFq0iPXENG8F1IE&#10;rHFYKTsecs0sZup8cGpMqqnVmqNTJDkjwYNJ6ldt29G2A36MWNvQrM44O1tSWYeOA/e3W25ubgiq&#10;fPqLj/n8zz7i+WeX/O3/9yMPty0xtNTLHddUslqs9Ks//c8YhhYRZdY4nFGsSfyLKEIa2Uh1fT5z&#10;JwYvSawmTBl12jOhUbwGPfEL2VdMnJfpi6cO47jwqDgKU7JiFUlGmZaylQCaQOPyPE7dUCx9/Pxm&#10;hR1o1KTWKib1jUJM7dtcqkzrFybXEIWTzN1J4R1kh1Hwg6OJa7HDZKfZXgswNL2SIJRRrlwyTCGi&#10;nHA9KRQo8GYBJo5ch0hSfsmmoXp835LKHN8j10Jdd5D97kl3uyfa9qAiMJs1omFkvxuk7zq1zmWp&#10;8fR32w0EHyUq2veecUzdk9pZFota18tGlotKNar60aMSWK5rWaxqjUT5+c2d3m876YKomhoVJIZe&#10;Gwt/8Rdf8SdfvJLNotYfv/2eIEK0FaZW+i5pOgzDwHpRY5lhCPTDiA9K3j1LcKa44IQ+l4OVrGlC&#10;lQOBkUBLFtotMxaFcHY6CydlBZlkzkHBDvIhtaluNgJGp5INGQPTMt+sCmaNZGzF4vJWqOIEBKa1&#10;9XmzWXlYJ0aSPpsVASwhKH3v2T51EITlbM355pKLy2fUM4f3nlcvXvLpp4a+69n3e56GLb3u+Oyr&#10;j3naDtzdf8O/+Xd/xzfv97z8aM+rl5fy6tVzPnr+MddXZ2xWDUY8ooG03y0DnBbG6YiKhJwdf9B1&#10;KI4sjrnUm3YoTSBgbr5Rhh7NxOCcLPDkT2qocjS3CdMha0+EkDAUXNKtTFyG4z3M7iHNj+S2Qyzz&#10;6bkTl+sgQtQkLnNChDrBe0ocVjflHB9ca/7wJ86hvLken+708PXkdzRG/XtplBR6qGaa9PSdMhTO&#10;0cgTeWPqTehxuCnlKplhpunGhwksScImKiF4reua/jDQHTr8GIpOo1SuUWMc4+h5ejzgQ2QYEjgW&#10;iYQ4StRRnVE2yznr1RyX2mGCjyoCz19eA8LN7ROvf35MC1grJ9fnGz0cdswXNZ9+cs1v/tlX1FZ5&#10;vL8nOCU0jcTglOgJmsDB/eHAauZomgpj5lhr6fuRkYCPSszB3Wh6iC6aDyLP8cFKdhqJ0pzuWcnt&#10;0hRiepCTFz0yOjPgmlSxT/4TyZGfCXgr58uKZIdgsaYg/eVnhZRqlh0ap8nxyUkq7YkIIUA/DAQx&#10;7IfIz3ePdB7m6xVnq3Nm9Yy6qYlNZNd5fNfSHbYc+oE3d3e0Q8/lZsenVzPqX39CI8JvfzjwH+5/&#10;4A8/vNfzzU+yOV9ydXXGxx9d8+z6jIv1nOW8YlZVzGqXpP3NyBS2NOZZilhskCn7Vk2fETOpn59m&#10;tkd0X9FopkgugJ4wHE0eeMpPNCVo5Y0yl2CaRgpg0cRlKE6+ePycnCO2vGv6HCFzHjTJzxMjahRR&#10;dyzRjw5iMk13NN1ysaddiH9QH8EEL0w7IRLQiE5F4/RvmNhVpw6k/J0iYKScX0VKqZLeyAjOOCk9&#10;8HzYlaji/Tixt9LwUpjcTQxBxmGka1u6riWGSFU5raua3baV3a7VQ9sTVSVK1kWJUSMeZ2FzdkZt&#10;jcSxp9eAHwbqumJ9tsIYo+9v7+WH1zf6tPdcX58zWy2wxvHu3Z4vvnjJv/gXv8HVo9zevmPX3lMt&#10;a6pY6/awk/e3d1Tq8WFB1IgxQlNXSSyWRCyxJjDaiAvxSHIhH5R8/2J25yImbUBSxZLtLC/Yjcds&#10;Kqeu2ahdEqBJEd5OTkFIoijOJmMviZ6YvMBGsmPJr+VKVlH8dP4e07PNF5TPwERN5pg6J21JIRrH&#10;th+43bY8dD1mPqdaLtm2HfNxDlUSq1WUh4cHbn+6p+8sYtZslle8nDfYwx1n547LP/8E03/P734+&#10;cHujjL3h/nHg+5+f+JvfvsZZmDWW9aLhxfUFzy8veHa14eXVTJeLmTR14o1kFbuUXqMaNcpREyTv&#10;lSvJjyJaRmslMxPLOc9B8QPSF2TpeCmUf3Ltn9ii9hg6jRROKRhytM/ZXh5CIIQgMca0gDa738Rg&#10;TdoWUcqUq2A4manI3AjKRwVx5cKn9krxBtkdqf6jTuKU/Vi8pUy18OR50umQLL4ycRamtgZlGv2k&#10;figRTo61NWlSI43bKlFQ0YoYk/JdVKWpGx36VoL3SbCzrhirWtvtDlQ0BGG7bTm0o/ajMnplDEEx&#10;ImKsRrWsl+dUdYVxjkSQGbF4ztcNy9UKV9V8//17fnhzq4+HQc4/eaZfffULPTxt5f/+v/41X/3y&#10;Y/6LX33BX/zmC/7D7/4ju0OrbQ/rxYrHh0dun7Z8/37LwnkuLlZU8zq1Ccgio64idVECNoxpvDpA&#10;nmxOcqc5eZNcAxrAFR7YhOwfN3slpzI9kCKEOIGARtLMgcmsSnM8A0CambBG1KQp/KwclenJJwFL&#10;CjOSmDKW4CewLL2cwZhUAiRtAEkUXe+Jg2cfPO8fW97etrRbw3IhmKc9D9//DsYLlldXNItz+n1g&#10;9+AZO6HftZxfzpnVNW9utix6zyJYPqocf/GywQyt/t3bnqfWEao5lcyRfk8kMnSRh677ftkAACAA&#10;SURBVJ3l9d09lhsqRhZ1LZvNiuurDZ+8uub59ZlcnS85XzeIerGElFEEj1dVj4qVk4F+BWEiFQGB&#10;GEdRIkbqUjKlh5jvfcEBBE3aJZmAp5oDgCBatrQpoFZFVEqZBuRtW0nPouBxKYYkDnsO3iIkWQCJ&#10;EescrvBOjkNWIkZwIcbMjTxafaYLly7jMeqfWnvuqnD65zhco5Q2Ze5A5MhxnChJl50yFE3HKSE1&#10;MkWW/EJHp5Tbiage62HjqOdz2v2Osc/pnyr77Z6723vx46jjGPKiljBJn6umA1+ZSq0xgkFjCDp0&#10;UVw1au0MxhmtbI11Ndvdgfunt7y5uacPhs3mQj//4kvevr/nh+9+YjfCr37zz/XX//lfysXyWmv/&#10;k85Nj686fCf4FnynOvReltbiTJWVpIWp25DrfCOKUU2lg6mINt1s7xUfEhhmXQHyTCYiaZ7/iFM5&#10;V/4UoRwxIqc1qSDZuGWqnVNJm8EyW1Sr9AhECbm7UKq43N0oYjy5rEslI4nNSNGS8GXSEmPBD57e&#10;R3ZD5OHQ8f7ugcPjjmuZsekCTRsJPw24rUNeOvx55OHdgYPUjM0ZZh2xIdI8PbKKO7zv2Y+BB6+s&#10;rs74vFpIt+71b394oO0OBAzLukIIOYHJyk25PG27lvcPe775/o3+23//O9mcLXh2dcarl9ds1jMu&#10;N0suNmuWyxnzSqQxUVWDaAwkHiSSFtoaJvGySbIwqzPlf2rGETHpDolJcmUFQMucRzFIvr+h2ETe&#10;7UqBNROon59b6c+VpG6y0JMMLmXXgteERWiuEEQTmclBIWBJcQCU6ieH8COj8YTaeco5yFeRkNIp&#10;g1TIklGxtCHJwMB0GdNgZUnDNH9CzbABcixrjh9LtbRrMEYkxqDjOIoq6qqa/VOrh3ag60ZBoR+C&#10;7A6D7p72DGPAGMt8NmO5XCAi4v2ofdvmOQfHfLbGiGgIUXZ90PvtQfthZPCR9flz+cWLV2rrufz2&#10;91/r3c07GcdRP/7FRzz/7CPZdoP+v//P36H9kpoL8d2t3j894kNN5VbghXk9Z94sqG2VbCmn+Vby&#10;IbEOh+I1K0HngxWsJiAy73LQGFCjOJcbkUpWiDrx09OdS6VaXqiEEVukwpITyOWDmTACmQaeZHIk&#10;UxRQVaZ6+riMJ71hjHnlYFQCgQndV0gVhCBR6fqRfR94OgRev72j2+2YE7leCQu1+KFi52sY5sjo&#10;WKhneSH0XeB+t+Pxdk9oFFd51sMT/qGF6KhX5+j5guV55MIis3vlsG3pD4ZGVsnRmTxl6lP3yqhB&#10;nUGcISDiQ+RwM/Dm5j2/+/aWpjZs1nPOL1asVws+fnbGJ8/OOT9fsZw3VBWgPkm3pZohYVkxOdEY&#10;fc4O8vczbmBzWZhsWMsyNE4ajRNOkenQ6b+879NYIQ9YniqqT10mcm4+PZ787+hHSHtH0qQqlIVT&#10;6o4sotOgrzly6QffKFH75D2Ob3Y8iwVpKF+RD3/sJIShovHkDJc6IidVU85QQClKoEqCI0nRKNK2&#10;B3b7PdvtVg67nT7eb9m3PWOEsR9ou4G2G2UMUWfzBVVVJ0UlBO9H+q5n8AHrKnFVrX0GH0cfGLzm&#10;ENuoWMe+g/e/+yOHtmMYR2auYnW2kNlqqculw9pIGDv6ux3z7Z7PTOTLqxU/v7uVdtyq9CNLV7Gq&#10;axxJ7EJyK8xIKvqFRJSqJB1cHyI+16XWpNQ/GCmS+VCM84N8Lv1JNWtCyFTD8fFmJ6IT+aVE+mOf&#10;vDxztACI08/JlBzkR5zL15yjCqiZDnLCg5K7H72mkigq/TCy27Xc3u949/aO2jrqpuK7mzvcagPn&#10;zwmXHzFfN9iLmusLx2XYU20DnVe2G8d4taLbWKpxy/53PxDudrjDjp1uCc/WPP/sSn9tG/npzcDd&#10;/UjX9kTNirIJgE4OUgQkA7UZSDS2UdUkud8NgX274+3tHlXPv3OG1WIm1882vHpxwcvrDdcXK9aL&#10;xCxtqgpLRBNRRLB5dD1tdsn4QySakO/z1HZIaX+ZLj1aFHCq6UDO4lIhIeaoaQFA0NTKPjXMUoNk&#10;1CFmDCOQS4dMT3DH4B2zyEO+iFw0nFRM5WIm0y3VRtoncAQapZCYPzhhevzVE/RCOa1BJPOe0kct&#10;6VLhi6efSAQcZ6x6H2QYewY/UtU1i9Uaax0xqnjv6fqR1P6OVJWqiKWuG7HWqqIEUel84DAkh6He&#10;Y8aIHRxjUPEBvFr6IbDbP7Dd7Ykx6nI5l8V8pooQtGK5vuSf/JPP2VwukTmMs0g0vZw3kcumYVEL&#10;67DQhxsnxvcsrGHuLBVpJuDoEUtaWb6iabzaVUQVRh/oR08o6l4n7T1Ic/AiyUBDaUvqlLSSoch8&#10;HxN5CWOSMylb5hJmk8oXmXhmhEAWXkl99OM1p3JnzCvyUpmgWeshZi3H5NiCkrAcr4w+sjt0vL2/&#10;583dHZtqwTPTcBEdlbOMMmegYrA1rlmyHQJ/++MjF7XyOATuvFKvlgQVHvaBQ1XxdLWAjWWxmiEL&#10;h1fD2MNyVfPyhaWuLD/+/ERUk3v1ZrozUSPq88nPz8BYkwaT1EgIqqOPkuQmHd0Ij92gP9+9ka//&#10;+J7lvJbNcsZiVrGYN6wXDWdncxbzmsW84epsyWq5YDGrmdUWkZCmQ/NEqkBKD/JZPzkVqtPpL9Tw&#10;3D7VhD1YY0gwcNLLnFhF5YFKydSnQza9h8bj9GQ5du5YrxeoIOZMpkw26AfpaB6sTaj/BDDmkPPB&#10;nwx6HImKTIVzdlmSuaLlyj9IIsr7yvT/cimRhCujJjmwipphHJkvl7o+OxNnHeMwcPvuPT+/fq0/&#10;v/6J5XKpIUT86BNbIq3nYvSjdqOXIUTFOEYfCX1ExkDAcOhGHp+e2Hcj/ZDERy/Oz2hmM3XOSAyD&#10;Ngun85WIqwd+++3fMH+2oVqveKsH3OOjLrcdhoC9vMY+e8Hc/o55ZWnytqRSOkCieWjxjZIPTnai&#10;VgSpHMYmPz6Oia4cphFZmdqLWDBB8PBBB8LotBAGVfC5uyHZF5fuBGlpMK52aaTboFXZI6+nHPqT&#10;UxHS7EYSVTGZFZgwBB9S1jUGxUdh8JG2G3l3c8fTbk+jji+eP2OlwNjhmwpZ1czOalbrit044qXG&#10;nX3EUB9woediMTJ2I91hx75T7OUKnS0ZvSOqo5EVEVUf9/ixpa4sq5WhbpR+TIWrwSZvSKrXozoR&#10;YxGTFJ0Io0imfhvnREOhKQvGiCYdW6XPtOunXWCxWOBcQNjiwwAmSF0ZXp7N+ejZFS+eXcrzqw3z&#10;xjGrDU1lqKq0jNiIZNHDU+HinJAVNlGq30VMmmoVSa5NTc4BYnEIlL8zvHC0z4IZTY5BTw4eZKBR&#10;pvSwFDWJ9JjET0UplM4CLkSS4GzmRklmIJzKsSV8Iq/bypeWYK6iK5vXqJ2kH5q49ORXLuyv8nf6&#10;LOUFIfjUpFosF1R1jZAk6pv5gqpuOLu4kF989U80aKTr81aoDPCMQ+DrP3zL+NjrIF4Uqwffarsf&#10;pRtUh7FnGHsdvGe+WHK1WTOfV6wWVVqcNwYdvCWqxcwaLj4959e/+VxFvLz+/ie9ka3G6xnDyytc&#10;SJoP69Drn//ZS5nNhCF6RnEY44kSEUJaYR9zW9IZgrHFmyNZcbrKk4VWDNa6JA5CisYhJORfchli&#10;nUnbsY51hRgDMQMLGhNDsjDdfFTKAiBjBD+GpOEgVkymS5+y9WJehBtCYmOWsWkKES8IwwjjqJl3&#10;IRxGz67tudu2vH3YQgxcrGYcfM/q5TVnrz4jXFaMzuDqBZvlc7774xuGx3vinSDVgasGlos59rNr&#10;OrHsupbH+1ueX6+Jfk277ZEYqVwtm/W1zsXxtE8tahMMOgYiI7bO7UUxiDpsJLcPo1ZiBbEJjBwC&#10;qv6DkCcYMWpUjEgMmrV0vWhsM9ZlqFxizbZD5A+PHd+8/gHnfqBysJzXnK0WXJ6vuLxYc7FZ6Nl6&#10;Jst5hROHFadVZaSuoK6SjkRerZesQQUNStCoapNYkLVp9FzyKkiJaTNUErQxU4AvnSKUAgwlYmU2&#10;M5fsvHQTVQoeMGUAxXnlckAn2PRDaCC7n6OLyq9x6rPKSqyJuPLh9zKFWeC4Dy/HNNIKSzKucdSF&#10;IS0AcypD0qIQBFc7desl8/VMQvREM5duFJ09bfn693/km2+/57vvX3N/v2W/H6TtVA/tgWEIydFo&#10;ZDGzenZ5LudnS7XR5JIGZrWTbtirt0HWL1b6/OpS/uTLT/TLL3/JeVNLMx70en3Gf/PPX+LVyWFE&#10;94Py9uf3hLsHri82DN0A3qfBpdT2yKl+6kbEGGi7HlfXiR9wslvMJC+JEUfaiJdARx8jPeGD7VSQ&#10;CDIZQy4xArUJrMxOH5STtWKFopzLEK8QPJqzEGsNkoQbJYSYnFJxSAF8OJmcjAksHUQZFLp24ND1&#10;PD7tuLl7YD5f8Pzqgk9fXLKZzYlE9t0OHRqevbhmvajwdz/y6dLwwJzHXrhczHCx57DtuH36gTCb&#10;Y+oKwfH0tMeYitVmw2HYMYQB/CjjEOjbkcNhyJ2nKjnBbOcp2qY/eXBvyoomTcn87w9y2ZhxnCJ0&#10;gsmAakA14EdPARAVEAs2Ct2oqXS66UDvcCI0jWUxa1jMa5arGYvFTGZNxfl6ydXlGc+vzlnPa2aV&#10;4EzESsC59DxKfy6qyuA91hixkkuREAGDzbyHSCYDhkJ/zx9eNStgo67UVMWLHNHk6QYcq/sMaP19&#10;MAvhhLmW89Upa/1Qw0FP89mEb+Sb/sHtLnVdKYAzuCmoJlqykg+pEUTGDIY5Ma5Sr0I3wPbguXt8&#10;4tsfvuUP376Vb7/9Tu/vnzi0Az4kjv2h7RiGEURw1sqsqvWsVl6+XHJx0bCYO/bbVvBGm2rBZr3C&#10;hxUaR5bLJc8XG76cX8ovF5ca+466vmDx8XNm2wNv/vZvufvmW6rNOdY0Ujmji1nFcNjTtwcOuz12&#10;XVE7g7E1SoriERDDJGlWugRpK/Ex9bNIWsdeCSFErPUTQ7NoI05gokIuWk9vM0VvVzVOtOk0418Y&#10;iWk1UDSpxMDHhBllp1K8etTEzitYQoySxsFV6cbAoRs59J6Hhye22y3j0PPlF5/y6cfXXJzNuT9E&#10;3t0N7AblmVtzdrVmYSEOD0QfsDjqek5wwmHbc3//wH1UqjPDYlXR2IZ10+DE0lDRNAvmqwXG1frv&#10;/ua38rTtObQBVTMltFZMZrwGjCiS13NMWI2UjtsHXA8Ksh+zcnlqB0smnuVZEg1FMi172tRCTnir&#10;SijGaipsVROwsusjj4cB89ClATygdo7FrGa9nHO+nnN5vuDyYsnmbMbZ2YLV0si8gqa2VMalx+ts&#10;yg6SqwACmtm/mlMCRXP2YMryhAmSdEXVhWPUzm2sk5tQzhATajUpnJxkDhqPISrDETr1So8MLIV4&#10;BLCg7Ooz5ZR+gCxMl1DyBM3T5caqmLTYQgVcVdONyt3tlt9+/Vq+/sMb/vj9e97fbjm0Ee9FjRiC&#10;LsT7RodxICJiLTgXBQ1aucBmbfnq4w3PP1qLayL7wwPR7XH1jPliQTNTvarOxKnRbtdhVXB1xdn6&#10;jIcO7OKCzavPqfwgz5cb5PKctz/8iO1F17aWzdWatjvgo+fx6YmqWqN1mkCz4rIOYt4UXYRPNI0j&#10;W2txzlG5tK6uDDoZI4n+aoRKBO9M2k+R6/zR+zRslXONaaI9c/2PKHd6xqcId0G2QzRHTkMOAqes&#10;yfR7WRsiREbvGcaRfvQc+pFDO7JrRx4ft4hRPvvFK7761ad88vErqnrFD393xx2RTmvkbsZ6s6ax&#10;NcuzM2rb0j3u4HFPDJ4llvMXr/jNl7/gtu152O3RMDCGLJwytEgdsdGjbeTubs/dXcf2AOpqRFLr&#10;dvQBI4bckcsxL8p03HIcOjGJE4g84Qq5+oaciY/jSPHGYswkbisY1CuRQB4tRon40ON9Eqh1eWuY&#10;jYKOqWUcfdCu6+TuvuWb6DFGcZUwmznWZwuuztd8/HzB5fmZbDZrPVsvZLWYMZ8l+nZlTYJVNSga&#10;5Nh1ykCliaKmSL4DKuImcz9qLRZbl8kRUEz16Dem7+QyIx4Xy5Zbl3cwJEQXnTZVSsZTJj22FGni&#10;38swTtH15IREjDorIEZjNIip9NCNvL254+d39/r9z7fyx+/f88PrOx62A8Mo6twcg6gaZUxpbipi&#10;jEOiV+dEmqrW87MZ62XNxcWcjz5ZYatACB2mrlidLfnk5St++eUvMBHGNqiORub1mT5/ea0vXl1K&#10;nM959903LB+3XNQNs5fPuP7zP9fVl5+x+PZ73v3uG/jpHazm+BjZPm65ebxnsa4x1ZzaWIxJwJ5q&#10;VqSQZIgxrZFPMmf5YVZVSoFNqRNRKlGMMziTOA0hKIPx6eCPgZCnXYsjiB+c/uy8CwpZAkHqq2tp&#10;E9tCdMpy+GW/xtRtCJF+SMbpg2d3ONB1I9tdz839E4uzJV/+6Wf89X/7X3L9coVxM+4fFNwOU42I&#10;9YyrG/b2gSdfM2CJ0eAWlo9ma5r+QKMJ8Pv+97/nYYxoVXN+seZpt6UbhkzTBr+P2u0i72+23N6N&#10;dKPD2xxFraAhl1QZ8I2FbfjBHcnqBoXIM3XBsk5Bquc4jvuXX0z8j7J31vuRrIY4kY+UpOY8rV9Q&#10;IQRNXBKJGUeKUjglYipU0NEj+/uBh6cn3rzd8/U3SlVZZk0ly2XN1eUZL59f8MmLa14+v0g4BUaM&#10;MVRWqFwmrSmU7oeWVFwUF2NIDYJjmyFB/McWYwYdp8pUc5pZsIAThzK9ckqFo6egg5mpKJCBQ01A&#10;aaFYJjpVKb6ONzh1TwTEElWk74K2/cj9buSnN7fy3fc/63/6+nve3+3ZHoL2oyC2BjNTW1kx1mkM&#10;o8ToJ+eSVmo5jUNENWKdYbmYcXlxplfXa1lezrTvDjr0I/0AtTN88ulz+av/+tcafODtm1vZ7wZ9&#10;+fwzxI9yeLzju7evWUhU1x748T/+DfM/1NrM1tIHq7/77nVC7C8vdR0GedEPxNdveLh/4NB7FnNL&#10;NZvhrEGiTyitqfBj3rUgTN599OMU3W1l0sKYclBNbkyZ1G8PNhGbmqbU+1F8wQFUJmejUycpPaJT&#10;jYA8mCOqAY3ywfxC1ISAB58jdAj4kLQUB+8Zes+hjdw/7dl3HYvNjP/uf/gX/OVf/wWff/WSXXvP&#10;/tAxhBZjb1lvPC+ezfj8TxvOlgPLChb2Cqcbhv3I47sbHn46cFBLPV+wWq+5XG2wruLQ7sHC4XBg&#10;6DrO5kvms0Z2dNp1I0/7kSEaXCWoQcUaMdaluj+Ekn0m1FwEa/Kw00lpzQlsNimVkSuyYgF5UUxR&#10;tCpO3Dgz0dTTtHSS1y/Lo5JDKNVdusfWpqAaNKA+rbJL4+4Ga5J2RwyG3Zi2jol0uPue718/MKt+&#10;ZLVsuDhbslkv2Jyt9NnVpVxuFmzOZiwXM5raMqstTW1Ak7SdEXD/6n/93//yf/lX//P/8T/9j//9&#10;/3bi6D6gD0gx05x2Hr+XastEgjhq5GtCLMVVNRpjEVkptYfm2fXjbU7Fa1INMlUaQcVqQFBjdPBR&#10;tttev/vhDd/88Ue+//Ed758Gnp4OOgxRRGqNcS4JRlUEl/W20eQMEjocxogRh5G02UjreVJpbpRh&#10;GLm9vcOaUV998gXrTUXXIA/uoBfnG60WkW9f/yd+//XXcnF+pa9efkac7TF3j8xD0MvNObY6o/OR&#10;h6dHfvzmR9S/UU/Nz+2Bi1cLGudp73/m4nrGKJc8hZ7HXc/cDqyquXoJUolgbQM6o6pGhCG1x8qB&#10;y90HH5LGscZI7VzezZin5FRyXR8w+YAZW+b6EvFJNU1cxtSUniYr039HHDg5ipAl4zLiHZN7VSJR&#10;g8YYpACLMWoijLUj+73ncdfS+pHFZslv/vJP+at/+St+8dVzfGiT5mRVUUvFL/7sOd+/f08Xnhj2&#10;DVrPsM0KV29Y2QuiCbhgWJ294H6756ntmS02qBr6bmDoBmIYmM8dl2fndE9bYt+i+1GGMdAFGCPq&#10;nEmT3zEJwlojKlIlO8xJQXGSgFrrpJnNGPsB771GHySzQGVyoIpqkiRINBpOSEQn1a8gZSowtfkm&#10;8Vo0g7tT0DRmwi2moBtjZIgRGRPD1Fqb6EaqhBDUWkNTz0REGHzQ24cgtw+PoA9krgJNja5XDdeX&#10;G/n4o2u++OQ5n3/2jLN1o5WJojGq+7vffv1vb+/u306wYLbVKVho8WQJOzhhF2aiR0pCtYxBa/nR&#10;0iU4fqDSD9f0m1IWUajGfKgFHy2Hg/KwPcjN/V5/enfH63e3/PzuntuHHfv9IF0fNOTdrUr2mLGU&#10;fkZd3kmgGsUPo2boTpy1GvzImD/TMERGScZ2+eyc51dzubystW8fePHsJZvNBcgLnBW5unqpy8Vz&#10;vlN4eO84PCD9+EZfns358uOPZfMnf6bzzVrGMGp9c0Mbhe3NvVSgf/3Vn9AsOtnubvQPrz3VyvLi&#10;y+fMX17z9M0tvvU8breyvp4lufcAzteoVdQFbHRHJeCcNcQQ8ZqedVL2hROljJRJWJvcuSQWYczG&#10;7UMgDeKWQzc949RJyGVAQXpVEx14HHPbNB/SpP4cJGrCL3xQ/Bg4HCKH1tMOPc3c8MVnX/Jn//SX&#10;/Ff/8p+xuVrR9iPvbh54++Y9dw9bdocBY2o+v3zF+XrFsnGs5kuMVOweRr79+Sfu3r6ne9rxq7/6&#10;p6zWjm13w8PDLavlGldZ+kOPmzkcAfyBcXfD/f2Bt+9bPexaCaEiiuadmyliRx8wxolIYjimPZlH&#10;oZs0MOYSickaCGlMsOxmmGzjyCLIWE3IJ04wxhQRtBREP0TUi5aiTMtyNKNtCuXc2jyXHmOa0oya&#10;xFzRlNhkt08IKtvdgRACIprKBZdWAxixhBgYO5Ft1/P63c/89ps3XG7m+tHLC/nVr34hm7OFohFX&#10;LJp/UF0es6aJr6DZyAXNA5p5/XXuIpSjm+HuPP0vqgnLTnpzRrCosTZHqMS8e78beHe748fX7/jx&#10;9R3vbp707rFjt+/l0I/aj8mVK1YVl7QHkymUwWLIIFnoOxFBjU2aAEm8RgkhaQmOPoj3qLEVYh0h&#10;QjfA8uxKX31yLZu10dVi9v/3diaxlmXZWf7W3ufc7t3XxnsRkRGZEZGZlZVtZTW25LIKywYZ22AZ&#10;ZAnwgBEwQEIwMHMGTEHCkoXEgCESEmLAgIKijGxQ2YULV1UmWVXZVLbRvIgXzevue+82p9l7MVh7&#10;n3sjLTohOIpO8c4995x99l57rX+t9f8yHJQ6HsN4XGhTOznYn+jFZKwhDHFbm/rsc5u88uIVnt1b&#10;Y+gDXhpOz87k4N4TfbJ/yLYuuDYuZP3sUAfbt3Trykts3fhZ7t79kLPZKbsbwtbNHvPjGdVszqKB&#10;olAK1+J6kWAJohXxl5amaRLtemLocbaIncQVtp+UJcoIshoAGFMtgUY1OnxdGoKoTwOHFlpYW3pM&#10;DU4hqW/nDFXUYEYFS0VWtdHZXcwb6rahGBW89MqLPP/FW+xd2+X+kyfsHx5S1YHz8znnFxWFG3F5&#10;6wpbO+uMhiWDfo+N0RgpSuoQadyM4bhieFoRNFJNWrYvbzO+3uftd77P/YefoER8v2Btc53+aMig&#10;5yl3xvSCMJ1EvCbCl6IAr2DNS6iq1LGxdnJD7jWHUWICuVLXxtkpJF6JoiBE1dSJ3HkBuoqzdf4B&#10;RFXpRGMs9sggDUBawJLYybsYJHkJKVwncx4m+vdutida/UimW1NATMvTLFTdRG2DyYha1kMBR1kO&#10;mC0a5oupPD4653BSsTbqCZKMwmw2v5icnZ+O19Y2RXLWMn+zLo1GV5+QWxsTHtvFVNEIVbJV0SBF&#10;UapzhVh9h+d8VnFyesa8CVpVQS6mM+7fP+CzgxN9eDRlvgg0DbRBpGlUjSvP4V2Pwhca24TMi1mU&#10;mFJpkii0ErtYsspB26iEiIZWiaE2FL8o1RSmPUpkuqg4u3PE0dGp3LmzpW986Rlef+MKflTIggtd&#10;85dlfWtXN7e2uPH8gEePLzg6nUnVNtrERtsYZdrAxdEB++//SA/e/QlvvvCCbA03dXp6wn/9/e9z&#10;/SsNz3/96/LSV79E6T2P9u9xePiYgzu3aS8qBsUQ4hA37iMjhw4iPbX6fCPhjMRQEkO/k2PTaAwl&#10;UhR0232avKia9GmbW3EhRstFxxCpg6XZrFknGcxgdRoZa1zpeEypuaXByeMeUjzZBKVuAlUTYFhw&#10;ee8Kz968wUsvf5Gr16+xtrFBHVoePnpEHaasbW0y3Ajs39/nx2//Cdub63zttVf5yisvszta4/Tk&#10;hB6RF168wf5wxKdBqaqarb3L7O1sQHXB2WhMHYIJ+ZYFXoa080g1P+dSv8fe7iUtdcTgJw+QJjFG&#10;m4yweLEFFmNEM/KdWMRzI1FXrbeMcJNQjgkMk5mec4pvdVddqW0IGqVYEdHpDPUqU9nKtqyp8TH1&#10;MlibYD4Xc7Fzn4MQiWocmaiKSTUazZ7zDue9ZDzPCJwSUGwPQ4jQNpHPPjtIRDkruMFXv/z6n/md&#10;f/QP/u14vLa1TDjYFyWN+UyYol0PxIq+tOENqlYtlx/Imm2qJnJ2seDBo2O5d/+Qu/cf68Wslemi&#10;NTezqnWxCNI0qOW7XVKFRGO0/KXVQnoRNVHdoDXGhWUKxGaVO+IX0agaO9HZICJC6Uu1fSJK0KhN&#10;aEwFyCrYiG2g51V2dr1+6cuXefW1PV64tcPmeE9Gw20GvU0djtY5eDSR/fsTPT8TLm1uycB7FpML&#10;LeWQ6+OGl3cHbF59hmo4kknV6vGdA9a3L7O2u4VfE3n3J/fYv3fIxckpm5ND2nuf0R4+Yntnj+H2&#10;Bv2dEcXeEOdtsYc24JTEeWCNRlVVU9f2uygK03PMZKlpwrRtS92Y29+0gaaJ1ElqbtHERO9Gpw6V&#10;GYCX4QQp9Wj8jcmwdGGMBYxKiBaK1U0kqPDcl19nfXeXi1nFt7/9B8yqluFokoyJiAAAHjRJREFU&#10;neFoyM7uOpf2xlzaHbF7ecxg1CfimJ21NJOaQQNfuLRDvDilqaa40nPrpVeYTOe886N3mZxMubS9&#10;ybXLO4T5lFIMsKsU5rGiDXNcmHN53Me5kjvHc/1n3/yB3J32aftbDHyJBGsttoUbiSbxIBIVJ04N&#10;t+n0kJNdWIrZCIqIS5mczlNIIGFGIperPHsZq5J82cB2W9jKv63+xnfq3QnR71qH0+in+5IEXCYS&#10;F2dAZIjRvMqQ22YtD+rFzg3RMnAmUQ+DQQ8jZwoUfO4wU2nViyId8rq8CcyiZtXBJOmaoEkn4klx&#10;lJcqOO7df6Iff3ZfPvxoX48mc6bzoHWrVE3QtlWM5l4JsUATPZhpC6qmSardgOSkpsG/OJ/pr0nn&#10;LGvRpHA4nIYQknKxZU1CaK1EW6DnCsSXyS0SE0nVoEfHM777nTu89+NHcuvWZf31X31GX7y1RROE&#10;d9/7WM7notBnrd/j4PgR8zqolzGvP3uD3WfGjC4Nedy2DIfrevW5TW6+8gonxxU//fg+f/jNt6hF&#10;KYgMJXA+nXB11Gfv2lWtzyfSPjlHp0OK+SXGl7eR9QGLvlDXSikFvbIkaE3hC/pOWKinKhT1Ss+W&#10;aHpJlnt2Gg09cI5GAyEobVZDi9YPssQTPocvpDkRZTkBnOVItee9JD5ZrTzCoGDr0iX2btygrpSD&#10;B4+5fe8BvjfEa8vFoubw9Jw7+w8QD4NRwbVnr7CxbbqOY7/NsD9mUA44fKz0dYuNYpurhfDk4DFF&#10;nPGF3R6fzQ7ZDMpGJZxqn0+nJcd1H++HrI2Ecb9mvZixVjZ4aRgWMwl1JASHo9CyCAKNaHSo9FH1&#10;Rvkn0VrXE/InVszQLXxs0Rk5mJVDd307YqwnpCg6JypIF0sblqa0O6ZPkjyMjM8lD8KYnSSxMYU2&#10;1znIqtFYpkVzajOiiiadUSnLkmixoDRY/4kum57V4YwlOuMiqtRVm4onVFeMgiZrY/cIXUiaDYMG&#10;y+hiKRsUjdLUNYqoc6UURQ+RQquq5cnRKT98/zM++vS+HDw6ZV5BEx1Na91+uMTzo6BtligL3Y4n&#10;BrBoWGpd2kBY+ZVGTa2fqz8TJxkd0+6/nBIDIUSJ0TLRuTY9F1vllF7TNlbG7Yc4Co4O50yOPuLZ&#10;9UsSHx/p3vaYsfTY2NmmXN+QohS9Xve589k9+c53f0/7+rrcfdDqyeEBu7tX+NrP/ozcklI/u3ub&#10;ewencnpyosNyxivb61ztCeM6cKEj6pOaZtqI+jHVdEY9Pee8nnI2O2P9yjY7z+zg+j1idDQh0BRQ&#10;jkYMh461Xs28nRK0wYnH+5IQoWkjw0GfXlnS1A3zqqFXmuFVbVPBmLmTGiNtXKGDTxPWJVvvVIhi&#10;lW/OgCspSvNIXK+U8XCNGy+9TOwNubP/kGrRMhysc/Pmi0S3z4NHh8wWFzgpGK2NKfsl3jv275yw&#10;+PABKpFn9q7z/M3nuXLlGqGOLFRYiDCrhe2mz8ZwRH+8h65vUZdwPiipVVnMG2Y1FOWQs8mCooSN&#10;cZ9ZHDCg4nAx11oGEqJCu5CQvCm8I8RArqGxcAtUbEd3yeOyoegWtySQPM2bVX7DJVCwig0488fF&#10;yti7hCafO6TjrEhjvxJmyMo1l3902cBl4BJikFAFq9BNjktRlPiY9T4aoloHkk/Vm1nfNbQhYxLL&#10;8GFnZ+vyz//c1371r/7mr/2dN17/4tfTFp29AAsWxBGdEEOjXqyV1jmrs22iZ7ZA790/4qcf3paf&#10;fnKPJxetzqogi0XQ6ayhjSDOS1GWqjFIFs2MIWgMJklnljExetChFiuFEDl2SQ5bynaQgJ4YVUMM&#10;kmA2UVX1zhBc772mHVFijBpjZGnc7SsdXkrXV6WWNk6VMOVnXr7On//6G/ILP/OqBhF0bYz2+9Rx&#10;zmwyk6MHj3lw+47efOV1GV/aRfoD3VkbQqhlVs04q6d6dnYG0wk79bnc2tpmyxfofMHHBwfcOZ1Q&#10;Dfr8/C/9IvN6yvHxQ84mT+idK8xr2naB1MrWeJ2d7U2kaFANEMHHAjD3vm4CvuihKrStyb6FGGnb&#10;QF1HqyxcNEwXDYu6palXyqHTLmDgb2qBRikSaBVDMKHdXklv2Kc/HlGMBqj3TKuWi4uGugYombUt&#10;T45PefD4MacXM1xR4os+Vn1pEvaIMDmbUFc1sVXm7Qy8p9cfsTXe5qWXXuT69WtGgV8HhihrTplP&#10;a2ZVQ+sCOzvCsF+hoWVyLkyrMa0OcYUHrZlfnHLw8IH+/lvvyqyFsjekFA++VHVClChOLaWg6rPn&#10;mRea5F00L8qumtPQdnHStR+nbMVyZi5XsNXpeBF5SnW7m+HLMCAZAZYvxC4nFk5Ifj8Z7xCXlaqX&#10;GzeoOJeo3JOLEzVKSLgQhjd2YQPdHtBRyC/Dh+Pj08f/7lt/8C9ef+XFn7v53LVXx2ujzZX9NkGr&#10;rRRRKctSgkIIwqJxfHLnAZ/cecKn+8dy/9EFp2c100VD09ZS10EVL0XRVzQmReQ5ZeHUGWJCEyLe&#10;ErwsK0GslzKn4mKatZ1lVJbxVv5hwj2S3oCQ0OTkjFn8GC2n24ausKrrEvSuEEE0xJomLGhCI4Jq&#10;652s72zpredvUjULJlXDWTUXqpkOLx7os4sHcj0+Qe78FJ0ttLlynXtHD2VeX6hozXjUZ3N2yrip&#10;5NnRGj9690Pe/fQ+H959wsHjCdO64cr1K1x+4cu89sYLrG1u8Uff2bcy3F6JH1zi8NGM4XnBVee4&#10;ttFjvQwMypgEPwSHo+dTmrBjXzKBFt8rKbwRhtVtEEfEC1CYQjMk7csUSkjpO8IOFSsALIpSin4f&#10;6fehLInecTFbcDadcfj4mBgc2gpNAyf1gvO6og2B9Y0hZX8ArqRtIrNZldS8AyEqaB/BEQtYtIGT&#10;0zm3753w3kefcPnyNq+9/BLPbm7x4t42165uU26P2T+ruXtacbJoGYxKLu/2uHlzwKODlsmkpm77&#10;XMSSyo30TNeoYkGIDUWM4EuQItUnmpiNw1vBW4L4bC3KU107q5kGchS9sqmugohP1zbanh7TvtP1&#10;DfL5fp8V8HHlv6UTcenO6WqIXOoSrKuasiwpEqjYhYJRs0Q9AhKyrgVm+LvbVFKWLq0HPnd893tv&#10;/fv9+wcf//Kf+8Zfo7OOFtdYTOGIWuiiLjg4XMh/e3dfv/fWJ/LjDx9y79FMDw6ncjqtWdQWohRF&#10;z8IKRLwTKb2j1/OiIWS+BTSKIZKGuIpLNQspHEggi1VGq8lkiCZcJVuQzpy4FBMaE016V9bc3YYg&#10;CuKcE++9ICLOQglx3irYWg1SUYs4rOEIkd21ITeu7sgzuxtyeHIk06oWVBj3+9K884E033uH8kcf&#10;ij84YXE6kfNQy/bNPa7euizXru/K9mAg5bSSJw8O+aMfvs/vvfUeP7j7hP3acc6QRfBMJlPee+89&#10;2qpmd2uH1156maEo47LH1tYux43nuHEc1srZvKaJjkBBG5SeF+NncInFOUYikcJ5ysIYm82XskkT&#10;VVMPhekVlqWnV3j6PU+vdIyGfcZrAzbW19gYj9jcWpf1jU1mUXl8MePekxP2Hx3x+OEJR/cPeXz3&#10;IccPjzg7OWWxWOAGAza2Ntnd22Pr0jbj9Q2KXp/ZouboeMLp2Yy6FZrgjFNxvmC2CFQ1hChI0SNE&#10;4WxywWcffcSDe7dZVFPGG+v0yh6tE+YO5m2BZxNZDGgPT/CnB+zoGVfHnvn5hOOziTyeTOTx8amK&#10;FFZMJ2i0WaFewKkKeFVjX8pzEEHUJZRfOvl36eyCuOWKWJY4C+KceOe0AwGz56C60qvSQY66RCI+&#10;ZyFs+muHKaT0fvqgdpbFTk4S70o0gg2c8+K9V7HKTPOmV33u/C3a9XhK3nSfNmnpWB+vcevm9a//&#10;/b/3t37njde++PWcklQppGrRw6OpvP/Rvn7w6YHcvndEHQq9mDVMzufiV2S0E9uCRTHi1LrNrCtN&#10;QSRV4bWNqiOmRgxZloOnMid7E6qg0uUX0jNhLtEScDRPYDU40m4gkactvtJRYwOZ8lwE1EUhNLU0&#10;9VxvXB3w67/8VfnLf+HritYSatV2Wkt9fKI8fCD9/Xus37mtg8FA6mvP6PSVL7L2s28y7Zdy7+Ax&#10;3//uW/rOn7zHg7vHEv0QnwDPum1pnKdqlbaN2hOV9b5weXvAzZt7vDzq89z2mL1rlxhev05Y32Th&#10;SuqLiuOHTzg/OqEXal65usW1rQGjQWRRNzYaznNxfk61WNC2AedL6gBVHZhWDfP5gibl33u9HkUq&#10;gALrqyh7PXp96684Ppty++ERx03gpA6cXNR6cngmnFfIxUzb83MZbayxsbvF5pVdLlploZEG0KJg&#10;WjecTysmZ3Nm80jVKCGWtAEaaamlpaicsT0RaURR6UEUJDQoC0SMSXmnX7L3zCWeufksz996mefG&#10;G1yn4ersHuun91iLLf3hJvtV5D89nvCtu0d8+nBGrSUUfVWP+KLEi6NoIw40OKHxhbgkf5fXv9UX&#10;yMrGb0vL9t0ckyeyyuQGeHk69ZhQcCKKc059Mgi5SApdnY4r/UPdp23+uqcNkHweHC4Kn67dOSp5&#10;3nffLwimzG6tRJ1/vXw4Af3T2QeA84sp7//0k++9/9MPfrC7t3Ft7/KVG1Utcnw24/b9I77/w094&#10;8GTO5KKlaguqekFog/jCIzh1TpLSLRa/a8SJASFRVZ3z+JTiidEILFQFdd64WqKRp2R363PJoWQx&#10;zIMwd8uIQlSREIw9UEQkA0EqSkRFU8I++1ghRMlJE/GWYqo0EAV6WAy4CHD74ansP7nQ04uGi+MH&#10;LGYL+uWQF24+TztdIMWhlhubnO2s4156XsavvaoNpfzHb/4R//rf/J6+96N9WulJMRhof9BKURT4&#10;wuN93/odSiiLKGjkIkTOHi34YP9T/ovUXN4Y8uzVPZ6/8Yjnbj7DteeusLG3xfjGLvWVDeK85uHj&#10;Ex4eH7JVwsy3snvjKrdeeZ5rvZKLJ8dMDp5Qn88Z+JKe9/TEsVGnQiVRXGFZjbIo8TiaRc3p8YTP&#10;7h/w4P4Bdw4Ouft4ilsfUxcl8xClrgIslJK+DLfXKK5uEzZGPCRwcjhjNqupojJvIrM2sghKI67j&#10;Z4yYQSIKTkuCmBS7UcGnisEiouqIsY9qoFHlyUw5+OAh77z/gI31H/NLr7/IN25eZt1XuPMKFyvK&#10;tuW6L3iz3/BgDW63NQtf4ksvRZhBKFDxtAg9avHiwEVisPgfEKIScq1gXuC5OCwtMH2qzkDJsvII&#10;6rxbqTGKiGrOHGrWTAHUpbTFatjgVoyBXVly67asOhQiID7T42kn05Crkp1Jq5t3ogqWcrXElKZQ&#10;wvRYZaUqcyVY+R8cv/VXfuPv/vZv/+3fPTldyDvv3ebtn3yq9/bPOJuLLBqoQlDVgHeOwvcSdhHT&#10;wDkDsgS8LyQV3WgIQbxZNhHEmlLURCsM1Iqq2Oa/3NmTSe2oqpaxU4yxy80nHpc0sWxyhZioxZej&#10;KgmXUREnzufzotU0oMQ25eWdh/qcX/jqF/iNX/wqRZzR65dsbe/oC7duiNy7q/X778n0Rz+md+0a&#10;D4Zr/OCi4lt//JZ+fP9YJrNA4QZoaXk9bQsLj1KnnE/uvcmu2d+5E7GqG9q6hrampMVrRUHLaFRw&#10;7dou169d5urlPUajPv1Rn/5aj/WdTdZ3tti6tMWz168z9CXSBsK8ZnNjg/5gQBsCvhziyx7ew2x2&#10;BiFQTRd8/MFnvPX9d3n7hz/lJz/+DJEBtS+YFRCcQ8sCSiO9dUn3UEOkDS1VW1M1tSkEqrUTtJjY&#10;i4rD+3IZ89lWZ7NFEtqVsLIs9+ESsNd1YsZgLJMSCUSCKEUIDBUuOc9Xrm7x5SubfGlvxG4v8N7Z&#10;nG/dv+A7d845l74W/R4jacX2wkKdipQuok60dYUsCXSdeaWa/ckVwJ+n8YNUvq9enDijw1dJYbAp&#10;VXdCOxmHyLsbVnBnP4wdEEi6hn0kdc4npfXlISRVLkQdIqlGJy3qFD7jSKTx3VrKoYQusfu8bsyS&#10;ZJ/kf3b0+z0uX95781d+5S/+08lcvvbJ/mS0qJxE6WnES9BgD6Eigktpj1ZFVApXJh7BiDfqFwkh&#10;aNu2FN6LSZ47msbUntKNa9r9ZcUs2i4vS6/HIgeyG6beezHFoadiC3te81YSp7F0atj5PPEeM/xR&#10;ApEW1UHpxTtHVNGL8yN55YXL+ks/9ypvvvScbLSt+pMTKQ+PtKQRaRptJhXffvtd+cN7D/nxRaXN&#10;cJPg+oIU6iC1d4HSyzDz0sCJdNJuXTpMxFSjnGlIBo145+h5h2sb+k4oneJTSOZKRznu4xAK71hf&#10;G/Lqqy9z48Y1rlzZZntjxNb6kFHPIzEgwadsQ8R5mC0W3L37gP/w7f/Mx7cfczoF6W8T/RDFEzVQ&#10;VZVVMqLUbQPeI74A52mrlA1xniCpIVc1sVGbelfhi8QDkeZqqorUrECjmWzPjH4eBzP+gRCigZKx&#10;JWoNLuLLEudLYgtxdsHewPPFq5t88doOB8cT3r7zmCNdIxY9vHf0aRBxahQ1XiAQxaO+xMWQjAJW&#10;5RiXwWpXHJSWTAZiQwzWt5Oo8hW1ylrnUtNaYqsiGbyUOUjCvqpWYPeU7THvOaMIud1o1SgI3mUK&#10;RZZM2uln8lTBk6Z78BSF71rc06E5+snLwa0Uaf1vHWtbz/zG1t4X/sb40gu/5or+IKhK2y7S6nQ4&#10;Cpq20RBrlCDeFVrXrYQYtOz1pCgKNEZtmkZWNQdCWPJiOSfEp9JksUuRORFrTkkW1OIl8x7sWo5l&#10;Ga6FGFGzA2YPnL8XNQ4HMxhLu+nEa1GUEmOtIbYSBJrFjEvrJV9+5Rp/86//Ja4NHGH/Ux7/4I9Z&#10;lJ4PnpzxzT9+nw8PGz0LfXGDMU4KSwURoPD0YqmiTmoXci96WpTaLYBk6GyPcEIp0TyHoiAiqTjD&#10;DEfpPc5BG5uk82j0YhqCcRC2wUDGUih7jkHfMx6UrI/6bI7XGGyugfe0TUvbRC7Op0xOL7g4WxAp&#10;COKZt0oVNQv92vgnoxBR8J7oxGrvcXh1pnuZMspRIWiwgjE1opic1hNRU8VO77xbBKvYcWLz6zbs&#10;5EznJi7vC9qmRkOgLIx7oqsxNBcDIsRy0NUf9BxdLYwTq1UJ1uwrhcsBub2FPJfyguuYr+juSy3M&#10;d0a4khSanHNaFoWFBOnduhQWYx+QTgE6JDG81NGnmNcQl568rnj0GcCUpYgPGpL026o3YAuj80g6&#10;xq4ErpFHetUwdOf+nxgFwBSZButf2rr+lX843nnuN8VFkoYWGp2EEFAJKj4KeJq21RhVfOG1KApr&#10;/2waCu8lqx8b0LfC1xAzUCidGxeNQE7EiXbEk+mWgnV5ZEwnPZskq5wBFDTnYVGM1Ui7klHNhSMO&#10;Jy6ikZogUSJeCxXWCpWrlwb6C994U3aKSq/6uXzjxiV964Pb8s0/+YB/+d331Y2fEeeHKtG6BfGI&#10;lhCkVS9DnHqJse6o69wyl4xzXl3hBUl1+NAh1SVCKY7YtrRtDYWg3hHFVJd6RUHpHYVA4QsFkRgV&#10;TcOSar276a4xEJ1lKFpVyGyRztPvDVA17ySqYvSUDo0FmjpdEbQNQRLHX6YRsoEW8Kp0wl8krQIU&#10;XxTLqejSok/gYuyCZunOybG6QpdDR0LSwQBxPesBaRtEWyMPyeI2YgYruafpyqLiCrtM8li8L9Xe&#10;Q0wRjS3k9N0JQcyGOwHoeeKlJYtL4odiFYkixpKVVqTRtIkVCuWamtW6hOzSW9Ph0ujZJU2gNnvR&#10;IoJPH875kIQoLl2FP8Wins8iBc759iUHG9nECfCnU5L/y0MjoVk8nh7f/lezyf0/KPtrXwqBNdQN&#10;HU6dYIQcqtLr99W4ERA1yTcJbSuhbcV737mHIYZUVKFWmpBa8ZwTEec0h6HZyqXBk/wfSx1M6c4T&#10;EfXeS1EUQs5L2gUF44C0gMXl1Kd9RyCykCBRgohzlK4QxMmibZnUlbhBjze+8KK8+dwNzt7/SP7w&#10;nU/5/qdPeDgXoeiDF4leJYBk11pRKYOKj5HobOF0vIt0lly894mq2yaG+NzPYC8PL0ivIPQKmhBp&#10;AwyKIT36SCyoo1A1SNUqi4j1NyAEPE101HgqcSzwRC1AS5AeTRSCCqkgOnVHJj0vdak9OwG/NvfF&#10;O0chQiFOChQviveKOCVJTFlYkO7ddA0TD3mKhF1iJ9KUrnOJLyLjC5L+6RJprBMHwdNzfQZFD2/M&#10;ROCUWAixcKg3LYug1tEpongxtyVEqNuI8x7vC/He2QajKqKmmZB3UyeiznlxxltgczHxLGpMbOcZ&#10;nMt1A9JpxKVtWrpMZgorbCwkufbmBWsSzBGzGSpBo1oXaxdYiPGVCE6c/VtEXCq7tjUi4iR1SkrW&#10;GEpcJtq5DErHgZJKn0lkyWZ+BdD/c6OwcoR6dvf88LN/Xs8nbznn6Y+3vhw0EDR24tEhBInB2m+z&#10;AhKYbDoWDmjdNiIoPmlqpcIK8R2ZhcW+WQgGJ7ic9wU0JG3JLg7NuV26mDCFsCnUsZH2SVRV0sib&#10;XUGdID3X05JSvArei0aitG1LczHl+t4l3d4Z88nxffn9tz/mJ3ePNQxHEvtDkB4+mOybSiC6oN4X&#10;QhQCQnRZtLULpHHeU5SWkei8Zif0vKeQvFcu25udgkRU1BrHordKU4i0qU7ZlIk94jwqToMZZVuA&#10;zmjAuthfrDLVpcaqCOl3TIs6N2OJpm6XDkxW0W7hqy53eRGW7yQ9VP6pLiehGT9bV8soATPWOdxD&#10;RBVBBXFewNu9aVrAPoUuXgWnkki8HKX3eOdVxIvibdm4tHRkZTMQQcVlSvLkabjcK4BzhVi2UHKN&#10;jK2lFa/UdRJa+RGyPFPmRkjFDkLmyu4+rKkDNZC4gUx0QdzyfnFGCGkLPPsZ+a/8K0fKeU4vcboc&#10;gWRf2AwIHV2cpK0Uh8j/lVHIR1tffDo/e/Ctsycf/O7kyQf/OIbmrBxsvgE6U0WiahlTc0k0ARJd&#10;AU6kDW0GZ5I3n/5wXq2PzTxg57xNlpUplq6ZxyoZDrN6GZFV1UyxpzmuzRM3jUVm5zMvQqJ65xEV&#10;aZugbdtKUjvS09OJzBYVs6qS3nisH907kYenc5njNeIlcdhag4sniSQYQuydU+dTMlZNS6PwBZai&#10;LLpHF3HqxUnhs6TZkgMwLxR70Wni5io3k5Iz1HwZO9q4d/FxWuB5HHJsKpkINrupdDujyz0ATowb&#10;IBlcyOel20BVY+w82g4otFMzlKZdWC4kI5O82EyHKNkddkI3ib3kDtG8HpyVrmMSggXOOXXOSSc+&#10;nD3EpG1uJK3WVuzNg+0wqGTEul2ezhhbSJEwoBSBpb1ppR06rdNs2KSLPDoXHk1l/SLiNJtNQDMN&#10;f9Zkyd9l4Y4ZbAt7V97oyhh0cUQO2TTDELnGaRk/yHKAySEPLBuyyHH8/8tjsPnsb/VGu382xMhg&#10;fPVXXG90K6Of+YW2TYtz0u2ekIin0xPF1AGZhzeqQjQ0XhVim3vN06clXwXBoU4hQ9y+yCrImRuy&#10;C/CsTVtUpQfaCNqKSBQlpcDa5G6MhwXXLm/ypdde4IN3P+GjT+7yZDLB9UeGRMfET+mVLGRaSmFx&#10;JUhMtDBOHGVR5HSqxrSbixN13gsKLrd9LsUuNPuIqqohJv6OVBvSNDUhZtYgW9R5NFQha3Dmvdo6&#10;6LpW4hyqdYdIF19374M07cipgjTn8pxdCotkiGTptXXpoWyESPBCWmvayYimUCL7F2m6hmjyTp2h&#10;TOiiJOYvTd6U0o2xJtRfcrNtZjKi85xyNkBWxzkb0a4NWJLrHkLmZnh6bFJYwNJbkm78vTOinJyF&#10;SQ+l2bdoWkvpRmMEIrOSmQFLRixxo7rkdOSwJu2ZkssWs1HRbrGvvJvP/enMwGcnbeWn/58OX45e&#10;EF9uIcXG+tU3/0lvuPUVEAltm0ozHaD4TupcuoYd0JyD0Vw0kpiPJbRBO+pyIEnXJFMqJrHS7ZIe&#10;RXOHHKTF0IF+oiJeVYODkDUCghl1b0FyDEE1Gn9is2hMOwDyVqPZqOeOi6IoOtc5b6uZxcd5UyEK&#10;MWgIMbuieO+TsVsqMuWXZaxH3ahQFCUInVTbqtHt3EeMwk2c2K4qSwHY1YXQHZL/6jaZ5Y/SpLS5&#10;pysfyYtUV7IJ9tpyCm+VPr5Ttc6x81NfI2SJluzhmmFZKjWJZFe/u9m8flfOWbmeJpxEloY2JF2N&#10;sjTa/Hx/0mVEtHt+n4R5rGaCDhyFDKN0EUPnCuV5bLtO8kqsnYrMudlG62Cs24o2BlP/WqGH78bP&#10;3OGU4szNUDlEWY5pVqdO860jj014ENnud+Pajb/Zhv8ORPfFssavjEgAAAAASUVORK5CYIJQSwME&#10;CgAAAAAAAAAhAP2q7mNIyAAASMgAABUAAABkcnMvbWVkaWEvaW1hZ2UxMi5wbmeJUE5HDQoaCgAA&#10;AA1JSERSAAABBQAAAIIIBgAAAE9U3UUAAAAGYktHRAD/AP8A/6C9p5MAAAAJcEhZcwAADsQAAA7E&#10;AZUrDhsAACAASURBVHicxL3br3Rbdh/0+40511pVtW/fOae73XbcgJNITl544CKEEBIICYT4G3hE&#10;iEeEiHi0HQkhHmODBEJtBUgEEhGREBaQWJEibAdHxo4ctTuOu/u0u4/7O7f+LvtSVWvNOQYPY8y5&#10;Vu3vtGMTB+qcb+/aVesyL2P8xm9c5lz8p7724yD+kNfzL43vfvaPOPlHHs4/8oUujv1jnPVOW9aX&#10;/WNd7Y90x2eXNnt+wD/iAr2J/OILvPM5Nyf9MV5/1Hb8E3jZ5if/kIasx/Hikz/k4D+Rl73z5o/R&#10;DgBv3t7j9es3f3IN+v/gxa//lz+rAEjSQBB22WNSAJKG+CaOvRT47QCx/yZIkBbC288Q0r8njf07&#10;AmScbQaSIAGDkSRAGGAC2aKSMW7jzTAIBAYz74r6eQYTIVyLCDXz+xiMArIr13a6CSIuBAAWbWoy&#10;IO0Yixa3toJxDWO7OAFT8zt2VLW4Eb3h8ZfhQhDNByXGpbW7jXo0h9aU6t2XPpsl641dPyQAoz4/&#10;1dtkMHvn0hsRse2HPr6kwqyPy2WfIQCtC1MXKgA0+qHPlM573drnwxRD8axVBqiZYe2fQfza26aa&#10;mtra9X4zv1X/TC067yMQ9zS0YWyjZ/YOKtPMR/q73/v+b/3et77zz707fsB3PvwefuVXf/15N/5/&#10;f/Hr/8XPuKR27XQRu+ADWyvNrfV/VwzbCDMUfxX8doFQN9fmABfSBXzVb5CAEDC64kNCpLby7Nex&#10;uIe080I5W3v8xH5hA4xbsRNwlcXWXIN5s7oqbW1Cb3dT444dvWVmhBCUOEMvrOLzccXF+bj4/EfZ&#10;pOef8x1rdnlO025boWeDgZdXv8BHwPvSe+wiY2qba7aWMq5l/Z4XrSVgpv4vvnEjASPIFYUvm7NV&#10;9MvrbrpLg5ltlJd+zQ3U+A/t87RtndqzSe6T/u5YRiPYmxLoh4sxDug3NTN6czqAkPOyHJ+ent70&#10;Hm7u8Pu//9H//Vf/x//53zkeTyil4Hye3x2Vf0Ivfv0XftaMYfi8rd6XZk26tWqEIXRxq0Ir3G/k&#10;wyckPm/Gwq0tLESgKTwhFIDSr2/tO4oBZGMXwRziqmIWhpS9KQBoxoC5EFqDNLEXC6sT5wgoKwGg&#10;bZRH2rj0ud9gZRse3WAOt9LqLKujkYa0blF1oyiXqtCs9DonG+HsxzSEtmcKvh7S5LqDYDuyTxob&#10;+7D4bGM/+yvmB26iO6iEJfVLmq1QuWFB7fsLADSzoFZ+1Pa7GPENKhn0na69AwrRB+uKvRXPS8wH&#10;jDDaZvh92rUDlU+4WhfdoA4rE3Ap6RZjJdjmVtWVn2owmrKblQ0M92b74TQNISOoVL+NGj/8/e//&#10;xt/6W//nXwLw3778+BN8+OH33u38n+CLv/gLP6sbZe5CG+IUn1/MsDmzX0GvobiIbG2tf3XhOnAz&#10;jMEoRNxTAOEKGxaeBKW9JV3BaBJ+Di5dEFf4TrMbW2mNANgs9nOBZ7dUiH63hoP8Ao7aLxmNg8JN&#10;BhtgrONGCcyLj1YibmvrWju+gCnE8DYWFzS1n9fRubsPGxz/Ea0GtmK5WnRAV+eHXG1Co9TWxlY7&#10;U1i7GmARlxJBzF37jt3Sm6lr06qQG5Vl7wOteS6gQnEJHOxGy7pfF3/pF/bftgLbR9GsNWGFNhDQ&#10;ZkmwMgAApsaG32ZbqNauJw2FHTwbghjN/cdnr/XWZmBjOcZuBwzaBMdfr9+8ffnpJ599CwB+5Vd/&#10;/V/9tf/rN9697D/mi7/4Cz9jfdDWjx3JQwjDFWjobhSSpJka2ziToKTkYxSD0lhA9L8zh/D56RaW&#10;cFYhW/QOJuoSGsBhhCuZkYaIEQRAXbSzjTcjRmIRk+Clz9jvI2zcuY/BqmXdBFxY42Ymum/b3Pv1&#10;/OZfd0u1Sv6WAaCdRVsb32UU7RrtriulXcFsdWkvevbO6xJwDAYNJylEd0PRHXsZVg9uXC1iBZ1d&#10;9Lt74Cb+abRHRCAM0G9Mo1vVfid0K2Eb1rBROfuCTm2DChsr7Uz9+Ty0uVmt2GUr3vFxNlzDvvA4&#10;9AELgGiQGPPDFmcINPmCCYhrrEzhApr6TJg2L6V92f8wVVNVBQy/9L/98l/8tb/zGz/3w1ev37nJ&#10;H/fFr//8zxhgRkqn2w3lGJgqIq3doQACEqaq3FopSSvF7DdYgwSdpq4WFRRGGKcJQXMTAIARJAqh&#10;agzFlUTQNb/RAnJj9dmDgR0lENotq5bJeuNn7bXNZFwYaKyYQAC6iT8atlEPP6o5IEEeSKhqu1dX&#10;yUAEo5C6MXcESWlfN+FZGYM8149nALaZikbYw+4bTRWm2gDVuHpcgaGrzySg1VKhqnRVayAWRkH6&#10;ABtMVsKp1SVGCFJaJIGQHk0GTCwCtjSnKhB4oC8kEgG7m4nouh8y6Jwm4nv9OAKwwLZO4y+n011U&#10;UydLXXjWKQ15dgveVQOmNDY0sAiEGi6Cu1SYM48IWDRj4oMGdkNlQPNerJkGcxFWsw46G97ZgaTJ&#10;1mefff6d3/p7f/+v/8qv/d3/6OXLT/D/9tVBAY2M9qGM13N9ePZJw14CpPCdY9bg0/aMDVeWBpfd&#10;yjft7PSYTSwvQCGhuQtkA4e4zxYcen/W70Koeyv7u+6SXADyZY+6IfI4ZPuzk4oeGEXwoQ1IMRhS&#10;A9J1GDb9RrdOKSxyk6nVnjHodbtyu06DPwNd4VFrgdYC1RruhxFmOJcKNevjRMJEhJIEqhVV1cyM&#10;OaeIuXgrTRvJWGMyIgkppYgLwTFBCJGEWopneyjIOW3mqAkPsYlobYbbNsNvlzN1eaRZeBedCGzj&#10;OsEUGqBupaIPWYcZB6Y2kJt4yUUEAQbqJi/juqm9eQ2S23tTDYT162/grV2RuqEu3R40YFe1TbfX&#10;z916u7hqA1XY48PDZ7/+d3/zr/wvv/Q3/sN5Xi6Z5B/hxa///M+YARaR+zZVW1+iq8P2vD7oPTy/&#10;NrhnHrZw0gc/cO7C8CLuKAhnLcZ1RRm2FGBzF5gocEsrW1CQntXwjEYYk2aU3ArRtLfAjzUDRFaR&#10;cSmDbXQcK6h/4VA0wN98Kt0wxC3Yus4AxHdethWqYBQi/borSQi6Xv0bLTPq/Ij5dMLp+ITH+3s8&#10;PbzF4/09jo+PKPMJJDDkhHEckKfJpmnitNthv5uQc4YIYVCoKlQNagqjj0uSATklpJQhOYNMoGRQ&#10;BkgaQAqMAgMxTCMgAjOgVA8SiiSknCFJ3AkUwGoFKDARHzt7BsXbEMpzCbzA6whE9rjGczB309vC&#10;laFRfU4312uSZ1jnmY06d1UNJTZTR1MDw7r36ensAoCpBoSTqi7f2/DSZkp9LoN7eBjEW/4Fet1A&#10;YR0r0/UqajieTm//xi//7f/87/327/ynL19+/M4FftQrmMJaC9D54zq6vICIZ11ooHBBMbpucDUx&#10;DTx69i7iFWi+5soSmi2/jBS2w/yWgoSWkqSwswMXTphwcz4IiPS+ufCvZGVDEvq9Gc1/3oA+/j24&#10;iI45Dvmt3sNAkR4EIwg1tXcu/U4P19k3STAYtHoKD6YGrdRacD4e8fRwj/s3r3H/9i2e3ryyx1ef&#10;cD6fMZ9PVpeZ1lhCXWBakQTIKWEcMsZphAihpkiSkCSyMKruW5AeIyJAE9BCoXNGyhlpHDDs9jbu&#10;D5x2Bwz7KxumHYdhRBonpDyCKYOSIXkE0wCnhd63lJwYA0JICmnhpvuX8Lqx0k1nV0ELJbLQ3+2p&#10;XW83VSau8at8B4uI+OkG2zuxsIYjvcBFQdQG+a0Yw+WL6JUw4W10Qx+3aELXWmqbYKKh1YzE96Tq&#10;FwUpcdnXoHDPjgAAfPbZDz/8xu/87v/+v/7SL/8HD4+PX3Spixd/8Rd+rg31qiW8eIOtajQEuzig&#10;gYp/0mIsJKVbyABPbrzcGDXGOSRNrFPLLahT1xxQBBMFKe6xZiAg/b2fH+2kCCFiRAieY1EHnjaX&#10;TjKIcAEu2uCT0EmfmbVQfSQ/6JwjKiDcOXYXqANkhGU7SKwj2k1NG72WcIBqQV1m1OWM4+M93r76&#10;HB9/9D18/skPcP/qh1iOT7BaYFVBVTRJJoEkYSTN0GIfFCDlhBQ9sm5H/f6lKmqtCMZKSoIZUCsA&#10;8eCmJJrkxDwMyOOIcdrjcH2D6+tbXN3cwoaMaX+Fq+s75P0V0rCHDBPSMEHtMhBJkehuzGFzqVaz&#10;4kC9Bm4up8XWdODzeIsfJC46tn7S3tjF+3cuHgkZrN9tiIwCVAl6oGvKtOUqVgNu9BoVtvTLNiaw&#10;FYINa2mg4NjiIabtKybMGkxxgzb2TIe9fapqpdbl//ibf3v3a3/nN/DmzVv8qFduUU6uAn/Bk3o8&#10;LXShMQNruNjHq2ep0frsikCPBJH0SrdnNlKCMPigON+n9Uu20QE9KNkap1ajsTRPRzAcPTbS4yE/&#10;guoe+MocnCUzougGigNCMzeea+7pkzbGgR/tnTXnpClW9z1bGiX61FwOM7CKYWAKg6MwVBc8JpoK&#10;EoSiC+bTA15//jE+++QlPvn4Yzy8fm2npweW8xPK+RG6zIZayLBJzpsSpNVKmQLVnaSeHWQotbmN&#10;NgNVDaUoSlHW6vzH22p018FWzQxXJQmZ1aDVUJeK+XjC8e093o6fYpx2mG5ucHV3h/PtA8b9NYZp&#10;j7w72LS/JlIGSCiAYRggKZNIaGDZRC4mHEwDDKTpSv/X0PGlpvuYcsVhwybm4xNidOVU7fZqVaKu&#10;ntj6iCECxhZtcIhtlprN0sTZfvimzsLc91VA4RpgwVbW5IOroF2Wc7Tcp21btzZzpTp8Dhohnj0m&#10;SSNFcuL4b/9b/7r+6Z/62t/8r/+bv/JvllLxRS9+/Rd+zoxoNnp7197WcNr9Bm4IG7CtBLsJn59/&#10;YWVikOJd0/QWeEWAtnQ0aIe0jodTb82OGFrat8UYJIaG1hILJJ2p0PzaFKP0mETMHEARRoAsJGuD&#10;PBtM6BPcumhKN/6NEeDZcb0hHSEDaAhVCIGUiGoF1QyAIHPE8c1rfPL9D/HN3/5NfPryezg9PiCB&#10;EayqSKgQKkgFAYhkT/tFPMYzGxUGQ+oBv5YVUqgptCpUzUpVlApqhYEJbQarBeMgkIZkQgOjZLwF&#10;ep0xpEsPjYAkAccJwzRh2u2xO1xj2l9hOlxhd7jGuNsjTyMkO8ugjABHjMPgbl3DbRFISu6GSIp6&#10;FsHqZgaVYxeTrcH3IVcEPLMrVteuKJ5o8mad4G7NvMtDywXFUV0y11tttKVL7soe1JRm1W3eBcXn&#10;5nztaczLZireCbWslnhlLrqmPdm+bIeZ9faoVZzn8/H+/uHl//TXfunP/M43/yGevzKD8fTISOsa&#10;++DHjVtxP1ptRR+26AU7oPVxsuZWbH2GRrCsxfkb2q20J4y2NZvcZuViHLByc8/ZBPZ3U746c+oh&#10;Q5PAng4koPM7elGyM45efAlGG8w6HmJrYTqs9egsAWuJzghCYcV6QkycHUCxFMDMg2xaFrx+8118&#10;6xu/je988xv49KM/QE4JIkStFVkEmYaUgHFISJJgZihLQeIA0FDVQUFIDxwmQrViWUoPHNZSMS8L&#10;IhADM0LVUVa1Kb1/LQnQUsgkSDmjRY/MDEUN1OrHEiAFKoCYwvRk5+OJ93iDlCcPMOYRaRgwTDuM&#10;0w7jbodxHHF1c4ebF+/DdldgSmAWpGGEpOzZk2VxEJKEnAdw3JHN8jYlWF2OrYZ6XtMc8AlYL0ry&#10;Ghx0AFjzDasKbHhDq9C0ODKOYshHNyBm21gp12tZxNy4jUSxy0xIcLvtVhPiiA5129z3pdw1ukD4&#10;2NimA8F8WznOOI77Dz54/6f+9J/5p/+zN2/e/id/8IPLIGQO9Vuhd6O8a1ubOxTWMPLp4MXI2maQ&#10;W0jnoiqohwVaALL1I1J7TR0RTjab995F1aMS6FHNZqHJ3vp4p6bBQnoSwpmju4lga1tYkwCYgJ3G&#10;JQzWCni2M9ylKKY3piy88NaoRora2MWhdDseBS2EWDkf+eazl/jGb/0qfvjyezg9vsXNYcBSFFor&#10;hAbYAgiQEyBcLfk4ZtSqqFWhCgwp0oKqeDqdsSwzalUvJJLkIqLYYBx6HCalZCJCSvj3wSxKAeaq&#10;ASoRc1iNswsG28w6gaIQKWWkXIySSCYYfDGaxngM44DDbsTN1Q7Xt3e4vXuB2xfv4eb9D5DHHZhH&#10;QBKYR6RMKBRDUqyFsyFqm0z2VowbiW6Sh+4ibtRxyzSiSy0a7uGlbo/QggAuXxd8mhtw2CZRLi4M&#10;0EMoaAW4pG6CkO0uvRmNR/d2Pr/eCir9Eis2dDDp4hvDYOHd/Bv/2r/yF+5urv/UX/0f/vq/e3HN&#10;v/zzP9uYUL88Wzg9LmVoqZWVzpPbmXD5d+0LNEAQZ8FWQ7r+sOF3KBC3QZem4g06IriIBoidZrV0&#10;pHRc66UD7FARRTkdIkARkmLNnLtSSLgchAnW/q+IBw+AGI2turMHGvtxoWW9fd04QRkVwpTslq4u&#10;M95+/jm+/+3ftY++8w94vv8M5XxCLYtpNZa5QiiYhgFDJgTFYAtJdz9aAFCYAROUpWJZZszLglIL&#10;RMTrB1IGANRaUaNCJucBIFFDu8lkIokAUbSilGqlVqoGrzGiasVSHIAAgOLXluT3af9E3I47KymY&#10;l2qlOpFXYw82DsNgUwZ3A7CbRlxfHXB7e4O79+5w8+IFbt97H3fvfxm76xfI0x7MY4iDQISeqrUt&#10;DRWQ4ohkWxVpgXrbVP4AmzKj1bnfLGxqv7YQtClfXsW5fXlhwdevVBVmFU13wtagE5Z+fGjaStpN&#10;VZvRXK/dcWNzd9veMyKTodleN+V99ZWfLc6pKKWW+4eHT/67//6v/eSH3/U1FbkhlGyT5lwr1VrY&#10;YMOJ+jixNytsMBt/C97cqdH6frW3LVbPzSWUEaVd60yCV1gAiHYLu0FJM4AS6yIaLTFqTKxAujWh&#10;AawaBZEBAiYgFSLJJ0VXVFnDiQFtjOxF79blwr51tOL3Wm8H0iio0NlwfHrC688/wYf/4Dfx6uV3&#10;Ob/9oberKmiVBsXVbkCCAFag59kkGcdMpOQxBgWQJGGZC5aloNSKlASHnfvqqoZSK1QXGAQ5C0YZ&#10;AIqnKk1dgf04LrOhGqBwl6IaHEQczSAi2I0ZBgFCMVtlaTVFLQWlLFhK8eBlVagB1UA18diOJJgJ&#10;qiqO80ykhDQO2J8rbpcnHE9n3L/5HIf9hOvra9y99z5u3v8yXnzpK3jxwY+hDleQYfS5MmuRdagB&#10;KSWfU1mBokmEWWOZhp4i6H4HjdSY0x5paAVFqy1uGeZVOfwWa6hgCwwXIMGNOXMl32ZFN8E5ODuP&#10;0s8QIPtR12aTLGyzLh0Q219rM9DV2K+dUhquDocP/sV/4Z/9r3JO//7vfetDZBhX9FzP7EtjtmjU&#10;YaOb+8gsWF+1EME7DyYoFNBNWs6CIzSjvvoBcC88BUgbVxfLwmlQg8YyZ6A7Jo2yGszLYo3r522M&#10;Ns6mhWLDNkREPOxrpr1MnY340wBlUIwIBbeZbYGHQMcoKvMMgII0RUJEnGP9lFby8z/4EC8//F17&#10;+e1vcjm+tTKfabXCKEiDYBTBIACXGTSDJIJDXycKV0KYlcJ5LlA1yynx6mqPqsWWsnBZCqoahBnD&#10;kN11MMCgMCtQVVR1mqMxLi25F5aMmYKUsveNYfFUvTpSKwoaUvqEGnxR8lw9Q+pDbRidzHnEJsa6&#10;akI1Qa2AlgLJA05LtWqFS02oFaZFuRyf8PTwCo/3L3H/9gPs3/sadodbDOOAlAa3ghQMwwRwiPq3&#10;FFq7Bn8oXVnQBd68nsBLsSPyv5YMbL2SYItrOBKhHqs6dvO71ZIe4wqWieaMWpjbd6sNm/wGYkSb&#10;bHVisIbO0GiPrYG3psGrF8M1ndsKANBmB4CNwzD9y//SP//vnU7nt7/3rQ//40wKVlvWzXbv2IYj&#10;taJd2oUwCEm1nl2wpscbPsa2NNqlphVdmMddXO9gzdJbI/ttYWMrAY1Pm9/RLh8D1FYx+BUaO+kb&#10;urRZ2sRIvVwxSnVawUl0Vtl629QwIBxmkBY9Zc9RM3Gz+MdzntosLAXLMuPp4Z73n32G7/7u38er&#10;H3yX5/sfglq4Dr1nDAYxJJ2RB0GSBAFQtUbWwKsNS6ls1YK7/UQyocyGWpUU2G6XmbKgKlBKBBsr&#10;www59U4SHp5GmQi7IaMZ+wK9UqudS2unA66QyCImFPaYZZDHqyT0xVB0mh+AUatiUaDEPyVQq6BU&#10;gULx+HRmLQseh4TTYcfzwXC9B2Z9wlL9nKtFcH3ziN3hCkgDxt0BaZjwdHyC5BE5Vwzj1Oe5B33B&#10;XkdzQbs76fUwDzcy0JxCC0Cx2LsndIqe8YFR3B2yFuzD1gXZmuyglYRFMOu5xcf6PgQiwuAbjhBx&#10;McYRLeD6DkHZ+jorNoUYx502I7Fylbxepx25oR4xiOs1+poQ62pCesVbY/0Wt21AgNWjj6IrBzXX&#10;N7Z9CDrhthZwAGC91IlOP1pDotCoRYS2cOZrVDZdeF714hhtrWBCAYjXT3SxQWQqiFgnFhPOzVi6&#10;pDAl8fcR0zCDVWgkrwxApVD5+PaVff6Dj/jJh9/G5y+/j+PbN0ApYCwiyAnYTyMyFQMqpnEE4HGA&#10;UkqIhxuaWhbAiDEnUBLm+QxVQ04Jh/0ASSOLGo7HE07nBfOiIAXDkG0cEvOQUYqhFSrVaj3ylehA&#10;oh5X8BiCGSFeW+Elz4JBBCkJUxKkFCIafKGVi6tZBCXNr2mAKlCrYS6GpVQoE1IaenYBJOZS8fZp&#10;gRpBSX5efcRynlGOJ5THN9hd3SBNV7h+78uYrhMUCVZLVz+PpQzrGpimVh5kJbbLCUJkgk10+9wx&#10;xHrvrAWIlTShtQVYcV6vRMRW3bSDaeh3eCEb09n0KcQPaLrUsgq2PaT3MvwKc6O4pTkbQtxEtuNU&#10;dKTHRvXiRIB/+S/9RTNad+7psmHWOf/aBl52pUmC0fWqgZKvLicgIoGYflqjGAFyYYKtTdkaKhas&#10;632COrAHGlt5wwoXm30Y4jMJS8EAtbUIquFKo39tshn19y2FCgacRbgYIptKSel7PaDnNvy9ecwe&#10;IFDrzLqcDecTXn7/9/Hyw+/w8+99Gw9v32CZTyAqiIrrwx6313tkGAYBEipQC5ZS3KfXVuq8jl4p&#10;1dcVEMjDgCEPSJIwlwXH4wmPTyfMCyzlzGm3w263g0FR64KlnFFKk3pBsAIr1bhUxRIByVVpktd6&#10;0dm5EMxJkJNAxPdPaLspqRlEdjAISlxDkUyNPNeKp9OM81KwqO+/MYzCcZSwEhJuPkFT5ETspgGH&#10;IWFMxJCIaQKurq9w9eI9XL34Ena3L2x/8x6vX3yANOwASfD1BTTJE3OeutJtLHZo65YntN+XUt9d&#10;Kn/fA5KmPdjejuJGT9d7RArX2srYTlVauKJfokvmRaUj2theSHg0360mO/NuX27CCBFYbJFWz/7Y&#10;9rvenlLqeVmWY2ZDqW5Oe3rvkrC4ernoOxew7rVvuBLBtr0ZNao7O75E1kKCNfleRC3d6cSN/Spx&#10;kDQcb+O4SfoAFAh0M6AOXW3CVqxs4xkuhKl2FHS2oWou3X4jgjS0+BQMqoSvZbDwobzdEgBSHbFV&#10;ldWTd9RytnJ84PHV53b/yUs+ff6Jnd6+JmrBNHhW4fZqwpgMYsXz/sVQVVFbgZNIuCH0Ipjqy9yH&#10;PGCaUqxfMCyL4uFpwXl+RDWF5IS7q4EpDwASSi3ODIqhVkHOrnyezjRfnhuWIDkiOiNLfpyqu2JJ&#10;POMjrd7LDL6kA17bQMFcgWKIgKLZXBaWWmOtALGbJuwCYPMAmybw9nCFaRiQIkY9lxlLLTAzpORz&#10;WIvhpB7IfDqd8fh4xNX9PW/ef0KCIu+uDXmiScY47Qk1LMvi6zgo62IsSlvjsaojm263lBJa+U4P&#10;Lobd2oiSoVf2risjQgrDBkVKu2WorBcFhw8ctr5lKa3zFBdbd7GDwwaDaNIurfChK0dn9f62Mw6L&#10;bFmw/KYEEVdFKHYS7tJumvIlbwmMWRcGtpdb001zYzxbsf9W7zqCNocIoZ2ttk83a89j60UkIbah&#10;TGvEYsN4GETPKb33SU1j/FtKtAVlFBYLcNYwZx8kdIzrUx5z2LsSHKVzvR5j4vrO0yIGM686dABJ&#10;Qpip1XLm48Mb+/i7H+Kj3/uH9vbTTyhUJHHqvxsFrDPKfILUBTkLwAwyI+cJqjPoKalYtJSALEyS&#10;wQCDeZlxOp1wPs9YimHcjdgPAygZVQWlAKVaZG0MkoE8JVi1XnNQS5PEhEQBk/M/hft7QiCnHGAZ&#10;Vk65Wd+0Omhm5nSiKGZnOiQF4yiB515xSWeSuL6+4ov3XuCDm1sMMKAuMFPMWvE0n/Hm4RFlUag6&#10;k9Dq86bHMx7u/wD7N2/weP8WT/cP+ODHv8ar97+M4bDrdRSD+zI95hb2EluhXaN6GvZuIy9dntD3&#10;TsDqSFrzLbvjHGQbF3zfEMLR4xAbxW/kY62kBa0rS1OsbVyhnXPx90o04mf0qfd8/WT9nt2fCQUD&#10;DFmpsb1aVFVEzFD6rhn9xe29eeEMwFchYnOKhsXp1IOMDTM7fScIqLAFQgN1Wk7DqyUA+IbSzb0I&#10;P06MrvTdlW13WdvgpZ0RHLoswGqDSkoIiwFFrVJAX0YJAua1POLBhaYSalTx2ooIM/oXiahULihg&#10;KXj7gx/g+9/8Br//D34H8/kBhmrI4H4asEsVGTPq8exkRRLAMfhRBcriimcCQYLWipSIIRPVzjid&#10;nYbPC2GWMQzXuDp0BoZaFmhReEmBYEgJTDSDspQF82yo1VBVIHkEjJGRKIBVkIoEIEuCSAoyVb2U&#10;WbxEG7Ha1AuyfKlFVUO1BQLiMCRUjU1mIoVZ1bVrHAe8eO8OdzfXuNnvMY4ThO5mVFUMpWIaF9sP&#10;V7x/8wrzfIahYllcn4SGaRDofMLDq1egCqbxBildIeUD8tUuYhu+PLubMTP4Qr1NtV0zBi1A++i0&#10;8AAAIABJREFUvqHqbOIYn0lXyVWS1xjbqiRbRXctiDM99Qnb0ANgfdP01VozWqqhtUnbtduVrTd0&#10;PT3sZLsOzeNCdEBce2dgM9CeWiEAT0la01Eg1jmsGGRthQyCUQditt63960zG8Jw0WECMAm9by6+&#10;sBVENaBY38J8zX1MErnerF29BYHYTn1GoFbvoUeD21HrNMba2hXwNndo3lGkKns2Im5sALTSRCKU&#10;qgaxCjs94fsfftu++81v4OW3f4/z/Wvs9xmH/Y7TCEyJQF0wn04Qa0GxSBlG97X6hAqNIgXDQNS6&#10;4HheUKvivLjC55Ri12u3pqoVnrU3puyAAiSACUWVpSqWhai1ABAMQ0bV8C03EWxhwphzEwLACsYh&#10;ipTcd4CamqqxaAQyU8I0JFiDf4MDiiTAgGVZQMnY7/d48eIOt7e32E0jhpxx2B8AkEspOB5PEBLD&#10;kHl1tcd+THh4vMfjwwO0Fo+nFNowjn5pKXh8eIXx9Q5pSsi7BIVhmPZAHmI1Zoo8k7iy6Cq3bPJB&#10;15FV3boIhHhH9iH+wBrm3ija5q9QCUNLSPU/Q2E7YQjqam24ibavfLtPKx3yXjRebLppHVf5bs2/&#10;IBQ9E79dCNb0YXNoZuKKROFzSN/euEFio/9Yc/MtSbDBJzf37UqtGU2hYdA1vQm2fVOCmoe1D9Fk&#10;4zyOVNt8b1wgHBeum2Sxn9YizD7ILQKxTloIhLUJa0njOKdWbc+JgFHcDzSDUUySkOy82aKwDjnR&#10;Xn3yKV9+9D189OG37KMPv4XT/Wsmm3F7O9k4Jk6D2C572E6rDyaFscZBPK1VAVKBRIySKAQMC86n&#10;I3xZfcKyOH0XCpIQRq9JKAuRsyDHVhM1aLIZUSqwLBXzXFGrQQYBk4fbW1wBAIYsURJNS8GdQS9c&#10;Gseht7OUglZRNkQWhEzOvJJPekoZOWeoeo3DfhpxfX2Du7s73N7dYhwmpJTAJJimEaTHOHa7Hc6n&#10;E87nE5b5hGEYcH24wpAED49vcTzOWBZjmdUzH7YgScX89Dme3iTkIeHGvNYI4w4cBqhH23xNBZy5&#10;9Mh+oKEFZ2yK0kxCAEfHBbSf76Q3V0hoCmatLslWm94Iyfa4fiMfupBI6zDRkygWGyKtVKT7O9ps&#10;ir3TLg98tG6uRUnWQoTRXQKwLEymvrPLemgrBUSz3T1j1aIN2xjtije27SMAT9t413S7z9yaMxaP&#10;2LNvdrtNB7FZ7kY2ejAFaAu1Y0+xjdavgVLfpovrBJP+sJD1uF66GXGfoDE9OOQ7+PqnAqVVnyNz&#10;bWXVxU5l5uvTEz/6zrfx8Xe/Y59/9Ps8v/kcYzLs99myFA4CTEJOKUGXAsKzBg4MvgIwEa2Qxtcw&#10;qIYLsABg1CcUU/M6AEeMClhBFsEwDfBCv4pSC6AwMlNNUZcKXRQCYBhHILd1Db6AKrYdYBYiJ0ES&#10;o0WFZM4D0iBQGNT3WgCEGJLvupRSdvcggnjMCWqKZak4H08YxxF3N9d4/4Mv4fr6BtO0Q04ZEjtK&#10;eYWIeKozD+BuxNVhj1q9QrIsM07HIx4fHiKW8oClHFGKr8EwEFU9hvH0NOP+/oS7N4+4+eCruP7g&#10;yzjc3CK36suQQkOlMHV5bP5l0+RVmtj0IfR6Ew54zgs2qrYqo3bCEUlA257U+aldKFXoMJtCbOIN&#10;G/phWGHJNty8meVeFbmyBzeQa4fW1rj/ALDtp9CVqvOX1jiB76TcFKeTpn48L6w/unfvHdMgLau3&#10;0XiS37In2txF36QLIsYfJGWdqhbHbH9G8NGw1i/5gHCDnB2E1Ju1HnfRl7UiCojARuzR4SVaZrDK&#10;FqoAYFClzgWn09nO5ycu5yfYcrarKTMnw5AF45hsJ4kDxawaEa6IpOT0fzM3kgSEGa1wKRWmgHBA&#10;KYJaFFqVKQss/P5pmjy9qAaRtiaByGmHouC8KHQu0EWRSExDxjAmnIqiVofBzARmp24JhiS+S5PH&#10;MBKYEiwJSqmwlJAHQc4jUh6QJPdhJLyo6TgXO8+FaooXd+/hvfffw4sXd9jt95jGne+jIAkATVVZ&#10;S0HR6gVa4uIgsew7DwNSzph2B1zfvMDh+hZ5+AyGT/Hm7VvP81QBkDA/Kh4f3uKzz54wvfwc7//E&#10;W3y1VPyYEPvra+QkTiNDtiw0cbv7eq+cQ9PgCx3ekO4meauStiu4qsRzGwzBUjZG6zlLsNAtbln5&#10;GsvYAMJqHb2JXVNtbWOT/8uvmrNk/RabzF+/AwGzbJsHXEQasF16y/3ZK6dkvdGmg516WDPuMWwb&#10;UCK7y7H6DC0ACLJttd7b0A5zUqdsBKAb9S6OWBNFHQeiTeaNjrkj1swHNw1rWNXByr9SMBL0pr6u&#10;XSMbEUcRKhhlh7tr8qMCnI5nns9nXA2+1iAlUIxInqPlXGckAokei2jW0rRCa0ESQmjUsiCnZBXk&#10;PCvOs8HU9xgQKvI4IglQanGrmwGaxnALFAItFfVcoMUw5Yw0ZECAUk/QCtB8C3YYkEikJBBUJCFy&#10;BqYxgzAUrVhKBVPCIEPEP+jZC5RgOetjc66vb/nV21vc3d7i6nqPaZqQh9zWJvQJNvN6Bw4Zpfoe&#10;EGqKUpeQRnHfLI7PoyGPE3aHa9y8eIGXH3+ETz7+BA8Pj0gyQmTAoorj/ID0dMJ0+wJCQ2qlsrU6&#10;15YIHKcgWqvcNXvthmhVMResVbd98pvs9pRdyE1fnmNh79nK9i1yGS3diX51RHICK2Nn2DjbKJrT&#10;WHenNQpknrsKTgCiyDjKhdnJRSfbvbmuTV1pmWPVkCtkaJF2BQfNNFYQihPxlResP/2t9b2Oeqda&#10;aMbbYI1HdARW5yItDdt4gbsbbbxIYTwjcjs47jivz0BcHanVE1u1v82wwjYLmNpxbaUEW4gDhJME&#10;oAKWTF3nnG4LTQSsVrDMBfPpiOPbH2J++woDCq4PA0QXg85kAaZpAHT2lYEpg1CkRA6ZtswnwuCr&#10;IVM2M6UpQRm9mKgULKV4rn0QiGSkNJrQq4uHJAYqCYOXAAkjfmDLXECAu0GQRrFqyqVWzKWawssQ&#10;hWaZmUnIJEASsWFMzNm3Xau1RsRVbBgG+j4NAwzJcp44DHtM0952u4n73Q6Hw96G3Y4pD0gpWUqJ&#10;rfQbfRv5ZqCMvthKLcdxTcfMzLdHNzM1o2pFqWpG5TCNuLv9so3DFQQ7fqTfx6s3b23ImUWB09ns&#10;aszcTwdc31wj5WxG31MRqkhqpFjPChjFWaWqy2+4z9pLtlpkoG0V35W4S55sxa09LjN6HP8DADTS&#10;orb1BoD2DFSEOHct21Llrljr+2Dq3fVZTWPT4cbCm8VsTnO7jLX4Z9NJQ+7Qtwbmnt2367ErSuTg&#10;7OKgbQZhpVfWZ3/tRIsTxF+bQocVT8MDaZQAzy7u89Kio/1uUYh42QdHJl35fpuSTtQ6gqOjJ5EA&#10;mNW+pENXmkVl9d1r8PR4jx++fIlXH3+Mtz/8FMvja9j8hFRnCJRTTtgNGaMAZa4wU2TJSElAAbRW&#10;Aq0oSCDu3HsFo0YfjSCFwxg7KINIObFVEApJTxkazCpb6rAshb7RamzUYkY1RfxHUpCFECbmSBcm&#10;MaREphT0nWTKA7IMyNMV94cDDldXOFxdIw87DuMe47hHyhMZTCMl8agvOyHsUuqY2ypHNxoWxNm6&#10;YIJmbfWjxzYQ82BNeZJxdzjgg698Gecy4/PX93w8nkEmTNPE999/D3fv3WHa7ZxdpQTEEvKwsv7G&#10;g0QtTemLcLqGhfh1g6yMyuZV0tnN7ypyjSzb5le76CYG0AclhFHW03p0rn3Wrx1Y0nZ6bHG65gl1&#10;OV2VDOuwrse0v1qEbf2YyI32dQKNCMquFY7oz3g02/RubekmcbPmVtvtLRaOsO0V2HCvkajNCDev&#10;oO+Itr3H9tflrPSfhJmtuy1G/UNrTQxqCye0K4rzPrLZpTUo1EfQgwtR0G2oFfVceHp4wuntKywP&#10;nxlObzlihrHCUCGIanRVnM+KLMlyGpBESCi0FGhdQioEBkHVatEUCGmqvjchTEyYyFhklFMyVZ+t&#10;nCQexOKipMVIClJOBqT2IB+UUmxRw6IgJFtmYvLl5iCMSWg5CdNA863BACLZfr/n/nBr+8ML7K/2&#10;3B32mHwRkqW0o3iw0ZrmGMxy4EGPRVnXpL71PjeuokUdyUZfzExJcQssUkkpMNDUhKoVFEUS2t37&#10;LzhrwR988kP79JM3mOcTD1eTTaPwsB8wjdlIL+/WqlA4cPlirva4BG1Gormr7bUR62C7WE1YM6Px&#10;4InAi822XCHmol0gW6TMOiEIJZdm4wOMuhmzbqy7wsebFjLt7KCbTG9VC/FHiR6e9w0tLarou+4Q&#10;MMvbjZv6CR0Z4NLZeIUFZDaWQl7cYGN2w8XamO3mGsVKJPZJ6B5T2wawBxmsFTGx2/cYJVmHspUR&#10;Ap7hsPDZzNYTmsrHXU3VTBVMiaC29SQ958sWaIyMcFtfbEWtzjPqcsJyfEJ9eLKrQSiHkfWhmJaF&#10;pFqeclsVSjNEijMDIhQSy1JR64JaK3MSz2zomlOlACllqi5QJVLKTJJNkp8PUzJ2ZxYKU6ijRswk&#10;ScI4DSzV90qoVW2p5FKIYmJ53FGgsKqcy4IhZyAlimSYKiVlTLsJVzd3PByusdvfcNrdYLff2TRN&#10;zNMISQPBDKOgrZR0kVGubFs6kbSNgPQ1JO1nGMtuNEJbgi0Q8H2+UwLJjJw0Nnw5UzVhfzjgK1/+&#10;Md6/XVDKPZIYaz3h9PgaT28+xeH2PXDYU2UA0mCEtPJja1Ww7Vku1srqLUS2BxxaUcK6aqoZ4c0i&#10;CO/expz03gUH3ZKFbnY99tb10MXRj9Uu2v1+EX4Mndm+rLEHb3tjD7YBhDVq2PrWUaZTjLxuL9mn&#10;KEh043idIW3stOtZJ0SdfW8vY+hDsTpA65sW94/low3SwigHh/PxVOV6Yfay07WRvW55M1PPPA6L&#10;yZAAN1U1Idsjkiw2Po1+9r3RfQJUscxnOz894uH155yf3th8vMfp8S2Wx1dYjvcmyxMyK1I2Csxq&#10;nRlei41DwuiVybbMxuNpRikzCEPNydc4EMg5e1eq1w4QgiFnpJyAqCsT8XqD1FOHvjzZTLGo9gm0&#10;GDOtinlRnmZFtQzISLUJ8/wIMUWSDHIAkAEmjNMOh8MBh5sbXF3fYb8/YBgPGMY9Uk6xa1TUJEQq&#10;tWu1+Q5DBgm3Z4XZCzFrRic0AkEOt56fxmPum+ffsjWOG+5+mSSgGg77Pb761R/Hp5+8wXw+gTA8&#10;3L/GDz/9CIeridOYMeaEnAYwJzK5C1NV6ZWkzs9WCt6UrRvhTnk6zTV0dfPc98ZadulcT227hzdZ&#10;7RSk8Y22sA6tEba54DqCIVNdqeMy7OoWA9zkvQUaY5I2iLQm+gD0BVOGtvNSt/iBQUZSkjsLYXKb&#10;L4iWgmyBVSCeytSdm34363ESb5JHut3jjNs1K9LQeB3w4P6GNeiwAaaGJBaJnOYS8HLuWsayUyVq&#10;G+wg7c3hcQ1GpBbc4kLNTKuXBZ8e8fT4hk/3n9rj609wfvgM5XRPlgVWCnVZGhQbhRxzgnMPY8oA&#10;pVpZCk9PBafzGbVWMBGpuv+ek2+DZloBs1B0BwzrvfBhECbmnDAMyRcQwfdR7Nk2GNQWqGXMCpwL&#10;cFq8mIiWTOdKUUHKCdM0eepxHLDf73Bze4Or62vsD9fY7a4wjnvL48RhGD1d2nbE7k8L78IAwDwa&#10;ExZ/Yw+7I97mojHaDmJBGU1jb4J4mK0htnaPQi0l/MlSahAmiBiGYcDNzQH7/YBhFIAVwIDlVPD4&#10;5rUd37uHDAcMeY8W5WhMq8nhytBb6Fo7G/Wtw7tGbSlAiGrvTvt6o366Mm3/0ZHGiCikW8si26sd&#10;Fyd22s1u+7i5JCLGsEr6xRMtW4uiTV67x57PZGw/4kbWfD+FHkjoHwNtEeGqnj4x0fH1ih1yVk7I&#10;NkCNL8XgtweMdHrp+ktAfTu49fFo4bA1Rd8MmotYP66VK/aMw+ZHBIrWh+ew2bMogdTaKHjrU/df&#10;BECthWVefP+CUjEmYj8NXJLaXE+QckKdZ2iJMt9xwpATBiESNVJgNdKAyvNccT4tmOcKA5GQYdpK&#10;nAWzVlQvOugMQITIWmPbNCAlT816lSDahj6Or7HDsypQKnEuhtMiOFVBJUAkiIHQgmkcMQ0ZeQhX&#10;4foKN3e3Xly0O/iOy+MOOY/0MmzfKp5rcBbA+mC/9VmX0rSjm8ouJSFsG/vkRq6TAQ9QCnyDF+9L&#10;bE2+Ru/9eHGeL8hICUhDxbDLMBoen2YwD9jvZswPTzw9PNmwP0OmCo5hiGR9NpnZc6VcCxe6sXtH&#10;bdEqC8yeHYlI4cVZ64lblCQuLmnbO/YvGHLsGMEm+5tQZ1uQ58QhIKR5F/1mdtHMbmbDJWntaeUJ&#10;ufXG1nY4LWludTyNem0qV9JO9zDiqVatBiE0Pp76yVDDIEBm1v0lP2Y7ZJvlmReD2jS6kZEOM9Yi&#10;Vl4T1ybLYWJ1XNBroYF4bJz58lmtHoCTLJCUweRBP8IpvVrFspwwnx6xHN/i9PDazo9vUU9HiC2+&#10;iCcPAECt1SqUeZSm2AZkzIvyfCo4HQuOJ8NSmhmQ2IbdsJgDgvoKJvMNTHxPgapAFkATocmf/CTi&#10;0X4z37dSDYBkaPGNVpeqOJ2B4wIs1ReOFTVkKpIAwyA4HHa4ur7B9c0trq9vcbi6xu5wQB5GS0Nm&#10;zrkzgljuYPFEniZt6O/ZnYjVJPYQ+vahmU2SGoGwdbvsZgVDKEEySepPgVGL511IZJkMoLlbMU4T&#10;8jjBmHE8G/BwxpiIwzjY4cU989UR6bCAtSBTIjse8TLpMtUZdyP7XY+iR62F7dimq3EBP87rlja2&#10;ebW6EZElNo7RxvRfgsgaM/Dv2drTYgGdTGyY93rXDZ149lsbsoe35JsKt2Vfuc+PYN17aG0UWgY/&#10;jtts+c6t27HOdzfyEb3poOXGuG2O1dnKxWsFhMgMcQMI6x368cKN3WlBGQZ8U532dVDuw0eCUUmo&#10;ZWFZZrAAaciW8kCjoVgxKwt1OcHmJ9TTPebHNyjHe2A5M1mFP2YoxcNkXLqGLDYN2ffuVmNZqp2O&#10;BcfjYudZUZH8iVXhw9a2uWnssGRGE0nMAJaqSGLwDU3Y//m2D56ak9SstFuQpaotC7gshuNJcSpA&#10;NYt0oWEcE26uRry4vcHd7R1u797D9dUNxt0BwzBCcobkzJRTi2UAINImONjsV5e8vorOWVvtQr6Z&#10;4XcMbVwqgvJfcMhWkNGljvRct/nTBOEhDvizKbzsWg0oSpyOFQ9vjjw+nGw5zzCtRH8uo9eNgmSs&#10;3W3qG4ZmY4432tUs1Oou9MaumcnVr1jJUlx9Y18dEXslQQASnlUCNe1tZOIiM4A2xBur7huyaFtO&#10;GdjNZik7AvVoKlee4dTcE7f+jED20WoQeOnsuMIZzBEEgK6OCblKwHZ0YAH0Bk+dRebK2ynbcpC+&#10;bW1MUfOStsSTbHnq3h5f/9Qjk23wnO208XI2EUdbNcDUMsGUEmDZap1RzifOpyPMxGCVtALqYiwn&#10;shyJ5WioMxNhGAZKMhNfTAxT3+IvUWBVTItxmQvO58LzWa2WRK20pdY+XM0O1L71mYHiyzlqdZ86&#10;kRiQoSY98NYUsMSzs9sO15KAeQGfzgUPx4rHc8GCDJEBKQnG/Yi7mz2+/MEd7u7ex9X1DXaxbHkY&#10;B1/jkFJ/qlRfyyArC9tKa9SKXESSw/C252i2ibt4dV1pf25Un60yMjhz1x7zRWQVGgAYCY74PhgW&#10;msh61gVYCqFGShKkLL65EwAoTZBoiAfYsKVh0fc5urRYF1Z5rdltY7H2ogPDsxHr4QA0ItR7+o51&#10;7DcN7eh2dWVZbvFNLaiJPWteoxUGM91Cz0pAIlqKtgwg1D723/EVdwZYjfXWKXYuojW1llbbS5Je&#10;ZWaxHCXyFFG7CYNH2iNG0Ogh4c967CbEV0H5Po5h6TaDTNDazpZsvMTB3QeJjRkgAqIOIK0Gunsb&#10;MVGMioVw+LbehSkRZcaAYUw7WlXTMnOZn1jOT1bnJ8IKE303JKaMPAitzNC6wGsSE0xhSzGiEqej&#10;4vi0YKnGpSiKkpTRXRMvVoqNWCtK9X0MzVrHPPIxpP4oXRiSxxJMUc4KzL61VqkFECINGbMaHo8V&#10;b59OeDwbmGm73chxHJF2e6T9NWS4QuUVFt1D6ggtQIUia8GQfa9H9L0n3XaJtOcWtAfBdo56IdAX&#10;fK4P75bPBXfjFgvi2JipCwyh2z4lqDBocTDSGB8XeK94JN1TkXZrSZA8IQ2jDePIYcz+6ECQpEBM&#10;zBCpXFMjJETrOS/vJpdbiLMW/18P3Br5C0uPdbhW29tgwqN+3T9oYWWuo8FQif6Y+i+6oqFFHGzT&#10;zHa+XY5smzpbO9c8igw6WXD1Rks2b7P/Pe/Qz28rR+kbkMBJCFdDv8mXtCFpw3lRsiRcIfXSnPio&#10;yPoegE++YjNfW7yOeES7q8N+PGPPxaQqxNRElVUVFXT/dBiQsgGVsGWGnl7DtNK0QkwhkjgMe9+V&#10;+XTyq9HLQRcYqhlMZ3fVDLQKlNmsLEp/+AkBiC8yEiIPAsluSZ9OC+ZacS5Rn4h4BoEoskwAk2kF&#10;Kx0xKoBqQFF/TNy5VJgqJBHDrqIo8HBa8HBSnCsgNFox2KyoXPBYHvDx/Rk5vUIeMsYhHk0/CIac&#10;MOWM3TThsNvb1f6Ku2nCOGZLifSdmUERs5wz2+PrfcwFaEunUbt4KzZ7AmK1jwLfawEiZl7nbr0w&#10;pcejfc1FqcpafeVnXTTEmyhWMZcnzmWBWsKyKEz9uRh5qBj3iul2wPV77h4RIxJ3EBmBeBaIrWUx&#10;Lmk9NNBErwcdo/yg92V1trsF6hLflLVT/0stYBPrtvU8sEnKbtW5KXo88o7bFIf2AqUNcKzqsx30&#10;3iON74JDo/9n66e5s4buA3HjCzWuID1cuVFhH5RtXKFnHJqTsM338vnoIJyITYxnU0++gQvnDBZx&#10;6Q1SYr0YCdNe0OCFiY0uVa2+a5BqRIzN942XbGQmJRl0oKCa8cyaFHM5QhcHBYCWKBDJ3O8PyCgs&#10;BObjA2qNmgCV1dgREDGmZDYMZMpu5UUEOSfUaraUyvM8YzkWUIndODKPI6oaS60oS0GFAcmYRFBt&#10;dTPOpWIuiqX6w1uGIWOgoM6KpbjrMeSE3X6H3f4qag1GX/QkvrVbKQuO5ye8WRbUugBmsceil1xn&#10;yRyGAeMwYr8beX2YcHtzhevDHof9xP1uQs6+X0LKI3IaIEljXwWNNHUAgMTOR20Pg3BLAhRovvMr&#10;fSl3wTzPqGbuAqjhPC84nk44no6YF3/q1FIWLHXGUk5YljPmU8Gnn7xCOS04jBPGrHhx9wJf+cmv&#10;4Us/9hO4unlhkiZ/IhbVEmNT4YBssq80Dv+757U6gbEeOW8iHxv0WDs40mUtKd/dha4jF+yjw0dT&#10;qQs13oALgP7kNW7ia5sqpu05xrUGessiGAT0+bXjgw53efPpygINl0U9BExtTQ243d1WLEUre6KR&#10;6yOoW4/YH+WNRgS8CiF8lPaAwFYPuRZXXJI5hv0JKuNcEAavg9gkXCNdSVAXs/kJx9Mjx0xLybeI&#10;P58ryYQ8TBzSBDFjtWrMA0dT38d0PmKZzyjzGWU+4vHtG1tOj6zLGcKEOvtDSxhCUmu1Wiq1KijC&#10;YUjtGY6mWlnrguWsXApgVbCfDpDkG5MspaCcFmgxENkfvWaGeSk4a4XWilLNFImLCYr5Nu0qMCRy&#10;BIBEXF9d4/buBd7/4Mu4u7vD1eEKu2nymjBV1mXBohVLKZjLgqfTGU+nE07nczxyLp4XWSuejo84&#10;nR7t4ZF8/WbEfppw2E+4u7nB1X4PZxITxmG0cRw5jCMk+8YpbdojzxiCshK8ogpEoPV0PuE0n3A6&#10;n/B4POLpeMTj8YSHhxMens6eyl0KTuUcy6w9XVliT8csxPl4hIlht8v4Uz/+ZfzUT/85fO3P/3m7&#10;fvEe0jABMgApoWfXVpWL+CPRKmC61kHcJgFgszWrnsW7jU5ucWSV9RDhqILBlt+3rGbTt8vi/7U1&#10;zzyUZn56Lj6qD5y2hGutzXSvfvkWQnoipTMeAETu3sQ2e7c57CIKawaIO+MOENLxFGDwvzDb2+hS&#10;f/ZOz/o4JIfMWB/RuCWNa5WYb5fAdjgIQiDUPoAtleIM0J8ZplpRS4WqmpTMwQ5IiWbLETbPqKiW&#10;CaotWE5PNqth8Kg7HQsesDw9op6ebDk+cT49YT4drdaFtGIZSlsWq3NhWUpvQyRNjOLrDjz9Wa2W&#10;wqVUW9RoHJCGjDQMbhFRrdaKooVGNaboitVWfhuT6Mtjqu+S7LswA/AyHiBZwXs3d/b+B1/iV77y&#10;Fbx48R52u70vWTbAoFQFqvgW1BXJik58cXcDBU1J1mpYlhnLHLESU5RaeV4q4oEQgNJqBFIFYqhG&#10;qtI3eBVUKKieBgVJE4FRXBfR6mBcEZd5tuPpyNP5ZI9Pj3zz8IDPX73C6zf3uH94wnlWqNJEBg7D&#10;hDwA+2nAeJgwTHswCeZlxuu3r1D0jOv3b/ATP/5V/Lmf/ml86as/ienuA5LJagh1bEq1KjT9QTSN&#10;t8cS/S7VTfmbAEtfQvRMmXrwDttXt1toDGJzAINd0HrKsyFJ1wd7xjXQj9s6Mu3+4X40N2fz2ZZI&#10;tNav4YlwQiIskEU2zB1oaX806u19iaXTqLFgSNqgtrvEH831uByZfsC2y+7o2KYIPY6LcXalj1uw&#10;Byi8yIKxg5Kftz5fsqXr1sYRwKKLaVkIrb5JkxJWq5lVqFWUOnOZT1aXczwzYILVSl3OVs4n1GUx&#10;oXA6XENQrJyPLOdHU6u+cYdmnM9nLKUCG+jyKq3+oCsjMoc8YF5K7KZUYBa1XGYYmTBO2cuZU4JV&#10;gVaPGdQKLATOBqBWtLrwAcAumx3GxNv9AT/2pff54sULu97taLXi8eEBp6Xg4XjEaV5Q/VK2AAAg&#10;AElEQVRwLgtKrZiroRjoz3oUGISSBOMwYD8N2A3Z92AQw2Hc473bCSmg2VSZ/QlTlpNwGLKXYwvM&#10;tHiGSH27N8YzH4HYUDbYzVIK5nmx4+nIx+Mj3r594NuHJzyeznaaK5mv8OL9O4zjDuM4cjftcTgc&#10;cLWPSs7YNJbMOM1nfPrqYzzNb3Hz3i3+mT/7Z3Fz+yXk8QB194oATNWgtTJ5nQJBfwK4hqVzFdTY&#10;GGhVAlsN/QZNuuvslrhtJxF1wOwhyMjPs68h6ud0TSXCqINrMZd/14MVLierfvW0Xxf9VojT1J2X&#10;2nZRb9CPawDXrkhaMIVmq7ESoE2Q0wgwCa1GlL+7EeFC9RvZNt+8YttaTorNsAYGrYO7SYCu4AzE&#10;GMMx2rhWfPtS4rWXvbXwdS1Mvi06U6buJxNVJK3GWmhaYbVYKTPzcrIsR3BXQFPTWrEsC2pOrMMu&#10;xtOgZcH5eM9zfbKyFOL/YetNm2XJkSuxcxyIiFzu9l5VdbPJJkWOjUjNjGRjkumb/v8/kGTGoRln&#10;IUU2u6redpfMjADg+uDuQNxH3u6quktGBALw5fjeNrUBrKopJ4CCslUt3rKMFApFhVYmXarqVgvJ&#10;ipyIacqwDMAMkRnLtCAn2sSqdvP26zH+HdgSMSdFLsSiBJNgPsy4Px95fz7j4XyH5XBAU/LT52+4&#10;rAVfXl/x9eUNL7cNOk0oAN7WFS+r4lbMZi9VrWckiDkRD3dH/PBwxm8+PODD4z3OraFdX7AsB0wp&#10;2z9TRhLQGrIkS4H2+I54cpUIwSnZgBYAaIpWGlotWG9XXC5Xfn19xafnZ1xuG97WhtcVvFyArVQI&#10;FdNMQN8g/IKciJQq7k4Lnu7v8HD3gMwMAvjp/gFyfMT56QFPDz8A6Q6QCZKJplUVHh+SFM557Txk&#10;oTPvoDLshx05di7Ze/B2xjK6Wu2B0nExdym4umOY/b2lE/uemAdKML1pi+6uxe9AvAutdxh9LPVd&#10;1GR3sd9MB+bO1lrI338wL9/xLYGqMYQzR2gSAV7VfTDe79UaGO5ftb+uQf7o0gzQE4DIGmHCkGk2&#10;ZsrOIFzcjvuUiuxNV/ywabeyoSYAFCJWSUWlxJoo0DQBWQGrS9ZJC1IrSOXG1gpaLZRtA7eCpMCS&#10;JotCoIF15bdfVNt6o243lFoIVm1aeLsWP25hRrY5ia2hNOu/QFIlTTgdZgAFIg1TNlOIsKpKIaA0&#10;tMGcsSQB5xnqWta+BEwJKS9IecE0HXqfxJQE17Xi8+UVn1+v+PX5gm+3ipet4eVWsOoNKoI0z5gh&#10;QEooB8tLOBE4p4S70xnHpw/QJPi7Tz/jdxT86dMdfvNwxsvlDbleccwTGiYs84zknvxEGyU3+VBa&#10;a8qQYA3DLbekYsWt3vByu+Lb6wW/fPqMT1+f8en5Bf/8yyu+PK94vWy43d6wnA443p0xn864vK3Y&#10;rje02w2tvOD+dMSPTx/x04cP+PHjA54+3uHh4wnHhyPy8YjLtuE4bbaflWgQkJkgUcQCmiBIR7xU&#10;qHj6CAWe4x+cPlCC9RPtCTHB+Tq0XqjR7j2LgJjF6a3oaVQt2OTiYQW8s/zbzjAH+orCF6L7aJ8x&#10;qu6Ndl+dOsN0j6TP7otu29CQkEPa5V5C1d/LfYDdHzJyj6Ozmuo+1NyzVBkopqljl/D0sxs4pgXf&#10;vWxklaJnGJjwMaOBsE75IyyJbnD43rpfthtNdus+eNPvHCkp8PwLGgOrWr1ArUQpqq2RxITldFK0&#10;xtt2Q84JbdtQ1ivSPDNNi0JmUBpLfUUpqmQiQG1Wvm2Oq8idoEBEKBCUW4WGwKgFDUCSCXOeMKWC&#10;ZU56WDJPi42Cy9m1cs7m2U8JaZqRpwWSZygTarXQ5OW64lbecEPBTVeoFJT6Bm0NP338gN//T3+F&#10;u8cnvF5u+PrtGZsI2rLgv/3DP2BVxf3dPe5/8zv8zX/6z/jTP/s9kjb89//3/8bbH/8Hvn76jONs&#10;jWbLVrBMM0KXWBakNXSJtUp0aJKEClgRUwGu16t++fyV//LLZ3z58ox//vys//ztjYUnbPOCNAme&#10;5oTz/Qm/+9M/xX/83/4TWAu+ffoF//zf/iv+/u//Fl8+fcLL//c/8O3lC1r6cxyejrjPCaU25XUl&#10;NkC4ADNQc7KELABqI7xAsxxUtQExDdV8CwPed2ZzqmFX6kHrY6SMT0Lz74dwiJKBHeLoBEoATbrr&#10;wiKOES74V62CjBFHKsOOtlssUr+7QgfgjqqrcHhxP1umy6hmdixyz490PgnODnShVO4aW7o/of9I&#10;oDdTjhIH9fX2qoSIf8JtJsasl87GzjvB+kM0Bht3seB9VLtAsKvjTru93Ps/ERaXy+daY96Ev3hC&#10;nk+a51M/5Fo3FNxAKapamKakSQ5o5cb5eIY28LU+a2kXlmLtZ2utbFUtG4bWMC17JrZ4nUJpZFXF&#10;rQjWIoAkTNOExFmXKfPu7ojHuwPuT4uF+qbZ8vqn2QRDSmDKYMqACEoD1lKw3CpOueLx9IDrww2v&#10;lze8Xa8oDVBJEJlxOJ1xOBxwePyA/0LBP3z6jJ9//QRcLkhTVkFjFsVMxaINbdtwnjIKibdvL1ge&#10;7jEdjzgdjzifTtZ3MSfvJOVIURQpEylbaXVpQ5HW0vD2euXztxe8Pr/i29dnXK83SBJMh1mv18rr&#10;dUXiAQ9PH/Hb3/wJHs9PSCg4asN0eQGv3/DzJNaXcQLSIpjOCw73D1bardBWld++fcNyvsNy/+D9&#10;HpKCaVcJ1JxG3CaF0+g7O7TTk8uUISnil3D9531aeiUD+593imtHs90rr/1hfkvGTbsoMZY2Nam7&#10;YS7BJqaZQ/fbr/uQIl+W8R97roXnhITp4N9bRWfeB0bg7Dtu1tnTQZINYgXgbdQYQ+H2YCUghqLz&#10;8r6vckRc8U67O/Tgzirp+8Pg8p047MCJ/fv3knJnm1k8rI13EgHYIjNSqYlNxaxCIWRKYMuQYkR/&#10;fXvWWqw9dMozeFC2orrWb1CIQlJPNyVBJtGcsj9XWRtUa2NTakPCVipqFShm5JQxzxmHw8SHhxM+&#10;fnjkh/s7nJbZEcFsA2SnCZRkDlkSDdZKUACknKG5ATOxbSvuz0f8+PERpfrcBxKtuUmmhKSCv/rw&#10;iIec8elwxO3jE9IsvLs/47e/+QH35RnXf/hbvH77gtuXn5G2V9ydzsiScTye8PT45MglOpLElKEG&#10;rQ21CITWc0EoPiS3ItrHKxS32wWk4m5JnKnYuPHuLCinCdSKR71gub1qen1mW6/Ql684tBX/7scf&#10;8Fc/PgFZ0BLx29//GX7z53+Gxx9/xG3bUEqllmoh5K3g+eUZSSZM8wHzfNA0TYyZRpY4RLZwLw5L&#10;wBnZucg5vV8YoUDFoGU4otZBsUN49NEIPXLYgf5O7FCtVLC5wBrpDgPG767Y8UE463qBA6l7BUn1&#10;xIJua8TFal/U1gJdMA8m3m0JIk8gYEPY80RIKl+Hb4o3Z9+7Ily27XyRGrfVwcUcTAuXnogLgs11&#10;LMNvvIdnQ7QSsKGbGm7a8O+0IQx9G7r9EnaSZ2xDYZWRJEARiM44HM5sa0Jb35SpYq0Xva43qqjl&#10;c1CgamPQJYkNdwE9amAOrEjE2dCsb4Jas85JFIdMvTtOfHo44e7ujOPxjHk+IGXL10/JGFBE4F0g&#10;urcmAWhCtEnQMpCPi2uP6BbBTlMRCVi3DYfzpH/644nkn2DbNmx11aqVSRrKyyfUreLUNiwnQTvc&#10;QXWy2RLzAVGHZPUGiiQKUWulK83L4G1TUVtTijDnhFSJ03ExwfNwj7fLiu1meRn5cLTUalhn6dPp&#10;DvNyIq9fodgwz0XP9zO32bI385KBnPDwcMIxT0Ah0CYIJ3BR5OUIaosGwKpIBMWqAKzlngY0hsCq&#10;okxx98jA0CJOsX1YstvwnfGCW3b4tKNeb0U3fAzaP9djfvabtkcmgk6Q30GYnWDovouuwPef60qa&#10;7fvxmfvr/RtHS4TmlNzZ0hFOvN/OATJ67Q3PZeyTcDwoXjz+PV6/f2nv0vzu1xiGi363eA/j7g2L&#10;AZ92iR7j0i4OdsVDBhAE5sRVH68W69ndxSJdJp0lQVRBWZBmUaSMDdA8XTlNE5Ylo10SKu2JSSzz&#10;MXlHIFWrchTJmCZiLeD11kCxwS9JBEsSnA4zH84n3J/POMwzJCVlSmSiCYMkyPJdpyP35TZYZMIa&#10;k/ieSoJIBpgISVCoJSO1iqaKNCeUurFWY8jUrOtzg2K9vUFq8r0z4WLbL5hmm3W5bZvlPkCRCMw5&#10;ISUF1es4ygal99tmoj23ISXBYZmxloKtVDw+nMGSoNeEa1mtpHsRzIlmgqSCfGiACLYNvLJhWpau&#10;jJnEnrkVbbUxy2xnWiusLbJ6w4dMqFmMqo2M3hDYFSlaIUoYzc4A3banc7d+N6vayW0w3N4+QIT/&#10;MXIV4s+BOgJpaEQE/Zba3zIyfp2OVaGtOxXVJ6TZQzw3cwyTo68hrHe7zsOjJi+o4QeLTzIPUdAX&#10;Ac9iDEkYgVMVjM5FwePjZYVhE9hf1MUp+ku5c9QzqqOrLyP+0y2HYRHY5oUPge+e6w/R2DbuN9N6&#10;JLqk9QZhLkktORVig7wd8pEGY6B++uKH0BRgnqHI1JqVAI8AUFa8/PJHJIjOU2aTCiJDmgBVUGtB&#10;FiIlMGfV1oBWFSjVJkknQTZb2lKRTw+YpqOZCGgEVkAXUBOEGZYi7L0NknTjVZr3ZAACHXQvMKig&#10;NKjnPTSVnjQkdbKZjKxgmixy0wCZFBZlDzV61yWvJEFK0Xna+jJkAjlVJJpQIBXaKrQUr6fZoBAI&#10;BJmCRRYcU8Mqm82wFEBPxFGnjiBXJVJrSOWGctnM2iNwnI+QlG1CeWvYbitksz6OZfJEOoub22w1&#10;c/52frIBBNaEuDu0tWu0EAjh9dc26EoHcPWAGDAuxZAEdgfsU4y75cDxwVCye53Wix860t5pSAex&#10;Xrew96tFv9KOC4Zq7BKtOygdEJtTwbqGN2ptoeQJQLv5MKbVwdiidcZWMPreaDBst576K41Rl13e&#10;xWn0nxz6mu3hhwcJDd5vHMIlts9iGrYwNwEsX8LcFj0vJBjbz9iiP6YCsTtVh97sq6fQw0zshqPt&#10;iFAo2Ip1XU5TxpKPuK6vWkuhpQJvVC3uTa7Upiog5jmrOWCLoinqVqFFdWHjfJwwLQvmg/VDvLeU&#10;YevY7H2gja4cDTTtw3bNc24Iwu0liLqTmwkuXaHgrhuS1TxYtE2hVBR/+ZTGsBWPTjliDS1hSNYB&#10;pQklWhdLqylUBRolxC3M0Ka6svbW6er4VVQxJ+Iw2wCY2gzvpGTDalLK0V5+kFNodv+91mrdsCSh&#10;1optXZEbfAYmTJta8S2iYKF1mzN4LCjY+XfoxP53eXcNnZh3HYkdAnRCj3vuyF7jyo4KOt+7rnQI&#10;71GywN0eH3ifuWO8xfEQIqZI74TH3j6IX9n1Cqv5iViFhkbtRo0C1q1zd/3+RvuQ35AigYPQ/QC7&#10;R8u73+xEllGX9l8qu//A9rr3gty9007+IF7cN17hdqFzu+s1GW5HHU4E3/lAQQg/Zhyaxhw4xqFJ&#10;YsR/hIkpe/oUGgXUPC+UadGi4LoVcCuY58BaSqHidDggJyhZsW4bVTdttfJ8IB4f73A832FeDsjz&#10;jOV4xOEwMeVsY9J8ApP7yC1U1LSrktZcZLgOEnt5wOczevQJtTVtzeeL7E5NRR1dWUREHFkQ7A1T&#10;ATCaMScqMoOeXTbYQYCRy2ZVYPY7mQCkruaEtC5WrSJBkYU4TBlbpOBZm2aIKMjqRy9Kn6DF+Afu&#10;x2gNSQFNnhRVmwUIa0NT6/w8eKgTL7+j9ZEhYMmn3TPO3RiDoJfYQe24XoNC393TL+h8aa5D9fRW&#10;oANW92X1tEN7cidXdR5RRFg/JEFX/xi9nqlWMznYb3jsfZF2i0hy4rsbKd9Jn6wY0HknJXdCM3bj&#10;3cuPHd6x8O4gHGn4D919Gb+0e/bgpO30TjfsbbN+hO9PtXt2vuv25SAjnuJSkfsXILoIwIDJ49kN&#10;ipRiIgJAFVYvwoEkaj5A88Lna0HWhHlaYAmNNsRVW8MyJxwOmZQGuRjwSMls/Q8fHnH/+ITD6WxI&#10;KSeDxSlhytnrJcxEbMbcAyHQYT60hwHH4cJP3IREFrqGHHulavcUhh9i0CRc1HYAHQcd/yMhaohj&#10;d0dYjm7rP4drqGfMSILQpnzZyDxBAq3AWhXQ6sNoog+kuIQftBONXI3um9Za2ErxCAf3a31vvtsh&#10;Ols4aIn+YYGL9optkF9XHM7P1sIwUFnXSM4Fg0cGJ9jTiF4frcDo69htgAhyuFLxpfkNe/pie3dX&#10;v1WfotWP5L2p03/Rmd6ZbmcYRJ6kHZ2q5j4RJzZl9wrjzUFTtfZthzLxx3c8tevZGElP3inZjoth&#10;g7AHUlyT63CeutqVQCw7gDciQcbc/dDHpgSmMQJVi7920wedu2jJGb3ew7aTidDERAHRBH3Wh0oC&#10;EpiPTU9PP+KH3/0FLn/4R7bLV20KLNNMZUXdiioamxagVt3KFRTwcDzo8fzI+XhCnhcsB7ORJWeI&#10;ZCXJJCMAFbJcgyQUlhnWlYYC6l2VE97xQqAHcQgNWMWlqtejMhmj9X4TJriaT712neIeLEMfIsn7&#10;TEG9s2qnZe+dj6GW6MTkKITmQ6FaMxmiAK1C2XyepQzFZ+PrYELUg2k6Kjermw+364o8H5CnrBTL&#10;NxE7KhQftmsz0ToXOons9D+GBrXFu6POUheHmmS4z9ysB11jOI/HJu+VZ7xMRx1uqphitydLAGav&#10;/dUwlp3ZHQN0ZglB5vgagxx2z4QDliHwhg/CJZgjhlDKzTMdgR1SUJeLDLDS72Wmu4hPy9OGyChU&#10;QNGkZweNBQfbB77SnYiQIUP8Sap9u2P6ywjtxKi8fr1VZcekp5C1LvDYutIDgFGq4Z8OXTLOCN7F&#10;2Q5YbaS6t6OnwEadNJ1oWUg5ASJn3H38E/zFf5j5x9Tw9R/fePv2DYfzETmLMmVe2g3lSqTWuF1W&#10;zMcjDqcjz4cTyARtQG0Ec4KkSfM80Zg5ZBbRvCUb1NOcPUMmiaC1EALa26WFf1G0eVqph0YdOQD9&#10;1BB71yRs6tBkQUFGnT6Kyu1561odmsB81QxlZx9SkxdQq38Ahg8EO1C7NBvosraComaikESW5GPe&#10;pKPM8DeZhdmgtbIWRYFgPhyRz2dCxDpnKTWRjG5P0SBoYATXMY1B+CEmVFV8J3xuqvc7DNRMhPkd&#10;+jEgUQiO/orhL9gRXbe+EAgUAH0Yl44Br/2EnKvYI+sIs7v/CFd+znQ7yy/Ei3pPMvWFxrN2QnJ3&#10;d7tVDrESwGjIG7Xz7zPuNV7argg477TmasV19Pum2cP5h2DYnm4JL1WNY3PvTrhTXAJ3mBLsHxLI&#10;bFrrAcOm+/cke1qoU4KAXlIBUgzx6FijAtZJiqQnrBjS8saoGjvXmID5wNOHH/R3//6veZ6Jn//u&#10;77TVK4EKzlmrApdLYbtuqEX1cH/EvBy43VYczwdMeQEtwUchNt01T7lDZJGENKklA4WGbM1s/mTC&#10;QyR8Aq6da7UYUJfSDZUJYArCdCNWvbtq3zBjhsinj574DTaHwgG00rwq0eZwfBFEcuQQjVY8NAsC&#10;lsHgMyqsLCVnQZoEUj3vIueejwFHObTKqq7mKAJsilbNVzIdz0jHM3SaUEsFVaAmukBGwtDeE+ge&#10;fXWE2eOL+7Ri/8ROEHRl6zU9DLd66/TcJYeJxWDecbv+pMgIdjoNF76jkZ3W186X0PiL/yd8Dxab&#10;7Az7/uL3oGX8bUAHNeI2mM1we0ivK8JA9fa97gUboKqN1jXLZSpJhVh5RyCkUNyO9BnH2V2KjlJD&#10;AGh77zzspo8gNP+QSEOQNtUe7Ygw4jsK1X5DKkiV7gPtQzxDVLWx+wyPqEsIDQd8ynkIKCezLII8&#10;JUr9rXJrTI28fvonlOsrmzZsbxWvzxXbWnG6O7LkrFsWLOmAtCxQEZRS0aTY9MlWccAROWdvmpqs&#10;xWVSpNZYS0H11mu1te5vSCIdCQus9ZmoNUQzhNRANqq4yhOoEOzqy8le1JgJCmij9VVsDdrU7Pe2&#10;GskkQU7WcWkQfJyOqS5Jipwm57xsdSFMbj9a9WNmQm4JZW1oFYioC2EdmWKYLhB9LK1adNsKbrWw&#10;JMHx6R7puEAVWG83THkGKShVIdYXA5Gqpu8IBMOx0EmnMyH7D+9+YVf1azqE6FBCQzsycvt2jxvM&#10;6AavuMqO4quh5rurI5am75f//m8hz2IskmMCDIDTtWnAm+GbcWaBZ/c6osjBpp1R+1s7Xzj22vn1&#10;AtBoh2WI3IOdQt0xW8/4iA4sY7G6kwi704mIR2//tt/9fgJDTJuNp/vQrr+3Gz0M4rD3lRFSofsa&#10;lQpXBK1ViwGCEBGNdteWDteofVyFKJYz88MHHG4/6nb7TNULZGs6iVAEUBHI8aC31qi3K1pK+PTz&#10;H7RWUCTjdD7j4fERj0/3kC0h5wk5zaBkkJXGZIA1kyy0YTEu5aEcNTz+buGIjLeH+2WaJU2Ju2t2&#10;RjTUbcrWmpk1taGVqnXdWEtlqQXNEUOesnIBc86OBPzZZMzPBMVQjA0vTqTlWWgDWKGACBInLPMB&#10;DYJyLbjdNgir5mnisljFKEWUbspVrdi2gq1WVEnQZQFOR8iygNOEqcacEUIi0G5UEPSvUEvcaYR6&#10;HGYH6kPEDWVowfzQFj1e2OPfzh9dAtj3HSHs7DK7vMsHC9XsNGck9QzF5/618ayIGAwfcBh8xoqq&#10;3dU2hIg7AzrQJXv2oPodFMqGXmFItUiTpVcq0JM1zUUahk9PeQ6NrF3s7F0x1iEJfUGdm0OkdEHA&#10;4ScMt6UfhAT8D1MjQNXYrz2UDwjRBlQSb8gZH4HCYtY2591fvK+SoY0QfQQB74pi8NWWQQaUsgal&#10;quanJ5An8HjG/PgB+PWM7eUr6vpm25EqqxS9bDfUm6I06EWe+fzthdfrilYU8zLjz3//exzPB8zL&#10;glIqRBpmH1cfYciURu5WrQWttrCv4q16earQKj3E7KyO9fe0YX3qnc6auqilTZfaGrbbyvV6swE1&#10;alJmytkMLPHEqylD6FOpqt9HgbXdQCiSZEgqSNkG0lo8W5GQwTSBaUbDFbf1BWtdsbXCbSvQppjn&#10;GTlnpiQ9S7IUaxWHZYacj9iy3S+rIlNQ1MwrG5IT8XvvncmxE8HPwcvoX61D2RADXSnCmdy/MYnR&#10;GTuCq0a0ztPj3nvrhP3mcO+lFy0OgD8QNDqg2fFUgBZ6HMFcij0Eb/w5prH1tzGnKxgo0DRLqN8+&#10;3o55N1cpnPIdOukeojvvhgsmgAo6zhoCjf2tydb4PsHDQyJAGABB1H2XNIRbT6vxGZS+SQqAIqIh&#10;P3qwxvfcvZO7vUQv5WRAJoZUE1JEtQ9KDenSHWgWfzdPm9ZaDKh55Ks1haQFWB5wfvyN6uXKt+uK&#10;sl1YUNGkcSuquEBLaWxzgU4JSSc0bLjcLvj18684no+YD1YNWdEsLRgAKN6wRCCpIqWEWhLKtqHW&#10;EkISEcKERkN+u3ZkNzo1DRpTUxIW8jSPfsyfKF5MJUh5xpwSZLYuUA2KdVtBAm8vr7i8XfD51y+4&#10;3VYIBcfDEce7A+bDjHmavJIye6MV80k0ZDTJ2FrDbVuxleL+EUMrt9vNqUoBpi4QmjZISsjHI3h/&#10;j3Y8oJGorSJzQiKgYrpMOitaRobZVUYijjmVLWZYhfaGH717aghAJRSTmjFsFU2RQtAp2wRreLED&#10;4KrXKwZZafAKdq5yp/zwNerIJtqz2c6KaQPJxznqjvs7k8QTdY9tjFracKViuOJMW2bLiHOUoSGA&#10;DImL9zbzPygotDzCRnrS6PDsOdjoXOjv2NGUGgTXPmavOwEDKu2YmOyNXH3L/GXDmWmhtO4jsQfu&#10;IcmOD6z1ptMZGaGI/pF3+M5Qgst5aylmh2HPSTmxtdECLuWiaJnl8AA9PJLLHZgPliuaGmYteHy6&#10;R7r7CZgyWvliHYu3DbfrDet6w1t9wx+//gs+/PSIPCekmtHSbLY1xB2S5nxUaUjJegTUbUP1gbTN&#10;saaIqAgpfZpyRIcU6qVMVEFpzVLW1SIbTdUawWoD5wnLYTFNT/ZZCq0UlK2grBte3m5YL1dcr1et&#10;rXGeZ+SUkBOh1w2tNJRcwJyh2Rq6VBA3VVwVWEFv+CJYlgRwtmtKQ63FTrY1lK3ZM7eG2gT16Qw5&#10;LkiqkK0YqkuAJgmIp9oQzkYESSqHJsXIY3E6FNfs4Yfq4e0uLNjRsaBz/aBYorcx7CDUr/bwDkI6&#10;hxnsfpswKbRDUQZX+xXvvaDmL4U7g0P59usG/wBoNvtKnUGVPX/IpGE0g3HmD7WSNawBjvex8D0H&#10;NNKe3BS4fbfOdyo5JJR+t2Mwl37b37NLprG98WfHuL4/CPFiMQ/3kckAbB3fBdx6t7rQ+ANG+W9C&#10;vzJkvyOH/jlfRL+bSRRIoopaD/Nyq0o0neeF9TBhnUQh4FaaAhOn41lPTz/y41/8OyznO729feLn&#10;z1/wdrlgKRugFWgVS064rBWHrWLKzadSS1c4cCInbdirhfkI1uLddDz8ZqETm7voLhz6XsF9B1or&#10;FEC1KkZz5DlhRNv2nCfNKXfULXS/Q62Wd+IQtFXvXG17bx2nb8XSj7XhpuYgrWVFoaKCaCmD84w8&#10;T5AsYFIQSUUyJStaTWit4raugAC1qvkhlhnz/Z0JV5iv2YCzeSsk0XdgpG6/UzV7xcOOYF1QdHXW&#10;jYZmxNFJqxu+ncAG7TZ2ElZzonEfJAuS6go8iDfUt6OD7nj/10hB4wYRP4J2/uG4vQafdukRWLLb&#10;I+45obumOGSCkVXesX2s2AB+YHJFeK1cDXfUwm7e78yDAE5wIBu5shrX+AH4ciPraIQGMfYt9nJn&#10;mPTEy/3uDntuv61x9nEgw8LYyYZxlB6VMUghfl4M6KCRYaewdCFPKMA8nbhV4H7YioQAACAASURB&#10;VPL2Ga+vX3C5vbEROBzOTFMC5iPz449I93eQuzOTAB9PH/BYC8q6IqFhvbzg+vJNf/38mUtecD7e&#10;obXN8hh8FqiIqDi9EzaCnknAYrBbWwOqWT37tzUGNmHc3AWkgA+lHT6GJIJpzsgpW54ApW92Jyix&#10;Qinp/hpF6srXRrdt64a6NVxvK26bCQJOCTJlcMrIViEGMf8EUrKCrqo2r6JaTwpUbVbC3hI2ADJP&#10;mM8nQLLN3mwVYLJhu9bZCtwVjbWITzNSeLtSdV5Bd8ObUo6Mwq7xrAeB+iddzXepEIpKMajYzWMd&#10;fEsMx+TQl5FkiFDmQffvnXKDzDn0MVR3TY9i9ETkmrnw6rHLgYy6HPFXaDZZy6EiuudR3XyIN4kX&#10;biPFA3DbC+iuNdtpY/ohDhwBOCdqxC40Pu2PdO4d8nMn6DrP7r70vdQEd38P30MI/DZ2NCL1ip0g&#10;iQfvbBX/teMfp4HYaULgXvv+0HdLVQVTsjHx68WemxfKcsaEBmpCOt7h8cefMC0ZYMV8Xmwm4ubF&#10;O3WFXiqu6xtfvnzGac64O86YzvdgI2ojrNAp8jWsISpIUBLybE61VtUd2mE8Gk20CK6q9YloHtK0&#10;oSgmWMwh6NmPMEGi78S0emq0uF92t3vf+8Fyw3Q+A8uC1CqQaCaEt36vcfAiVoOiDbShNtyKDdmF&#10;V1laF5kGXQ5I93dYPnywFna1enr36C9RW7PRvY4SfOgU9B3SixfSfuDGnRp/DZk5yMFfkp1S333Q&#10;yHvn6IbuntQlQEAMDXINNg4bJyK7sbHazOVAxud2PgEj4xZIgZEH4a8V4JLhSHZ+D3d+iDE6bPB7&#10;jI3JtBJiRzDOyXvh1GVNv4jSlyqR29khukZ7n+5FGfxnUlj72sIZsDuz2CiENB2uvxDqPQukn7Ff&#10;rf/GD37JbtY1Q2DsCKHLFc9VI0hG/7zAYy1cKzvZ1FC3DevrF6xvz8j5iLsPv0WZ7/D2678ApSJP&#10;ilqvWF9X5cWdO8WbZSnx+vwVb89fUW9XzELcLq94+fYFj6cTatk02tcIYW3TJWSWmw8gLMtAaXEk&#10;Rw2+tdJfFVA0tOq9IRVAskSVqs3CmKqw8mczORg0G9Ocgnp3/LWXkoT5oepcwSzI6hrc/RtFbWZl&#10;hcHtnmbdmvVYaCa0pDWb1ymwdnX390j3d9B5Ala12okw0Q1GIfpMBKSOdzbtToRROXS0O8GgGGcd&#10;JOKvGlw9aKt/jsqeqazRh5E7it9tE0e4EF3QBOUNpLXLk+pLUexGKGmXUaPsV0M0uaJ/J5uGkd/1&#10;atROQ9WjkwGhgvmAPFyDwUNm3rhaiuzBIAhLiJPx+sbXAQV224EwTLTnSsSRaN+xLq+A/amE32Bk&#10;RbmzxPK/BDbaK/plBpSzpXwvjIKwBxIY/qa9PwNmmyr9uY29CsStLb8PhVbBByRcXj9jW5+xzBmc&#10;P3CbTngtxHX9B5zPC55+egAnQrcbWytKEU6S0apiu23AtuFuOeJ+nvH29Su264rnr8/gnySUrbLW&#10;VSX2WeztxSvAho/a/261BRoOXWjriT+qFmVo3ggFkgEQpVWUbUWU1FtR1oTkeQiSBDbsKbrpmOgm&#10;gFIqajHHY6sWuSjbCtVqp8cEIqFVoNaKWynYVFEIcz6KoIpiQ8WtFqQ5Wz/KeULyabuNtCa6y4E3&#10;V/tWWp0M1djBuVOOw3fUz9vPVxUMQvN/D0+4BvQdLNS9fnuO3BGpBneYzAjzngFG93zG0PIDtiiC&#10;qRHIbnw7GIkuK3bRtJ3bbicINLBL16GBMIacCT5UD932rIzuZRMlwMxkqVXszVowDE/iveszUpsU&#10;akNkqIjOPOYNVYA0L7d2eaO+G9Ecm/ttBnY9aIJFvVOW7TCViMKdCAIR6jU4pnP6GiPdXlUsMw9A&#10;d/MyAIa67NtBFsUwvNgAsSg0k+cJqgGglCYVw++orUHKDYKqOD7x7flZdb1g5pXH+xnT6aQ8nMn5&#10;DElPSATIDdvbG2q5oskGWRJ0I9ptg7QVM1ckabg0wSHTBsTWG7QoWp7iLZESAaYgdhd2dccLINTH&#10;yFO0lGo2XUrIFGvBdtss/Fgabtcbrpcbbq83TJJxzAfcLSegKohGsjlaalD1tOutoKwFrTTUTWGT&#10;upWc4C3eJ5QmWGvVrazc6hUV1eotUgLSpPP9gccfzrh7fECaZkiacJhn6NagSSAPZ6yHiURB3hRM&#10;Pk6vBXy2XmrWLb0OfQJiDBiKg3bkgCDNgS6HDx1duRkdE9Z7k2wR1I+PaXLeddaPRCUiQgv+WLNl&#10;OO4/rkLclP1eBPadAYYgCa9HGOIReHBUr7sbG8021Ramo0mJZg0p6bn7Zma4L9DyVVSzwPL84TX2&#10;/swR6OfwwfSV0dhvcCNhmsS9FtaA0vczar/MuO+5DyaZ7NiG9cYQIGYjNRds6ishhVBS2HY9XYbo&#10;6XcLyRI7zTGCZ08nDnYMArHtTRBVbc39GewePmOI1vr6yAk5HznNEy7PGxurpnnG8XjWiUS6vUCy&#10;APODal7YakI+wJorbgVtKwAnaMvY0g2SVsiUUcoLptMHJCa8vV1Q6g3TpJiXBVULWiNELG+hhcZA&#10;13bW2kQc5qoypwGIilbCezccJGOeJvvcreD16zOeP33F9dsLvnz6DIFoqo0sm2ljq30GSO/1YGTc&#10;qCho3FCw3YzKJK2GNiRxmRLm6YyiDYUKzILptPD08Q53Pz1B5smQhRJ1rSgiwOGAw8Mj1lohlcjT&#10;oSezSGoIPeTBFxto434Fck+wQxnGRjUdTCd7lLr7v4XtmlcXxc8dLjgacILrinuXaPudQxMAm+vN&#10;d/G7dyg5NLr2dXSHoH2vEU+ABiBQqGnAoW3Vih65k3dB3MOWGVLI70pV1ZxSYtj4A4aYBAkDGvDv&#10;e7jPkXrf993Omw+DLobMBPGlGSn1tJIAEiGbSfTULoczLh0MqHUHyc79uttNju8VAUlMOISVoCFi&#10;OxdxfCCyw2DBl2aChE2sYIlewNqq4SdVNoUWzVTN0PWm8yGz8khdk95/+JG8vEDKDVlv+rq+8FZu&#10;KkIe5zucjw8QbXh9/YLr2ysu2zfccsUiGU1mPH9dcXcC5tOM013C9XLFtq2otWKKdu8Ams/zVPhM&#10;YBfgkRg2fDgmKlQra7UkoJQnby8vSBTNy8Kn+zusHz/g+u1FX79+Y7ltbFsBipkeQbf0UAijOhKW&#10;cV0VsGpDAChozXoeEAlVE75d3vCmK9oC3P90j+OHO6RDdoCpbFXxdluRPj4hPd5jyxmZkwoTldZv&#10;0mg6W7n4DuHtSaI7hAju2ydodylp6FkfJTzs6NiwNviQfj0D0TNcXABH+tw+lXmHAhg85LRp1byd&#10;JXUwbsfWtk7r/+OiwFm37XqQ7GjYRJ2xVefVjik4HtcfFo2NIkkpFsDcq7YMjyt7AEbVa75sM9l9&#10;8+y7EYKpRcdaWjPp8Gn6loU4ZqPHLbrK1h6m6KPL2VM+ddcKgrsCt0hHHcJ/d6DYf6/75fqSOwbs&#10;QQlvgM1+YiocktyLT3WfIU0289hwnhfVJCwbmRcoOLFyZcqLMh/YtlestVFywSwJFRNUBWCyGL0I&#10;Dqc7zMd7yHLGl1/+iPXlgvszAYpSMqeUASW27Yaybbhe3iyzb5oxz4deltxFnSqs7DecSbYNzZu1&#10;iHgjWBAoFZLpxcKKW6uQw6SnwxNOPzzger1ie7mifbthvdxsTHwp1MK9Nh5WrwLJg8zmDBHcSsFa&#10;brhsFSUT6W7B6eMZ+ekEXbKlJ5fGba1oKlgeHzF//EHlfGZRxSQThURVAFoHdQ/acJ7e8yQ6k/Y1&#10;dmUZOqTrTmcOt0J29NF6bpDfZGec7Rg5Ehw7EnH9G9oUPdjYyfG9EkY8a2CRWGtXxrHD78BKWDnv&#10;dgTOKrukhbBhgp/7/+IFCDFZZHkKHM9hZ/sRuoV3NO3iz/7T4tb08jyPAlOtxLTBWqb2/bdF9neL&#10;ECZHigS7CAl5E/Nldkkdwe3mFHRacHTQO33Ex2yTuYuKMpjGtsYdleGBZFPQ9J3vB01ct/7cfjeq&#10;qgormQSJ9yp6YkobdFmVWqnlEfX6guvzL5rWG2cKpqcfcHmr+Pb8DVqv2K6vSPmA+fCIj7/7Acvp&#10;A+T2isf7eyyHAykJ2qppdCE2Cm429BbFMwDTNBlMZwDhcCApInSlcQQwZ6LQGqmKCNDUBt4qesfr&#10;yHJM8wx5mtAezki3DdN1xXZZUd6u2K43lNtKLR1BQAGURKyt4lYamgiQE2TJyA8HnO8PmO4OkOOC&#10;DQ1rNQHW1ooqE9LdHQ6/+w24HEgIDs4gNeLmUeK2mxS9O5l363CmHORAYNDI7vcYUYsBrPsl44PO&#10;KQYrEZze1XHnkKHDu+ndmb87AEPXa5cAXRZZ5d1OECgUEf1qfq66UwDaZVGcffwtQID5EyI3JegD&#10;/V5BzwqoIwXv0UJEBMTfLHgKLkl7QMeaEYXdET6LIfb6i3eOjf3ukUVnZnfrN/M9QNhhKXygZOzY&#10;zkEcAcZYugmXyIqI5/tBUywLY4gPOy1TKwzRgJ2nVnYHpbShT23Yi7TaoxbRLgobZ+ZpgXLDdgNb&#10;aqgyqcrMOWWWL3/Uy+sr39o/4e78O5zvf0BrgN5d8XJ9w/P1Gdv1K0454+nDR328+8Bs4w97M1Ko&#10;IucJSQSlNqxbwW29QsqGlCzxKIlEQh601eFl7htF6wHJ+I1GLaV1R6lWDWnt02hREq3YWIAFkDxh&#10;PiSkuwmyHS0FuRaLYtRiBV0g5jRjSQuQZyALmIk8E8yEJkWBQpC0tsatrBCKnp4eefjxB+jpgFYA&#10;aWprBXsX8WgA21l/6OZuRA9mR4BIHW2dQtP1K4OunIPQ6+x3ZnUw9k62jvQZZ/MuDXRImb1VoGHL&#10;7OBAT78NfEEEn7RQi94wxjW8jqTBYO7dPQJZjKV0oRASovWfjabNr77f0kwGm7stwhA834s9vNtt&#10;kxBdBb37cmeQWsms5djb0GglRa3Xnbk96eaoJklQ7YgkNswXQBdX8SOgEPWejz2uYQvTPaV0Ycou&#10;KwT04Z0MaRAIxToHqUtla7ACja7ItoadU5iAlh6RWVW3DSTIedKyrpA0cToelecnbPe/w3Z51vry&#10;ibdVUaiYjmcg3eF037CUK9bXLzih4WGeeDzRkPKunoa0IbIqCkoFxUa2bXVDLTds6wVJkiYbSNPZ&#10;IbQFvbiKBvSgPinFawYYXfr3x6mJVtUIWtEUGzSJJpkoy6RZrU14G3oT5vMhmxVBqYr0vA5LSbbe&#10;D6WubEpwOeL84QPnuzvIsqAWdxYmoFK9os/fA8E2gQV2q+2K/x38HkT5/s3UK2mUkfUWaR+9uji0&#10;cLDL7qvblzsbyh7DbqC69glmArSLpiBR/4A7Mxt6MqJ7iMMMCEDQQbffb28whfja75PfKdyIdgLa&#10;1PfUM468Ka7VEyFDQavVb7FCv39H6pEmpBq2fEiz97sdnW5G4xUPJ9JZyAWXS0r2CKezq3tp+/4F&#10;qB9iP57dR+kYsUlfh7qg9OQgT0LqSxhbaRKwC8AQpC6JYWPEYkhG1wOIhBVGglUsqb/U0Mz0UBCY&#10;QJ3mhXmetX380TIIJQENuL094+Xzz/j2yx/w+usv+Pe//zM83H9EqhMq6gBnBMDWq7uE9AnPCVOb&#10;rchqXVGq9VxY1eoYUvKCqiBKNa99tqGrxl6q3thltOMOeCkkbGyOGOmIIoXqA5kREYjYCkJh+XhN&#10;Ba1bboCiYmsbtlqtvbsK5vM9Dh9/xHw8KFK2Qia1p4lXx5pOG0Krq+7+zO8oxFV5Z5WufQd3734O&#10;tBDql71yeNc5oT9yx5VDSes78uoKNVxggDdY7dvURYX6Ot2iGVLZVjKi5u61Cedg5J6ofxL9fXzJ&#10;keBkg45NwTUbhDSaPsSJjYigQjV3cyuEY7fCwirqqN3EqhsGXbbaikOX2QcjpksHN+ZLYBevw5sL&#10;gGhqJTsaNQf2XuyMPmTHTs6Oku/d+3iPRmN1AwHhbArJ5HrT2wxpP0Nlz5eH9/hTnyXmS+kup741&#10;FmJSbZBIGLKFdGtk3QqwORZLmcwLmgDb+orXr5/xx3/87/inv/8vuHz5Bf/5P/wNfrg/4+58st6I&#10;daeQFADFObDBmkQ0JAiE6p2aEkopqLVYH4RqGYyU6t2MvMUZG1REm/vz48ybap+5MErqAVJ6q/kU&#10;REh2fon5EuqEoVCLQjRgztk6UtdqocNasWnFrSnOHz5gfniC3D2gaugOM11YdzxkaXBW5OXH/6/k&#10;wI4aAki802+tpw5DAWVTti4ENTZhjwaxc0BxR33jO/cXhL9pYIaBZLDzhw235w7fDOk0dBYCmdrf&#10;urJSj4h4zo6Ol+zXhc7dXQ8XCPF9F3Ds8tJhtOdGZ7uZj4d3G/y7h7xfb2/FgDiw2Jx3BwOEImoj&#10;fqm2kF2e1JDm3B20hEzqgnZ/ynvE5rEEzxN3MTk0oKVd07sRuxBwho8H9+jC7jV09699qNMd0xLu&#10;kZ3AUe2TrClkSuL3bKy12q9r1WWr3MqG56+f8Id/+gf9r3/7/0Cvr/jzn37g//4f/xd9enqg6oZV&#10;mw+TYdcFFgZUAKJsnnHp6KpJIkU0SWKtCS1lrbWy1qKtNW7ralmZkpBSUlVlTglIyS0xn33RqCkl&#10;ShJQvJcAqeK7uNt9Q3smPrQN7aPF5mNAQK0NJJpCyG2teqkbNxLz05MePv5AWY4orp8BCx8qoCly&#10;TFS11WqZ6kKf4audYt8phRYI5j2QMEthCAQ0xEiXYcN3jgqN3MFl1xR7fm6jGnfEOAeAfmcGI06x&#10;o4cR5euWRvf89Y3oOGTsBMY7IChPnQY6L2nft53fwfWk7YSXTKvqEAzuZiOhOaBuPGcgqi4R42/Y&#10;SaadmTFwwlCUAWyqv7jGa5MwGtTdobk/2EOCJlC9W4LCMj3CfTtkAaozZbCNG0A9LYQwLvDUJK0A&#10;oA7vuyDw28U+9sBaF2zaf+8H7Juvboi6M1ThvSMBsO0Nzh3F1MKyvuD59RmfP3/G12+f+fz8jL/5&#10;y7/A//V//h/6w4cfKACKVsx5YotGrYPYTdsHTBEFmhF70oaMxFqL1prYavHrM5s1UWEp1vy1bBtr&#10;LaiSkHNitoapKqRznoIqKtaYwYu+JGyYEOVeoh0um+F7EVqdRGukpVqDpVS8Xm8sQkznM84//cQ2&#10;2exHaY2akioZRW2s8E6dcMezAlp729kgQO7s/qDDd7TVT9K1MeEux8FgnbT9Q4PvnN+CJkLo+Lnu&#10;VaHuIPXeNOjJAs5I4yvWOZBgf67T5qA9J9V3kSTfaw3NqWM5blp0k8GvNxRk1hih+2SsBvdfWgaI&#10;+tvGXncs7VFoHfHu6JXOAVw6ZN5JZkXzBAuBerjcPi1duO4kZ/9Bne/a/mbvN5PxcrtiVd9z3xPn&#10;F+NFDiWgYRqoKm3PmtFFjLvzI7Il00TROPUw3uyDcdQ7NWMMZcTQWrVl292otaLWonW78fnyirKu&#10;qLcLcL3ir//yL/G//vX/jN//7s8o2iAJmACsZQPMOICnfjjgc3TSvK17CjqyeveUJ6aU0dpkhU/N&#10;0pKzKqaokLQuS6qtcduqt4ATG1aTBEnFSqwgdmYts5TZei+64AhJ3GCRGFWjIqdQa9rSjI9u64q3&#10;2w1va8H8+IB896g6Hbi1BmhDQrJOs6JA+BFaRYWbE+EAVUXgTNuOfjroSnjY+dihXG9Kq90QcA6M&#10;/3RSaq6+x0dCII/MXHVN73wZCY1GckPZkF2LBxm7U7HrtiipcvJ3pdKcyqAWGtbWOqoIGg4kgMgg&#10;6srLUUKLSc7OqaraE59cgvqnXYOF7azM6kMjXWp5aAD7WLy/Z4tbhTRlt91GpiNM5HgTDqOO+JwG&#10;EuieR3QpjEhbDM7FHtbFFW2EJUN1et+Tvv6d+IBqo23O6JrXWqy/u7ADAQS1EEBYGCEYRjjUkx9N&#10;Z7sOUEVpBX78gypbZatFy+2Ksq0sZVNVpSiwMOFxOeC3H5/w0+MTssUd0bRCVZEkBsL6CxmhdMOp&#10;E08bRJPy6IJNNuRocRaN73qBVAWUbE2tBsIrFNe62aSmZA7MVO37cMhbeDRavLncU7WqR1U0t3vR&#10;GjYoVjSspeL17Ypvr2/4/PqKU624S4l3KWOZZqQ0oSL5gBkYonM0bM+y3g9dL8ZXHEikGiFAQRxr&#10;7Bt3fDkOcijocJQFDBqP6Eg8PtOxfpC3n3d3AahHHmJRqn2B/XlB0trfQT2rMIa3BHN3lD1MgGiM&#10;gu/SmgOQaKzBHtPgRbX2mQYfvR0i3dcXwVafuptNcuG9dGzqIQR/cW9Go9q0dc/hDrO45OrHEwnx&#10;jvI0ztO2mJH7Efyv0B4XHwc1QAXxzq3osI/OnhpIAQqlxngqBaKAx3B2TGYGewMZMzf8dSKzClrd&#10;Y7sjLlfT3Sro0DMOzW+m0EYrFlpRtlXrtlJr0eBoIqM2uBPQW7bXglI2pES05pOC9tabn8weu0Yu&#10;AkWgTYe7CGAMnW3WZolsXlVJiwWkNFk/hQbMaUFW1ea+j1Irtrrhdqt9FUKBYHWlaAvpVpQfdzgi&#10;TQgBRRtWAk2ImgU1EZ9fn/FVC47XK+6/veLDwyPuHh4wn84o1cLTNhlKvPdD7QTAwds7/T1O571e&#10;H3/oKU6qoTxiCztbBsUQRpje49f8JEPS2B3dNLbHCODuz73ie6dKjNvHAp1cgv53giFuEKFw7kUX&#10;Bq0NNLJzZwEBhXbxVI0cK4Sw6VjDlqf9VvtVZJiE73upUA6XkVIY1eiR4hSLCeIwx10kmI+98Khk&#10;nEDI4IiJ2/37JQhhuwPJ8m9YES66442xQwSDN/sBomObPXv7RnVzx9Qg3n9uhByHcPCyO412OTAk&#10;ra2hlMJWN7RS0MpGeO/EDIA5U5v1LGhIoCTNKTGlhK9fv+nn+6/88PSoyzxRUnKboJMWensxhvBz&#10;9RXvKwG9Yls1TosGIkITSgfKKQugRK3NkAYAScQMQxa1WsOTViuKVhtbXpu2Vs1XEWqKNMFkfd3V&#10;jAsBpgnTLNaHURW3ZiK5loLb9QbyGevrVT9//srlfMaHDx9wOp1AEmW9WTv6RBURO9vWdlmBdnzd&#10;dxwgT/YkFefd9sLi3wxyM7IJ/I0szWIwoZNjhNCD0HfJbhpgQUPTd1b1e9ohRJBuoNCwrV25+vkN&#10;50U4NO2jLa6JfTCrfo84QuxYbXF3x+2kQyhcjXXvzCIAqrn5lJnWH/R+zzSkpY0MD6ef7WwLY6ZZ&#10;ESL6m3RkwHEi7qfoXMY42Ch8GuBgQAYMeauOSAyydueJ80+8VFwTGwzbzN3nHGaM7LFhsA3H5U7e&#10;h+R1UdtFPgHodt1Yyoayraq10ryCtskpRqortFRlVSgTyZQ4HQ66HI94+fwLPn39pB++PuDHjx91&#10;ytY2vTUL1PZskb4xvjVEmA5aa7Vp2DkHDVpelg2UMYdgq64P7S7dLBGxMXR+xJZZSlJE8zxFrRMa&#10;vS9Da6i6M2piyrVFuy0EropNGzatQFPklHCcZsyS8HK5oVRAZAISUEvTt7c3fPr5Z0xTxuFwwPnu&#10;DqfTEYfDgfMya7ZZfWitBll3iOeaZ4iCkdjkLMoxB9X+v++dMEg9cMS/pTR2jZM6Vet4Tue3QU9+&#10;UCHAA9d2vt+Z5QH9dS+vBtaIduyhBBG2SsgcReQPddqO94hQjhqC7bDEnmOhVPVgO4jIwsl7nL7/&#10;6kVjg7kQi++/j30JGukmmHo5lXS42cGtbejOq8CotXLJHIkeAaXQD7Pvr5sKfbEDpbwTCPFzZFd0&#10;eDMWCwYkM7ELT6PtmGW4D5WtNtZatdbK1ppqa2ytotWCWgsTiZRoqcb9+UIVUqakAFAgEFHNumDe&#10;Dth+rfj5l18xpYQkgru7B8zTYtmK2fYwSFGbvp8yTIApaRbrgGWj5YMKXHa51UNhz/QNU8M+5cja&#10;8wOQMsxQ7HYsrHulzZBSVvXmttpRQjR9cYW0QdE8GYqtUZpqWzdsbxdcrjfkk+LhKYFiWRJaDXdc&#10;y4br5YIvnz+DJPKUMC8LHu7vcHd/j+PphDzNHgkJnlB6+1aju9ifbstyHPo4/WiVsCOToPmdkQjA&#10;pqDtjOn4A8P0tf3cjxkw+2IkFEUL1x1yQNfa/n0IBBdHoYQMlQ4BtNeWinBURqBABy/srB61AsK4&#10;R6DG/ircwwBFmA/vJKb7+4LpnVGaw79o2kkM4YqxZgA2ltXekGZtdfkSyUhGlqrNIhVATDGm4yVz&#10;vDg88ixCI+WupKjNJ5m6RUdtrZdVGwAR9mPRhoZuY3VHqjObek44VXde9FaptWotG7dt07JtqKWR&#10;FBXJTCkptTKRWI5HVSVbLdi2TQllEqEkcfxJ1tZU24ZEG7mXZMZ8fsDLyzP++z//C47HM35TwceH&#10;B8yngyqyJ/W4UydZaM7OmA4nK2B2DVov5DIGb+ptz8Wj8uJebKjafEdDG9z5cAgntUiHNvmm0hQQ&#10;YULWjhRssq0qgK1W3+MWzpPBdaLUpGiqen1ZketC/nZSncRq5f12OU+gCGutqq1h2xq27YJvX55B&#10;/IF5ynr/8IDz+ayn84nn80nznN2v0hA+ZAvbWlFeNwUIRC8PeG6We+DsFxr9bYGw1jTQ4w6tKRDt&#10;ngbgBrSn5/oT4lH9QgzfV7+Thl/B/mkY6dxd6fYn7H5l/xpKDRHV8NQ9awQS8sE7hmlYUp2Hohz5&#10;HcQGNKuFz4YTpzN6G4JF9btikx0s6osMjI2w8cJcIDCcUHsXTNWhmSNiQd3VVcMnr1vXcjKAU7zT&#10;2Fh2B1hP/kD/m0sIQx5D8vpOqRGP22ulVmxbYbUwIuq2stSqBJAkMU8ZgMHtrRZSCwg1pgCRSCTJ&#10;fVxErZUVRKNgbwcLE/I8Yz6d8Hq54Pnyin/8pz+AEJWUeJcT5lks0cjX31WOe96sGZLnX0Cdyo3i&#10;1Ubd4b2SMl3eYKPlRr0CPa5he5hgvjHvbx6atue3RR6C7xxKZNgRzpC6H9frUgAAIABJREFU4yBq&#10;q80GwEKwXldc12f99vkrjk8nneYE+r6zVghln6KjTtXQprpdb/jj279AhMiTzaY4n096ujvjdD5h&#10;WRbknBmwr19sC2JnzZ6RFkauUZI7GDGsfO21ZUHH3THHruUDd/kW9P5E/sy+ERqJUR67CLPDPtcR&#10;ngvo8H523wM6Ah/r6WaMho8teDu+N8t/5Dp0VB1mg5l93bQHgMxafWBrMPwOJXRpYv9ETlsY1sC7&#10;7MSwEMIBwxbtrBQmydtwVSrUW0QNCDU2OHbbYEsLORMfwXh+fGlItrFp8eUzIMPUc95ygdRqxVY2&#10;rOvqvQKsaWhtFbVWra2yVk8TnhPUwnxe1enJl/hOsLPH85XeLcysGgsjVd/PSqEsB+TDUa/XK//w&#10;y6+Y5lnnw4J0OFBSVnq79cCjBKniAsFloGrHhJ15nc1V+qErez8tBWMAUsdxjAuB7rJ1F5yqqiUs&#10;QJmkn3NV1dbKyG0hKUIkSVqrsmwFaKrbbcV2W3mcF8yS9W2rfP76jDwnTOmoec7MOaPzm2echaMv&#10;paQ2LgucAdWmqK3p9e3C2+Wqnz9/gUhinpIu86zH5cDD8ajL8YDlcNCUkzXkpnTh72TSFSEImoDt&#10;DgruT1RVo1M+h+jY7xyhO+GwE0LjCZ25wvkXfqyowvXaorYj81CkIzy+I/9YRRvsQPPraGQuWlc2&#10;hIn83eeCVcLhCADIrVS+e79/xW5AMNP+jt0pop2m+mdcOkXnGn/55k5OI1ZrIt4PxeWMCUkxizCs&#10;NqPdPhhTXZDGpd0Q9G+GfRGGVfMNJVQtkWjjtq26rjds2xbdjQfwqWGVqjVpzeZtK7VqvVwYiSEp&#10;2Rj5lBJyyipilYmqTWsthNuiDdYjGbBxq4nWDkxJTdOC48MDG6AvP/+Mz99eePr0WZfzGSlNoGRO&#10;U1JQ6eHs6B3sWylGMRavie0CyChB1dg/VVqJFS35uzXuibujPmW32TuPMr4H1WZsQmstHaFbx2eo&#10;pOR7b52qSmu4Xi68vr0hU/S4LCitoLxdtK5ntDITU9Z5XkCCtTVsZetn3Swlzwq2RLSUsmcSra2i&#10;Xo0RRchXirrf05yo88zDMuN4POB4WHA4LliWGXmaNKXM7pGIDtmh5AfpB4f6PsbfulO6/9nNbh3x&#10;u46MdwptOMv74ETvkbATAEOhq7qZ2B+0Z8PBcJ0vfSl+YhoRBleCoQz3a+pv5P/NBqd3ApPY78n4&#10;2r3bd4qkL8Ye6nkezXv8f2cyGMnunSFOac7pxHDaaI+64d31CP+zdjuoQzvEK/hzW7P4e92KJRBt&#10;K2pZnWkjbVR7DweKIEO4rhvWUrS2xjzNMSKeVMWUkouixuQeu7ptbNKQhMgijOlOrphZIa7ito4i&#10;KQKZJiw8KwCsL6+43K76y6dPON2fkVImRRSckaaknqiFGF0GNgUF1ED2kdRPT8YSHcpeon+tqpk/&#10;7P5oVQiEELFxgab0qB1vwJEiTCAQ3IMvktbI1zMitVZVKhKJ0hrK7aq3twtRKw7TjFJES7EsywSg&#10;lopru0YUCrVWp0VqTskmWrXK0qrG9GuRhCQZFlmxazxtFUmskUwD0baGa7nh9nrFV9sWTFNGnjOn&#10;ecFyOGA+HjEvC+Zszt69w1FHM1Ca03fnYETfhAGew1iBDjOqs4+6BO3N8oKhnPnd4e1K19jHkU10&#10;0HrHky7Gww3YvKTCD7YFYAnFHJPA/BlEA7vt3WUMs3aniTuWwq+yM17ipvAS2v71zpkynCZDEgId&#10;lsQ+sgs9N0TC+4dw/jkpOsoKwdBhhUmdhtaFTdQ3AGCrTWut2LaV6+2G2/UWWh/aqlIbhMrEMWTT&#10;HUfqsw24lVVrq4xRKvz/CXu7HcmWJktoLTP3vSMyq+p8P/31fA30jGCQRkKNWiDxElxywQPwRHPP&#10;K/AGSIzERQuGkeYCCSRQw8zATAtNf31+qjIitrubGRfmviPO6Ubk0amsrMyM2BHb7W/ZsmUkk4tg&#10;EWbcSvIM4B6gUAqhWnJWAADCw6xzsTqDAmMi/JdSYMOmI2JoKaCSCIvr+xWPH3/ix7dv8cP33+O6&#10;X7FvO0pVQEhRCVkrPJ+y62eGKlkt5808HcM0bnhqo3u6zomxxeoJZ2aRrUguzGIdPabrSYRoElR9&#10;nCYgFFCVVAkK117b8JHG3HqL3h4YfUDgQBjb44h2PLD3C1QLbHSUWlhqgaqm8UeKrEBy5Covps6A&#10;zBRfna9WdQ78vihOC5WUEgx/YdkGunW0R4PxI1+cKrQoLtuGy2XH29sbrtcrtKRexWmKLw2vlXZz&#10;RuNpQue5P5cSrtLixR7mEZkQ5srVzlp/2g9ebOk866cZ5ZPnp7S9dV/W403yBVYSEi+PcZKGcNb3&#10;61EDKJgjAAgw15M/vdt5kQByySnXwwUALuUWkXVBfuITazfh87UFJXvaCaDHYgxlVGICZiQAi5VP&#10;yJmGcSZl04smYDgH+YcHj+Merd3Z2p1jtDNrcAd9qgRvw4gxMAi0WngbI9zJohXXbSPn4thuwTEL&#10;F62kllnwhFO3PCTdDVClSEFhYRVB+AiCVBVCtqUmyGAuXREAsBGmBZ0ewwKbFNqwcCUuv/5jHMZ4&#10;fHzwh7/+Gm+Xj9i2d6hu2ENDi1NUoihBIXzVZ0JKFIhNFzwByZUOy0nXZThyU1NmEWm8iYFO/SXq&#10;9LN50omAIqIEMPXiYYgwy8yMmLToWjO7CA/6pEYrYaOHDYMtjfEY0Bihbnh8f+d1e4vPnz5DZM91&#10;z5ylaS0RxDmrASpBCXOHm0/MwXMXHiVXXRCnIQBE9x4eg/tUqw5LslaRXG5DSZn+GPk83+63+Pbj&#10;DeT3BIFtq6eT2C8XlFqjqDJX+CkR6a/MB3zuuoiz3/sULTnD3wqQGfkmTDtP+JlRcJLjnvnyabGZ&#10;mJzwxGIY+MmJ8udmrAybp2giASgV5jZL7cAis61UJ2YAKCl8vi7sZ83JdfEv/7QC+JlpRA4OZVri&#10;Hk+PsV4WmYfFHOYGzp74093N30gAL6P6yXjyiZ5nXPM5WDRG53EcaK3H6IbRjW6d4Taf9Ym15X3x&#10;QDh7H9jngpMBg8agANgAXJhtrW4dMRxCoG4V1+sFPgZgBqhAqflGC0NroRBQGNQdClAwpcdT9XnG&#10;EqdI7luoEZSIKABMBGY9I3AtGLvi8rbjsAO3/sDH7YZPtxsulw2lCEQYOAGXafJJcIpXmCvLoHTg&#10;6a05SfMv5NmZpGWSIOdBJzX9WAApapCDbbK6yJmXAUjRuqmpFPLEb6a2FacmjKJIgbKgRcOKEgzg&#10;cb/h8XjHcIP7oIgEVJPmawGQFJE4E/FwFCKiCHKfgUfIs2xfvTfRJednCRinNHcagBDdHXCDqE7R&#10;27Q30TLPdaIkvQ8creH7H36AaEUphUV1SuYrLnvF29sV17cL6lZBLh3EjOyTNxLuftJ+1ke8VAPx&#10;s8/P6A7EXCdwRunzURKgY46VLmDjbGL8vNu3sgcubzmbgnx52FWuI4gy64tg1okvP/iSLpwtIofP&#10;FSzrO74OgzvX4A354i6nJzl9ZGCuuJ8v/sVT+kzzScwJy4B7bjA2GzgeDxztwaMd0UenJ1oHpeaL&#10;zjoaw0Z+tRaOCijh0CqQWsIRHL1BRKAUXEvBpoKBgWE+ryCzsjFVhhkRZWYu1EIpCikVhWkEAqCq&#10;QoTpXGd3Is7dhgLNpIHWW3IWoNBcNQUWxufPX1BI3kTx7a//Bu04cP/4xutly+wgc4BI+pCAq/fA&#10;5fknzDhLldlinBoEs+W2FpqqkFCIcgJzwpm3TdwHECgoQQ2DzucxZL6hCGg+WUYNz+1dMIsp90WG&#10;x2UveH+/8rhfwo4DTYGqwcYW7XHg9lF5u32Jbd8jL9YS+CNn1CNUa+JDNgBE7vYtBKAY5hzm4Ta7&#10;QSJQpOBMkUKNPDfhAZIoqiiKExfAfB6QGCP3aKhW5kuxLKdF4A4cR8cDPRWh/IGvPw5QiPf3N3z6&#10;9AmfPr9jv+wQKYjFvlw2MkuH1zLgl+X201m//Nyr9zi9wioLMzNZPCz+7EefXmha6BP4WD9zPhdO&#10;Zx0IlDiZGs9P6W+fqQtfHvy1Tnr5t7PNc6YQWCDAjCrnQtA8vv5SJ60XQURuE3Zn6w3teOA4juTg&#10;e3Lx5xvLKZeGcGL4zwhsMLPTfZJKD4MgsNeKMYzNBm69YSs7dtXoBrgd7N5gAPbLJ4wIDDMetwMM&#10;oIgCornrEHM1ux3AbGMpiaoVAMLCU+x1vbAAVCSjalg8Rk84AsKNJVrrbL2hXi8UbnG5fgG+JOHP&#10;Rot+3NmqRGHqLU0EcIKCQZndBF1krTwtnCgDgKm2jlzTk8rrGhPRP+U5lm9hxKQo5DhBbrKWmRFk&#10;HBWQZfYp3UGPJBy5GREDgAfDuRWJL5+uofErvG2VH++3+PZxw7ePO3+63SCwGB83fvf2FlIKenj0&#10;CFpEjDHCo3OvW4gkIcl8nGFvVkeRVenstOTSHnoeEpBELRXDconPMJuZap5vukMlS+NSyuRqcQKS&#10;9VRAdvMncIecEwGB+/2B4/EDvn274cv9C758+Yy3twtqLU/jflrjzP9PnO0X9vlioC/W9WqCcVrQ&#10;MmK+/H3Z7s+KjBf7Xr8364N1bfNby+JLJBfrHC7iwh7WFfN8PeclrrmwifDhlx+xUNl8khNVzes5&#10;1WTP0sLd4aNj9B7teHC0jtEPjN7ON8IDaMNmYZBXlktH0subzzm9CNqTcJeSJJEwjAjQzMNAlm2H&#10;lh1CZXigu8MooAq1pGpQFGEEoFJmLTIdonCWErEIV1GkMCJgPlM+kVisjqKFZY4gdzdW6OqwRoGA&#10;ewkWwGS2lGtBeXsLsTvCG1q7RT3IooAKU3l5Tv84cgNbZs7lJa+XWK52MhMXdyrytjnM57uYWUUe&#10;sXXwV0CTlXdOvDfVheecdD6+JPKbyvg2J4jmaRGQ1/2KS9nxmy+/jsf9gdvtgW8ft/h6u+Hj3tFa&#10;D2kde6nYtx0HPJpZajkOCx9G0EHRwASD5Ywvi4nqOSAbE+xAtkSFYJnbsHzhE/PMqupEROd5xNyP&#10;6baoGFhj4pl55M/bMKgISskOyON4YDTDtx+/wYbBxmd8992X9E8zC5ltT5658Wvm8JItTPt5Nae/&#10;xU9I2+TrT8zHfGYkixKw8vF0n69GOr/+hfkSQK7mWdcyzS2Wyzkv/vXv5w8/h47Oou58PubZTKJP&#10;ugmeaW0gYGEYY3CMjvv9njsEemeELU8XKoWzJ45uDndLVi6TPLQSXa7txpyMHJE8AJEr1y8E9qzJ&#10;k2fPRKsFAbqd5I61uLUfD1jYJHwJYu5UECq2rSbasTIddxQh91rSYc6AO+m6MEvcgpNCWFa9lXqJ&#10;pHtsVVi2LT6OBx0e1IBeCvlgmDtsdI5+xOiFVrYQFkZ4yGwVWURG/SQUxAQOsnOCxBck5Mz/lGC3&#10;EdOGKCKrIJkwdrKAc704IkSyRuI6XdmPUJ1rdAJwepgIXRWTk4Ls7jxDkZLc93vslyMulze+vx/x&#10;09cbvn57kMODHigqSDCBUNWwmuiACqkibJ7AvbtheOesohGeWtwAMZWFgnMbdeITK2MVmKVz6H3A&#10;h6G3hjEGRAu2y4661SlkOxfnlDIja0ZX1ZJBbIyZMydnenTDcT/wKBWXywXbVkA9+zy/+Pw00tPm&#10;4xlETy7BLz/OxCEVLs4EPU53geSkLG0L4PV7K7i/Zilp4c+UoGBlIL4AiGeGgEkqmlPtCVQFFlD4&#10;4tmmE4mFfOYTS0qgAUj1HDOL3hofjzvutxtau8NtRCmF7hllA4ANC5Lc9wvcgzbZkKXudPfwMLJM&#10;ZB2EBJ8z/Qg4NUI1+WvuvNSCi0ocFKJuz4ifXPM1FwHhBopimEGkQogQSSmxEQ4qcfSxVJYANxRP&#10;hWUXQ7Nkr5Mk3CYjAKGiBATuCAuyjzQ0pYbAuAGxE9j3Gq0bWgSbImK7pOiKMwoLVRSOwDCLXSor&#10;S0AcUXxGshoAch1szKGmCTKEzHIDgBrDbTBSmSkcTPufZD1BVh8hKZEWpcBKDarQmZSHZEEk2Bnh&#10;MAIUiVCZyULu2ZojO6QEIizgHbSBba9hZqjZGYrWBrw1lEIaPZo7ugMDJbZSc+G2jUhfzemXcsiM&#10;7hE+FpcEkcUMLMAxy8yiGThiOIooJIBH7/j68QFEYNs37NdPuXRHk9PRzQCz2Q0DSEGSs5CDYxQI&#10;AlukHoiNgRiB+8cDbn/Ab//4V9ikRNBfCILL2KfFxrSbmann5ycBfb59Pw/y04wTR3Ccs1f5w4jc&#10;67rS/xNsnB4HrwMIEXjOROSbGWX1SleZsB54+ga+ct6eirAz4i+v8zNP9vrX1xfrcb/feRyPaK2h&#10;986jDbTjwVJKBIUxq5FaK0upgJaw6BwgHBJIqi5z2/K067xR0Y7O4QZPFbGJsZGExHDwgPNwi45z&#10;yjsOG+geVBCl1qAqmevUApHK0O4erBsTqkwL82RFkZDYq7CKhIugijLHhxOxFZJCMnwClqOjj4Za&#10;dl5rjb1UKBExOt1GOBQjAkcYDgRECmwE4hj49Gah5qjuYAmwKjC3UKsAWpRa0ikkJzfOFfRY54yz&#10;RIyAqgRCs9wxy9kgztXAkt2Is4aIScO1E65YUo6BCFAFGkmG8VkWZs9iIhHMHGoMm+P2eUbdEjy0&#10;dqD1jiiE7gV1S5xofXQb8PAocIjucHP03rNMioAQVC1hHgx6kIS5YSC5KEUFdId44FoqEIHbOHD/&#10;9g2lKq7v73j7/AnoiR1kvzXB7lyxN4loEfDRz5Igs6XMLs0d/WgoVWAB3O4Htq83fMKF26XOQaV4&#10;CZx4sY35xUIR8cwefgZCnh+ZCaZ18olWrIogXn8vXuz0fI75c/MWvlIEwVWE4tnOOg07nk7i1fjX&#10;eMzf6QTyC395IcmXSaprZgftFEQRLdC6Rx+dQEBVqVJQNNO30Tt77/mzk99gI3UH63biYwiQ+6VA&#10;XdBskEKM3sNssJaNQWAkCEUFEe4xbDDMUEhILYAWdgvAeigm4jZLZxHNMihfEMKNDEugKxTDs91p&#10;4ClLBh8oKtD5u45k4X3Zr3lDRuNj9LherzCRaIOZrJULLurA/YGmG44Ao/f44es3FARKUez7BaGM&#10;LqRAQrNAQfO5RAUCKKCUKaATp5tP5g9n1EsqmpFrZj+7JCniOjsWs2VnnrJrufY7vW7MHJGc2201&#10;Igxg7qlcZy2QAcX7wBw9x1J58hRxwKM94AqUTbFvb6gUGCKvbZ0sJSyyOwFJ5zzRxWyFRs6VkJ7c&#10;iXleSYTU7Bx9PO5xtMZA4Ltf/you1zdOnCC27UKf4jLmFjAwzDAikqw2HW7u1s0J1EBMXXzB0Uck&#10;W1tg5vHjTx90Br4rBZMDdRLx8NQGiZh+PJ5AHk8jXGV6zBjN+ftnkzNOabj12PEUQUsO0CIjzH8A&#10;gPCJOEQwzlIkWYPlNdafTuDFMZzXs7zRiyN49WC/zBg46zEg1XbuHx9wt1iSn623lAsjaIFU2/HA&#10;vl+wqQJQxBigZSmhUlafOWzeDtVsMakojt5BZn3erYfQWYpgK0AkIQkesurCqZSek4ROwMJBaqLq&#10;MxDAZ0k2V6nlexRnO07XTUkonKoFJbn3jAlWRURYTlAGSfrwLKXCo/tAmELKxrjsMfpAicBGwfVy&#10;wY9j4AhHbBu+jgf14yNEClAuKLpRtSad1wMxHFDJvT5ctSYnhJOOnOGZiSZDECJKoUTRkspGZ9ch&#10;b1KyEzUfjnPWOFYp+7eOTFqo6POrmfllV2LQRo/wOWLtORROXaXlQDseGMcFFZ8RCjhBh0Y3g4dn&#10;oHWHUCm1oI+RiBIFikAhkw5tPSLATUpUKtrobKPjsIFbayy1YKsVUnYmgUxwLVea29ltADjJdnma&#10;ZYKSizafr95hIzftdnO0YWzmkEqUbefR7qj3jstl4Hop2SLHWjaYbx9XnM5U5JxYm2/iL0DGmCcw&#10;ntjftLZVlQSenUk+rz6BIiIVtDIr4flUJ3EoPy1uaGCpy5zHfz3JrHv+dqFwOqOf1TsvjoII9Gwt&#10;RvjIqjVSlMRtIGdQJGrdCHdY73gcd5RdsekGp0HqJNYIOfqAVmGVAusdVbdUDXJHOEHmvgI3JxZX&#10;IByHdXQbRBA+ZtWhirpXrKm/EQYFc1Grar46BQo134Ek88LNIOE5Io1IkAogpCDsrOoQYTH73wQJ&#10;KYVB4g5A4aEkN9TwPkBq1LpDILDjgWENRYm3qlDWaGgwLfEQ8qMPyLd7XFlilzoXTTpWwzFspdAZ&#10;xebTz5AuEz0BgGQBrvOQASuP5msFyxysmoVYHrOndABjnS+HP4/zUi2chzDC6DY1F09114CosNYS&#10;276jPA7anKiMYaAoSxCFApvK5GsOwW3ARvYkJ2oyHZsxApH7JyP66Gg2sF0v8McDYwTeLm+o2w4E&#10;8DgOXK9vaADuxwP7XgFVEAEbdpYnZgM+syjOTgIjyUlSFGYWjqDWOhswCIFwWODr1xsiHOV3v0Ip&#10;enbizq7DND/EKs1n0Z9/4wrMLxl8TNRzNUyW+b98vZzHmVa8wAOrbsFijr9wk/IZCuaiktfWwSmk&#10;NB/8PALrj/WAMYuM15olnk/skcju0Rt7AHutqNxiU+NeCkZrGKPTEWi74ijA43HgDzkKi/1yxeVy&#10;QaHQfe6wtsj+JAuCRLeBj9sHnAVad1RsqLVC0FMYtVTsNNQYOPrA7ds3fPv2LY7HwS+fP+PT9YrL&#10;tmWPq6YDPsaYW0wEWgELcs1auA2UNTwFwKJgzPsYklGUJFUrV6rg5pQck0AQMWYwL6qI3hHtgJtR&#10;S41QoXGLDwb2IDYqBiuw77Ra41E3kIroBj4eLPCQskC3dVZm0fmLI4J1PIggdUWUPKXJgHzyoRO6&#10;DsvGcUQQFIVgtnwn0o8IjsUMmrfeIRSmtgrMEMMQ5nPMPNWjnBbBEVKC+16j7gIL8AjioweKTtpw&#10;DDgknYSU6NbBOXTWh80ZqJTPERKiZY14EOrhHnEcB8MMmxAIh48BUrBphY/5PAKMYaEqTE6EQaiR&#10;VOHBGCOqFtaamzWHGYaN0FK5UidPngZG75PCTDS3+Po4+OnRcbmCohERRkzMZcph4BQZhix6wKmJ&#10;cBon17159QTLJl+pwBN4PCu80zpnKXYWZOf3kF1lktl9+Hlm8PIgrx8nwnAipPPffcKYswE243D+&#10;rDtsjBjd2MaIAFAoFLdQUWqtqJo03W99sMeI/aJwHOy9o318BCi87IKiGoSiFEVRBTygYTAfFHp0&#10;G+xOtBFR5oYpAzDM4sul8iJbgAfkVxXX9088Ho/otzs+vn7wITe8vV0DDCora4/Y9p2iihF5Ez0i&#10;nIGgMSRiIHi0FoZKSIFQ4mgHS1FcLntEOJNclF0GAoAHa3CZC9x8NgIDMIukQjCaAYf5FDYCoBW3&#10;MeJgYFShvr2nHiOA49GwbxWXKryUEVLmNNJE3V8oG8n2SbAU4T9Dl7KjslSWzlQhq3ILh2GAIfOI&#10;zNJXgTi7jn7i5QoNBOFhsBgctHAFqBskImQYlclSPCKiKfH+29+FGNCgfAzFpyJRK9jCUKWEubAN&#10;Q1FNM7WktIsy4MGP+0e8X99DKGjDQWWIVtSZC+e4usOSwwGA4cM52pFwdRW4KGL4pOILpuwehIlv&#10;MRybbFgwai7LYW7nmF0JMrkkqgJHgUewDcfXjzukABfVLAM45xPxi9bjWUucPvZZQsRZ1a8/uTKz&#10;ZcbEi23GvKCFHqRDiYllMF7tnCeOgRInXLCEGn5eRHDCEOvC+OJBnsnyy4WsY+MOaw29N5qNMxVJ&#10;WsniyxUYiDE6RxSQSlXDvhNgxO12Y2sfEDEQe9ZNObcPXUQVN+wkoYLk0TmLaF6oWzyOg90NpRZe&#10;tUKix7bt+HJ9I75LvKO3Ix6PO3/44SeQwKf3N+507NuObb/wWjT1Ed1RhaA5MTqg5E+BeLjRRuf7&#10;5YJ9K9RTHiwHxGKSqxhAYckzicyk0njmcJcNuBaIKqoqmh0QBsu2h98ct/sdX+8HjIpfff4O75dr&#10;wAMCRW0Wl+Mb9lqxaYkiikQCGDLLhmD2BnMl3MToMHkj83D98oCuNFdiTrOQE/SNSAowpyjNTBeF&#10;GJJzCZicEJlFSTdDd6ChROcVTSv8k6J+rrDjDvv6gfutxeh37PqG91pjQ2CkBGGwckrX52PupSbX&#10;IDze3q8gcv+Gz5eSE7FAFUKLgs7obowEZClZZtDDZhta1/6t2WLDlCQnILkB7BiGS6k5Pxa5N8MB&#10;uI8ZCAARiaIlu2EjWbq3jweu14LLpSzC1Dnhs2aOhDoJsi/G+kvQ7nU9wUoCl839AuNjxsaIxCYm&#10;mJlkr/UzgZe555nlFyC5Xy8P/+ISVrmzmijgOeG5vBbi/HusfGfWTOaBMQytNfSRS09VFCV79Fmf&#10;ackdBDMq9hHQUnFRUFVwHA+0dmArFZftgn27QCi4jw/sVaDYoAJUFGAwxjB6M2y1YJNCFmDTzC5U&#10;Fb019olBBAIhhF4ufNt3fOJcbgrFx7dv+PrtK1RvuOwXaFWUWlDerzDvyUkYHV4qtShiAL03FCEu&#10;lzq1JLLGoCp6zN0K4TF8akZ6TKxTgzq9vsqZIQhrMAzuwV0UIQXHGPjhx6/szngY8fb2mXu9QreK&#10;sRG9ddjxgN3ukNGxifBSC2rJaKaasvMyL+0UE3w6fU4sJO/3fK8cgueCV8ljTGBR153P9QZTLYAR&#10;QG8D7Th49NyEPaiw7R1+rQgDrA20+4HHh6E1i9EGLRy9FfAiuIrAIqLDCSU09JwKDABFNZxCN0sW&#10;qSr3UtDGSLMm4cOgEaCQVQsMEu6A5bQlKIJacjt3EtICRRQ+OhBAKYphg8NyJJuUACWv00byMwCK&#10;cHFYuARNSu7uROo+zLY+n3gCI54aBxGJVsQSRvm5sabneNrniSE8K4CzjODZUcLZlsxOz3zslUIC&#10;WNM+MwvJXZLAmfO/+IyXr5dPyhewXgvWwy6P8+JH4CDNHH0kc6yFTalBAAAgAElEQVQnjTkJJtuG&#10;6VHBFxBEhSG1EMKwKIggf/p6w8ftG+73jl9/9yv02XYbIxekwzsexwPQHc7KbIf5ucpcRXF73HFH&#10;4NP7+3mtZgPcEpfwmDgFEAm5Kz799o8Acxz3B47WEX2glnwNlQyac4yBoIK6tjnnSPVt7i3wKfe2&#10;xG5BRhudWmsaKDXfU8tR8MwqDZSCUuY+6UFE69hFwCIQFxz9jvuHEBA4FOZAN4B9x16vodcrZP/E&#10;6Aeaj5wIBQBzRB+IaNgB1Hl4iEyv10IezcPNnHjghKxG1uNZIOaYhM9z2SdJKBzDHPfW58o4YETA&#10;yw58/gS9TDB1OPr9wP1+x/E4MEbHXgr87UKKJmVdJaN3EFUKgohuxsUPEBIoiuiD9JGj0CDpgdHH&#10;dG458KZlZhgxs8tpwEpNyMMHeu/UwlBRUABzy/eDmSHUWmGiCHN0B0shilY4kQ5jdLgPULJDOc92&#10;VtORhtebRe+Guk2YZqK0BM7GDhZZZxnsCrO/KOsTw8jTPJt8sSJ2PIHB9PmRJL6fwQg8AYdndzOf&#10;lCWmZ8mwkd/0eOrIL38wC9V1reu6Zklwfmf+3uQUIL2viAIc6O1A2EAhoHXLaTMVVChiWFgMYvXZ&#10;AwQqPn35Lb5+/Qk/fP2K7XKFEahaUCPBNlWNT++f2VDwaI77aChw9Fn3oRZ4FNANPRwsBQW5wQil&#10;wBBwN6iU1Pmba01jDMAcm0p2KWYp6jaCQu674vP1Mz46ogUoRdFGw6MPHD5wvV5nZwPZq4ugQlCq&#10;zkZ3+nq3oPjawsQYZrT+QAgC25ZjPipBc1YhuCuu2yV0v1IK0dq38HFwKw9ctrdotbBUgRSGM+gC&#10;5ASChFKZGZrEiJH0AiC3W7tHmNF7Dz86YZZszLN9waQ9Yx4o0SlSk9FN65bpuCJs7xPElAgHRTdQ&#10;C0Ik7vc7H7d7HB8f8NboZoh5DSIlQOdHP0LuncEdv3p/j/tj8BEOU0aVzlILWAr6yPlqLXURtkhw&#10;dh+WslRMpfDJ903lowCUmKUPWbKnN3v6i524ukcRDlUNinLAcoHOMKgiipacLp6KTSoaRZNyLqpk&#10;JLemtYa6gftO1O2yUn1O00rCnT0B+0VzjojIZUfLK6TDPnGH0zmsrH4ifGfWzpxePv3JiTSsZOvn&#10;4BIA/e//h3/2X2/7/vYP/sGf/meLAb2eLFOLdGErzTn/e2JWSDQ16ynOjbaY6fUYHc0MrfcwD+ZO&#10;0QjVyloKtlpmDmWUCFz3LRBGmxTcPgZbz6GZ++ORjQcRMEbQPGNBvcTdGs07NngonVoFuhVoKQEE&#10;VRT7XoMwkoGqmnWjAWEB6yPGMOZS1hGKYCVRwWB4QnRFQvedUiqcCkgNj06yg5QIFkIrpNRsOZK4&#10;QFAg4RA6JUJJzHkOd2dRQVFCGOHeKQrUSlQlL2VD1QophcdwNI/oEfy43UgSe5ZU3LYt+fpVGfTo&#10;o7MdB3u3cJu9ZnOqIFSCqiDrjtAag8pBRQthg8LqRl7egLf3wOWNfrkiru/wyyf65Q22XzH2C8a2&#10;c5QNtu3B7UrUK0w2dFc6A908uju17uc9uH/7xn40wJ0kk74+PLw7H4fEYcbmHfd7Jy31Jy510L3l&#10;0dUl257/M0CVggBxPw7qtoOqaNZp4RjDw0aQzDZzLQVbqRBOahYAoQNwcuJTzHYq9ssOCw+LYNnq&#10;dBgANTtIkrNzPCfHh+N+u+Pt/Z113+kk+hgYZkm4s4ZSFNu2Yd+3CcumkZlFShEGgJicDH/hCMWs&#10;STg9dAbewJx9mebNlXakO5gllq+oPTVS/exeZCaxwKGVBQRQfvjp6795tPYNq2xZecX68+mEuBKZ&#10;54UtTGZlHvOHZ2vm/riHmXH+IkcfsGHoIixasG0VHlnbiShEJEdvkZETMNZa8f72DlHl437H7XYH&#10;3PD5j37DMoApYMMCTbovjDDJN7obLuXCQwoMA2aW8lke6N44bG4XF4WKMlleYIjQECnEEXNGUCYP&#10;YiLXAGgU1q0inGjNOZWTYWbsjmQ05jRj1q4kN6mZyiFAUVQt021HUrsRU3Nw4NvxSNVFLZRtgwrp&#10;PXDZL3Ovg6eugM6dDylUki21lU7PYxSeYjSjd0QERHtKqDE1ILJUyPqzm4FYqmycZeM4caNFj53q&#10;WjyzzVn41urZXRKBjYHRB08dxWzZRTuOXKUXg2Z3lHKhhUNGRy2O0TqOViD6CZtksBo+IARK2aCl&#10;YgxD7w0B4m2/YIyBboMRvoaaaA406/BgjNWV8ghHshJrKRQI3AhrmTGqaozWWUVRNduPRXUS2Rwa&#10;QVFCdOlaEKpJWnscB0iF1gqCE0/wCBOuIOdncX7yFfgK6i64YeXoP0vPz6w/LXhJN87u9+sDT6Hf&#10;CWL7kjdgnl9iLoQMnmr181fLS95BPGdeV6JwphjTO60S6PyIM6V4/guY1WcCOfMSLCZnfeAxV6Rb&#10;BL5Eag1MFkLSiM0BEdRtg4KzPk+9vh9++AE//PgTvrxf8Kmkvl/+miDcQAP2usGz1IVniZELQ2xg&#10;37Zs1z2OrIHngc5JuASIzHNE2yPbTVlDecCMTqCUSimaTDHPVCPjo51vYRsWGCS0YqslEXgE1I1V&#10;krFp7uh9JAKWQwKJlYSHavIIPEC6o9YKUOGWgFW7P9Bbx0CgXi4oemGRQK3brDHlBKd4HpulkOXY&#10;aFkaVS6lZDgQrXe2o8PMEiuhAozUg1ANLUqKxCmIO1IEB+4QIdMIjN0cMJvKVzyBLp8hTZiiriLE&#10;dtkQPecZBI73tw2PaBjD8HFrqHuyVrdFHMoQF0Rwm/MfrXeQQC0FFExnoRCtQKRClIDLIRMRGN3g&#10;1rN1nvMOYR6USWlOgmeWTYvFKARCUtFatZAZBM6zvtYYlFJoZjHGYGudBNH74PFoGH1g2zRAgbvz&#10;Zw7iDNnLSp+W/gzE+c14wRGe/iMmLsFFd56tyEWCeulQxHrenz+0AsCf/ju///Pf/+6P/tFl2z4j&#10;8c0JL2XdM53RREXzu+d8w6mofgYKRATzzWj5m44kEplhuKG7Y7gBkg6hSMGzXZLDJT7bjzaFMcwd&#10;RQvGGGi9w2Lgerli369IidU83JsKgjkH0NwRlJxtIPF43J9tG+Zk5TBHGz3WktVlQlh+bqWZorkW&#10;bqI6YwzcHo+ZcqZUjY2R5VbW4CQyU9i3DarptY/R87mFcEoq+4kAoogEtRCS3CJ6gMvgIKi5vj11&#10;pgKnmKyKUiSxAk3a8MxrczxbVKlFo2479v3CbdsjFqXXDTYGc6eoUyBBJUspUWoFRamqoVVyLyUi&#10;zBy9taeaUcnvZWbhc/+DQCiRqbqEm+F4PNBbg7tRKaE5mhk2nhlHBNB6cluGAaNZbFtBRPB+7+EM&#10;mDndnaXU6GPgaJ0eEaoFEY7H8cDlcuVWNygElUQVhQJ0G0nR8kh1JEsB/pL69AzJ86MlB4gtnMMt&#10;tRCRZxEEhxl7y+EoG44+Bo7jwJbK30QQj3bQzXLmRpIlSwb2y4aimsNy5i/RN1Y2NkenZ8iNM7M/&#10;rXml9Ss7OFN35Ig3ZkfRV4YwAYyI56H2WYS8eCCcTuEv/8W/+ot/+X/963/2n/zH/9F/UUq5rnxl&#10;dRgmRPMCOCzPf1JbI/u9qSLhlg7h0R6g56o5CaCPEW10Ht5P2qisGyZySpmt9RABYIzsNmxlS0Od&#10;Ayvf//A3uJQN1/2Cuu1wt+xJzxHZ4YaHZTZigTDz7E/nexIiwm6puTAn+046NZHlgs6ugmaPCTEM&#10;3kdSd7NdAoRDQVxqZgS1bpBaobohR3Lyd2XKjlNyEjIdXxAi4QF61rMsSlZBoHdehNhEJwwsCfiR&#10;PEZnnwNFR2tnV3EJMs9Cl6+J3drUQtGUk9MCiNAD9HNAaUSEzZLjREMR6dUZERBKCtNyer7cIEG3&#10;DlhHhGV2KAoRZR8Gd6PnYHae2AggsrEoolS9UOhJuwY5wgjJTVy9Db6/K0tVEMKHdQz3fD2l0DwX&#10;pYoqH8eB4c5t2wlEuKduqLsFwkgCqpo3WwW1bqHpALHtW7DUBBpF4nK5zqnGYK11zuxMnQmcbEO4&#10;T2GfMdCOFpfLlaXU5KhkWcxaKzK7MgYcRSW2WnJBTUS4Txp3AA7nesxYriJW0TBxiKWsdrYA12DD&#10;LEQjmNDLJClFPPdCn72+n402xss3ouDl4/zpVd/g+XmeOp6YBta5WLnIPD4RKW6StSMUxCYFb28X&#10;uICmQL8BbTQc/UAh8VZrigWpRimVwzrCAloKJOzMAnQKXqgI6MCPf/geOwr+3b//Gdu+QcLBYVnN&#10;bISpwYAc6gGgrOjtAXfDtu8otYCqKB4cNmA5FATNyZ7cCC5TdWcuy7U+suVUC3TfoEgGWJmA7JhI&#10;s6FG9lYd3+53vF0Ltr2CUiDwVCn2gaRsCRgMRXAnku9fBO1xsA2HiQAbYQCHA1YEkWw52DDcHgeC&#10;zLFdK5OclAIjz1szoxCnNJ5UaqmoCBQmictGo40Oh4GCoCi3bcvMrx+pSgQDIdGHcYwe4SPxBzjI&#10;gFJgGBB3lFqxTIn0dbASrEpYDCEKqiYcO8/2e3How/FAQ2sPHO0eYIPHNsEPCYii1g3BgdEa2hjY&#10;9p2p0Gzo3SiqKFrR26AxUKmopbD1hhGBUreJzDtaG8QgZruTj28fKEWjisK7cd82QIExOpMSAQxG&#10;Mh1nmzStHEmBHtlJW1OmZrlpLNzRjkazC/atIoSM3D6UufZ0RM+wf6YRzxJi8ZnXvT0Hp5J7HrFG&#10;TBah6RysYjwfdBUtp+nHfJ6fOYUZUE4Go5+ZwfImPC9GcgEIzea6qzhTb/oAbAAYACTgYjAGDAYP&#10;AtygLAgbeNwHbuUOMLBpJRGoFRCJ6ONBDYNAgqyECkqp2C9v+PL5t7h/+xF/9f0fgOs7Pr2/470q&#10;rkw84mgDH48DlEAtBaVUSBGUxBRobihMIpUhQlEYuV8BgCd1FYDOoRzGXPhdBZYcZRQ3tHA8LFHr&#10;69Rk2B0YrkwQE4BWtG4gOi7vGjBjuIU4eGFOOoJg6w23NmDwnAeBACXVkOmc2RAhmiBWuIebsChR&#10;VGAocJCJGyRGUwuhJSXNIzxGC3ZYqrXNdL2ohohQ9BqiG9cWbe8HRrsBqAG5MNDgYXAYg4qyVaoI&#10;VBroJQ0bOxoGgjnC7DZnUCKgCnDTlJ1LCjERniI5UiFFsdEAVEh5BKuB18phYOmCrWbw9gjSDf04&#10;ADgqgVqA0R/wCEipCAhkONAfYNFwEoPCMiQqCgTGNlpK80nFplt09twbgqCIhp2gKqKPQZky+N1t&#10;BkuhaI0xOod1iDKGNTJGmDtq3QkEzMcCQWiB+Lh3vDdgq4tjlOVCDkE/y6hIa+f0CC9ZOhYdNdLQ&#10;T4+w0IGVRcQJYi4TjleCwtO2n74CocsbPI7jp7/8F//qL3715cu/99vf/PrfX9wFvLQe10XNdsJJ&#10;uHlxKQCI0Qfa0RA2Jw85dy4yZ9AtiN472vFAO24gUxbdDBg9VYSUSjhQSq5jgweqltyjTMZWCn10&#10;9Nbw7XbHp/dP+HTdsdcEBkc8F9iuyJQg1ESMIdhqjVQMBlUUpRTUUqair7KUAq0lyydh6pipxhgd&#10;vR1ABMkNRAVsajNPd2xuUwUKYFW4ECCjMIkwqoUOoJmhh6G549E7jjHgQdR6OVWvfYl+ZFqf8oyr&#10;ZBs2b2nqMWDVj4l/hK7RZw+u6JF7FV9uW8R5dz18tmVTEWS4wdwYbhBJvclaKgpLXtucRFVVlLKj&#10;1D2zFCxRvZgEqSw5s9VsXJRqs4H744HRWy70HUlGa71x2ADcienERICjd3Q3WACY+xtAwkYOSlE1&#10;AdmpuyiTfByRrCCZlIKUQ5i8zhnMyImLz3JyRv6kqnvuVChamFE/MiB6cPQRw4xkSttNDIdZLs57&#10;xlmmjcEI52XfWGtBLh2bkzUTGPTTEazab3FjlwmSq1aMOamRzPOJwfpy+KkTgHjdBHJmCVyJw+wy&#10;LgfC0yn0MR7/9g/f/x9/8vu/92e/++2v/4Nt2z+dXc+VekwHI8+sdIFzz9yFgtYajscDMEetktLn&#10;XAeIyeYrE5H3ARsH7kfHrY2UwBI5b3icJQsgIrmAJg8ihYn8/s2PP+LT+xs+v13w5f2aB0MEUgpK&#10;lZyEi0DdNlwuF6gqbBhqqSylzFmJrJ3NBvrR0kDgeQCZu6IMAbOR7WoRhgdMC4ZITsUzoELsVbAL&#10;sRHYENhFsElqNaQYbarzdHc8bGDui4qg0CIQTgj1dPwCYM8DlJ0T88Q6dAKMmLyHPMypL6DphYCA&#10;2+J9WEyWYtbholFrzeXVM7vwWNRfQEqZjStHeKeKUJMZEpJs7FBBqkhLSWblMGRJDM5rzP8XuUcZ&#10;mkgozAZGCq8gfERyEGIqVCXLsPcDvT2CCOy10kiUUnP8eapuUZLzwUTz49E7xyTEZPIrUJlr986Q&#10;Gqe2gM/PC08KMjL9z0iX2FkEZQKoU65tmCd1fbZBRZlCQaVg27bMOmfr+P64I9vBWWZdLzu2WnP7&#10;19RUmED7jPwvXT6SK+CmD0eSTBOH5ErgYzqvCAv3xNCweENnNrHqSMx5iAlixll24HQK6+N//d//&#10;8r/96+9/+Jf/6Z//2X/59E3TYcXcXJNwBledysDaJ0BExOPx4O32gdYOKGe/Xp7Du+ScdIQjrKM9&#10;brj3jkeuU1sgHECmTBdipdgzKJJFdD5m4NEHfvr6FYTjN999yXYnBQaitzYPXR4C0dwR0UbH6COf&#10;JwJjdBBx7oKImSIyB4umZkOm74VzetHm14Jp9J4YA5G7BTAwrOHoDQOG4YHR5y4hUZRt6iEQyO7H&#10;K7obU20Y6dRsOsN1DkSW4lASwpCtWy2FZUapGWSymxopfT/G4NEO9D4AkrVWIObB96BoHvpFcJgk&#10;v/SzLLmLwzrc7wx/MLzT3DFGoHfDo3WM1pmEHXty7GcFy3n/Fi9FRUNVqEIWLSy1hGoKkng4kj5s&#10;rKXw7e0KsxTDUS3QWrFtG1WVZiOpxUKSilK3ORo6R6ozZOe1TJxUZsD0mTkLOEenOWcPsnRQEbon&#10;AOhuGQymZHwatKfDqxUqEsxOEFsb0XrncXTY6ImJ1cxI963GVipLmTyGyVqceB6fQXcZGydbaaUL&#10;z3cVyAGr5+MYImzhALNLkPna6gws3xjrsdJPkuDfdgoA8P0PP/4v/9M//5//mz/9k7/357/+7ru/&#10;vyiTc/o2sn87T2cQCEJEKHPc9Ha74X7/mMYsKHONUL6Gqd0n+e9VicqcfBsjN/ecL2Z+XikeZQ6s&#10;BHJUNXLyT+uGn75+g9vAZVNs+xVBwTEMR3tkWT+5DrMNAFXFGDY9N/PWTkmyIiWjcQBVFDSHes4K&#10;7LWgioRSWFQhblA3qCiGAccwPNpAmynuYOBwh4nmBGTZOSznNpaAaJghbMxB5WwT9tHzSEyNwNkn&#10;Tk5BEYRIZrwiEKkAiZ77HbHCia/SURhaCkut2LaKbd9Q64Za6ixR8ASj5qHJw+mnUedAD9HbgeP+&#10;lTZ+AtmQsvMVW31D3a65Xk0EKcqc7eXw7G64+WyRzRGGnE+hEKhFUWtBLRtr3UEtEGYph6WOiSwt&#10;HXlWZmY0bSTwPPO55jMYEBUU0VAt0KIMXRukkN6UQqoiVGM1oQHE3A9BYEbPTI/p7nNfBkFJeTgg&#10;MyyzEXOhE90jxnAMy65cUY2UhBcSEarCUgS11ohYnJ60UX+mBesv599fcP9M/yN3XMQzg54LeYMZ&#10;CedbM+30JeWYU1ALnnh+/J1Owcxwu9//7W9+86t/+On97Xef3q9/9HROca5iz8OSpKjVvTpa4+3j&#10;A/f7HSI8HUJmGYDNrE4klXCX6EX63NTUhwd8DBz3Y2oy5NboM5KC0AShI51+ynaP1nD79g2//s2v&#10;50CNQ0Vy9XhRdDe0lPDC9XrNNzEvCFtRrFI73KELOfZE1GWeuNEHhhl7tgNx2EAnwrSwU9EiSTlE&#10;yshXrYgQIDSvWjVZnkwpOYnpCC3Vn8EAhNBa0C2dVinldPBpv8HcT+Apf0ZBEOFuzNp+TnSWKX0/&#10;S7+zbCslMZ7IKVafSh+cswxLNGnSGQEKVCqKKhgD4UeE3Rne4KPjcQyYZelYVLP+J+delsWeWQNw&#10;uZ1jtMHjaLAxsJJ6OsM9ZgkVEDJKzZ0ZWToRya9IYRTRLDG1CLZaU1txrBVYnNyCWGgePdfMLe3M&#10;vKsEp0ofVlmzSg5PPCWfezI8Raf+ZC4VWQY4nUIytWaiN4sAoYieET4sOQ0iYK0Vl+slg9uzTM+r&#10;j9XjOyN5ur3T8kAPntn6WkI7M9x0CH46D54e84kpAIt3lA+eIf//yynkzwf+t7/8P/87Ivhn/+g/&#10;/M8XtLmCyWqCp+zXApEc7TjwuD9O4pLMdyc7r0IwBUakKF2A1KCRcN3otSJUw0ke1vFxu8XjmIAT&#10;GZZi2XkgIqIWct8UtUjsukNC2YdH2QS1CveaM/QMY4TlVZqxULDXGlVLVmM2sNcaMRp7a2jDwhAc&#10;Znj0Hk6iufFhI1ALQ3SVJ8lryLARuSXGp0xxp+R0YkznkpFYAUw2YD+OOc6cjrNZTzmwWsNEqbNE&#10;WvL1ljL49MkOjWkcYwyMMWiLMaiCWqdzEEIn4OwR8zGA0Wym4gBFMoUvOhcDRXaUiMndN9joaMcN&#10;oz8Q3jmGgVERUcINhAhEC8pWMebMS6b0a5Ve4PF4oB0tQUGQdaux141VC7LyBN0XsOpAOCdUAw/C&#10;DCg0SEK4+b5pZp21praCeaJyNp0HI2XfPAy5KQy5IiYz1knaGtQwuiMk5fiYjiGX6UWAqhqkZgiS&#10;1MyYjvUUpZi01HAEzQbNLJWmi+REmcfSQyFJ1K3gcq10N0YYVyqfLd44M4TTYFe1LpOzEqsSmI8d&#10;2dEJs4UlcFrq86HPCmSlB7ONuZwD/g5M4Zcfv//j3/3TP/2T3/9Xt/v9R4AopVzOtCAWxJyf3Yyt&#10;Nbbew90oFFTRVAwOo9Yyh5lylwMjcl7BPXvKpWCvhSpcHHmGZ206rNPgaNYSD/BU5RkOBJWTeYei&#10;yuO48VI3fPf5CxTCDUDJEVy21hNU0kKoRIezhcEK2eDoCBjIlDpeK9Z1biUDRWQCtYaAU7yDloKk&#10;QKb7AXDYwCRLsSrpvWGMAz3VczMuMFCLzm5AIvMR2SXw8FAUzpZ0qD4VlcIGVIWlKsxGakULqVIi&#10;KdqZadpY/W9CpExQOghB7PvOfd+jlgoiaGZo7WBrR5gZQURqUBQWrTERfYYUsF6iXD9h//xr7J++&#10;Q71+AsvOoORzeqbeqiVb3HPln7tBJxgnKiEidDf0PmJub6Jlj3/O7wSFEu7B3gdaP2LfK0VzhR+L&#10;RsqvKQMMUSUpGBFBVapKKDlZjLl4NCZRC26hRO6+mP9bkJ5syai10qyHuTPFcX2St5hmP9v18UIB&#10;cszWYnKFZsCPySJyrpuROBRRq+CyVaxW5DOKnzUzFpDImfCfMXniAVk5OH2t7LNzG/vqRszexepf&#10;JE0qZi0ReArHTrCc/79O4V//1f+Df/IX/+M//id/8U//8f/9b/7qn1NEfveb3/xDimyTGHGuj3P3&#10;OI6DLcE9ltlCJOLsBghnG2hejgDY8ponHXS+J0SUkuncGB33xwNt9HQIYyDM4cORFFmiaEHZCkQF&#10;H7d7vr3Cp1+M3CXQuqFZoA1HiBLM9NssQC1QqdkKQKa7tWw5n49saYbnZqbUHggUOHTdwLPhk2WQ&#10;zR0CRQCGQRj4f2u7mh67ruNY1X3OfSORsgNIYAIk2yBBdv4L/nkGBO+9ydKb2Auvssgq2iQR8glI&#10;gSAJMpxIgOBEVmgOZ94953RnUX3ecBcIdgbkECSHnIf77j3dXVVdtdzTvbEERsxMmpHNtKRcgB+6&#10;91qmZiFzJUg0Yh9Aqv5RTJzDW2cW8BW1ieje0FyuewXk4eida8mJeMW8he1AYJGqoJyedzsNhNah&#10;vXW044D3O1rrhDXKV7Acm8dJYHcbyXL0ormxH529HzLXjeA5r3UAqJjMMYveNJKqfuf15JDzN4zG&#10;zKn7YE0ZvZjRe8vWGuXboRvCmooPYqG5ofXG3hp2/JtXnpQTNYICsA6iAr7qGdqMhCt7s4phyYwT&#10;t98rtGhpl0H/TszIVnHqYeQeo4CUsvHoFVtcwL3wO27u6E1A9Ok7ahxIgBlxM8XN7ZmQdRDUyLCZ&#10;hd1WYI/+1Q9V/5CosPH/81B48+O/vvnN5x9/8tnP//HfPvrZO8/efvHivXf/nCWbSyQigtcxcL3K&#10;Y1GEVkjm7OU+ISQ4JbHVDNQUtMKE2jcRFEaXwhE040pZpZ9j4rxeE2Ngx9CPuVJzQtThTKyUdfzd&#10;s0uCzkhiydsMMI0Ze3270XE+nGkL5QeVmXOCSfbWcp4niYSbZa5VYyioa0guAGuFrNxlApOtKdCm&#10;aUEnuxnpJWkuGmyuwHkOAkhvjt57dQo1ctRon9A6dKTaUTNudQvdLFn6D716ICmK8nJ3wXEcMHPM&#10;c2y0KVcs1EmTpWeom3Bz6jf4Ls0c7mRzZnNna456ONQLFyaDXGRGhTexmJGAud0q1Foz1xqca6by&#10;OxZ3OrXwDt8HRm6LstYMmcCcA9fzEbmGBFRlxb4Zoru7O3kqVgUc58lV5rsCHkN40Aw5XVEGqQId&#10;E4lg63dlUa+LHGXPRUVzk+bZmnLGW+vsx4F+6RVpv8/ppyfPTO7grI4oFIGmkTsizcDj6LWrgix5&#10;HJ7Qg11lqkyCcrfZxS5LuRhzs2uiJCvZR7TK7jHqNHlKfqmTZksZwI1pfKdDAdAW2P3rh//+l4/+&#10;/a8++fyLv3nx3rt/djmO5623tzITo9Zix3mCsdCpFYGZU6gqLW3r/9Uq12a4E67sSLhrnOgHLpc7&#10;9nag+U0QrPY8r7hOpUxdzyvmOkGEdOx+R0+DJfLSG7pTSG/TvBix8Hg+YsUimKBJdSaDvsCaJyLm&#10;bgXhrrN8roC3zhXBa/HrM51JVePLcbA3xY6BxsgCVpc0Fs3Nz8AAAAegSURBVCAZqzwOrLFf7rhn&#10;aXW8TmUbJNcKardf872s9hMg8+5yYW+NWtvVvLoieM7JLdUuTzV1ZpuTrhKSGVTbrdXMhOb4tSah&#10;1wF37S40l0R8pJym9HMAEbRdZ1Ljx4xK8CpTmUzJx+c4MeYQTlEVUxvhTXFuTEasnb2ptlw8O1cs&#10;SjG4ZOE+T4b2M0iv1oman2VxFzjHWTShJ6zzFP0KM8+IZIXV6IeMYxiRmKHmHgAfHq8gtQr/8Pgo&#10;N/GVtcshSnLMWVha4RdkXTcr0E+vfx9iq/B598bq5NCPph0bVjWncjCAwp11QmgcYamqpHFiZlCJ&#10;VvOm3alDZA8c2AV7H9bYmXsbxsTTV21M+DsfCm9+fPvy5X/8wz//61/+6ssvP4zM+JM/+sMfRAbn&#10;GFjnFS0HkImZgesIGaSQakuR9FoSMvdb4s7SVZNleZGzhAQydEc77tS+OhkJjDVwPR855skxBtYY&#10;lP6gnHRM1GF3SwCcpyLux/nI3h29V8Ygt3V54q3jIMi92kxrDTMC13FqniU2uEUUoo5M5pQOf5xj&#10;570jIYksaDA4jgQnINciWloadcOMbLbgCBoSIzI7jc2I5p5dW3W3zcQVwRmRY02cMvNgsqBoJCMz&#10;l25aKaIzIJxDicncq9lr5RwTCe2a9KNDOgeDu6VMTeWDsR2fKeBQZi7nKRyj7tdm2ow03taL4a3T&#10;vesqxa6m+7EU0LFkdMsnhFzHS1MOAyMW5zilE9Chl3Kx7ri0RiezN5cwa0UevYMJrjkARhoTxqAT&#10;CYSeK5fjNDPZyFIlUuIkHTMafZqlCghgreU5F4zG3jwTqwA+eUw+PXCRYy5uYDdypVYCsjwWEu5k&#10;b56t72GmHuhCDbbPlT4x5QnlyFSieEQwVmTOgA5R4MZDQ50f9mi0D4CqwTVN3CRI9QWiS3+XQ2F/&#10;fPPt//zyk08//+u//bsPf/zB33/4o1f3r1+++wff+4uc56tMeCT6ypTxhrd683SUbczSvdHNsk5T&#10;gkYn0wsBdvPU/NjRes+DDb2XaSoy55xcc2CeQ61pyvsggDz6re2FQqnUdmcsrnLHSd3E7N5x11tq&#10;S9AAtyz4Vm+EFI2p+VZCpMjIpQpCs4Z29MRWJ0KmIJqPMt9uzkCUtz/o1uGkXJst5cTUGpofjD0a&#10;mjGraoX2NrjUbMpEEEk5euXW5WzkWvkLbhSO4VqjdmdJMrYLEd0bvdZ53ygy1HWdjDE3PgB3Rz+O&#10;SlBilZ5tygKe51mWfiroe5fHZLxCdSi7sude773hEHo9GlMyVGSQWYpWYTVzLs4xuA1rvADh0iiQ&#10;dBLaCTkuneWHm3et0c1TYiaJdRrIA6SwZY1jEeWEbcZWmYVbBBUrSHEYrIQCxEqc10Wt+c9UJE+k&#10;zJn3WwKa7AkpWjqyNfJy6dmak3jyZ6w3UPfdvrIyz1OzkMGYM9eajBUsSSpvc0be7gE8sZt7kNN3&#10;qIOhykbeyM7fy6EAAJG5xpwPY86Hr77+9Qf/9PEn73/48Wfvf/Py1adu9tY7z57/qUnuSjcDy3fg&#10;BpqspX2IKamzYupnhX2Ktxb6K8MNtwbvCn7p/cDRO9ycyMTj4wPu71/h1f1L3j/cI9dCbw3Pv/f9&#10;aqx4M26hOY7j4NtvP4NXloLkvtJuJoA5l7wajq6oMtstXsI0koAkWm8AFUG3gUo3L/pQngvdgUPg&#10;Vc5Y8H6wu6MBOMdVUpg05DScUAL1iMglQxiWvKai9Cy9OHwH2Zjpos+hgCiURt54uVzS3QkZo1Zd&#10;J9xbuje01mgyT8Gac+sgshiBFAM0OebMMQbnFGMAgZwJSNhznqOwc4LGTdPt+T8jF2V9v7AzJWNq&#10;BTyqIhgtt7KPFWtnAksxzlKhQkzMZois9YQ3BMDrinwolokwXNdQIvQKcjHLK7vk5IaWAvPIMlyl&#10;cIXeOro3WELJYbUpexwl0ELi0v22k9Jaw4qFFROJwCw3ZRYlXKAfRHOmVv2b4e7ugs0uVZFUCb/9&#10;fssTBNur9Vu1KzI3yIi6aLdn8s02YP+a9enpzwRPlVICmzX/f/345uVvP/7iq69/+vl/fvWLjz77&#10;4ievXj98+ccv3vthrKBRtmzmLgYYggpnUZaxlpikta/XrmiNZl5AXmdrnc07e+/o3uhuzAye44qH&#10;x9d8fX/PMQafPX9OYQrBx+uVCXDMycfrWTMa6u8etdCiQ6KqkRD01lTtMsVFC3BMrjkYMUgEmxud&#10;SU9Bft1dAhwnF0BvBlhyMXhds6ol8romH9fiXMlunXMqd9FlX0dZ1RsY0L4ewW7Gw5tMXSsrMiM4&#10;5uRYC1p34G1c0N1SXs2VcmBF5xqNwjM0MsyhMJTI4BuUK1tveblc2FojyZxrcowhrcRa3DdXFF9X&#10;HQ5W4QaRUbRrVrMoTwN3gatrirNnVeYVC+McHOPkm1XP3Nl7pzWFrtTyAaw1Bki4toauWx1Kw5pL&#10;ug8a2Ls6jnqgRg5MQCFCpeuYa/E6TkRKdPRwDgSNGQvQ9mNJsQO0LgOgmEwT8Wzm2mOJdXtedRgb&#10;tj/ncTlYiknUkV5ngg6FIpVB6gACEjGHHKTX3MKl2wBSGqIiIoqE4AatpYAggLR9KJQAov7v/wVJ&#10;Vns9miEp0gAAAABJRU5ErkJgglBLAwQUAAYACAAAACEAU4waY+IAAAAMAQAADwAAAGRycy9kb3du&#10;cmV2LnhtbEyPQWvCQBSE74X+h+UVetPd2BqSmI2ItD1JoVoo3tbsMwlm34bsmsR/3/XUHocZZr7J&#10;15Np2YC9ayxJiOYCGFJpdUOVhO/D+ywB5rwirVpLKOGGDtbF40OuMm1H+sJh7ysWSshlSkLtfZdx&#10;7soajXJz2yEF72x7o3yQfcV1r8ZQblq+ECLmRjUUFmrV4bbG8rK/Ggkfoxo3L9HbsLuct7fjYfn5&#10;s4tQyuenabMC5nHyf2G44wd0KALTyV5JO9YGLRbhi5cwexUxsHtCJMkS2ElCmsYp8CLn/08UvwAA&#10;AP//AwBQSwMEFAAGAAgAAAAhAH0UBN0HAQAA0wYAABkAAABkcnMvX3JlbHMvZTJvRG9jLnhtbC5y&#10;ZWxzvNVNasMwEAXgfaF3MLOvZTmJk5TI2ZRCtiU9gLDHsoj1g6SW5vYVlEIDQd3NUhJ68/EW0uH4&#10;ZZbqE0PUzgrgdQMV2sGN2ioB7+fXpx1UMUk7ysVZFHDFCMf+8eHwhotM+VKctY9VTrFRwJySf2Ys&#10;DjMaGWvn0eaTyQUjU14GxbwcLlIha5umY+FvBvQ3mdVpFBBOY55/vvo8+f9sN016wBc3fBi06c4I&#10;pk2enQNlUJgEGBy1/Nnc1d4qYPcNKxrDqmTY0hi2JQNvaRC8LSmIEEUDJyqi1ENHY+hKBk5VBC8p&#10;NjRNbEoGnl9OioeKNyXFmgaxLhn2NIb9r4HdfEX9NwAAAP//AwBQSwECLQAUAAYACAAAACEAsYJn&#10;tgoBAAATAgAAEwAAAAAAAAAAAAAAAAAAAAAAW0NvbnRlbnRfVHlwZXNdLnhtbFBLAQItABQABgAI&#10;AAAAIQA4/SH/1gAAAJQBAAALAAAAAAAAAAAAAAAAADsBAABfcmVscy8ucmVsc1BLAQItABQABgAI&#10;AAAAIQBjRD/v1QcAAE0qAAAOAAAAAAAAAAAAAAAAADoCAABkcnMvZTJvRG9jLnhtbFBLAQItAAoA&#10;AAAAAAAAIQA3CU17CdQAAAnUAAAUAAAAAAAAAAAAAAAAADsKAABkcnMvbWVkaWEvaW1hZ2UxLnBu&#10;Z1BLAQItAAoAAAAAAAAAIQBZmVVH4yABAOMgAQAUAAAAAAAAAAAAAAAAAHbeAABkcnMvbWVkaWEv&#10;aW1hZ2UyLnBuZ1BLAQItAAoAAAAAAAAAIQAAUpWrvcwAAL3MAAAUAAAAAAAAAAAAAAAAAIv/AQBk&#10;cnMvbWVkaWEvaW1hZ2UzLnBuZ1BLAQItAAoAAAAAAAAAIQCrphevUBMBAFATAQAUAAAAAAAAAAAA&#10;AAAAAHrMAgBkcnMvbWVkaWEvaW1hZ2U0LnBuZ1BLAQItAAoAAAAAAAAAIQCqm7/fdQMBAHUDAQAU&#10;AAAAAAAAAAAAAAAAAPzfAwBkcnMvbWVkaWEvaW1hZ2U1LnBuZ1BLAQItAAoAAAAAAAAAIQApCFBm&#10;xcIAAMXCAAAUAAAAAAAAAAAAAAAAAKPjBABkcnMvbWVkaWEvaW1hZ2U2LnBuZ1BLAQItAAoAAAAA&#10;AAAAIQATZdpgo70AAKO9AAAUAAAAAAAAAAAAAAAAAJqmBQBkcnMvbWVkaWEvaW1hZ2U3LnBuZ1BL&#10;AQItAAoAAAAAAAAAIQDtmEQhOugAADroAAAUAAAAAAAAAAAAAAAAAG9kBgBkcnMvbWVkaWEvaW1h&#10;Z2U4LnBuZ1BLAQItAAoAAAAAAAAAIQA46+CwFgYBABYGAQAUAAAAAAAAAAAAAAAAANtMBwBkcnMv&#10;bWVkaWEvaW1hZ2U5LnBuZ1BLAQItAAoAAAAAAAAAIQDQ1Lda478AAOO/AAAVAAAAAAAAAAAAAAAA&#10;ACNTCABkcnMvbWVkaWEvaW1hZ2UxMC5wbmdQSwECLQAKAAAAAAAAACEA3CBjItzeAADc3gAAFQAA&#10;AAAAAAAAAAAAAAA5EwkAZHJzL21lZGlhL2ltYWdlMTEucG5nUEsBAi0ACgAAAAAAAAAhAP2q7mNI&#10;yAAASMgAABUAAAAAAAAAAAAAAAAASPIJAGRycy9tZWRpYS9pbWFnZTEyLnBuZ1BLAQItABQABgAI&#10;AAAAIQBTjBpj4gAAAAwBAAAPAAAAAAAAAAAAAAAAAMO6CgBkcnMvZG93bnJldi54bWxQSwECLQAU&#10;AAYACAAAACEAfRQE3QcBAADTBgAAGQAAAAAAAAAAAAAAAADSuwoAZHJzL19yZWxzL2Uyb0RvYy54&#10;bWwucmVsc1BLBQYAAAAAEQARAFUEAAAQvQoAAAA=&#10;">
                <v:shape id="Graphic 22" o:spid="_x0000_s1027" alt="&quot;&quot;" style="position:absolute;width:62642;height:65881;visibility:visible;mso-wrap-style:square;v-text-anchor:top" coordsize="6264275,65881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3KruxAAAANsAAAAPAAAAZHJzL2Rvd25yZXYueG1sRI9Ba8JA&#10;FITvQv/D8oTedGMopaZughTEemhBbfX6yL4mwd23Ibua2F/fFQoeh5n5hlkUgzXiQp1vHCuYTRMQ&#10;xKXTDVcKvvaryQsIH5A1Gsek4EoeivxhtMBMu563dNmFSkQI+wwV1CG0mZS+rMmin7qWOHo/rrMY&#10;ouwqqTvsI9wamSbJs7TYcFyosaW3msrT7mwVbMx3T0+rz2A25tB8HFn/rq9zpR7Hw/IVRKAh3MP/&#10;7XetIE3h9iX+AJn/AQAA//8DAFBLAQItABQABgAIAAAAIQDb4fbL7gAAAIUBAAATAAAAAAAAAAAA&#10;AAAAAAAAAABbQ29udGVudF9UeXBlc10ueG1sUEsBAi0AFAAGAAgAAAAhAFr0LFu/AAAAFQEAAAsA&#10;AAAAAAAAAAAAAAAAHwEAAF9yZWxzLy5yZWxzUEsBAi0AFAAGAAgAAAAhADPcqu7EAAAA2wAAAA8A&#10;AAAAAAAAAAAAAAAABwIAAGRycy9kb3ducmV2LnhtbFBLBQYAAAAAAwADALcAAAD4AgAAAAA=&#10;" path="m5832005,l,,,6155994r2534,47073l9963,6248671r12060,43872l38449,6334420r20530,39617l83349,6411132r27947,34310l142555,6476701r34310,27947l213960,6529018r39617,20530l295454,6565974r43872,12060l384930,6585463r47073,2535l6263995,6587998r,-6155995l6261460,384930r-7429,-45604l6241972,295454r-16426,-41877l6205016,213960r-24370,-37095l6152700,142555r-31259,-31259l6087133,83349,6050039,58979,6010422,38449,5968547,22023,5924677,9963,5879075,2534,5832005,xe" fillcolor="#e8f6fd" stroked="f">
                  <v:path arrowok="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23" o:spid="_x0000_s1028" type="#_x0000_t75" alt="Photo of Alexandra Bignell" style="position:absolute;left:21599;top:6946;width:8281;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EV3mxAAAANsAAAAPAAAAZHJzL2Rvd25yZXYueG1sRI9BawIx&#10;FITvhf6H8ITeNHELWrZGkbZCRS/all6fm+fu4uZlSdJ1/fdGEHocZuYbZrbobSM68qF2rGE8UiCI&#10;C2dqLjV8f62GLyBCRDbYOCYNFwqwmD8+zDA37sw76vaxFAnCIUcNVYxtLmUoKrIYRq4lTt7ReYsx&#10;SV9K4/Gc4LaRmVITabHmtFBhS28VFaf9n9Xwu9l46pbZWrVyun0/XX7U4WOl9dOgX76CiNTH//C9&#10;/Wk0ZM9w+5J+gJxfAQAA//8DAFBLAQItABQABgAIAAAAIQDb4fbL7gAAAIUBAAATAAAAAAAAAAAA&#10;AAAAAAAAAABbQ29udGVudF9UeXBlc10ueG1sUEsBAi0AFAAGAAgAAAAhAFr0LFu/AAAAFQEAAAsA&#10;AAAAAAAAAAAAAAAAHwEAAF9yZWxzLy5yZWxzUEsBAi0AFAAGAAgAAAAhAFwRXebEAAAA2wAAAA8A&#10;AAAAAAAAAAAAAAAABwIAAGRycy9kb3ducmV2LnhtbFBLBQYAAAAAAwADALcAAAD4AgAAAAA=&#10;">
                  <v:imagedata r:id="rId31" o:title="Photo of Alexandra Bignell"/>
                </v:shape>
                <v:shape id="Image 24" o:spid="_x0000_s1029" type="#_x0000_t75" alt="Profile of Daniel Flynn, who has short hair, a goatee and a black top." style="position:absolute;left:21600;top:16427;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tEjwQAAANsAAAAPAAAAZHJzL2Rvd25yZXYueG1sRI9Ri8Iw&#10;EITfD/wPYQXfzrTFO6UaRQShIAhX9X1p1qbYbEoTtf57c3Bwj8PsfLOz2gy2FQ/qfeNYQTpNQBBX&#10;TjdcKzif9p8LED4ga2wdk4IXedisRx8rzLV78g89ylCLCGGfowITQpdL6StDFv3UdcTRu7reYoiy&#10;r6Xu8RnhtpVZknxLiw3HBoMd7QxVt/Ju4xtFeUgreynMvm7m5ng7fp0CKTUZD9sliEBD+D/+Sxda&#10;QTaD3y0RAHL9BgAA//8DAFBLAQItABQABgAIAAAAIQDb4fbL7gAAAIUBAAATAAAAAAAAAAAAAAAA&#10;AAAAAABbQ29udGVudF9UeXBlc10ueG1sUEsBAi0AFAAGAAgAAAAhAFr0LFu/AAAAFQEAAAsAAAAA&#10;AAAAAAAAAAAAHwEAAF9yZWxzLy5yZWxzUEsBAi0AFAAGAAgAAAAhAEH+0SPBAAAA2wAAAA8AAAAA&#10;AAAAAAAAAAAABwIAAGRycy9kb3ducmV2LnhtbFBLBQYAAAAAAwADALcAAAD1AgAAAAA=&#10;">
                  <v:imagedata r:id="rId32" o:title="Profile of Daniel Flynn, who has short hair, a goatee and a black top"/>
                </v:shape>
                <v:shape id="Image 25" o:spid="_x0000_s1030" type="#_x0000_t75" alt="Profile of Stephanie Travers, who has long brown hair and glasses and wears a lilac blazer." style="position:absolute;left:21599;top:25830;width:8280;height:82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HkDLwwAAANsAAAAPAAAAZHJzL2Rvd25yZXYueG1sRI/disIw&#10;FITvBd8hnIW909TiH9UoRXZZ90Lw7wEOzbGt25yUJtr69htB8HKYmW+Y5bozlbhT40rLCkbDCARx&#10;ZnXJuYLz6XswB+E8ssbKMil4kIP1qt9bYqJtywe6H30uAoRdggoK7+tESpcVZNANbU0cvIttDPog&#10;m1zqBtsAN5WMo2gqDZYcFgqsaVNQ9ne8GQVf8jZrK6unu1GejqPxL++vkx+lPj+6dAHCU+ff4Vd7&#10;qxXEE3h+CT9Arv4BAAD//wMAUEsBAi0AFAAGAAgAAAAhANvh9svuAAAAhQEAABMAAAAAAAAAAAAA&#10;AAAAAAAAAFtDb250ZW50X1R5cGVzXS54bWxQSwECLQAUAAYACAAAACEAWvQsW78AAAAVAQAACwAA&#10;AAAAAAAAAAAAAAAfAQAAX3JlbHMvLnJlbHNQSwECLQAUAAYACAAAACEAQB5Ay8MAAADbAAAADwAA&#10;AAAAAAAAAAAAAAAHAgAAZHJzL2Rvd25yZXYueG1sUEsFBgAAAAADAAMAtwAAAPcCAAAAAA==&#10;">
                  <v:imagedata r:id="rId33" o:title="Profile of Stephanie Travers, who has long brown hair and glasses and wears a lilac blazer"/>
                </v:shape>
                <v:shape id="Image 26" o:spid="_x0000_s1031" type="#_x0000_t75" alt="Profile of Tahlia-Rose Vanissum, who has long pink hair and glasses and wears a black top." style="position:absolute;left:21599;top:35285;width:8280;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CB7wwAAANsAAAAPAAAAZHJzL2Rvd25yZXYueG1sRI/NasMw&#10;EITvhbyD2EBvjVQXTHCjBFMS6M/JSSDXxdrYbqSVsdTYefuqUMhxmJlvmNVmclZcaQidZw3PCwWC&#10;uPam40bD8bB7WoIIEdmg9UwabhRgs549rLAwfuSKrvvYiAThUKCGNsa+kDLULTkMC98TJ+/sB4cx&#10;yaGRZsAxwZ2VmVK5dNhxWmixp7eW6sv+x2n43MaL/arcyX6cy+8Xvqmxc0rrx/lUvoKINMV7+L/9&#10;bjRkOfx9ST9Arn8BAAD//wMAUEsBAi0AFAAGAAgAAAAhANvh9svuAAAAhQEAABMAAAAAAAAAAAAA&#10;AAAAAAAAAFtDb250ZW50X1R5cGVzXS54bWxQSwECLQAUAAYACAAAACEAWvQsW78AAAAVAQAACwAA&#10;AAAAAAAAAAAAAAAfAQAAX3JlbHMvLnJlbHNQSwECLQAUAAYACAAAACEAajQge8MAAADbAAAADwAA&#10;AAAAAAAAAAAAAAAHAgAAZHJzL2Rvd25yZXYueG1sUEsFBgAAAAADAAMAtwAAAPcCAAAAAA==&#10;">
                  <v:imagedata r:id="rId34" o:title="Profile of Tahlia-Rose Vanissum, who has long pink hair and glasses and wears a black top"/>
                </v:shape>
                <v:shape id="Image 27" o:spid="_x0000_s1032" type="#_x0000_t75" alt="Profile of Wildaliz De Jesús Arocho, who has long wavy blonde hair and glasses and wears a light blue top." style="position:absolute;left:21600;top:44741;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L1MxgAAANsAAAAPAAAAZHJzL2Rvd25yZXYueG1sRI9Pa8JA&#10;FMTvBb/D8gQvpW5MayvRVaIgLQUPpv65PrLPJJh9G7JrTL99t1DocZiZ3zCLVW9q0VHrKssKJuMI&#10;BHFudcWFgsPX9mkGwnlkjbVlUvBNDlbLwcMCE23vvKcu84UIEHYJKii9bxIpXV6SQTe2DXHwLrY1&#10;6INsC6lbvAe4qWUcRa/SYMVhocSGNiXl1+xmFGQv6SnebdLp2Xx278+7Q3989GulRsM+nYPw1Pv/&#10;8F/7QyuI3+D3S/gBcvkDAAD//wMAUEsBAi0AFAAGAAgAAAAhANvh9svuAAAAhQEAABMAAAAAAAAA&#10;AAAAAAAAAAAAAFtDb250ZW50X1R5cGVzXS54bWxQSwECLQAUAAYACAAAACEAWvQsW78AAAAVAQAA&#10;CwAAAAAAAAAAAAAAAAAfAQAAX3JlbHMvLnJlbHNQSwECLQAUAAYACAAAACEAKGy9TMYAAADbAAAA&#10;DwAAAAAAAAAAAAAAAAAHAgAAZHJzL2Rvd25yZXYueG1sUEsFBgAAAAADAAMAtwAAAPoCAAAAAA==&#10;">
                  <v:imagedata r:id="rId35" o:title="Profile of Wildaliz De Jesús Arocho, who has long wavy blonde hair and glasses and wears a light blue top"/>
                </v:shape>
                <v:shape id="Image 28" o:spid="_x0000_s1033" type="#_x0000_t75" alt="Profile of Jarrod Sandell-Hay, who has a beard, glasses and a black hat and wears a pink top." style="position:absolute;left:21600;top:54356;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7Oh0wQAAANsAAAAPAAAAZHJzL2Rvd25yZXYueG1sRE/Pa8Iw&#10;FL4L+x/CG+wia6qI2NooQxzoabbb7o/m2RaTl67JbPffL4fBjh/f72I/WSPuNPjOsYJFkoIgrp3u&#10;uFHw8f76vAHhA7JG45gU/JCH/e5hVmCu3cgl3avQiBjCPkcFbQh9LqWvW7LoE9cTR+7qBoshwqGR&#10;esAxhlsjl2m6lhY7jg0t9nRoqb5V31YB3r5O1ozmE4+Xt+N8LLNztcqUenqcXrYgAk3hX/znPmkF&#10;yzg2fok/QO5+AQAA//8DAFBLAQItABQABgAIAAAAIQDb4fbL7gAAAIUBAAATAAAAAAAAAAAAAAAA&#10;AAAAAABbQ29udGVudF9UeXBlc10ueG1sUEsBAi0AFAAGAAgAAAAhAFr0LFu/AAAAFQEAAAsAAAAA&#10;AAAAAAAAAAAAHwEAAF9yZWxzLy5yZWxzUEsBAi0AFAAGAAgAAAAhAMDs6HTBAAAA2wAAAA8AAAAA&#10;AAAAAAAAAAAABwIAAGRycy9kb3ducmV2LnhtbFBLBQYAAAAAAwADALcAAAD1AgAAAAA=&#10;">
                  <v:imagedata r:id="rId36" o:title="Profile of Jarrod Sandell-Hay, who has a beard, glasses and a black hat and wears a pink top"/>
                </v:shape>
                <v:shape id="Image 29" o:spid="_x0000_s1034" type="#_x0000_t75" alt="Profile of Jeramy Hope, who has short grey hair and wears a navy suit." style="position:absolute;left:51480;top:6931;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CFIxQAAANsAAAAPAAAAZHJzL2Rvd25yZXYueG1sRI9Ba8JA&#10;FITvQv/D8oReim6qUGx0FS0VRS826sHbI/tMUrNvQ3Y18d+7hYLHYWa+YSaz1pTiRrUrLCt470cg&#10;iFOrC84UHPbL3giE88gaS8uk4E4OZtOXzgRjbRv+oVviMxEg7GJUkHtfxVK6NCeDrm8r4uCdbW3Q&#10;B1lnUtfYBLgp5SCKPqTBgsNCjhV95ZRekqtRQOvdxdpN+rv9bhbHt9XpOKzOS6Veu+18DMJT65/h&#10;//ZaKxh8wt+X8APk9AEAAP//AwBQSwECLQAUAAYACAAAACEA2+H2y+4AAACFAQAAEwAAAAAAAAAA&#10;AAAAAAAAAAAAW0NvbnRlbnRfVHlwZXNdLnhtbFBLAQItABQABgAIAAAAIQBa9CxbvwAAABUBAAAL&#10;AAAAAAAAAAAAAAAAAB8BAABfcmVscy8ucmVsc1BLAQItABQABgAIAAAAIQD+iCFIxQAAANsAAAAP&#10;AAAAAAAAAAAAAAAAAAcCAABkcnMvZG93bnJldi54bWxQSwUGAAAAAAMAAwC3AAAA+QIAAAAA&#10;">
                  <v:imagedata r:id="rId37" o:title="Profile of Jeramy Hope, who has short grey hair and wears a navy suit"/>
                </v:shape>
                <v:shape id="Image 30" o:spid="_x0000_s1035" type="#_x0000_t75" alt="Profile of Eva Sifis, who has short brown hair and wears a green top." style="position:absolute;left:51480;top:16422;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n2avwAAANsAAAAPAAAAZHJzL2Rvd25yZXYueG1sRE9Ni8Iw&#10;EL0v+B/CCF4WTbUoWo0iu7h4rQpeh2Zsi8mkNNHWf28OCx4f73uz660RT2p97VjBdJKAIC6crrlU&#10;cDkfxksQPiBrNI5JwYs87LaDrw1m2nWc0/MUShFD2GeooAqhyaT0RUUW/cQ1xJG7udZiiLAtpW6x&#10;i+HWyFmSLKTFmmNDhQ39VFTcTw+r4P77mF+PaTebrtL026xM/meSXKnRsN+vQQTqw0f87z5qBWlc&#10;H7/EHyC3bwAAAP//AwBQSwECLQAUAAYACAAAACEA2+H2y+4AAACFAQAAEwAAAAAAAAAAAAAAAAAA&#10;AAAAW0NvbnRlbnRfVHlwZXNdLnhtbFBLAQItABQABgAIAAAAIQBa9CxbvwAAABUBAAALAAAAAAAA&#10;AAAAAAAAAB8BAABfcmVscy8ucmVsc1BLAQItABQABgAIAAAAIQDhln2avwAAANsAAAAPAAAAAAAA&#10;AAAAAAAAAAcCAABkcnMvZG93bnJldi54bWxQSwUGAAAAAAMAAwC3AAAA8wIAAAAA&#10;">
                  <v:imagedata r:id="rId38" o:title="Profile of Eva Sifis, who has short brown hair and wears a green top"/>
                </v:shape>
                <v:shape id="Image 31" o:spid="_x0000_s1036" type="#_x0000_t75" alt="Profile of Kevyn Morris, who has dark hair and glasses and wears a checked shirt." style="position:absolute;left:51480;top:25830;width:8280;height:82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Zc3xgAAANsAAAAPAAAAZHJzL2Rvd25yZXYueG1sRI/RasJA&#10;FETfC/7DcoW+FN3YVJHoKqW1KoqIaT/gkr0mqdm7Mbtq+vduodDHYWbOMNN5aypxpcaVlhUM+hEI&#10;4szqknMFX58fvTEI55E1VpZJwQ85mM86D1NMtL3xga6pz0WAsEtQQeF9nUjpsoIMur6tiYN3tI1B&#10;H2STS93gLcBNJZ+jaCQNlhwWCqzpraDslF6MgtF7OoztS7w87+12cd49nVab74VSj932dQLCU+v/&#10;w3/ttVYQD+D3S/gBcnYHAAD//wMAUEsBAi0AFAAGAAgAAAAhANvh9svuAAAAhQEAABMAAAAAAAAA&#10;AAAAAAAAAAAAAFtDb250ZW50X1R5cGVzXS54bWxQSwECLQAUAAYACAAAACEAWvQsW78AAAAVAQAA&#10;CwAAAAAAAAAAAAAAAAAfAQAAX3JlbHMvLnJlbHNQSwECLQAUAAYACAAAACEAKG2XN8YAAADbAAAA&#10;DwAAAAAAAAAAAAAAAAAHAgAAZHJzL2Rvd25yZXYueG1sUEsFBgAAAAADAAMAtwAAAPoCAAAAAA==&#10;">
                  <v:imagedata r:id="rId39" o:title="Profile of Kevyn Morris, who has dark hair and glasses and wears a checked shirt"/>
                </v:shape>
                <v:shape id="Image 32" o:spid="_x0000_s1037" type="#_x0000_t75" alt="Profile of Stuart Mawbey, who has short brown hair and glasses and wears a dark suit." style="position:absolute;left:51480;top:35279;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DTxwxAAAANsAAAAPAAAAZHJzL2Rvd25yZXYueG1sRI/disIw&#10;FITvBd8hHME7Ta0gbtcoUvAHvVl/HuDYnG2725zUJmp9eyMs7OUwM98ws0VrKnGnxpWWFYyGEQji&#10;zOqScwXn02owBeE8ssbKMil4koPFvNuZYaLtgw90P/pcBAi7BBUU3teJlC4ryKAb2po4eN+2MeiD&#10;bHKpG3wEuKlkHEUTabDksFBgTWlB2e/xZhTEh93HZp1Fl+XX9CcdpzXa0/6qVL/XLj9BeGr9f/iv&#10;vdUKxjG8v4QfIOcvAAAA//8DAFBLAQItABQABgAIAAAAIQDb4fbL7gAAAIUBAAATAAAAAAAAAAAA&#10;AAAAAAAAAABbQ29udGVudF9UeXBlc10ueG1sUEsBAi0AFAAGAAgAAAAhAFr0LFu/AAAAFQEAAAsA&#10;AAAAAAAAAAAAAAAAHwEAAF9yZWxzLy5yZWxzUEsBAi0AFAAGAAgAAAAhAFANPHDEAAAA2wAAAA8A&#10;AAAAAAAAAAAAAAAABwIAAGRycy9kb3ducmV2LnhtbFBLBQYAAAAAAwADALcAAAD4AgAAAAA=&#10;">
                  <v:imagedata r:id="rId40" o:title="Profile of Stuart Mawbey, who has short brown hair and glasses and wears a dark suit"/>
                </v:shape>
                <v:shape id="Image 33" o:spid="_x0000_s1038" type="#_x0000_t75" alt="Profile of Priscilla Brice, who has shoulder-length hair and glasses and wears a navy top with a floral collar" style="position:absolute;left:51480;top:44741;width:8279;height:82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xs4IxAAAANsAAAAPAAAAZHJzL2Rvd25yZXYueG1sRI9BawIx&#10;FITvBf9DeEJvNbsVpazGRVuEnkrrKujtsXkmi5uXZZPq9t+bQqHHYWa+YZbl4FpxpT40nhXkkwwE&#10;ce11w0bBvto+vYAIEVlj65kU/FCAcjV6WGKh/Y2/6LqLRiQIhwIV2Bi7QspQW3IYJr4jTt7Z9w5j&#10;kr2RusdbgrtWPmfZXDpsOC1Y7OjVUn3ZfTsFTfYRqk3+uZ1Zf+yq09wc9m9GqcfxsF6AiDTE//Bf&#10;+10rmE7h90v6AXJ1BwAA//8DAFBLAQItABQABgAIAAAAIQDb4fbL7gAAAIUBAAATAAAAAAAAAAAA&#10;AAAAAAAAAABbQ29udGVudF9UeXBlc10ueG1sUEsBAi0AFAAGAAgAAAAhAFr0LFu/AAAAFQEAAAsA&#10;AAAAAAAAAAAAAAAAHwEAAF9yZWxzLy5yZWxzUEsBAi0AFAAGAAgAAAAhADfGzgjEAAAA2wAAAA8A&#10;AAAAAAAAAAAAAAAABwIAAGRycy9kb3ducmV2LnhtbFBLBQYAAAAAAwADALcAAAD4AgAAAAA=&#10;">
                  <v:imagedata r:id="rId41" o:title="Profile of Priscilla Brice, who has shoulder-length hair and glasses and wears a navy top with a floral collar"/>
                </v:shape>
                <v:shape id="Image 34" o:spid="_x0000_s1039" type="#_x0000_t75" alt="Profile of Trinity Ford, who has auburn hair tied back and wears a grey blazer." style="position:absolute;left:51480;top:54360;width:8279;height:827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TM8HxwAAANsAAAAPAAAAZHJzL2Rvd25yZXYueG1sRI9Pa8JA&#10;FMTvQr/D8gq96abWFk1dpQgBe1DxX0tvj+wzCWbfxuxqop++KxR6HGbmN8x42ppSXKh2hWUFz70I&#10;BHFqdcGZgt026Q5BOI+ssbRMCq7kYDp56Iwx1rbhNV02PhMBwi5GBbn3VSylS3My6Hq2Ig7ewdYG&#10;fZB1JnWNTYCbUvaj6E0aLDgs5FjRLKf0uDkbBctbtPhqTrdlsvv+WR2S2ev+OPpU6umx/XgH4an1&#10;/+G/9lwreBnA/Uv4AXLyCwAA//8DAFBLAQItABQABgAIAAAAIQDb4fbL7gAAAIUBAAATAAAAAAAA&#10;AAAAAAAAAAAAAABbQ29udGVudF9UeXBlc10ueG1sUEsBAi0AFAAGAAgAAAAhAFr0LFu/AAAAFQEA&#10;AAsAAAAAAAAAAAAAAAAAHwEAAF9yZWxzLy5yZWxzUEsBAi0AFAAGAAgAAAAhAKFMzwfHAAAA2wAA&#10;AA8AAAAAAAAAAAAAAAAABwIAAGRycy9kb3ducmV2LnhtbFBLBQYAAAAAAwADALcAAAD7AgAAAAA=&#10;">
                  <v:imagedata r:id="rId42" o:title="Profile of Trinity Ford, who has auburn hair tied back and wears a grey blazer"/>
                </v:shape>
                <w10:wrap anchorx="page"/>
              </v:group>
            </w:pict>
          </mc:Fallback>
        </mc:AlternateContent>
      </w:r>
      <w:r>
        <w:rPr>
          <w:rFonts w:ascii="VAG Rounded"/>
          <w:color w:val="005496"/>
        </w:rPr>
        <w:t>Directors</w:t>
      </w:r>
      <w:r>
        <w:rPr>
          <w:rFonts w:ascii="VAG Rounded"/>
          <w:color w:val="005496"/>
          <w:spacing w:val="-3"/>
        </w:rPr>
        <w:t xml:space="preserve"> </w:t>
      </w:r>
      <w:r>
        <w:rPr>
          <w:rFonts w:ascii="VAG Rounded"/>
          <w:color w:val="005496"/>
        </w:rPr>
        <w:t>who</w:t>
      </w:r>
      <w:r>
        <w:rPr>
          <w:rFonts w:ascii="VAG Rounded"/>
          <w:color w:val="005496"/>
          <w:spacing w:val="-3"/>
        </w:rPr>
        <w:t xml:space="preserve"> </w:t>
      </w:r>
      <w:r>
        <w:rPr>
          <w:rFonts w:ascii="VAG Rounded"/>
          <w:color w:val="005496"/>
        </w:rPr>
        <w:t>served</w:t>
      </w:r>
      <w:r>
        <w:rPr>
          <w:rFonts w:ascii="VAG Rounded"/>
          <w:color w:val="005496"/>
          <w:spacing w:val="-4"/>
        </w:rPr>
        <w:t xml:space="preserve"> </w:t>
      </w:r>
      <w:r>
        <w:rPr>
          <w:rFonts w:ascii="VAG Rounded"/>
          <w:color w:val="005496"/>
        </w:rPr>
        <w:t>during</w:t>
      </w:r>
      <w:r>
        <w:rPr>
          <w:rFonts w:ascii="VAG Rounded"/>
          <w:color w:val="005496"/>
          <w:spacing w:val="-3"/>
        </w:rPr>
        <w:t xml:space="preserve"> </w:t>
      </w:r>
      <w:r>
        <w:rPr>
          <w:rFonts w:ascii="VAG Rounded"/>
          <w:color w:val="005496"/>
        </w:rPr>
        <w:t>the</w:t>
      </w:r>
      <w:r>
        <w:rPr>
          <w:rFonts w:ascii="VAG Rounded"/>
          <w:color w:val="005496"/>
          <w:spacing w:val="-3"/>
        </w:rPr>
        <w:t xml:space="preserve"> </w:t>
      </w:r>
      <w:r>
        <w:rPr>
          <w:rFonts w:ascii="VAG Rounded"/>
          <w:color w:val="005496"/>
        </w:rPr>
        <w:t>year</w:t>
      </w:r>
      <w:r>
        <w:rPr>
          <w:rFonts w:ascii="VAG Rounded"/>
          <w:color w:val="005496"/>
          <w:spacing w:val="-3"/>
        </w:rPr>
        <w:t xml:space="preserve"> </w:t>
      </w:r>
      <w:r>
        <w:rPr>
          <w:rFonts w:ascii="VAG Rounded"/>
          <w:color w:val="005496"/>
          <w:spacing w:val="-2"/>
        </w:rPr>
        <w:t>were:</w:t>
      </w:r>
    </w:p>
    <w:p w14:paraId="56AE6CA2" w14:textId="77777777" w:rsidR="00F34A36" w:rsidRDefault="00F34A36">
      <w:pPr>
        <w:pStyle w:val="BodyText"/>
        <w:ind w:left="0"/>
        <w:rPr>
          <w:rFonts w:ascii="VAG Rounded"/>
          <w:b/>
          <w:sz w:val="20"/>
        </w:rPr>
      </w:pPr>
    </w:p>
    <w:p w14:paraId="56AE6CA3" w14:textId="77777777" w:rsidR="00F34A36" w:rsidRDefault="00F34A36">
      <w:pPr>
        <w:pStyle w:val="BodyText"/>
        <w:ind w:left="0"/>
        <w:rPr>
          <w:rFonts w:ascii="VAG Rounded"/>
          <w:b/>
          <w:sz w:val="20"/>
        </w:rPr>
      </w:pPr>
    </w:p>
    <w:p w14:paraId="56AE6CA4" w14:textId="77777777" w:rsidR="00F34A36" w:rsidRDefault="00F34A36">
      <w:pPr>
        <w:pStyle w:val="BodyText"/>
        <w:spacing w:before="81"/>
        <w:ind w:left="0"/>
        <w:rPr>
          <w:rFonts w:ascii="VAG Rounded"/>
          <w:b/>
          <w:sz w:val="20"/>
        </w:rPr>
      </w:pPr>
    </w:p>
    <w:p w14:paraId="56AE6CA5" w14:textId="77777777" w:rsidR="00F34A36" w:rsidRDefault="00F34A36">
      <w:pPr>
        <w:pStyle w:val="BodyText"/>
        <w:rPr>
          <w:rFonts w:ascii="VAG Rounded"/>
          <w:b/>
          <w:sz w:val="20"/>
        </w:rPr>
        <w:sectPr w:rsidR="00F34A36">
          <w:footerReference w:type="default" r:id="rId43"/>
          <w:pgSz w:w="11910" w:h="16840"/>
          <w:pgMar w:top="1680" w:right="850" w:bottom="0" w:left="708" w:header="0" w:footer="0" w:gutter="0"/>
          <w:cols w:space="720"/>
        </w:sectPr>
      </w:pPr>
    </w:p>
    <w:p w14:paraId="56AE6CA6" w14:textId="77777777" w:rsidR="00F34A36" w:rsidRDefault="00842BCA">
      <w:pPr>
        <w:pStyle w:val="BodyText"/>
        <w:spacing w:before="93"/>
        <w:ind w:left="766"/>
      </w:pPr>
      <w:r>
        <w:rPr>
          <w:noProof/>
        </w:rPr>
        <mc:AlternateContent>
          <mc:Choice Requires="wpg">
            <w:drawing>
              <wp:anchor distT="0" distB="0" distL="0" distR="0" simplePos="0" relativeHeight="15733248" behindDoc="0" locked="0" layoutInCell="1" allowOverlap="1" wp14:anchorId="56AE7500" wp14:editId="11F8BBE4">
                <wp:simplePos x="0" y="0"/>
                <wp:positionH relativeFrom="page">
                  <wp:posOffset>5052121</wp:posOffset>
                </wp:positionH>
                <wp:positionV relativeFrom="page">
                  <wp:posOffset>8682387</wp:posOffset>
                </wp:positionV>
                <wp:extent cx="2508250" cy="2009775"/>
                <wp:effectExtent l="0" t="0" r="0" b="0"/>
                <wp:wrapNone/>
                <wp:docPr id="35" name="Group 3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36" name="Graphic 36"/>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37" name="Graphic 37"/>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38" name="Graphic 38"/>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435E1D2E" id="Group 35" o:spid="_x0000_s1026" alt="&quot;&quot;" style="position:absolute;margin-left:397.8pt;margin-top:683.65pt;width:197.5pt;height:158.25pt;z-index:15733248;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3GRM8gMAAFoRAAAOAAAAZHJzL2Uyb0RvYy54bWzsWF2PozYUfa/U/4D83gmYL4OGWbXzpUqr&#10;7Uo7VZ8dMAEVMLWdkPn3vbZxkiYqs7PVajXqjjRg4+vL9bnnHjtcv9v3nbdjQrZ8KFBw5SOPDSWv&#10;2mFToN+fHn4iyJOKDhXt+MAK9Mwkenfz4w/X05gzzBveVUx44GSQ+TQWqFFqzFcrWTasp/KKj2yA&#10;wZqLnirois2qEnQC7323wr6frCYuqlHwkkkJT+/sILox/uualeq3upZMeV2BIDZlrsJc1/q6urmm&#10;+UbQsWnLOQz6BVH0tB3gpQdXd1RRbyvaC1d9Wwouea2uSt6veF23JTNrgNUE/tlqHgXfjmYtm3za&#10;jAeYANoznL7Ybflh9yjGT+NHYaOH5nte/ikBl9U0bvLTcd3fHI33tej1JFiEtzeIPh8QZXvllfAQ&#10;xz6Bf+SVMAb5ytI0tpiXDSTmYl7Z3L8wc0Vz+2IT3iGcaQT+yCNE8r9B9KmhIzPISw3BR+G1VYHC&#10;BHkD7YHGjzNj4AkgpV8OVhrFuSdnQM8wCpIkzjB4uUSKRJoAFqggiBICHZ0Et1yal1upHhk3mNPd&#10;e6lgGAhXuRZtXKvcD64poAI09zvDfYU84L5AHnB/bfMwUqXnaVe66U0FcqE0UNBzJHq45zv2xI2h&#10;0okLMj9MoLzdWiDUo0k3/MM0SpPMLjsNQzIvzNm4+2jd+sT3U+MWh2EULRqnOPGt3ygNomDRNsJp&#10;lhm/aUriZdsgIxk2toBAnKWLjmNAwtrGSewvO7aG2McJWV6ZNdSLeiFUEgVZFLtYkygMF4M9MQ8h&#10;f9FyMgCyCPKlcxxEJMwWXeMQkjBnDkMKLX1ddt19zvIleZxB2XHJ7FzNSFMDB5YCyU7rQPKurR7a&#10;rtO0lGKzvu2Et6NA+ITcYnI3x3BiBrIhc1ueurXm1TNU9wT1XCD515YKhrzu1wH0AzKgXEO4xto1&#10;hOpuudlUTEUIqZ72f1AxeiM0C6RAAT9wJyM0dwUL8WsDa6tnDvznreJ1q6vZxGYjmjsgaVZevr62&#10;QeLOtM1k8LO1zRKWZARjQxOau00gTUD4gaF6DwjgjxCzB3wLaXOhGGmzkegkHHXrX9l5NHE8nU3/&#10;R9LmdiSHgLtbJF4pbZoJITH7JzDBuXJ36zIF6QVBNfLzOnOcBBHGixL0drUtePjl9v7+u7Zdnpid&#10;4M6q5c5tsIOdaZvZ9j5b2wwPQ8PDME0jOMqAWh8FLkgjkhI4WxiFS0IcfzuFO8SiJW4O5bvEmUOE&#10;0xZ3txrzFU9vGv8gWD406XwFiT01vdY+TUj20pnszR7gfBzHttBge3jbBzjzUxV+wBsWzh8b9BeC&#10;07458B0/idz8DQAA//8DAFBLAwQUAAYACAAAACEAOZV6UOMAAAAOAQAADwAAAGRycy9kb3ducmV2&#10;LnhtbEyPQW+CQBCF7036HzbTpLe6UCIishhj2p5Mk2qTxtsKIxDZWcKugP++46m9zcx7efO9bD2Z&#10;VgzYu8aSgnAWgEAqbNlQpeD78P6SgHBeU6lbS6jghg7W+eNDptPSjvSFw95XgkPIpVpB7X2XSumK&#10;Go12M9shsXa2vdGe176SZa9HDjetfA2CWBrdEH+odYfbGovL/moUfIx63ETh27C7nLe342H++bML&#10;Uannp2mzAuFx8n9muOMzOuTMdLJXKp1oFSyW85itLETxIgJxt4TLgG8nnuIkSkDmmfxfI/8FAAD/&#10;/wMAUEsBAi0AFAAGAAgAAAAhALaDOJL+AAAA4QEAABMAAAAAAAAAAAAAAAAAAAAAAFtDb250ZW50&#10;X1R5cGVzXS54bWxQSwECLQAUAAYACAAAACEAOP0h/9YAAACUAQAACwAAAAAAAAAAAAAAAAAvAQAA&#10;X3JlbHMvLnJlbHNQSwECLQAUAAYACAAAACEAFdxkTPIDAABaEQAADgAAAAAAAAAAAAAAAAAuAgAA&#10;ZHJzL2Uyb0RvYy54bWxQSwECLQAUAAYACAAAACEAOZV6UOMAAAAOAQAADwAAAAAAAAAAAAAAAABM&#10;BgAAZHJzL2Rvd25yZXYueG1sUEsFBgAAAAAEAAQA8wAAAFwHAAAAAA==&#10;">
                <v:shape id="Graphic 36"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0akOwwAAANsAAAAPAAAAZHJzL2Rvd25yZXYueG1sRI/disIw&#10;FITvBd8hHME7TVUUqUYRRZHFFfxB8O7QHNtic1KaqPXtN8KCl8PMfMNM57UpxJMql1tW0OtGIIgT&#10;q3NOFZxP684YhPPIGgvLpOBNDuazZmOKsbYvPtDz6FMRIOxiVJB5X8ZSuiQjg65rS+Lg3Wxl0AdZ&#10;pVJX+ApwU8h+FI2kwZzDQoYlLTNK7seHUWAORsrhz+X2/l0tx8n+PNxtiqtS7Va9mIDwVPtv+L+9&#10;1QoGI/h8CT9Azv4AAAD//wMAUEsBAi0AFAAGAAgAAAAhANvh9svuAAAAhQEAABMAAAAAAAAAAAAA&#10;AAAAAAAAAFtDb250ZW50X1R5cGVzXS54bWxQSwECLQAUAAYACAAAACEAWvQsW78AAAAVAQAACwAA&#10;AAAAAAAAAAAAAAAfAQAAX3JlbHMvLnJlbHNQSwECLQAUAAYACAAAACEAA9GpDsMAAADbAAAADwAA&#10;AAAAAAAAAAAAAAAHAgAAZHJzL2Rvd25yZXYueG1sUEsFBgAAAAADAAMAtwAAAPcCAAAAAA==&#10;" path="m190368,l147696,7338,108007,23344,72606,47141,42799,77851,19892,114597,5190,156501,,202684,,714151r841945,432282l841945,303648,279438,14839,234717,2207,190368,xe" fillcolor="#68c28d" stroked="f">
                  <v:path arrowok="t"/>
                </v:shape>
                <v:shape id="Graphic 37"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w07wgAAANsAAAAPAAAAZHJzL2Rvd25yZXYueG1sRI9da8Iw&#10;FIbvB/6HcITdzVSHc1TT4ooDb/1ieHdozpqw5qQ0mXb+ejMY7PLl/Xh4V+XgWnGhPljPCqaTDARx&#10;7bXlRsHx8P70CiJEZI2tZ1LwQwHKYvSwwlz7K+/oso+NSCMcclRgYuxyKUNtyGGY+I44eZ++dxiT&#10;7Bupe7ymcdfKWZa9SIeWE8FgR5Wh+mv/7RJkNv8I5tbtNvb0Vm3YW3duKqUex8N6CSLSEP/Df+2t&#10;VvC8gN8v6QfI4g4AAP//AwBQSwECLQAUAAYACAAAACEA2+H2y+4AAACFAQAAEwAAAAAAAAAAAAAA&#10;AAAAAAAAW0NvbnRlbnRfVHlwZXNdLnhtbFBLAQItABQABgAIAAAAIQBa9CxbvwAAABUBAAALAAAA&#10;AAAAAAAAAAAAAB8BAABfcmVscy8ucmVsc1BLAQItABQABgAIAAAAIQDM+w07wgAAANsAAAAPAAAA&#10;AAAAAAAAAAAAAAcCAABkcnMvZG93bnJldi54bWxQSwUGAAAAAAMAAwC3AAAA9gIAAAAA&#10;" path="m190368,l147696,7338,108007,23344,72606,47141,42799,77851,19892,114597,5190,156500,,202684r,908702l759701,1111386r,-849964l279438,14839,234717,2207,190368,xe" fillcolor="#1fbcee" stroked="f">
                  <v:path arrowok="t"/>
                </v:shape>
                <v:shape id="Graphic 38"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ODB6wQAAANsAAAAPAAAAZHJzL2Rvd25yZXYueG1sRE9ba8Iw&#10;FH4f+B/CGextpuvEjWoUESoDN1id+HxIjm2xOSlNetm/Nw+DPX589/V2so0YqPO1YwUv8wQEsXam&#10;5lLB+Sd/fgfhA7LBxjEp+CUP283sYY2ZcSMXNJxCKWII+wwVVCG0mZReV2TRz11LHLmr6yyGCLtS&#10;mg7HGG4bmSbJUlqsOTZU2NK+In079VbBl9HF9XLUi2WPb+l3fjxg+pkq9fQ47VYgAk3hX/zn/jAK&#10;XuPY+CX+ALm5AwAA//8DAFBLAQItABQABgAIAAAAIQDb4fbL7gAAAIUBAAATAAAAAAAAAAAAAAAA&#10;AAAAAABbQ29udGVudF9UeXBlc10ueG1sUEsBAi0AFAAGAAgAAAAhAFr0LFu/AAAAFQEAAAsAAAAA&#10;AAAAAAAAAAAAHwEAAF9yZWxzLy5yZWxzUEsBAi0AFAAGAAgAAAAhAJ44MHrBAAAA2wAAAA8AAAAA&#10;AAAAAAAAAAAABwIAAGRycy9kb3ducmV2LnhtbFBLBQYAAAAAAwADALcAAAD1AgAAAAA=&#10;" path="m190368,l147696,7338,108007,23344,72606,47141,42799,77851,19892,114597,5190,156501,,202684,,1632119r1748167,l1748167,768939,279438,14839,234717,2207,190368,xe" fillcolor="#025596" stroked="f">
                  <v:path arrowok="t"/>
                </v:shape>
                <w10:wrap anchorx="page" anchory="page"/>
              </v:group>
            </w:pict>
          </mc:Fallback>
        </mc:AlternateContent>
      </w:r>
      <w:r>
        <w:t>Alexandra</w:t>
      </w:r>
      <w:r>
        <w:rPr>
          <w:spacing w:val="-8"/>
        </w:rPr>
        <w:t xml:space="preserve"> </w:t>
      </w:r>
      <w:r>
        <w:rPr>
          <w:spacing w:val="-2"/>
        </w:rPr>
        <w:t>Bignell</w:t>
      </w:r>
    </w:p>
    <w:p w14:paraId="56AE6CA7" w14:textId="77777777" w:rsidR="00F34A36" w:rsidRDefault="00F34A36">
      <w:pPr>
        <w:pStyle w:val="BodyText"/>
        <w:ind w:left="0"/>
      </w:pPr>
    </w:p>
    <w:p w14:paraId="56AE6CA8" w14:textId="77777777" w:rsidR="00F34A36" w:rsidRDefault="00F34A36">
      <w:pPr>
        <w:pStyle w:val="BodyText"/>
        <w:ind w:left="0"/>
      </w:pPr>
    </w:p>
    <w:p w14:paraId="56AE6CA9" w14:textId="77777777" w:rsidR="00F34A36" w:rsidRDefault="00F34A36">
      <w:pPr>
        <w:pStyle w:val="BodyText"/>
        <w:ind w:left="0"/>
      </w:pPr>
    </w:p>
    <w:p w14:paraId="56AE6CAA" w14:textId="77777777" w:rsidR="00F34A36" w:rsidRDefault="00F34A36">
      <w:pPr>
        <w:pStyle w:val="BodyText"/>
        <w:spacing w:before="113"/>
        <w:ind w:left="0"/>
      </w:pPr>
    </w:p>
    <w:p w14:paraId="56AE6CAB" w14:textId="77777777" w:rsidR="00F34A36" w:rsidRDefault="00842BCA">
      <w:pPr>
        <w:pStyle w:val="BodyText"/>
        <w:ind w:left="766"/>
      </w:pPr>
      <w:r>
        <w:t>Daniel</w:t>
      </w:r>
      <w:r>
        <w:rPr>
          <w:spacing w:val="-5"/>
        </w:rPr>
        <w:t xml:space="preserve"> </w:t>
      </w:r>
      <w:r>
        <w:rPr>
          <w:spacing w:val="-2"/>
        </w:rPr>
        <w:t>Flynn</w:t>
      </w:r>
    </w:p>
    <w:p w14:paraId="56AE6CAC" w14:textId="77777777" w:rsidR="00F34A36" w:rsidRDefault="00F34A36">
      <w:pPr>
        <w:pStyle w:val="BodyText"/>
        <w:ind w:left="0"/>
      </w:pPr>
    </w:p>
    <w:p w14:paraId="56AE6CAD" w14:textId="77777777" w:rsidR="00F34A36" w:rsidRDefault="00F34A36">
      <w:pPr>
        <w:pStyle w:val="BodyText"/>
        <w:ind w:left="0"/>
      </w:pPr>
    </w:p>
    <w:p w14:paraId="56AE6CAE" w14:textId="77777777" w:rsidR="00F34A36" w:rsidRDefault="00F34A36">
      <w:pPr>
        <w:pStyle w:val="BodyText"/>
        <w:ind w:left="0"/>
      </w:pPr>
    </w:p>
    <w:p w14:paraId="56AE6CAF" w14:textId="77777777" w:rsidR="00F34A36" w:rsidRDefault="00F34A36">
      <w:pPr>
        <w:pStyle w:val="BodyText"/>
        <w:spacing w:before="114"/>
        <w:ind w:left="0"/>
      </w:pPr>
    </w:p>
    <w:p w14:paraId="56AE6CB0" w14:textId="77777777" w:rsidR="00F34A36" w:rsidRDefault="00842BCA">
      <w:pPr>
        <w:pStyle w:val="BodyText"/>
        <w:ind w:left="766"/>
      </w:pPr>
      <w:r>
        <w:t>Stephanie</w:t>
      </w:r>
      <w:r>
        <w:rPr>
          <w:spacing w:val="-13"/>
        </w:rPr>
        <w:t xml:space="preserve"> </w:t>
      </w:r>
      <w:r>
        <w:rPr>
          <w:spacing w:val="-2"/>
        </w:rPr>
        <w:t>Travers</w:t>
      </w:r>
    </w:p>
    <w:p w14:paraId="56AE6CB1" w14:textId="77777777" w:rsidR="00F34A36" w:rsidRDefault="00F34A36">
      <w:pPr>
        <w:pStyle w:val="BodyText"/>
        <w:ind w:left="0"/>
      </w:pPr>
    </w:p>
    <w:p w14:paraId="56AE6CB2" w14:textId="77777777" w:rsidR="00F34A36" w:rsidRDefault="00F34A36">
      <w:pPr>
        <w:pStyle w:val="BodyText"/>
        <w:ind w:left="0"/>
      </w:pPr>
    </w:p>
    <w:p w14:paraId="56AE6CB3" w14:textId="77777777" w:rsidR="00F34A36" w:rsidRDefault="00F34A36">
      <w:pPr>
        <w:pStyle w:val="BodyText"/>
        <w:ind w:left="0"/>
      </w:pPr>
    </w:p>
    <w:p w14:paraId="56AE6CB4" w14:textId="77777777" w:rsidR="00F34A36" w:rsidRDefault="00F34A36">
      <w:pPr>
        <w:pStyle w:val="BodyText"/>
        <w:spacing w:before="114"/>
        <w:ind w:left="0"/>
      </w:pPr>
    </w:p>
    <w:p w14:paraId="56AE6CB5" w14:textId="77777777" w:rsidR="00F34A36" w:rsidRDefault="00842BCA">
      <w:pPr>
        <w:pStyle w:val="BodyText"/>
        <w:ind w:left="766"/>
      </w:pPr>
      <w:r>
        <w:rPr>
          <w:spacing w:val="-2"/>
        </w:rPr>
        <w:t>Tahlia-Rose</w:t>
      </w:r>
      <w:r>
        <w:rPr>
          <w:spacing w:val="-14"/>
        </w:rPr>
        <w:t xml:space="preserve"> </w:t>
      </w:r>
      <w:r>
        <w:rPr>
          <w:spacing w:val="-2"/>
        </w:rPr>
        <w:t>Vanissum</w:t>
      </w:r>
    </w:p>
    <w:p w14:paraId="56AE6CB6" w14:textId="77777777" w:rsidR="00F34A36" w:rsidRDefault="00F34A36">
      <w:pPr>
        <w:pStyle w:val="BodyText"/>
        <w:ind w:left="0"/>
      </w:pPr>
    </w:p>
    <w:p w14:paraId="56AE6CB7" w14:textId="77777777" w:rsidR="00F34A36" w:rsidRDefault="00F34A36">
      <w:pPr>
        <w:pStyle w:val="BodyText"/>
        <w:ind w:left="0"/>
      </w:pPr>
    </w:p>
    <w:p w14:paraId="56AE6CB8" w14:textId="77777777" w:rsidR="00F34A36" w:rsidRDefault="00F34A36">
      <w:pPr>
        <w:pStyle w:val="BodyText"/>
        <w:ind w:left="0"/>
      </w:pPr>
    </w:p>
    <w:p w14:paraId="56AE6CB9" w14:textId="77777777" w:rsidR="00F34A36" w:rsidRDefault="00F34A36">
      <w:pPr>
        <w:pStyle w:val="BodyText"/>
        <w:spacing w:before="114"/>
        <w:ind w:left="0"/>
      </w:pPr>
    </w:p>
    <w:p w14:paraId="56AE6CBA" w14:textId="77777777" w:rsidR="00F34A36" w:rsidRDefault="00842BCA">
      <w:pPr>
        <w:pStyle w:val="BodyText"/>
        <w:ind w:left="766"/>
      </w:pPr>
      <w:r>
        <w:t>Wildaliz</w:t>
      </w:r>
      <w:r>
        <w:rPr>
          <w:spacing w:val="-1"/>
        </w:rPr>
        <w:t xml:space="preserve"> </w:t>
      </w:r>
      <w:r>
        <w:t>De Jesús</w:t>
      </w:r>
      <w:r>
        <w:rPr>
          <w:spacing w:val="-13"/>
        </w:rPr>
        <w:t xml:space="preserve"> </w:t>
      </w:r>
      <w:r>
        <w:rPr>
          <w:spacing w:val="-2"/>
        </w:rPr>
        <w:t>Arocho</w:t>
      </w:r>
    </w:p>
    <w:p w14:paraId="56AE6CBB" w14:textId="77777777" w:rsidR="00F34A36" w:rsidRDefault="00F34A36">
      <w:pPr>
        <w:pStyle w:val="BodyText"/>
        <w:ind w:left="0"/>
      </w:pPr>
    </w:p>
    <w:p w14:paraId="56AE6CBC" w14:textId="77777777" w:rsidR="00F34A36" w:rsidRDefault="00F34A36">
      <w:pPr>
        <w:pStyle w:val="BodyText"/>
        <w:ind w:left="0"/>
      </w:pPr>
    </w:p>
    <w:p w14:paraId="56AE6CBD" w14:textId="77777777" w:rsidR="00F34A36" w:rsidRDefault="00F34A36">
      <w:pPr>
        <w:pStyle w:val="BodyText"/>
        <w:ind w:left="0"/>
      </w:pPr>
    </w:p>
    <w:p w14:paraId="56AE6CBE" w14:textId="77777777" w:rsidR="00F34A36" w:rsidRDefault="00F34A36">
      <w:pPr>
        <w:pStyle w:val="BodyText"/>
        <w:spacing w:before="114"/>
        <w:ind w:left="0"/>
      </w:pPr>
    </w:p>
    <w:p w14:paraId="56AE6CBF" w14:textId="77777777" w:rsidR="00F34A36" w:rsidRDefault="00842BCA">
      <w:pPr>
        <w:pStyle w:val="BodyText"/>
        <w:ind w:left="766"/>
      </w:pPr>
      <w:r>
        <w:t>Jarrod</w:t>
      </w:r>
      <w:r>
        <w:rPr>
          <w:spacing w:val="-5"/>
        </w:rPr>
        <w:t xml:space="preserve"> </w:t>
      </w:r>
      <w:r>
        <w:t>Sandell-</w:t>
      </w:r>
      <w:r>
        <w:rPr>
          <w:spacing w:val="-5"/>
        </w:rPr>
        <w:t>Hay</w:t>
      </w:r>
    </w:p>
    <w:p w14:paraId="56AE6CC0" w14:textId="77777777" w:rsidR="00F34A36" w:rsidRDefault="00842BCA">
      <w:pPr>
        <w:pStyle w:val="BodyText"/>
        <w:spacing w:before="92"/>
        <w:ind w:left="766"/>
      </w:pPr>
      <w:r>
        <w:br w:type="column"/>
      </w:r>
      <w:r>
        <w:t xml:space="preserve">Jeramy </w:t>
      </w:r>
      <w:r>
        <w:rPr>
          <w:spacing w:val="-4"/>
        </w:rPr>
        <w:t>Hope</w:t>
      </w:r>
    </w:p>
    <w:p w14:paraId="56AE6CC1" w14:textId="77777777" w:rsidR="00F34A36" w:rsidRDefault="00F34A36">
      <w:pPr>
        <w:pStyle w:val="BodyText"/>
        <w:ind w:left="0"/>
      </w:pPr>
    </w:p>
    <w:p w14:paraId="56AE6CC2" w14:textId="77777777" w:rsidR="00F34A36" w:rsidRDefault="00F34A36">
      <w:pPr>
        <w:pStyle w:val="BodyText"/>
        <w:ind w:left="0"/>
      </w:pPr>
    </w:p>
    <w:p w14:paraId="56AE6CC3" w14:textId="77777777" w:rsidR="00F34A36" w:rsidRDefault="00F34A36">
      <w:pPr>
        <w:pStyle w:val="BodyText"/>
        <w:ind w:left="0"/>
      </w:pPr>
    </w:p>
    <w:p w14:paraId="56AE6CC4" w14:textId="77777777" w:rsidR="00F34A36" w:rsidRDefault="00F34A36">
      <w:pPr>
        <w:pStyle w:val="BodyText"/>
        <w:spacing w:before="114"/>
        <w:ind w:left="0"/>
      </w:pPr>
    </w:p>
    <w:p w14:paraId="56AE6CC5" w14:textId="77777777" w:rsidR="00F34A36" w:rsidRDefault="00842BCA">
      <w:pPr>
        <w:pStyle w:val="BodyText"/>
        <w:ind w:left="766"/>
      </w:pPr>
      <w:r>
        <w:t>Eva</w:t>
      </w:r>
      <w:r>
        <w:rPr>
          <w:spacing w:val="-2"/>
        </w:rPr>
        <w:t xml:space="preserve"> Sifis</w:t>
      </w:r>
    </w:p>
    <w:p w14:paraId="56AE6CC6" w14:textId="77777777" w:rsidR="00F34A36" w:rsidRDefault="00F34A36">
      <w:pPr>
        <w:pStyle w:val="BodyText"/>
        <w:ind w:left="0"/>
      </w:pPr>
    </w:p>
    <w:p w14:paraId="56AE6CC7" w14:textId="77777777" w:rsidR="00F34A36" w:rsidRDefault="00F34A36">
      <w:pPr>
        <w:pStyle w:val="BodyText"/>
        <w:ind w:left="0"/>
      </w:pPr>
    </w:p>
    <w:p w14:paraId="56AE6CC8" w14:textId="77777777" w:rsidR="00F34A36" w:rsidRDefault="00F34A36">
      <w:pPr>
        <w:pStyle w:val="BodyText"/>
        <w:ind w:left="0"/>
      </w:pPr>
    </w:p>
    <w:p w14:paraId="56AE6CC9" w14:textId="77777777" w:rsidR="00F34A36" w:rsidRDefault="00F34A36">
      <w:pPr>
        <w:pStyle w:val="BodyText"/>
        <w:spacing w:before="114"/>
        <w:ind w:left="0"/>
      </w:pPr>
    </w:p>
    <w:p w14:paraId="56AE6CCA" w14:textId="77777777" w:rsidR="00F34A36" w:rsidRDefault="00842BCA">
      <w:pPr>
        <w:pStyle w:val="BodyText"/>
        <w:ind w:left="766"/>
      </w:pPr>
      <w:r>
        <w:t>Kevyn</w:t>
      </w:r>
      <w:r>
        <w:rPr>
          <w:spacing w:val="-4"/>
        </w:rPr>
        <w:t xml:space="preserve"> </w:t>
      </w:r>
      <w:r>
        <w:rPr>
          <w:spacing w:val="-2"/>
        </w:rPr>
        <w:t>Morris</w:t>
      </w:r>
    </w:p>
    <w:p w14:paraId="56AE6CCB" w14:textId="77777777" w:rsidR="00F34A36" w:rsidRDefault="00F34A36">
      <w:pPr>
        <w:pStyle w:val="BodyText"/>
        <w:ind w:left="0"/>
      </w:pPr>
    </w:p>
    <w:p w14:paraId="56AE6CCC" w14:textId="77777777" w:rsidR="00F34A36" w:rsidRDefault="00F34A36">
      <w:pPr>
        <w:pStyle w:val="BodyText"/>
        <w:ind w:left="0"/>
      </w:pPr>
    </w:p>
    <w:p w14:paraId="56AE6CCD" w14:textId="77777777" w:rsidR="00F34A36" w:rsidRDefault="00F34A36">
      <w:pPr>
        <w:pStyle w:val="BodyText"/>
        <w:ind w:left="0"/>
      </w:pPr>
    </w:p>
    <w:p w14:paraId="56AE6CCE" w14:textId="77777777" w:rsidR="00F34A36" w:rsidRDefault="00F34A36">
      <w:pPr>
        <w:pStyle w:val="BodyText"/>
        <w:spacing w:before="113"/>
        <w:ind w:left="0"/>
      </w:pPr>
    </w:p>
    <w:p w14:paraId="56AE6CCF" w14:textId="77777777" w:rsidR="00F34A36" w:rsidRDefault="00842BCA">
      <w:pPr>
        <w:pStyle w:val="BodyText"/>
        <w:spacing w:before="1"/>
        <w:ind w:left="766"/>
      </w:pPr>
      <w:r>
        <w:t xml:space="preserve">Stuart </w:t>
      </w:r>
      <w:r>
        <w:rPr>
          <w:spacing w:val="-2"/>
        </w:rPr>
        <w:t>Mawbey</w:t>
      </w:r>
    </w:p>
    <w:p w14:paraId="56AE6CD0" w14:textId="77777777" w:rsidR="00F34A36" w:rsidRDefault="00F34A36">
      <w:pPr>
        <w:pStyle w:val="BodyText"/>
        <w:ind w:left="0"/>
      </w:pPr>
    </w:p>
    <w:p w14:paraId="56AE6CD1" w14:textId="77777777" w:rsidR="00F34A36" w:rsidRDefault="00F34A36">
      <w:pPr>
        <w:pStyle w:val="BodyText"/>
        <w:ind w:left="0"/>
      </w:pPr>
    </w:p>
    <w:p w14:paraId="56AE6CD2" w14:textId="77777777" w:rsidR="00F34A36" w:rsidRDefault="00F34A36">
      <w:pPr>
        <w:pStyle w:val="BodyText"/>
        <w:ind w:left="0"/>
      </w:pPr>
    </w:p>
    <w:p w14:paraId="56AE6CD3" w14:textId="77777777" w:rsidR="00F34A36" w:rsidRDefault="00F34A36">
      <w:pPr>
        <w:pStyle w:val="BodyText"/>
        <w:spacing w:before="113"/>
        <w:ind w:left="0"/>
      </w:pPr>
    </w:p>
    <w:p w14:paraId="56AE6CD4" w14:textId="77777777" w:rsidR="00F34A36" w:rsidRDefault="00842BCA">
      <w:pPr>
        <w:pStyle w:val="BodyText"/>
        <w:spacing w:before="1"/>
        <w:ind w:left="766"/>
      </w:pPr>
      <w:r>
        <w:t>Priscilla</w:t>
      </w:r>
      <w:r>
        <w:rPr>
          <w:spacing w:val="-8"/>
        </w:rPr>
        <w:t xml:space="preserve"> </w:t>
      </w:r>
      <w:r>
        <w:rPr>
          <w:spacing w:val="-2"/>
        </w:rPr>
        <w:t>Brice</w:t>
      </w:r>
    </w:p>
    <w:p w14:paraId="56AE6CD5" w14:textId="77777777" w:rsidR="00F34A36" w:rsidRDefault="00F34A36">
      <w:pPr>
        <w:pStyle w:val="BodyText"/>
        <w:ind w:left="0"/>
      </w:pPr>
    </w:p>
    <w:p w14:paraId="56AE6CD6" w14:textId="77777777" w:rsidR="00F34A36" w:rsidRDefault="00F34A36">
      <w:pPr>
        <w:pStyle w:val="BodyText"/>
        <w:ind w:left="0"/>
      </w:pPr>
    </w:p>
    <w:p w14:paraId="56AE6CD7" w14:textId="77777777" w:rsidR="00F34A36" w:rsidRDefault="00F34A36">
      <w:pPr>
        <w:pStyle w:val="BodyText"/>
        <w:ind w:left="0"/>
      </w:pPr>
    </w:p>
    <w:p w14:paraId="56AE6CD8" w14:textId="77777777" w:rsidR="00F34A36" w:rsidRDefault="00F34A36">
      <w:pPr>
        <w:pStyle w:val="BodyText"/>
        <w:spacing w:before="114"/>
        <w:ind w:left="0"/>
      </w:pPr>
    </w:p>
    <w:p w14:paraId="56AE6CD9" w14:textId="77777777" w:rsidR="00F34A36" w:rsidRDefault="00842BCA">
      <w:pPr>
        <w:pStyle w:val="BodyText"/>
        <w:ind w:left="766"/>
      </w:pPr>
      <w:r>
        <w:t>Trinity</w:t>
      </w:r>
      <w:r>
        <w:rPr>
          <w:spacing w:val="-9"/>
        </w:rPr>
        <w:t xml:space="preserve"> </w:t>
      </w:r>
      <w:r>
        <w:rPr>
          <w:spacing w:val="-4"/>
        </w:rPr>
        <w:t>Ford</w:t>
      </w:r>
    </w:p>
    <w:p w14:paraId="56AE6CDA" w14:textId="77777777" w:rsidR="00F34A36" w:rsidRDefault="00F34A36">
      <w:pPr>
        <w:pStyle w:val="BodyText"/>
        <w:sectPr w:rsidR="00F34A36">
          <w:type w:val="continuous"/>
          <w:pgSz w:w="11910" w:h="16840"/>
          <w:pgMar w:top="740" w:right="850" w:bottom="280" w:left="708" w:header="0" w:footer="0" w:gutter="0"/>
          <w:cols w:num="2" w:space="720" w:equalWidth="0">
            <w:col w:w="3514" w:space="1551"/>
            <w:col w:w="5287"/>
          </w:cols>
        </w:sectPr>
      </w:pPr>
    </w:p>
    <w:p w14:paraId="56AE6CDB" w14:textId="77777777" w:rsidR="00F34A36" w:rsidRDefault="00842BCA">
      <w:pPr>
        <w:pStyle w:val="Heading3"/>
      </w:pPr>
      <w:bookmarkStart w:id="4" w:name="Message_from_the_Acting_CEO_"/>
      <w:bookmarkStart w:id="5" w:name="_bookmark1"/>
      <w:bookmarkEnd w:id="4"/>
      <w:bookmarkEnd w:id="5"/>
      <w:r>
        <w:rPr>
          <w:color w:val="00884F"/>
        </w:rPr>
        <w:lastRenderedPageBreak/>
        <w:t>Message</w:t>
      </w:r>
      <w:r>
        <w:rPr>
          <w:color w:val="00884F"/>
          <w:spacing w:val="-5"/>
        </w:rPr>
        <w:t xml:space="preserve"> </w:t>
      </w:r>
      <w:r>
        <w:rPr>
          <w:color w:val="00884F"/>
        </w:rPr>
        <w:t>from</w:t>
      </w:r>
      <w:r>
        <w:rPr>
          <w:color w:val="00884F"/>
          <w:spacing w:val="-5"/>
        </w:rPr>
        <w:t xml:space="preserve"> </w:t>
      </w:r>
      <w:r>
        <w:rPr>
          <w:color w:val="00884F"/>
        </w:rPr>
        <w:t>the</w:t>
      </w:r>
      <w:r>
        <w:rPr>
          <w:color w:val="00884F"/>
          <w:spacing w:val="-5"/>
        </w:rPr>
        <w:t xml:space="preserve"> </w:t>
      </w:r>
      <w:r>
        <w:rPr>
          <w:color w:val="00884F"/>
        </w:rPr>
        <w:t>Acting</w:t>
      </w:r>
      <w:r>
        <w:rPr>
          <w:color w:val="00884F"/>
          <w:spacing w:val="-5"/>
        </w:rPr>
        <w:t xml:space="preserve"> CEO</w:t>
      </w:r>
    </w:p>
    <w:p w14:paraId="56AE6CDC" w14:textId="77777777" w:rsidR="00F34A36" w:rsidRDefault="00F34A36">
      <w:pPr>
        <w:pStyle w:val="BodyText"/>
        <w:spacing w:before="182"/>
        <w:ind w:left="0"/>
        <w:rPr>
          <w:rFonts w:ascii="VAG Rounded"/>
          <w:b/>
          <w:sz w:val="20"/>
        </w:rPr>
      </w:pPr>
    </w:p>
    <w:p w14:paraId="56AE6CDD" w14:textId="77777777" w:rsidR="00F34A36" w:rsidRDefault="00F34A36">
      <w:pPr>
        <w:pStyle w:val="BodyText"/>
        <w:rPr>
          <w:rFonts w:ascii="VAG Rounded"/>
          <w:b/>
          <w:sz w:val="20"/>
        </w:rPr>
        <w:sectPr w:rsidR="00F34A36">
          <w:footerReference w:type="even" r:id="rId44"/>
          <w:footerReference w:type="default" r:id="rId45"/>
          <w:pgSz w:w="11910" w:h="16840"/>
          <w:pgMar w:top="1600" w:right="850" w:bottom="720" w:left="708" w:header="0" w:footer="521" w:gutter="0"/>
          <w:pgNumType w:start="8"/>
          <w:cols w:space="720"/>
        </w:sectPr>
      </w:pPr>
    </w:p>
    <w:p w14:paraId="56AE6CDE" w14:textId="77777777" w:rsidR="00F34A36" w:rsidRDefault="00842BCA">
      <w:pPr>
        <w:pStyle w:val="BodyText"/>
        <w:spacing w:before="92" w:line="312" w:lineRule="auto"/>
        <w:ind w:right="81"/>
      </w:pPr>
      <w:r>
        <w:t>The 2025–26 year has been one of significant reform, organisational growth and resilience for our community. Across Australia,</w:t>
      </w:r>
      <w:r>
        <w:rPr>
          <w:spacing w:val="-10"/>
        </w:rPr>
        <w:t xml:space="preserve"> </w:t>
      </w:r>
      <w:r>
        <w:t>people</w:t>
      </w:r>
      <w:r>
        <w:rPr>
          <w:spacing w:val="-10"/>
        </w:rPr>
        <w:t xml:space="preserve"> </w:t>
      </w:r>
      <w:r>
        <w:t>with</w:t>
      </w:r>
      <w:r>
        <w:rPr>
          <w:spacing w:val="-10"/>
        </w:rPr>
        <w:t xml:space="preserve"> </w:t>
      </w:r>
      <w:r>
        <w:t>disability</w:t>
      </w:r>
      <w:r>
        <w:rPr>
          <w:spacing w:val="-10"/>
        </w:rPr>
        <w:t xml:space="preserve"> </w:t>
      </w:r>
      <w:r>
        <w:t>experienced considerable uncertainty as governments progressed major policy reforms with</w:t>
      </w:r>
    </w:p>
    <w:p w14:paraId="56AE6CDF" w14:textId="77777777" w:rsidR="00F34A36" w:rsidRDefault="00842BCA">
      <w:pPr>
        <w:pStyle w:val="BodyText"/>
        <w:spacing w:before="7" w:line="312" w:lineRule="auto"/>
        <w:ind w:right="155"/>
      </w:pPr>
      <w:r>
        <w:t>far-reaching implications for rights, supports and inclusion. Throughout this period, PWDA remained steadfast in our commitment to ensuring that the voices, lived</w:t>
      </w:r>
      <w:r>
        <w:rPr>
          <w:spacing w:val="-10"/>
        </w:rPr>
        <w:t xml:space="preserve"> </w:t>
      </w:r>
      <w:r>
        <w:t>experience,</w:t>
      </w:r>
      <w:r>
        <w:rPr>
          <w:spacing w:val="-10"/>
        </w:rPr>
        <w:t xml:space="preserve"> </w:t>
      </w:r>
      <w:r>
        <w:t>expertise</w:t>
      </w:r>
      <w:r>
        <w:rPr>
          <w:spacing w:val="-10"/>
        </w:rPr>
        <w:t xml:space="preserve"> </w:t>
      </w:r>
      <w:r>
        <w:t>and</w:t>
      </w:r>
      <w:r>
        <w:rPr>
          <w:spacing w:val="-10"/>
        </w:rPr>
        <w:t xml:space="preserve"> </w:t>
      </w:r>
      <w:r>
        <w:t>leadership of</w:t>
      </w:r>
      <w:r>
        <w:rPr>
          <w:spacing w:val="-2"/>
        </w:rPr>
        <w:t xml:space="preserve"> </w:t>
      </w:r>
      <w:r>
        <w:t>people</w:t>
      </w:r>
      <w:r>
        <w:rPr>
          <w:spacing w:val="-2"/>
        </w:rPr>
        <w:t xml:space="preserve"> </w:t>
      </w:r>
      <w:r>
        <w:t>with</w:t>
      </w:r>
      <w:r>
        <w:rPr>
          <w:spacing w:val="-2"/>
        </w:rPr>
        <w:t xml:space="preserve"> </w:t>
      </w:r>
      <w:r>
        <w:t>disability</w:t>
      </w:r>
      <w:r>
        <w:rPr>
          <w:spacing w:val="-2"/>
        </w:rPr>
        <w:t xml:space="preserve"> </w:t>
      </w:r>
      <w:r>
        <w:t>were</w:t>
      </w:r>
      <w:r>
        <w:rPr>
          <w:spacing w:val="-2"/>
        </w:rPr>
        <w:t xml:space="preserve"> </w:t>
      </w:r>
      <w:r>
        <w:t>at</w:t>
      </w:r>
      <w:r>
        <w:rPr>
          <w:spacing w:val="-2"/>
        </w:rPr>
        <w:t xml:space="preserve"> </w:t>
      </w:r>
      <w:r>
        <w:t>the</w:t>
      </w:r>
      <w:r>
        <w:rPr>
          <w:spacing w:val="-2"/>
        </w:rPr>
        <w:t xml:space="preserve"> </w:t>
      </w:r>
      <w:r>
        <w:t>centre of these conversations.</w:t>
      </w:r>
    </w:p>
    <w:p w14:paraId="56AE6CE0" w14:textId="77777777" w:rsidR="00F34A36" w:rsidRDefault="00842BCA">
      <w:pPr>
        <w:pStyle w:val="BodyText"/>
        <w:spacing w:before="236" w:line="312" w:lineRule="auto"/>
        <w:ind w:right="195"/>
      </w:pPr>
      <w:r>
        <w:t>As a disability-led organisation, we understand</w:t>
      </w:r>
      <w:r>
        <w:rPr>
          <w:spacing w:val="-9"/>
        </w:rPr>
        <w:t xml:space="preserve"> </w:t>
      </w:r>
      <w:r>
        <w:t>that</w:t>
      </w:r>
      <w:r>
        <w:rPr>
          <w:spacing w:val="-9"/>
        </w:rPr>
        <w:t xml:space="preserve"> </w:t>
      </w:r>
      <w:r>
        <w:t>change</w:t>
      </w:r>
      <w:r>
        <w:rPr>
          <w:spacing w:val="-9"/>
        </w:rPr>
        <w:t xml:space="preserve"> </w:t>
      </w:r>
      <w:r>
        <w:t>is</w:t>
      </w:r>
      <w:r>
        <w:rPr>
          <w:spacing w:val="-9"/>
        </w:rPr>
        <w:t xml:space="preserve"> </w:t>
      </w:r>
      <w:r>
        <w:t>constant.</w:t>
      </w:r>
    </w:p>
    <w:p w14:paraId="56AE6CE1" w14:textId="77777777" w:rsidR="00F34A36" w:rsidRDefault="00842BCA">
      <w:pPr>
        <w:pStyle w:val="BodyText"/>
        <w:spacing w:before="2" w:line="312" w:lineRule="auto"/>
        <w:ind w:right="195"/>
      </w:pPr>
      <w:r>
        <w:t>Our</w:t>
      </w:r>
      <w:r>
        <w:rPr>
          <w:spacing w:val="-6"/>
        </w:rPr>
        <w:t xml:space="preserve"> </w:t>
      </w:r>
      <w:r>
        <w:t>responsibility</w:t>
      </w:r>
      <w:r>
        <w:rPr>
          <w:spacing w:val="-6"/>
        </w:rPr>
        <w:t xml:space="preserve"> </w:t>
      </w:r>
      <w:r>
        <w:t>is</w:t>
      </w:r>
      <w:r>
        <w:rPr>
          <w:spacing w:val="-6"/>
        </w:rPr>
        <w:t xml:space="preserve"> </w:t>
      </w:r>
      <w:r>
        <w:t>not</w:t>
      </w:r>
      <w:r>
        <w:rPr>
          <w:spacing w:val="-6"/>
        </w:rPr>
        <w:t xml:space="preserve"> </w:t>
      </w:r>
      <w:r>
        <w:t>only</w:t>
      </w:r>
      <w:r>
        <w:rPr>
          <w:spacing w:val="-6"/>
        </w:rPr>
        <w:t xml:space="preserve"> </w:t>
      </w:r>
      <w:r>
        <w:t>to</w:t>
      </w:r>
      <w:r>
        <w:rPr>
          <w:spacing w:val="-6"/>
        </w:rPr>
        <w:t xml:space="preserve"> </w:t>
      </w:r>
      <w:r>
        <w:t>respond</w:t>
      </w:r>
      <w:r>
        <w:rPr>
          <w:spacing w:val="-6"/>
        </w:rPr>
        <w:t xml:space="preserve"> </w:t>
      </w:r>
      <w:r>
        <w:t>to that</w:t>
      </w:r>
      <w:r>
        <w:rPr>
          <w:spacing w:val="-6"/>
        </w:rPr>
        <w:t xml:space="preserve"> </w:t>
      </w:r>
      <w:r>
        <w:t>change,</w:t>
      </w:r>
      <w:r>
        <w:rPr>
          <w:spacing w:val="-6"/>
        </w:rPr>
        <w:t xml:space="preserve"> </w:t>
      </w:r>
      <w:r>
        <w:t>but</w:t>
      </w:r>
      <w:r>
        <w:rPr>
          <w:spacing w:val="-6"/>
        </w:rPr>
        <w:t xml:space="preserve"> </w:t>
      </w:r>
      <w:r>
        <w:t>to</w:t>
      </w:r>
      <w:r>
        <w:rPr>
          <w:spacing w:val="-6"/>
        </w:rPr>
        <w:t xml:space="preserve"> </w:t>
      </w:r>
      <w:r>
        <w:t>provide</w:t>
      </w:r>
      <w:r>
        <w:rPr>
          <w:spacing w:val="-6"/>
        </w:rPr>
        <w:t xml:space="preserve"> </w:t>
      </w:r>
      <w:r>
        <w:t>stability</w:t>
      </w:r>
      <w:r>
        <w:rPr>
          <w:spacing w:val="-6"/>
        </w:rPr>
        <w:t xml:space="preserve"> </w:t>
      </w:r>
      <w:r>
        <w:t>for</w:t>
      </w:r>
      <w:r>
        <w:rPr>
          <w:spacing w:val="-6"/>
        </w:rPr>
        <w:t xml:space="preserve"> </w:t>
      </w:r>
      <w:r>
        <w:t xml:space="preserve">our members, our staff and broader disability </w:t>
      </w:r>
      <w:r>
        <w:rPr>
          <w:spacing w:val="-2"/>
        </w:rPr>
        <w:t>community.</w:t>
      </w:r>
    </w:p>
    <w:p w14:paraId="56AE6CE2" w14:textId="77777777" w:rsidR="00F34A36" w:rsidRDefault="00842BCA">
      <w:pPr>
        <w:pStyle w:val="BodyText"/>
        <w:spacing w:before="232" w:line="312" w:lineRule="auto"/>
        <w:ind w:right="195"/>
        <w:rPr>
          <w:i/>
        </w:rPr>
      </w:pPr>
      <w:r>
        <w:t>Throughout</w:t>
      </w:r>
      <w:r>
        <w:rPr>
          <w:spacing w:val="-10"/>
        </w:rPr>
        <w:t xml:space="preserve"> </w:t>
      </w:r>
      <w:r>
        <w:t>the</w:t>
      </w:r>
      <w:r>
        <w:rPr>
          <w:spacing w:val="-10"/>
        </w:rPr>
        <w:t xml:space="preserve"> </w:t>
      </w:r>
      <w:r>
        <w:t>year,</w:t>
      </w:r>
      <w:r>
        <w:rPr>
          <w:spacing w:val="-10"/>
        </w:rPr>
        <w:t xml:space="preserve"> </w:t>
      </w:r>
      <w:r>
        <w:t>we</w:t>
      </w:r>
      <w:r>
        <w:rPr>
          <w:spacing w:val="-10"/>
        </w:rPr>
        <w:t xml:space="preserve"> </w:t>
      </w:r>
      <w:r>
        <w:t>worked</w:t>
      </w:r>
      <w:r>
        <w:rPr>
          <w:spacing w:val="-10"/>
        </w:rPr>
        <w:t xml:space="preserve"> </w:t>
      </w:r>
      <w:r>
        <w:t xml:space="preserve">alongside Disability Representative Organisations and our members to influence national discussions on NDIS reform, contributing to parliamentary inquiries, government consultations and public debate through submissions, evidence, campaigns and direct engagement with decision-makers. Our </w:t>
      </w:r>
      <w:r>
        <w:rPr>
          <w:i/>
        </w:rPr>
        <w:t>Reasonable. Necessary. Ordinary.</w:t>
      </w:r>
    </w:p>
    <w:p w14:paraId="56AE6CE3" w14:textId="77777777" w:rsidR="00F34A36" w:rsidRDefault="00842BCA">
      <w:pPr>
        <w:pStyle w:val="BodyText"/>
        <w:spacing w:before="11" w:line="312" w:lineRule="auto"/>
      </w:pPr>
      <w:r>
        <w:t>campaign</w:t>
      </w:r>
      <w:r>
        <w:rPr>
          <w:spacing w:val="-10"/>
        </w:rPr>
        <w:t xml:space="preserve"> </w:t>
      </w:r>
      <w:r>
        <w:t>reinforced</w:t>
      </w:r>
      <w:r>
        <w:rPr>
          <w:spacing w:val="-10"/>
        </w:rPr>
        <w:t xml:space="preserve"> </w:t>
      </w:r>
      <w:r>
        <w:t>an</w:t>
      </w:r>
      <w:r>
        <w:rPr>
          <w:spacing w:val="-10"/>
        </w:rPr>
        <w:t xml:space="preserve"> </w:t>
      </w:r>
      <w:r>
        <w:t>important</w:t>
      </w:r>
      <w:r>
        <w:rPr>
          <w:spacing w:val="-10"/>
        </w:rPr>
        <w:t xml:space="preserve"> </w:t>
      </w:r>
      <w:r>
        <w:t>message: the NDIS exists to enable people with disability to participate in ordinary life, and reforms must strengthen, not diminish, our choice, control and inclusion.</w:t>
      </w:r>
    </w:p>
    <w:p w14:paraId="56AE6CE4" w14:textId="77777777" w:rsidR="00F34A36" w:rsidRDefault="00842BCA">
      <w:pPr>
        <w:pStyle w:val="BodyText"/>
        <w:spacing w:before="92" w:line="312" w:lineRule="auto"/>
        <w:ind w:right="271"/>
      </w:pPr>
      <w:r>
        <w:br w:type="column"/>
      </w:r>
      <w:r>
        <w:t>At</w:t>
      </w:r>
      <w:r>
        <w:rPr>
          <w:spacing w:val="-6"/>
        </w:rPr>
        <w:t xml:space="preserve"> </w:t>
      </w:r>
      <w:r>
        <w:t>the</w:t>
      </w:r>
      <w:r>
        <w:rPr>
          <w:spacing w:val="-6"/>
        </w:rPr>
        <w:t xml:space="preserve"> </w:t>
      </w:r>
      <w:r>
        <w:t>same</w:t>
      </w:r>
      <w:r>
        <w:rPr>
          <w:spacing w:val="-6"/>
        </w:rPr>
        <w:t xml:space="preserve"> </w:t>
      </w:r>
      <w:r>
        <w:t>time,</w:t>
      </w:r>
      <w:r>
        <w:rPr>
          <w:spacing w:val="-6"/>
        </w:rPr>
        <w:t xml:space="preserve"> </w:t>
      </w:r>
      <w:r>
        <w:t>we</w:t>
      </w:r>
      <w:r>
        <w:rPr>
          <w:spacing w:val="-6"/>
        </w:rPr>
        <w:t xml:space="preserve"> </w:t>
      </w:r>
      <w:r>
        <w:t>continued</w:t>
      </w:r>
      <w:r>
        <w:rPr>
          <w:spacing w:val="-6"/>
        </w:rPr>
        <w:t xml:space="preserve"> </w:t>
      </w:r>
      <w:r>
        <w:t>advocating for stronger human rights protections at both state and national levels, supported people with disability to participate</w:t>
      </w:r>
    </w:p>
    <w:p w14:paraId="56AE6CE5" w14:textId="77777777" w:rsidR="00F34A36" w:rsidRDefault="00842BCA">
      <w:pPr>
        <w:pStyle w:val="BodyText"/>
        <w:spacing w:before="5" w:line="312" w:lineRule="auto"/>
        <w:ind w:right="262"/>
      </w:pPr>
      <w:r>
        <w:t>directly</w:t>
      </w:r>
      <w:r>
        <w:rPr>
          <w:spacing w:val="-9"/>
        </w:rPr>
        <w:t xml:space="preserve"> </w:t>
      </w:r>
      <w:r>
        <w:t>in</w:t>
      </w:r>
      <w:r>
        <w:rPr>
          <w:spacing w:val="-9"/>
        </w:rPr>
        <w:t xml:space="preserve"> </w:t>
      </w:r>
      <w:r>
        <w:t>government</w:t>
      </w:r>
      <w:r>
        <w:rPr>
          <w:spacing w:val="-9"/>
        </w:rPr>
        <w:t xml:space="preserve"> </w:t>
      </w:r>
      <w:r>
        <w:t>consultations,</w:t>
      </w:r>
      <w:r>
        <w:rPr>
          <w:spacing w:val="-9"/>
        </w:rPr>
        <w:t xml:space="preserve"> </w:t>
      </w:r>
      <w:r>
        <w:t>and represented disability-led perspectives nationally and internationally.</w:t>
      </w:r>
    </w:p>
    <w:p w14:paraId="56AE6CE6" w14:textId="77777777" w:rsidR="00F34A36" w:rsidRDefault="00842BCA">
      <w:pPr>
        <w:pStyle w:val="BodyText"/>
        <w:spacing w:before="231" w:line="312" w:lineRule="auto"/>
        <w:ind w:right="262"/>
      </w:pPr>
      <w:r>
        <w:t>In February we supported 50 people with disability</w:t>
      </w:r>
      <w:r>
        <w:rPr>
          <w:spacing w:val="-10"/>
        </w:rPr>
        <w:t xml:space="preserve"> </w:t>
      </w:r>
      <w:r>
        <w:t>to</w:t>
      </w:r>
      <w:r>
        <w:rPr>
          <w:spacing w:val="-7"/>
        </w:rPr>
        <w:t xml:space="preserve"> </w:t>
      </w:r>
      <w:r>
        <w:t>attend</w:t>
      </w:r>
      <w:r>
        <w:rPr>
          <w:spacing w:val="-7"/>
        </w:rPr>
        <w:t xml:space="preserve"> </w:t>
      </w:r>
      <w:r>
        <w:t>the</w:t>
      </w:r>
      <w:r>
        <w:rPr>
          <w:spacing w:val="-17"/>
        </w:rPr>
        <w:t xml:space="preserve"> </w:t>
      </w:r>
      <w:r>
        <w:t>Australian</w:t>
      </w:r>
      <w:r>
        <w:rPr>
          <w:spacing w:val="-7"/>
        </w:rPr>
        <w:t xml:space="preserve"> </w:t>
      </w:r>
      <w:r>
        <w:t>Disability Strategy National Forum in Adelaide, providing</w:t>
      </w:r>
      <w:r>
        <w:rPr>
          <w:spacing w:val="-6"/>
        </w:rPr>
        <w:t xml:space="preserve"> </w:t>
      </w:r>
      <w:r>
        <w:t>over</w:t>
      </w:r>
      <w:r>
        <w:rPr>
          <w:spacing w:val="-6"/>
        </w:rPr>
        <w:t xml:space="preserve"> </w:t>
      </w:r>
      <w:r>
        <w:t>$25,000</w:t>
      </w:r>
      <w:r>
        <w:rPr>
          <w:spacing w:val="-6"/>
        </w:rPr>
        <w:t xml:space="preserve"> </w:t>
      </w:r>
      <w:r>
        <w:t>in</w:t>
      </w:r>
      <w:r>
        <w:rPr>
          <w:spacing w:val="-6"/>
        </w:rPr>
        <w:t xml:space="preserve"> </w:t>
      </w:r>
      <w:r>
        <w:t>direct</w:t>
      </w:r>
      <w:r>
        <w:rPr>
          <w:spacing w:val="-6"/>
        </w:rPr>
        <w:t xml:space="preserve"> </w:t>
      </w:r>
      <w:r>
        <w:t>funding</w:t>
      </w:r>
      <w:r>
        <w:rPr>
          <w:spacing w:val="-6"/>
        </w:rPr>
        <w:t xml:space="preserve"> </w:t>
      </w:r>
      <w:r>
        <w:t>to remove cost barriers.</w:t>
      </w:r>
    </w:p>
    <w:p w14:paraId="56AE6CE7" w14:textId="77777777" w:rsidR="00F34A36" w:rsidRDefault="00842BCA">
      <w:pPr>
        <w:pStyle w:val="BodyText"/>
        <w:spacing w:before="232" w:line="312" w:lineRule="auto"/>
        <w:ind w:right="165"/>
      </w:pPr>
      <w:r>
        <w:t>While</w:t>
      </w:r>
      <w:r>
        <w:rPr>
          <w:spacing w:val="-9"/>
        </w:rPr>
        <w:t xml:space="preserve"> </w:t>
      </w:r>
      <w:r>
        <w:t>in</w:t>
      </w:r>
      <w:r>
        <w:rPr>
          <w:spacing w:val="-7"/>
        </w:rPr>
        <w:t xml:space="preserve"> </w:t>
      </w:r>
      <w:r>
        <w:t>June</w:t>
      </w:r>
      <w:r>
        <w:rPr>
          <w:spacing w:val="-7"/>
        </w:rPr>
        <w:t xml:space="preserve"> </w:t>
      </w:r>
      <w:r>
        <w:t>PWDA</w:t>
      </w:r>
      <w:r>
        <w:rPr>
          <w:spacing w:val="-17"/>
        </w:rPr>
        <w:t xml:space="preserve"> </w:t>
      </w:r>
      <w:r>
        <w:t>representatives</w:t>
      </w:r>
      <w:r>
        <w:rPr>
          <w:spacing w:val="-7"/>
        </w:rPr>
        <w:t xml:space="preserve"> </w:t>
      </w:r>
      <w:r>
        <w:t>joined other members of the</w:t>
      </w:r>
      <w:r>
        <w:rPr>
          <w:spacing w:val="-11"/>
        </w:rPr>
        <w:t xml:space="preserve"> </w:t>
      </w:r>
      <w:r>
        <w:t xml:space="preserve">Australian delegation including government and civil society representatives at the United Nations Headquarters in New York for the </w:t>
      </w:r>
      <w:hyperlink r:id="rId46">
        <w:r>
          <w:t>19th</w:t>
        </w:r>
      </w:hyperlink>
      <w:r>
        <w:t xml:space="preserve"> </w:t>
      </w:r>
      <w:hyperlink r:id="rId47">
        <w:r>
          <w:t>session</w:t>
        </w:r>
        <w:r>
          <w:rPr>
            <w:spacing w:val="-4"/>
          </w:rPr>
          <w:t xml:space="preserve"> </w:t>
        </w:r>
        <w:r>
          <w:t>of</w:t>
        </w:r>
        <w:r>
          <w:rPr>
            <w:spacing w:val="-4"/>
          </w:rPr>
          <w:t xml:space="preserve"> </w:t>
        </w:r>
        <w:r>
          <w:t>the</w:t>
        </w:r>
        <w:r>
          <w:rPr>
            <w:spacing w:val="-4"/>
          </w:rPr>
          <w:t xml:space="preserve"> </w:t>
        </w:r>
        <w:r>
          <w:t>Conference</w:t>
        </w:r>
        <w:r>
          <w:rPr>
            <w:spacing w:val="-4"/>
          </w:rPr>
          <w:t xml:space="preserve"> </w:t>
        </w:r>
        <w:r>
          <w:t>of</w:t>
        </w:r>
        <w:r>
          <w:rPr>
            <w:spacing w:val="-4"/>
          </w:rPr>
          <w:t xml:space="preserve"> </w:t>
        </w:r>
        <w:r>
          <w:t>States</w:t>
        </w:r>
        <w:r>
          <w:rPr>
            <w:spacing w:val="-4"/>
          </w:rPr>
          <w:t xml:space="preserve"> </w:t>
        </w:r>
        <w:r>
          <w:t>Parties</w:t>
        </w:r>
      </w:hyperlink>
      <w:r>
        <w:t xml:space="preserve"> </w:t>
      </w:r>
      <w:hyperlink r:id="rId48">
        <w:r>
          <w:t>to the CRPD (COSP19).</w:t>
        </w:r>
      </w:hyperlink>
    </w:p>
    <w:p w14:paraId="56AE6CE8" w14:textId="77777777" w:rsidR="00F34A36" w:rsidRDefault="00842BCA">
      <w:pPr>
        <w:pStyle w:val="BodyText"/>
        <w:spacing w:before="236" w:line="312" w:lineRule="auto"/>
        <w:ind w:right="140"/>
      </w:pPr>
      <w:r>
        <w:t xml:space="preserve">Alongside our advocacy, we continued creating opportunities for connection, leadership and community participation. From </w:t>
      </w:r>
      <w:r>
        <w:rPr>
          <w:i/>
        </w:rPr>
        <w:t xml:space="preserve">A Voice of Our Own </w:t>
      </w:r>
      <w:r>
        <w:t>on International Day</w:t>
      </w:r>
      <w:r>
        <w:rPr>
          <w:spacing w:val="-5"/>
        </w:rPr>
        <w:t xml:space="preserve"> </w:t>
      </w:r>
      <w:r>
        <w:t>of</w:t>
      </w:r>
      <w:r>
        <w:rPr>
          <w:spacing w:val="-5"/>
        </w:rPr>
        <w:t xml:space="preserve"> </w:t>
      </w:r>
      <w:r>
        <w:t>People</w:t>
      </w:r>
      <w:r>
        <w:rPr>
          <w:spacing w:val="-5"/>
        </w:rPr>
        <w:t xml:space="preserve"> </w:t>
      </w:r>
      <w:r>
        <w:t>with</w:t>
      </w:r>
      <w:r>
        <w:rPr>
          <w:spacing w:val="-5"/>
        </w:rPr>
        <w:t xml:space="preserve"> </w:t>
      </w:r>
      <w:r>
        <w:t>Disability</w:t>
      </w:r>
      <w:r>
        <w:rPr>
          <w:spacing w:val="-5"/>
        </w:rPr>
        <w:t xml:space="preserve"> </w:t>
      </w:r>
      <w:r>
        <w:t>to</w:t>
      </w:r>
      <w:r>
        <w:rPr>
          <w:spacing w:val="-5"/>
        </w:rPr>
        <w:t xml:space="preserve"> </w:t>
      </w:r>
      <w:r>
        <w:t>our</w:t>
      </w:r>
      <w:r>
        <w:rPr>
          <w:spacing w:val="-5"/>
        </w:rPr>
        <w:t xml:space="preserve"> </w:t>
      </w:r>
      <w:r>
        <w:rPr>
          <w:i/>
        </w:rPr>
        <w:t xml:space="preserve">InFocus: Queer &amp; Disabled </w:t>
      </w:r>
      <w:r>
        <w:t>storytelling campaign, community forums, workshops and consultation opportunities, we remained committed to amplifying diverse voices and creating</w:t>
      </w:r>
      <w:r>
        <w:rPr>
          <w:spacing w:val="-2"/>
        </w:rPr>
        <w:t xml:space="preserve"> </w:t>
      </w:r>
      <w:r>
        <w:t>spaces</w:t>
      </w:r>
      <w:r>
        <w:rPr>
          <w:spacing w:val="-2"/>
        </w:rPr>
        <w:t xml:space="preserve"> </w:t>
      </w:r>
      <w:r>
        <w:t>where</w:t>
      </w:r>
      <w:r>
        <w:rPr>
          <w:spacing w:val="-2"/>
        </w:rPr>
        <w:t xml:space="preserve"> </w:t>
      </w:r>
      <w:r>
        <w:t>people</w:t>
      </w:r>
      <w:r>
        <w:rPr>
          <w:spacing w:val="-2"/>
        </w:rPr>
        <w:t xml:space="preserve"> </w:t>
      </w:r>
      <w:r>
        <w:t>with</w:t>
      </w:r>
      <w:r>
        <w:rPr>
          <w:spacing w:val="-2"/>
        </w:rPr>
        <w:t xml:space="preserve"> </w:t>
      </w:r>
      <w:r>
        <w:t>disability could lead, connect and influence change.</w:t>
      </w:r>
    </w:p>
    <w:p w14:paraId="56AE6CE9" w14:textId="77777777" w:rsidR="00F34A36" w:rsidRDefault="00842BCA">
      <w:pPr>
        <w:pStyle w:val="BodyText"/>
        <w:spacing w:before="240" w:line="312" w:lineRule="auto"/>
        <w:ind w:right="324"/>
        <w:jc w:val="both"/>
      </w:pPr>
      <w:r>
        <w:t>One of the achievements I am particularly proud of this year has been the continued strengthening</w:t>
      </w:r>
      <w:r>
        <w:rPr>
          <w:spacing w:val="-7"/>
        </w:rPr>
        <w:t xml:space="preserve"> </w:t>
      </w:r>
      <w:r>
        <w:t>of</w:t>
      </w:r>
      <w:r>
        <w:rPr>
          <w:spacing w:val="-6"/>
        </w:rPr>
        <w:t xml:space="preserve"> </w:t>
      </w:r>
      <w:r>
        <w:t>our</w:t>
      </w:r>
      <w:r>
        <w:rPr>
          <w:spacing w:val="-6"/>
        </w:rPr>
        <w:t xml:space="preserve"> </w:t>
      </w:r>
      <w:r>
        <w:t>organisational</w:t>
      </w:r>
      <w:r>
        <w:rPr>
          <w:spacing w:val="-6"/>
        </w:rPr>
        <w:t xml:space="preserve"> </w:t>
      </w:r>
      <w:r>
        <w:rPr>
          <w:spacing w:val="-2"/>
        </w:rPr>
        <w:t>culture.</w:t>
      </w:r>
    </w:p>
    <w:p w14:paraId="56AE6CEA" w14:textId="77777777" w:rsidR="00F34A36" w:rsidRDefault="00F34A36">
      <w:pPr>
        <w:pStyle w:val="BodyText"/>
        <w:spacing w:line="312" w:lineRule="auto"/>
        <w:jc w:val="both"/>
        <w:sectPr w:rsidR="00F34A36">
          <w:type w:val="continuous"/>
          <w:pgSz w:w="11910" w:h="16840"/>
          <w:pgMar w:top="740" w:right="850" w:bottom="280" w:left="708" w:header="0" w:footer="521" w:gutter="0"/>
          <w:cols w:num="2" w:space="720" w:equalWidth="0">
            <w:col w:w="5036" w:space="123"/>
            <w:col w:w="5193"/>
          </w:cols>
        </w:sectPr>
      </w:pPr>
    </w:p>
    <w:p w14:paraId="56AE6CEB" w14:textId="77777777" w:rsidR="00F34A36" w:rsidRDefault="00842BCA">
      <w:pPr>
        <w:pStyle w:val="BodyText"/>
        <w:spacing w:before="72" w:line="312" w:lineRule="auto"/>
      </w:pPr>
      <w:r>
        <w:lastRenderedPageBreak/>
        <w:t>The launch of our staff-led values reflects who</w:t>
      </w:r>
      <w:r>
        <w:rPr>
          <w:spacing w:val="-5"/>
        </w:rPr>
        <w:t xml:space="preserve"> </w:t>
      </w:r>
      <w:r>
        <w:t>we</w:t>
      </w:r>
      <w:r>
        <w:rPr>
          <w:spacing w:val="-5"/>
        </w:rPr>
        <w:t xml:space="preserve"> </w:t>
      </w:r>
      <w:r>
        <w:t>are</w:t>
      </w:r>
      <w:r>
        <w:rPr>
          <w:spacing w:val="-5"/>
        </w:rPr>
        <w:t xml:space="preserve"> </w:t>
      </w:r>
      <w:r>
        <w:t>as</w:t>
      </w:r>
      <w:r>
        <w:rPr>
          <w:spacing w:val="-5"/>
        </w:rPr>
        <w:t xml:space="preserve"> </w:t>
      </w:r>
      <w:r>
        <w:t>an</w:t>
      </w:r>
      <w:r>
        <w:rPr>
          <w:spacing w:val="-5"/>
        </w:rPr>
        <w:t xml:space="preserve"> </w:t>
      </w:r>
      <w:r>
        <w:t>organisation</w:t>
      </w:r>
      <w:r>
        <w:rPr>
          <w:spacing w:val="-5"/>
        </w:rPr>
        <w:t xml:space="preserve"> </w:t>
      </w:r>
      <w:r>
        <w:t>and</w:t>
      </w:r>
      <w:r>
        <w:rPr>
          <w:spacing w:val="-5"/>
        </w:rPr>
        <w:t xml:space="preserve"> </w:t>
      </w:r>
      <w:r>
        <w:t>how</w:t>
      </w:r>
      <w:r>
        <w:rPr>
          <w:spacing w:val="-5"/>
        </w:rPr>
        <w:t xml:space="preserve"> </w:t>
      </w:r>
      <w:r>
        <w:t>we choose to work together. This commitment was recognised through a significant increase in employee engagement</w:t>
      </w:r>
    </w:p>
    <w:p w14:paraId="56AE6CEC" w14:textId="77777777" w:rsidR="00F34A36" w:rsidRDefault="00842BCA">
      <w:pPr>
        <w:pStyle w:val="BodyText"/>
        <w:spacing w:before="6" w:line="312" w:lineRule="auto"/>
        <w:ind w:right="195"/>
      </w:pPr>
      <w:r>
        <w:t>and wellbeing, culminating in PWDA receiving a Change Champions</w:t>
      </w:r>
      <w:r>
        <w:rPr>
          <w:spacing w:val="-13"/>
        </w:rPr>
        <w:t xml:space="preserve"> </w:t>
      </w:r>
      <w:r>
        <w:t>Award for organisational</w:t>
      </w:r>
      <w:r>
        <w:rPr>
          <w:spacing w:val="-13"/>
        </w:rPr>
        <w:t xml:space="preserve"> </w:t>
      </w:r>
      <w:r>
        <w:t>engagement.</w:t>
      </w:r>
      <w:r>
        <w:rPr>
          <w:spacing w:val="-13"/>
        </w:rPr>
        <w:t xml:space="preserve"> </w:t>
      </w:r>
      <w:r>
        <w:t>While</w:t>
      </w:r>
      <w:r>
        <w:rPr>
          <w:spacing w:val="-13"/>
        </w:rPr>
        <w:t xml:space="preserve"> </w:t>
      </w:r>
      <w:r>
        <w:t>awards are meaningful, the true achievement lies in</w:t>
      </w:r>
      <w:r>
        <w:rPr>
          <w:spacing w:val="-3"/>
        </w:rPr>
        <w:t xml:space="preserve"> </w:t>
      </w:r>
      <w:r>
        <w:t>creating</w:t>
      </w:r>
      <w:r>
        <w:rPr>
          <w:spacing w:val="-3"/>
        </w:rPr>
        <w:t xml:space="preserve"> </w:t>
      </w:r>
      <w:r>
        <w:t>a</w:t>
      </w:r>
      <w:r>
        <w:rPr>
          <w:spacing w:val="-3"/>
        </w:rPr>
        <w:t xml:space="preserve"> </w:t>
      </w:r>
      <w:r>
        <w:t>disability-affirming</w:t>
      </w:r>
      <w:r>
        <w:rPr>
          <w:spacing w:val="-3"/>
        </w:rPr>
        <w:t xml:space="preserve"> </w:t>
      </w:r>
      <w:r>
        <w:t>workplace</w:t>
      </w:r>
    </w:p>
    <w:p w14:paraId="56AE6CED" w14:textId="77777777" w:rsidR="00F34A36" w:rsidRDefault="00842BCA">
      <w:pPr>
        <w:pStyle w:val="BodyText"/>
        <w:spacing w:before="7" w:line="312" w:lineRule="auto"/>
        <w:ind w:right="38"/>
        <w:jc w:val="both"/>
      </w:pPr>
      <w:r>
        <w:t>where</w:t>
      </w:r>
      <w:r>
        <w:rPr>
          <w:spacing w:val="-8"/>
        </w:rPr>
        <w:t xml:space="preserve"> </w:t>
      </w:r>
      <w:r>
        <w:t>our</w:t>
      </w:r>
      <w:r>
        <w:rPr>
          <w:spacing w:val="-8"/>
        </w:rPr>
        <w:t xml:space="preserve"> </w:t>
      </w:r>
      <w:r>
        <w:t>people</w:t>
      </w:r>
      <w:r>
        <w:rPr>
          <w:spacing w:val="-8"/>
        </w:rPr>
        <w:t xml:space="preserve"> </w:t>
      </w:r>
      <w:r>
        <w:t>feel</w:t>
      </w:r>
      <w:r>
        <w:rPr>
          <w:spacing w:val="-8"/>
        </w:rPr>
        <w:t xml:space="preserve"> </w:t>
      </w:r>
      <w:r>
        <w:t>connected,</w:t>
      </w:r>
      <w:r>
        <w:rPr>
          <w:spacing w:val="-8"/>
        </w:rPr>
        <w:t xml:space="preserve"> </w:t>
      </w:r>
      <w:r>
        <w:t>supported and empowered to deliver lasting impact for our members and community.</w:t>
      </w:r>
    </w:p>
    <w:p w14:paraId="56AE6CEE" w14:textId="77777777" w:rsidR="00F34A36" w:rsidRDefault="00842BCA">
      <w:pPr>
        <w:pStyle w:val="BodyText"/>
        <w:spacing w:before="230" w:line="312" w:lineRule="auto"/>
        <w:ind w:right="51"/>
      </w:pPr>
      <w:r>
        <w:t>Like many organisations across the disability sector, PWDA continued to operate</w:t>
      </w:r>
      <w:r>
        <w:rPr>
          <w:spacing w:val="-2"/>
        </w:rPr>
        <w:t xml:space="preserve"> </w:t>
      </w:r>
      <w:r>
        <w:t>within</w:t>
      </w:r>
      <w:r>
        <w:rPr>
          <w:spacing w:val="-2"/>
        </w:rPr>
        <w:t xml:space="preserve"> </w:t>
      </w:r>
      <w:r>
        <w:t>an</w:t>
      </w:r>
      <w:r>
        <w:rPr>
          <w:spacing w:val="-2"/>
        </w:rPr>
        <w:t xml:space="preserve"> </w:t>
      </w:r>
      <w:r>
        <w:t>environment</w:t>
      </w:r>
      <w:r>
        <w:rPr>
          <w:spacing w:val="-2"/>
        </w:rPr>
        <w:t xml:space="preserve"> </w:t>
      </w:r>
      <w:r>
        <w:t>of</w:t>
      </w:r>
      <w:r>
        <w:rPr>
          <w:spacing w:val="-2"/>
        </w:rPr>
        <w:t xml:space="preserve"> </w:t>
      </w:r>
      <w:r>
        <w:t>increasing demand and limited resources. Throughout these challenges, our staff demonstrated remarkable resilience, innovation and commitment. By working collaboratively, strengthening partnerships and embracing shared leadership, we continued to deliver high-quality systemic and individual advocacy. It is important to recognise that, for most PWDA staff, myself included, the challenges</w:t>
      </w:r>
      <w:r>
        <w:rPr>
          <w:spacing w:val="-7"/>
        </w:rPr>
        <w:t xml:space="preserve"> </w:t>
      </w:r>
      <w:r>
        <w:t>and</w:t>
      </w:r>
      <w:r>
        <w:rPr>
          <w:spacing w:val="-7"/>
        </w:rPr>
        <w:t xml:space="preserve"> </w:t>
      </w:r>
      <w:r>
        <w:t>changes</w:t>
      </w:r>
      <w:r>
        <w:rPr>
          <w:spacing w:val="-7"/>
        </w:rPr>
        <w:t xml:space="preserve"> </w:t>
      </w:r>
      <w:r>
        <w:t>we</w:t>
      </w:r>
      <w:r>
        <w:rPr>
          <w:spacing w:val="-7"/>
        </w:rPr>
        <w:t xml:space="preserve"> </w:t>
      </w:r>
      <w:r>
        <w:t>worked</w:t>
      </w:r>
      <w:r>
        <w:rPr>
          <w:spacing w:val="-7"/>
        </w:rPr>
        <w:t xml:space="preserve"> </w:t>
      </w:r>
      <w:r>
        <w:t>so</w:t>
      </w:r>
      <w:r>
        <w:rPr>
          <w:spacing w:val="-7"/>
        </w:rPr>
        <w:t xml:space="preserve"> </w:t>
      </w:r>
      <w:r>
        <w:t>hard to respond to were not simply changes at</w:t>
      </w:r>
    </w:p>
    <w:p w14:paraId="56AE6CEF" w14:textId="77777777" w:rsidR="00F34A36" w:rsidRDefault="00842BCA">
      <w:pPr>
        <w:pStyle w:val="BodyText"/>
        <w:spacing w:before="17" w:line="312" w:lineRule="auto"/>
        <w:ind w:right="315"/>
      </w:pPr>
      <w:r>
        <w:t>a</w:t>
      </w:r>
      <w:r>
        <w:rPr>
          <w:spacing w:val="-3"/>
        </w:rPr>
        <w:t xml:space="preserve"> </w:t>
      </w:r>
      <w:r>
        <w:t>policy</w:t>
      </w:r>
      <w:r>
        <w:rPr>
          <w:spacing w:val="-3"/>
        </w:rPr>
        <w:t xml:space="preserve"> </w:t>
      </w:r>
      <w:r>
        <w:t>level,</w:t>
      </w:r>
      <w:r>
        <w:rPr>
          <w:spacing w:val="-3"/>
        </w:rPr>
        <w:t xml:space="preserve"> </w:t>
      </w:r>
      <w:r>
        <w:t>they</w:t>
      </w:r>
      <w:r>
        <w:rPr>
          <w:spacing w:val="-3"/>
        </w:rPr>
        <w:t xml:space="preserve"> </w:t>
      </w:r>
      <w:r>
        <w:t>were</w:t>
      </w:r>
      <w:r>
        <w:rPr>
          <w:spacing w:val="-3"/>
        </w:rPr>
        <w:t xml:space="preserve"> </w:t>
      </w:r>
      <w:r>
        <w:t>realities</w:t>
      </w:r>
      <w:r>
        <w:rPr>
          <w:spacing w:val="-3"/>
        </w:rPr>
        <w:t xml:space="preserve"> </w:t>
      </w:r>
      <w:r>
        <w:t>we</w:t>
      </w:r>
      <w:r>
        <w:rPr>
          <w:spacing w:val="-3"/>
        </w:rPr>
        <w:t xml:space="preserve"> </w:t>
      </w:r>
      <w:r>
        <w:t>were living ourselves. While experiencing the same uncertainty, barriers and impacts</w:t>
      </w:r>
      <w:r>
        <w:rPr>
          <w:spacing w:val="40"/>
        </w:rPr>
        <w:t xml:space="preserve"> </w:t>
      </w:r>
      <w:r>
        <w:t>as</w:t>
      </w:r>
      <w:r>
        <w:rPr>
          <w:spacing w:val="-11"/>
        </w:rPr>
        <w:t xml:space="preserve"> </w:t>
      </w:r>
      <w:r>
        <w:t>our</w:t>
      </w:r>
      <w:r>
        <w:rPr>
          <w:spacing w:val="-11"/>
        </w:rPr>
        <w:t xml:space="preserve"> </w:t>
      </w:r>
      <w:r>
        <w:t>community,</w:t>
      </w:r>
      <w:r>
        <w:rPr>
          <w:spacing w:val="-11"/>
        </w:rPr>
        <w:t xml:space="preserve"> </w:t>
      </w:r>
      <w:r>
        <w:t>we</w:t>
      </w:r>
      <w:r>
        <w:rPr>
          <w:spacing w:val="-11"/>
        </w:rPr>
        <w:t xml:space="preserve"> </w:t>
      </w:r>
      <w:r>
        <w:t>remained</w:t>
      </w:r>
      <w:r>
        <w:rPr>
          <w:spacing w:val="-11"/>
        </w:rPr>
        <w:t xml:space="preserve"> </w:t>
      </w:r>
      <w:r>
        <w:t>steadfast in supporting our members, clients and the broader disability community. This is,</w:t>
      </w:r>
    </w:p>
    <w:p w14:paraId="56AE6CF0" w14:textId="77777777" w:rsidR="00F34A36" w:rsidRDefault="00842BCA">
      <w:pPr>
        <w:pStyle w:val="BodyText"/>
        <w:spacing w:before="8" w:line="312" w:lineRule="auto"/>
        <w:ind w:right="195"/>
      </w:pPr>
      <w:r>
        <w:t>and</w:t>
      </w:r>
      <w:r>
        <w:rPr>
          <w:spacing w:val="-6"/>
        </w:rPr>
        <w:t xml:space="preserve"> </w:t>
      </w:r>
      <w:r>
        <w:t>remains,</w:t>
      </w:r>
      <w:r>
        <w:rPr>
          <w:spacing w:val="-6"/>
        </w:rPr>
        <w:t xml:space="preserve"> </w:t>
      </w:r>
      <w:r>
        <w:t>one</w:t>
      </w:r>
      <w:r>
        <w:rPr>
          <w:spacing w:val="-6"/>
        </w:rPr>
        <w:t xml:space="preserve"> </w:t>
      </w:r>
      <w:r>
        <w:t>of</w:t>
      </w:r>
      <w:r>
        <w:rPr>
          <w:spacing w:val="-6"/>
        </w:rPr>
        <w:t xml:space="preserve"> </w:t>
      </w:r>
      <w:r>
        <w:t>the</w:t>
      </w:r>
      <w:r>
        <w:rPr>
          <w:spacing w:val="-6"/>
        </w:rPr>
        <w:t xml:space="preserve"> </w:t>
      </w:r>
      <w:r>
        <w:t>quietest</w:t>
      </w:r>
      <w:r>
        <w:rPr>
          <w:spacing w:val="-6"/>
        </w:rPr>
        <w:t xml:space="preserve"> </w:t>
      </w:r>
      <w:r>
        <w:t>and</w:t>
      </w:r>
      <w:r>
        <w:rPr>
          <w:spacing w:val="-6"/>
        </w:rPr>
        <w:t xml:space="preserve"> </w:t>
      </w:r>
      <w:r>
        <w:t>most demanding aspects of lived expertise.</w:t>
      </w:r>
    </w:p>
    <w:p w14:paraId="56AE6CF1" w14:textId="77777777" w:rsidR="00F34A36" w:rsidRDefault="00842BCA">
      <w:pPr>
        <w:pStyle w:val="BodyText"/>
        <w:spacing w:before="229" w:line="312" w:lineRule="auto"/>
        <w:ind w:right="51"/>
      </w:pPr>
      <w:r>
        <w:t>I</w:t>
      </w:r>
      <w:r>
        <w:rPr>
          <w:spacing w:val="-6"/>
        </w:rPr>
        <w:t xml:space="preserve"> </w:t>
      </w:r>
      <w:r>
        <w:t>would</w:t>
      </w:r>
      <w:r>
        <w:rPr>
          <w:spacing w:val="-6"/>
        </w:rPr>
        <w:t xml:space="preserve"> </w:t>
      </w:r>
      <w:r>
        <w:t>like</w:t>
      </w:r>
      <w:r>
        <w:rPr>
          <w:spacing w:val="-6"/>
        </w:rPr>
        <w:t xml:space="preserve"> </w:t>
      </w:r>
      <w:r>
        <w:t>to</w:t>
      </w:r>
      <w:r>
        <w:rPr>
          <w:spacing w:val="-6"/>
        </w:rPr>
        <w:t xml:space="preserve"> </w:t>
      </w:r>
      <w:r>
        <w:t>sincerely</w:t>
      </w:r>
      <w:r>
        <w:rPr>
          <w:spacing w:val="-6"/>
        </w:rPr>
        <w:t xml:space="preserve"> </w:t>
      </w:r>
      <w:r>
        <w:t>thank</w:t>
      </w:r>
      <w:r>
        <w:rPr>
          <w:spacing w:val="-6"/>
        </w:rPr>
        <w:t xml:space="preserve"> </w:t>
      </w:r>
      <w:r>
        <w:t>our</w:t>
      </w:r>
      <w:r>
        <w:rPr>
          <w:spacing w:val="-6"/>
        </w:rPr>
        <w:t xml:space="preserve"> </w:t>
      </w:r>
      <w:r>
        <w:t>members, whose lived experience, leadership and willingness</w:t>
      </w:r>
      <w:r>
        <w:rPr>
          <w:spacing w:val="-2"/>
        </w:rPr>
        <w:t xml:space="preserve"> </w:t>
      </w:r>
      <w:r>
        <w:t>to</w:t>
      </w:r>
      <w:r>
        <w:rPr>
          <w:spacing w:val="-2"/>
        </w:rPr>
        <w:t xml:space="preserve"> </w:t>
      </w:r>
      <w:r>
        <w:t>share</w:t>
      </w:r>
      <w:r>
        <w:rPr>
          <w:spacing w:val="-2"/>
        </w:rPr>
        <w:t xml:space="preserve"> </w:t>
      </w:r>
      <w:r>
        <w:t>their</w:t>
      </w:r>
      <w:r>
        <w:rPr>
          <w:spacing w:val="-2"/>
        </w:rPr>
        <w:t xml:space="preserve"> </w:t>
      </w:r>
      <w:r>
        <w:t>stories</w:t>
      </w:r>
      <w:r>
        <w:rPr>
          <w:spacing w:val="-2"/>
        </w:rPr>
        <w:t xml:space="preserve"> </w:t>
      </w:r>
      <w:r>
        <w:t>continue</w:t>
      </w:r>
      <w:r>
        <w:rPr>
          <w:spacing w:val="-2"/>
        </w:rPr>
        <w:t xml:space="preserve"> </w:t>
      </w:r>
      <w:r>
        <w:t>to</w:t>
      </w:r>
    </w:p>
    <w:p w14:paraId="56AE6CF2" w14:textId="77777777" w:rsidR="00F34A36" w:rsidRDefault="00842BCA">
      <w:pPr>
        <w:pStyle w:val="BodyText"/>
        <w:spacing w:before="72" w:line="312" w:lineRule="auto"/>
        <w:ind w:right="165"/>
      </w:pPr>
      <w:r>
        <w:br w:type="column"/>
      </w:r>
      <w:r>
        <w:t>shape</w:t>
      </w:r>
      <w:r>
        <w:rPr>
          <w:spacing w:val="-8"/>
        </w:rPr>
        <w:t xml:space="preserve"> </w:t>
      </w:r>
      <w:r>
        <w:t>every</w:t>
      </w:r>
      <w:r>
        <w:rPr>
          <w:spacing w:val="-8"/>
        </w:rPr>
        <w:t xml:space="preserve"> </w:t>
      </w:r>
      <w:r>
        <w:t>aspect</w:t>
      </w:r>
      <w:r>
        <w:rPr>
          <w:spacing w:val="-8"/>
        </w:rPr>
        <w:t xml:space="preserve"> </w:t>
      </w:r>
      <w:r>
        <w:t>of</w:t>
      </w:r>
      <w:r>
        <w:rPr>
          <w:spacing w:val="-8"/>
        </w:rPr>
        <w:t xml:space="preserve"> </w:t>
      </w:r>
      <w:r>
        <w:t>our</w:t>
      </w:r>
      <w:r>
        <w:rPr>
          <w:spacing w:val="-8"/>
        </w:rPr>
        <w:t xml:space="preserve"> </w:t>
      </w:r>
      <w:r>
        <w:t>work.</w:t>
      </w:r>
      <w:r>
        <w:rPr>
          <w:spacing w:val="-13"/>
        </w:rPr>
        <w:t xml:space="preserve"> </w:t>
      </w:r>
      <w:r>
        <w:t>Your</w:t>
      </w:r>
      <w:r>
        <w:rPr>
          <w:spacing w:val="-8"/>
        </w:rPr>
        <w:t xml:space="preserve"> </w:t>
      </w:r>
      <w:r>
        <w:t>voices give purpose to our advocacy and ensure</w:t>
      </w:r>
    </w:p>
    <w:p w14:paraId="56AE6CF3" w14:textId="77777777" w:rsidR="00F34A36" w:rsidRDefault="00842BCA">
      <w:pPr>
        <w:pStyle w:val="BodyText"/>
        <w:spacing w:before="3" w:line="312" w:lineRule="auto"/>
      </w:pPr>
      <w:r>
        <w:t>it</w:t>
      </w:r>
      <w:r>
        <w:rPr>
          <w:spacing w:val="-9"/>
        </w:rPr>
        <w:t xml:space="preserve"> </w:t>
      </w:r>
      <w:r>
        <w:t>remains</w:t>
      </w:r>
      <w:r>
        <w:rPr>
          <w:spacing w:val="-9"/>
        </w:rPr>
        <w:t xml:space="preserve"> </w:t>
      </w:r>
      <w:r>
        <w:t>authentic,</w:t>
      </w:r>
      <w:r>
        <w:rPr>
          <w:spacing w:val="-9"/>
        </w:rPr>
        <w:t xml:space="preserve"> </w:t>
      </w:r>
      <w:r>
        <w:t>community-led</w:t>
      </w:r>
      <w:r>
        <w:rPr>
          <w:spacing w:val="-9"/>
        </w:rPr>
        <w:t xml:space="preserve"> </w:t>
      </w:r>
      <w:r>
        <w:t>and focused on the issues that matter most.</w:t>
      </w:r>
    </w:p>
    <w:p w14:paraId="56AE6CF4" w14:textId="77777777" w:rsidR="00F34A36" w:rsidRDefault="00842BCA">
      <w:pPr>
        <w:pStyle w:val="BodyText"/>
        <w:spacing w:before="229" w:line="312" w:lineRule="auto"/>
        <w:ind w:right="485"/>
      </w:pPr>
      <w:r>
        <w:t>My thanks also go to the PWDA Board</w:t>
      </w:r>
      <w:r>
        <w:rPr>
          <w:spacing w:val="40"/>
        </w:rPr>
        <w:t xml:space="preserve"> </w:t>
      </w:r>
      <w:r>
        <w:t>for their guidance, governance and commitment throughout a period of significant</w:t>
      </w:r>
      <w:r>
        <w:rPr>
          <w:spacing w:val="-7"/>
        </w:rPr>
        <w:t xml:space="preserve"> </w:t>
      </w:r>
      <w:r>
        <w:t>change,</w:t>
      </w:r>
      <w:r>
        <w:rPr>
          <w:spacing w:val="-7"/>
        </w:rPr>
        <w:t xml:space="preserve"> </w:t>
      </w:r>
      <w:r>
        <w:t>and</w:t>
      </w:r>
      <w:r>
        <w:rPr>
          <w:spacing w:val="-7"/>
        </w:rPr>
        <w:t xml:space="preserve"> </w:t>
      </w:r>
      <w:r>
        <w:t>to</w:t>
      </w:r>
      <w:r>
        <w:rPr>
          <w:spacing w:val="-7"/>
        </w:rPr>
        <w:t xml:space="preserve"> </w:t>
      </w:r>
      <w:r>
        <w:t>our</w:t>
      </w:r>
      <w:r>
        <w:rPr>
          <w:spacing w:val="-7"/>
        </w:rPr>
        <w:t xml:space="preserve"> </w:t>
      </w:r>
      <w:r>
        <w:t>staff</w:t>
      </w:r>
      <w:r>
        <w:rPr>
          <w:spacing w:val="-7"/>
        </w:rPr>
        <w:t xml:space="preserve"> </w:t>
      </w:r>
      <w:r>
        <w:t>whose expertise, empathy and dedication to our</w:t>
      </w:r>
    </w:p>
    <w:p w14:paraId="56AE6CF5" w14:textId="77777777" w:rsidR="00F34A36" w:rsidRDefault="00842BCA">
      <w:pPr>
        <w:pStyle w:val="BodyText"/>
        <w:spacing w:before="6" w:line="312" w:lineRule="auto"/>
        <w:ind w:right="276"/>
        <w:jc w:val="both"/>
      </w:pPr>
      <w:r>
        <w:t>community,</w:t>
      </w:r>
      <w:r>
        <w:rPr>
          <w:spacing w:val="-11"/>
        </w:rPr>
        <w:t xml:space="preserve"> </w:t>
      </w:r>
      <w:r>
        <w:t>continue</w:t>
      </w:r>
      <w:r>
        <w:rPr>
          <w:spacing w:val="-11"/>
        </w:rPr>
        <w:t xml:space="preserve"> </w:t>
      </w:r>
      <w:r>
        <w:t>to</w:t>
      </w:r>
      <w:r>
        <w:rPr>
          <w:spacing w:val="-11"/>
        </w:rPr>
        <w:t xml:space="preserve"> </w:t>
      </w:r>
      <w:r>
        <w:t>strengthen</w:t>
      </w:r>
      <w:r>
        <w:rPr>
          <w:spacing w:val="-11"/>
        </w:rPr>
        <w:t xml:space="preserve"> </w:t>
      </w:r>
      <w:r>
        <w:t>both</w:t>
      </w:r>
      <w:r>
        <w:rPr>
          <w:spacing w:val="-11"/>
        </w:rPr>
        <w:t xml:space="preserve"> </w:t>
      </w:r>
      <w:r>
        <w:t>our organisation</w:t>
      </w:r>
      <w:r>
        <w:rPr>
          <w:spacing w:val="-3"/>
        </w:rPr>
        <w:t xml:space="preserve"> </w:t>
      </w:r>
      <w:r>
        <w:t>and</w:t>
      </w:r>
      <w:r>
        <w:rPr>
          <w:spacing w:val="-16"/>
        </w:rPr>
        <w:t xml:space="preserve"> </w:t>
      </w:r>
      <w:r>
        <w:t>Australia’s</w:t>
      </w:r>
      <w:r>
        <w:rPr>
          <w:spacing w:val="-3"/>
        </w:rPr>
        <w:t xml:space="preserve"> </w:t>
      </w:r>
      <w:r>
        <w:t>disability</w:t>
      </w:r>
      <w:r>
        <w:rPr>
          <w:spacing w:val="-3"/>
        </w:rPr>
        <w:t xml:space="preserve"> </w:t>
      </w:r>
      <w:r>
        <w:t xml:space="preserve">rights </w:t>
      </w:r>
      <w:r>
        <w:rPr>
          <w:spacing w:val="-2"/>
        </w:rPr>
        <w:t>movement.</w:t>
      </w:r>
    </w:p>
    <w:p w14:paraId="56AE6CF6" w14:textId="77777777" w:rsidR="00F34A36" w:rsidRDefault="00842BCA">
      <w:pPr>
        <w:pStyle w:val="BodyText"/>
        <w:spacing w:before="231" w:line="312" w:lineRule="auto"/>
        <w:ind w:right="165"/>
      </w:pPr>
      <w:r>
        <w:t>Finally, I acknowledge our government funders, Disability Representative Organisation colleagues, community organisations, researchers and sector partners. Your collaboration demonstrates what is possible when we work together to advance</w:t>
      </w:r>
      <w:r>
        <w:rPr>
          <w:spacing w:val="-7"/>
        </w:rPr>
        <w:t xml:space="preserve"> </w:t>
      </w:r>
      <w:r>
        <w:t>the</w:t>
      </w:r>
      <w:r>
        <w:rPr>
          <w:spacing w:val="-7"/>
        </w:rPr>
        <w:t xml:space="preserve"> </w:t>
      </w:r>
      <w:r>
        <w:t>rights,</w:t>
      </w:r>
      <w:r>
        <w:rPr>
          <w:spacing w:val="-7"/>
        </w:rPr>
        <w:t xml:space="preserve"> </w:t>
      </w:r>
      <w:r>
        <w:t>leadership</w:t>
      </w:r>
      <w:r>
        <w:rPr>
          <w:spacing w:val="-7"/>
        </w:rPr>
        <w:t xml:space="preserve"> </w:t>
      </w:r>
      <w:r>
        <w:t>and</w:t>
      </w:r>
      <w:r>
        <w:rPr>
          <w:spacing w:val="-7"/>
        </w:rPr>
        <w:t xml:space="preserve"> </w:t>
      </w:r>
      <w:r>
        <w:t>inclusion of all people with disability.</w:t>
      </w:r>
    </w:p>
    <w:p w14:paraId="56AE6CF7" w14:textId="77777777" w:rsidR="00F34A36" w:rsidRDefault="00842BCA">
      <w:pPr>
        <w:pStyle w:val="BodyText"/>
        <w:spacing w:before="236" w:line="312" w:lineRule="auto"/>
        <w:ind w:right="645"/>
      </w:pPr>
      <w:r>
        <w:t>As we look to the year ahead, PWDA will</w:t>
      </w:r>
      <w:r>
        <w:rPr>
          <w:spacing w:val="-7"/>
        </w:rPr>
        <w:t xml:space="preserve"> </w:t>
      </w:r>
      <w:r>
        <w:t>continue</w:t>
      </w:r>
      <w:r>
        <w:rPr>
          <w:spacing w:val="-7"/>
        </w:rPr>
        <w:t xml:space="preserve"> </w:t>
      </w:r>
      <w:r>
        <w:t>advocating</w:t>
      </w:r>
      <w:r>
        <w:rPr>
          <w:spacing w:val="-7"/>
        </w:rPr>
        <w:t xml:space="preserve"> </w:t>
      </w:r>
      <w:r>
        <w:t>for</w:t>
      </w:r>
      <w:r>
        <w:rPr>
          <w:spacing w:val="-7"/>
        </w:rPr>
        <w:t xml:space="preserve"> </w:t>
      </w:r>
      <w:r>
        <w:t>reforms</w:t>
      </w:r>
      <w:r>
        <w:rPr>
          <w:spacing w:val="-7"/>
        </w:rPr>
        <w:t xml:space="preserve"> </w:t>
      </w:r>
      <w:r>
        <w:t>that</w:t>
      </w:r>
    </w:p>
    <w:p w14:paraId="56AE6CF8" w14:textId="77777777" w:rsidR="00F34A36" w:rsidRDefault="00842BCA">
      <w:pPr>
        <w:pStyle w:val="BodyText"/>
        <w:spacing w:before="3" w:line="312" w:lineRule="auto"/>
        <w:ind w:right="262"/>
      </w:pPr>
      <w:r>
        <w:t>uphold human rights, strengthen disability leadership and ensure every person with disability</w:t>
      </w:r>
      <w:r>
        <w:rPr>
          <w:spacing w:val="-6"/>
        </w:rPr>
        <w:t xml:space="preserve"> </w:t>
      </w:r>
      <w:r>
        <w:t>can</w:t>
      </w:r>
      <w:r>
        <w:rPr>
          <w:spacing w:val="-6"/>
        </w:rPr>
        <w:t xml:space="preserve"> </w:t>
      </w:r>
      <w:r>
        <w:t>participate</w:t>
      </w:r>
      <w:r>
        <w:rPr>
          <w:spacing w:val="-6"/>
        </w:rPr>
        <w:t xml:space="preserve"> </w:t>
      </w:r>
      <w:r>
        <w:t>fully</w:t>
      </w:r>
      <w:r>
        <w:rPr>
          <w:spacing w:val="-6"/>
        </w:rPr>
        <w:t xml:space="preserve"> </w:t>
      </w:r>
      <w:r>
        <w:t>and</w:t>
      </w:r>
      <w:r>
        <w:rPr>
          <w:spacing w:val="-6"/>
        </w:rPr>
        <w:t xml:space="preserve"> </w:t>
      </w:r>
      <w:r>
        <w:t>equally</w:t>
      </w:r>
      <w:r>
        <w:rPr>
          <w:spacing w:val="-6"/>
        </w:rPr>
        <w:t xml:space="preserve"> </w:t>
      </w:r>
      <w:r>
        <w:t>in Australian society.</w:t>
      </w:r>
    </w:p>
    <w:p w14:paraId="56AE6CF9" w14:textId="77777777" w:rsidR="00F34A36" w:rsidRDefault="00842BCA">
      <w:pPr>
        <w:pStyle w:val="Heading9"/>
        <w:spacing w:before="231"/>
        <w:jc w:val="both"/>
      </w:pPr>
      <w:r>
        <w:t>Megan Spindler-</w:t>
      </w:r>
      <w:r>
        <w:rPr>
          <w:spacing w:val="-2"/>
        </w:rPr>
        <w:t>Smith</w:t>
      </w:r>
    </w:p>
    <w:p w14:paraId="56AE6CFA" w14:textId="77777777" w:rsidR="00F34A36" w:rsidRDefault="00842BCA">
      <w:pPr>
        <w:pStyle w:val="BodyText"/>
        <w:spacing w:before="85"/>
        <w:jc w:val="both"/>
      </w:pPr>
      <w:r>
        <w:t>Acting</w:t>
      </w:r>
      <w:r>
        <w:rPr>
          <w:spacing w:val="-5"/>
        </w:rPr>
        <w:t xml:space="preserve"> </w:t>
      </w:r>
      <w:r>
        <w:t>Chief</w:t>
      </w:r>
      <w:r>
        <w:rPr>
          <w:spacing w:val="-4"/>
        </w:rPr>
        <w:t xml:space="preserve"> </w:t>
      </w:r>
      <w:r>
        <w:t>Executive</w:t>
      </w:r>
      <w:r>
        <w:rPr>
          <w:spacing w:val="-4"/>
        </w:rPr>
        <w:t xml:space="preserve"> </w:t>
      </w:r>
      <w:r>
        <w:rPr>
          <w:spacing w:val="-2"/>
        </w:rPr>
        <w:t>Officer</w:t>
      </w:r>
    </w:p>
    <w:p w14:paraId="56AE6CFB" w14:textId="77777777" w:rsidR="00F34A36" w:rsidRDefault="00842BCA">
      <w:pPr>
        <w:pStyle w:val="BodyText"/>
        <w:spacing w:before="209"/>
        <w:ind w:left="0"/>
        <w:rPr>
          <w:sz w:val="20"/>
        </w:rPr>
      </w:pPr>
      <w:r>
        <w:rPr>
          <w:noProof/>
          <w:sz w:val="20"/>
        </w:rPr>
        <w:drawing>
          <wp:anchor distT="0" distB="0" distL="0" distR="0" simplePos="0" relativeHeight="487592960" behindDoc="1" locked="0" layoutInCell="1" allowOverlap="1" wp14:anchorId="56AE7502" wp14:editId="3B2794EC">
            <wp:simplePos x="0" y="0"/>
            <wp:positionH relativeFrom="page">
              <wp:posOffset>3924000</wp:posOffset>
            </wp:positionH>
            <wp:positionV relativeFrom="paragraph">
              <wp:posOffset>294601</wp:posOffset>
            </wp:positionV>
            <wp:extent cx="2937228" cy="1674304"/>
            <wp:effectExtent l="0" t="0" r="0" b="0"/>
            <wp:wrapTopAndBottom/>
            <wp:docPr id="41" name="Image 41" descr="Image of PWDA Acting CEO Megan Spindler-Smith, they are wearing glasses and a black top with flowers on it.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1" name="Image 41" descr="Image of PWDA Acting CEO Megan Spindler-Smith, they are wearing glasses and a black top with flowers on it. "/>
                    <pic:cNvPicPr/>
                  </pic:nvPicPr>
                  <pic:blipFill>
                    <a:blip r:embed="rId49" cstate="print"/>
                    <a:stretch>
                      <a:fillRect/>
                    </a:stretch>
                  </pic:blipFill>
                  <pic:spPr>
                    <a:xfrm>
                      <a:off x="0" y="0"/>
                      <a:ext cx="2937228" cy="1674304"/>
                    </a:xfrm>
                    <a:prstGeom prst="rect">
                      <a:avLst/>
                    </a:prstGeom>
                  </pic:spPr>
                </pic:pic>
              </a:graphicData>
            </a:graphic>
          </wp:anchor>
        </w:drawing>
      </w:r>
    </w:p>
    <w:p w14:paraId="56AE6CFC" w14:textId="77777777" w:rsidR="00F34A36" w:rsidRDefault="00F34A36">
      <w:pPr>
        <w:pStyle w:val="BodyText"/>
        <w:rPr>
          <w:sz w:val="20"/>
        </w:rPr>
        <w:sectPr w:rsidR="00F34A36">
          <w:pgSz w:w="11910" w:h="16840"/>
          <w:pgMar w:top="1560" w:right="850" w:bottom="720" w:left="708" w:header="0" w:footer="531" w:gutter="0"/>
          <w:cols w:num="2" w:space="720" w:equalWidth="0">
            <w:col w:w="5036" w:space="123"/>
            <w:col w:w="5193"/>
          </w:cols>
        </w:sectPr>
      </w:pPr>
    </w:p>
    <w:p w14:paraId="56AE6CFD" w14:textId="77777777" w:rsidR="00F34A36" w:rsidRDefault="00842BCA">
      <w:pPr>
        <w:pStyle w:val="Heading3"/>
      </w:pPr>
      <w:bookmarkStart w:id="6" w:name="About_PWDA"/>
      <w:bookmarkStart w:id="7" w:name="_bookmark2"/>
      <w:bookmarkEnd w:id="6"/>
      <w:bookmarkEnd w:id="7"/>
      <w:r>
        <w:rPr>
          <w:color w:val="00884F"/>
        </w:rPr>
        <w:lastRenderedPageBreak/>
        <w:t xml:space="preserve">About </w:t>
      </w:r>
      <w:r>
        <w:rPr>
          <w:color w:val="00884F"/>
          <w:spacing w:val="-4"/>
        </w:rPr>
        <w:t>PWDA</w:t>
      </w:r>
    </w:p>
    <w:p w14:paraId="56AE6CFE" w14:textId="77777777" w:rsidR="00F34A36" w:rsidRDefault="00F34A36">
      <w:pPr>
        <w:pStyle w:val="BodyText"/>
        <w:spacing w:before="182"/>
        <w:ind w:left="0"/>
        <w:rPr>
          <w:rFonts w:ascii="VAG Rounded"/>
          <w:b/>
          <w:sz w:val="20"/>
        </w:rPr>
      </w:pPr>
    </w:p>
    <w:p w14:paraId="56AE6CFF" w14:textId="77777777" w:rsidR="00F34A36" w:rsidRDefault="00F34A36">
      <w:pPr>
        <w:pStyle w:val="BodyText"/>
        <w:rPr>
          <w:rFonts w:ascii="VAG Rounded"/>
          <w:b/>
          <w:sz w:val="20"/>
        </w:rPr>
        <w:sectPr w:rsidR="00F34A36">
          <w:pgSz w:w="11910" w:h="16840"/>
          <w:pgMar w:top="1600" w:right="850" w:bottom="720" w:left="708" w:header="0" w:footer="521" w:gutter="0"/>
          <w:cols w:space="720"/>
        </w:sectPr>
      </w:pPr>
    </w:p>
    <w:p w14:paraId="56AE6D00" w14:textId="77777777" w:rsidR="00F34A36" w:rsidRDefault="00842BCA">
      <w:pPr>
        <w:pStyle w:val="BodyText"/>
        <w:spacing w:before="92" w:line="312" w:lineRule="auto"/>
        <w:ind w:right="70"/>
      </w:pPr>
      <w:r>
        <w:t>People with Disability Australia (PWDA) is a national peak organisation representing and</w:t>
      </w:r>
      <w:r>
        <w:rPr>
          <w:spacing w:val="-1"/>
        </w:rPr>
        <w:t xml:space="preserve"> </w:t>
      </w:r>
      <w:r>
        <w:t>advocating</w:t>
      </w:r>
      <w:r>
        <w:rPr>
          <w:spacing w:val="-1"/>
        </w:rPr>
        <w:t xml:space="preserve"> </w:t>
      </w:r>
      <w:r>
        <w:t>for</w:t>
      </w:r>
      <w:r>
        <w:rPr>
          <w:spacing w:val="-1"/>
        </w:rPr>
        <w:t xml:space="preserve"> </w:t>
      </w:r>
      <w:r>
        <w:t>the</w:t>
      </w:r>
      <w:r>
        <w:rPr>
          <w:spacing w:val="-1"/>
        </w:rPr>
        <w:t xml:space="preserve"> </w:t>
      </w:r>
      <w:r>
        <w:t>rights</w:t>
      </w:r>
      <w:r>
        <w:rPr>
          <w:spacing w:val="-1"/>
        </w:rPr>
        <w:t xml:space="preserve"> </w:t>
      </w:r>
      <w:r>
        <w:t>of</w:t>
      </w:r>
      <w:r>
        <w:rPr>
          <w:spacing w:val="-1"/>
        </w:rPr>
        <w:t xml:space="preserve"> </w:t>
      </w:r>
      <w:r>
        <w:t>people</w:t>
      </w:r>
      <w:r>
        <w:rPr>
          <w:spacing w:val="-1"/>
        </w:rPr>
        <w:t xml:space="preserve"> </w:t>
      </w:r>
      <w:r>
        <w:t>with disability.</w:t>
      </w:r>
      <w:r>
        <w:rPr>
          <w:spacing w:val="-8"/>
        </w:rPr>
        <w:t xml:space="preserve"> </w:t>
      </w:r>
      <w:r>
        <w:t>We</w:t>
      </w:r>
      <w:r>
        <w:rPr>
          <w:spacing w:val="-8"/>
        </w:rPr>
        <w:t xml:space="preserve"> </w:t>
      </w:r>
      <w:r>
        <w:t>are</w:t>
      </w:r>
      <w:r>
        <w:rPr>
          <w:spacing w:val="-8"/>
        </w:rPr>
        <w:t xml:space="preserve"> </w:t>
      </w:r>
      <w:r>
        <w:t>led</w:t>
      </w:r>
      <w:r>
        <w:rPr>
          <w:spacing w:val="-8"/>
        </w:rPr>
        <w:t xml:space="preserve"> </w:t>
      </w:r>
      <w:r>
        <w:t>by</w:t>
      </w:r>
      <w:r>
        <w:rPr>
          <w:spacing w:val="-8"/>
        </w:rPr>
        <w:t xml:space="preserve"> </w:t>
      </w:r>
      <w:r>
        <w:t>and</w:t>
      </w:r>
      <w:r>
        <w:rPr>
          <w:spacing w:val="-8"/>
        </w:rPr>
        <w:t xml:space="preserve"> </w:t>
      </w:r>
      <w:r>
        <w:t>for</w:t>
      </w:r>
      <w:r>
        <w:rPr>
          <w:spacing w:val="-8"/>
        </w:rPr>
        <w:t xml:space="preserve"> </w:t>
      </w:r>
      <w:r>
        <w:t>people</w:t>
      </w:r>
      <w:r>
        <w:rPr>
          <w:spacing w:val="-8"/>
        </w:rPr>
        <w:t xml:space="preserve"> </w:t>
      </w:r>
      <w:r>
        <w:t>with all kinds of disability.</w:t>
      </w:r>
    </w:p>
    <w:p w14:paraId="56AE6D01" w14:textId="77777777" w:rsidR="00F34A36" w:rsidRDefault="00842BCA">
      <w:pPr>
        <w:pStyle w:val="BodyText"/>
        <w:spacing w:before="233" w:line="312" w:lineRule="auto"/>
        <w:ind w:right="500"/>
      </w:pPr>
      <w:r>
        <w:t>Founded in 1981, PWDA is a not-for-profit, community-based and member-driven organisation. Our membership</w:t>
      </w:r>
      <w:r>
        <w:rPr>
          <w:spacing w:val="40"/>
        </w:rPr>
        <w:t xml:space="preserve"> </w:t>
      </w:r>
      <w:r>
        <w:t>is</w:t>
      </w:r>
      <w:r>
        <w:rPr>
          <w:spacing w:val="-6"/>
        </w:rPr>
        <w:t xml:space="preserve"> </w:t>
      </w:r>
      <w:r>
        <w:t>made</w:t>
      </w:r>
      <w:r>
        <w:rPr>
          <w:spacing w:val="-6"/>
        </w:rPr>
        <w:t xml:space="preserve"> </w:t>
      </w:r>
      <w:r>
        <w:t>up</w:t>
      </w:r>
      <w:r>
        <w:rPr>
          <w:spacing w:val="-6"/>
        </w:rPr>
        <w:t xml:space="preserve"> </w:t>
      </w:r>
      <w:r>
        <w:t>of</w:t>
      </w:r>
      <w:r>
        <w:rPr>
          <w:spacing w:val="-6"/>
        </w:rPr>
        <w:t xml:space="preserve"> </w:t>
      </w:r>
      <w:r>
        <w:t>people</w:t>
      </w:r>
      <w:r>
        <w:rPr>
          <w:spacing w:val="-6"/>
        </w:rPr>
        <w:t xml:space="preserve"> </w:t>
      </w:r>
      <w:r>
        <w:t>with</w:t>
      </w:r>
      <w:r>
        <w:rPr>
          <w:spacing w:val="-6"/>
        </w:rPr>
        <w:t xml:space="preserve"> </w:t>
      </w:r>
      <w:r>
        <w:t>disability</w:t>
      </w:r>
      <w:r>
        <w:rPr>
          <w:spacing w:val="-6"/>
        </w:rPr>
        <w:t xml:space="preserve"> </w:t>
      </w:r>
      <w:r>
        <w:t>and</w:t>
      </w:r>
    </w:p>
    <w:p w14:paraId="56AE6D02" w14:textId="77777777" w:rsidR="00F34A36" w:rsidRDefault="00842BCA">
      <w:pPr>
        <w:pStyle w:val="BodyText"/>
        <w:spacing w:before="5" w:line="312" w:lineRule="auto"/>
      </w:pPr>
      <w:r>
        <w:t>organisations mainly constituted by people with</w:t>
      </w:r>
      <w:r>
        <w:rPr>
          <w:spacing w:val="-14"/>
        </w:rPr>
        <w:t xml:space="preserve"> </w:t>
      </w:r>
      <w:r>
        <w:t>disability.</w:t>
      </w:r>
      <w:r>
        <w:rPr>
          <w:spacing w:val="-10"/>
        </w:rPr>
        <w:t xml:space="preserve"> </w:t>
      </w:r>
      <w:r>
        <w:t>In</w:t>
      </w:r>
      <w:r>
        <w:rPr>
          <w:spacing w:val="-10"/>
        </w:rPr>
        <w:t xml:space="preserve"> </w:t>
      </w:r>
      <w:r>
        <w:t>July</w:t>
      </w:r>
      <w:r>
        <w:rPr>
          <w:spacing w:val="-10"/>
        </w:rPr>
        <w:t xml:space="preserve"> </w:t>
      </w:r>
      <w:r>
        <w:t>2024,</w:t>
      </w:r>
      <w:r>
        <w:rPr>
          <w:spacing w:val="-10"/>
        </w:rPr>
        <w:t xml:space="preserve"> </w:t>
      </w:r>
      <w:r>
        <w:t>PWDA</w:t>
      </w:r>
      <w:r>
        <w:rPr>
          <w:spacing w:val="-17"/>
        </w:rPr>
        <w:t xml:space="preserve"> </w:t>
      </w:r>
      <w:r>
        <w:t>received funding to serve as the national Disability Representative</w:t>
      </w:r>
      <w:r>
        <w:rPr>
          <w:spacing w:val="-12"/>
        </w:rPr>
        <w:t xml:space="preserve"> </w:t>
      </w:r>
      <w:r>
        <w:t>Organisation</w:t>
      </w:r>
      <w:r>
        <w:rPr>
          <w:spacing w:val="-12"/>
        </w:rPr>
        <w:t xml:space="preserve"> </w:t>
      </w:r>
      <w:r>
        <w:t>for</w:t>
      </w:r>
      <w:r>
        <w:rPr>
          <w:spacing w:val="-12"/>
        </w:rPr>
        <w:t xml:space="preserve"> </w:t>
      </w:r>
      <w:r>
        <w:t>LGBTQIA+ people with disability.</w:t>
      </w:r>
    </w:p>
    <w:p w14:paraId="56AE6D03" w14:textId="77777777" w:rsidR="00F34A36" w:rsidRDefault="00842BCA">
      <w:pPr>
        <w:pStyle w:val="BodyText"/>
        <w:spacing w:before="233" w:line="312" w:lineRule="auto"/>
      </w:pPr>
      <w:r>
        <w:t>We</w:t>
      </w:r>
      <w:r>
        <w:rPr>
          <w:spacing w:val="-11"/>
        </w:rPr>
        <w:t xml:space="preserve"> </w:t>
      </w:r>
      <w:r>
        <w:t>work</w:t>
      </w:r>
      <w:r>
        <w:rPr>
          <w:spacing w:val="-11"/>
        </w:rPr>
        <w:t xml:space="preserve"> </w:t>
      </w:r>
      <w:r>
        <w:t>both</w:t>
      </w:r>
      <w:r>
        <w:rPr>
          <w:spacing w:val="-11"/>
        </w:rPr>
        <w:t xml:space="preserve"> </w:t>
      </w:r>
      <w:r>
        <w:t>nationally</w:t>
      </w:r>
      <w:r>
        <w:rPr>
          <w:spacing w:val="-11"/>
        </w:rPr>
        <w:t xml:space="preserve"> </w:t>
      </w:r>
      <w:r>
        <w:t>and</w:t>
      </w:r>
      <w:r>
        <w:rPr>
          <w:spacing w:val="-11"/>
        </w:rPr>
        <w:t xml:space="preserve"> </w:t>
      </w:r>
      <w:r>
        <w:t>internationally, and</w:t>
      </w:r>
      <w:r>
        <w:rPr>
          <w:spacing w:val="-5"/>
        </w:rPr>
        <w:t xml:space="preserve"> </w:t>
      </w:r>
      <w:r>
        <w:t>our</w:t>
      </w:r>
      <w:r>
        <w:rPr>
          <w:spacing w:val="-5"/>
        </w:rPr>
        <w:t xml:space="preserve"> </w:t>
      </w:r>
      <w:r>
        <w:t>work</w:t>
      </w:r>
      <w:r>
        <w:rPr>
          <w:spacing w:val="-5"/>
        </w:rPr>
        <w:t xml:space="preserve"> </w:t>
      </w:r>
      <w:r>
        <w:t>is</w:t>
      </w:r>
      <w:r>
        <w:rPr>
          <w:spacing w:val="-5"/>
        </w:rPr>
        <w:t xml:space="preserve"> </w:t>
      </w:r>
      <w:r>
        <w:t>grounded</w:t>
      </w:r>
      <w:r>
        <w:rPr>
          <w:spacing w:val="-5"/>
        </w:rPr>
        <w:t xml:space="preserve"> </w:t>
      </w:r>
      <w:r>
        <w:t>in</w:t>
      </w:r>
      <w:r>
        <w:rPr>
          <w:spacing w:val="-5"/>
        </w:rPr>
        <w:t xml:space="preserve"> </w:t>
      </w:r>
      <w:r>
        <w:t>a</w:t>
      </w:r>
      <w:r>
        <w:rPr>
          <w:spacing w:val="-5"/>
        </w:rPr>
        <w:t xml:space="preserve"> </w:t>
      </w:r>
      <w:r>
        <w:t>human</w:t>
      </w:r>
      <w:r>
        <w:rPr>
          <w:spacing w:val="-5"/>
        </w:rPr>
        <w:t xml:space="preserve"> </w:t>
      </w:r>
      <w:r>
        <w:t xml:space="preserve">rights framework that recognises the United Nations human rights conventions and related mechanisms as fundamental tools for advancing the rights of people with </w:t>
      </w:r>
      <w:r>
        <w:rPr>
          <w:spacing w:val="-2"/>
        </w:rPr>
        <w:t>disability.</w:t>
      </w:r>
    </w:p>
    <w:p w14:paraId="56AE6D04" w14:textId="77777777" w:rsidR="00F34A36" w:rsidRDefault="00842BCA">
      <w:pPr>
        <w:pStyle w:val="BodyText"/>
        <w:spacing w:before="235" w:line="312" w:lineRule="auto"/>
      </w:pPr>
      <w:r>
        <w:t>We deliver our programs, services and activities in partnership with our members and supporters as well as a variety of stakeholders</w:t>
      </w:r>
      <w:r>
        <w:rPr>
          <w:spacing w:val="-19"/>
        </w:rPr>
        <w:t xml:space="preserve"> </w:t>
      </w:r>
      <w:r>
        <w:t>across</w:t>
      </w:r>
      <w:r>
        <w:rPr>
          <w:spacing w:val="-17"/>
        </w:rPr>
        <w:t xml:space="preserve"> </w:t>
      </w:r>
      <w:r>
        <w:t>government,</w:t>
      </w:r>
      <w:r>
        <w:rPr>
          <w:spacing w:val="-16"/>
        </w:rPr>
        <w:t xml:space="preserve"> </w:t>
      </w:r>
      <w:r>
        <w:t>disability, education and research sectors.</w:t>
      </w:r>
    </w:p>
    <w:p w14:paraId="56AE6D05" w14:textId="77777777" w:rsidR="00F34A36" w:rsidRDefault="00842BCA">
      <w:pPr>
        <w:pStyle w:val="BodyText"/>
        <w:spacing w:before="233" w:line="312" w:lineRule="auto"/>
      </w:pPr>
      <w:r>
        <w:t>We receive funding from various sources, including</w:t>
      </w:r>
      <w:r>
        <w:rPr>
          <w:spacing w:val="-14"/>
        </w:rPr>
        <w:t xml:space="preserve"> </w:t>
      </w:r>
      <w:r>
        <w:t>the</w:t>
      </w:r>
      <w:r>
        <w:rPr>
          <w:spacing w:val="-17"/>
        </w:rPr>
        <w:t xml:space="preserve"> </w:t>
      </w:r>
      <w:r>
        <w:t>Australian,</w:t>
      </w:r>
      <w:r>
        <w:rPr>
          <w:spacing w:val="-10"/>
        </w:rPr>
        <w:t xml:space="preserve"> </w:t>
      </w:r>
      <w:r>
        <w:t>New</w:t>
      </w:r>
      <w:r>
        <w:rPr>
          <w:spacing w:val="-10"/>
        </w:rPr>
        <w:t xml:space="preserve"> </w:t>
      </w:r>
      <w:r>
        <w:t>South</w:t>
      </w:r>
      <w:r>
        <w:rPr>
          <w:spacing w:val="-10"/>
        </w:rPr>
        <w:t xml:space="preserve"> </w:t>
      </w:r>
      <w:r>
        <w:t>Wales and Queensland Governments, and donations from our supporters.</w:t>
      </w:r>
    </w:p>
    <w:p w14:paraId="56AE6D06" w14:textId="77777777" w:rsidR="00F34A36" w:rsidRDefault="00842BCA">
      <w:pPr>
        <w:pStyle w:val="BodyText"/>
        <w:spacing w:before="92" w:line="312" w:lineRule="auto"/>
        <w:ind w:right="165"/>
      </w:pPr>
      <w:r>
        <w:br w:type="column"/>
      </w:r>
      <w:r>
        <w:t>We live our dream. We have a clear vision for the purpose and impact of our work and have</w:t>
      </w:r>
      <w:r>
        <w:rPr>
          <w:spacing w:val="-6"/>
        </w:rPr>
        <w:t xml:space="preserve"> </w:t>
      </w:r>
      <w:r>
        <w:t>a</w:t>
      </w:r>
      <w:r>
        <w:rPr>
          <w:spacing w:val="-6"/>
        </w:rPr>
        <w:t xml:space="preserve"> </w:t>
      </w:r>
      <w:r>
        <w:t>comprehensive</w:t>
      </w:r>
      <w:r>
        <w:rPr>
          <w:spacing w:val="-6"/>
        </w:rPr>
        <w:t xml:space="preserve"> </w:t>
      </w:r>
      <w:r>
        <w:t>set</w:t>
      </w:r>
      <w:r>
        <w:rPr>
          <w:spacing w:val="-6"/>
        </w:rPr>
        <w:t xml:space="preserve"> </w:t>
      </w:r>
      <w:r>
        <w:t>of</w:t>
      </w:r>
      <w:r>
        <w:rPr>
          <w:spacing w:val="-6"/>
        </w:rPr>
        <w:t xml:space="preserve"> </w:t>
      </w:r>
      <w:r>
        <w:t>values,</w:t>
      </w:r>
      <w:r>
        <w:rPr>
          <w:spacing w:val="-6"/>
        </w:rPr>
        <w:t xml:space="preserve"> </w:t>
      </w:r>
      <w:r>
        <w:t xml:space="preserve">beliefs and principles that guide and inspire our </w:t>
      </w:r>
      <w:r>
        <w:rPr>
          <w:spacing w:val="-2"/>
        </w:rPr>
        <w:t>work.</w:t>
      </w:r>
    </w:p>
    <w:p w14:paraId="56AE6D07" w14:textId="77777777" w:rsidR="00F34A36" w:rsidRDefault="00842BCA">
      <w:pPr>
        <w:pStyle w:val="Heading4"/>
        <w:spacing w:before="227"/>
      </w:pPr>
      <w:bookmarkStart w:id="8" w:name="Our_vision"/>
      <w:bookmarkEnd w:id="8"/>
      <w:r>
        <w:rPr>
          <w:color w:val="005496"/>
        </w:rPr>
        <w:t>Our</w:t>
      </w:r>
      <w:r>
        <w:rPr>
          <w:color w:val="005496"/>
          <w:spacing w:val="-2"/>
        </w:rPr>
        <w:t xml:space="preserve"> vision</w:t>
      </w:r>
    </w:p>
    <w:p w14:paraId="56AE6D08" w14:textId="77777777" w:rsidR="00F34A36" w:rsidRDefault="00842BCA">
      <w:pPr>
        <w:pStyle w:val="BodyText"/>
        <w:spacing w:before="371" w:line="312" w:lineRule="auto"/>
        <w:ind w:right="845"/>
      </w:pPr>
      <w:r>
        <w:t>We have a vision of a socially just, accessible and inclusive community, in</w:t>
      </w:r>
      <w:r>
        <w:rPr>
          <w:spacing w:val="-7"/>
        </w:rPr>
        <w:t xml:space="preserve"> </w:t>
      </w:r>
      <w:r>
        <w:t>which</w:t>
      </w:r>
      <w:r>
        <w:rPr>
          <w:spacing w:val="-7"/>
        </w:rPr>
        <w:t xml:space="preserve"> </w:t>
      </w:r>
      <w:r>
        <w:t>the</w:t>
      </w:r>
      <w:r>
        <w:rPr>
          <w:spacing w:val="-7"/>
        </w:rPr>
        <w:t xml:space="preserve"> </w:t>
      </w:r>
      <w:r>
        <w:t>human</w:t>
      </w:r>
      <w:r>
        <w:rPr>
          <w:spacing w:val="-7"/>
        </w:rPr>
        <w:t xml:space="preserve"> </w:t>
      </w:r>
      <w:r>
        <w:t>rights,</w:t>
      </w:r>
      <w:r>
        <w:rPr>
          <w:spacing w:val="-7"/>
        </w:rPr>
        <w:t xml:space="preserve"> </w:t>
      </w:r>
      <w:r>
        <w:t>belonging, contribution,</w:t>
      </w:r>
      <w:r>
        <w:rPr>
          <w:spacing w:val="-3"/>
        </w:rPr>
        <w:t xml:space="preserve"> </w:t>
      </w:r>
      <w:r>
        <w:t>potential</w:t>
      </w:r>
      <w:r>
        <w:rPr>
          <w:spacing w:val="-2"/>
        </w:rPr>
        <w:t xml:space="preserve"> </w:t>
      </w:r>
      <w:r>
        <w:t>and</w:t>
      </w:r>
      <w:r>
        <w:rPr>
          <w:spacing w:val="-3"/>
        </w:rPr>
        <w:t xml:space="preserve"> </w:t>
      </w:r>
      <w:r>
        <w:t>diversity</w:t>
      </w:r>
      <w:r>
        <w:rPr>
          <w:spacing w:val="-2"/>
        </w:rPr>
        <w:t xml:space="preserve"> </w:t>
      </w:r>
      <w:r>
        <w:rPr>
          <w:spacing w:val="-5"/>
        </w:rPr>
        <w:t>of</w:t>
      </w:r>
    </w:p>
    <w:p w14:paraId="56AE6D09" w14:textId="77777777" w:rsidR="00F34A36" w:rsidRDefault="00842BCA">
      <w:pPr>
        <w:pStyle w:val="BodyText"/>
        <w:spacing w:before="5" w:line="312" w:lineRule="auto"/>
        <w:ind w:right="262"/>
      </w:pPr>
      <w:r>
        <w:t>all</w:t>
      </w:r>
      <w:r>
        <w:rPr>
          <w:spacing w:val="-7"/>
        </w:rPr>
        <w:t xml:space="preserve"> </w:t>
      </w:r>
      <w:r>
        <w:t>people</w:t>
      </w:r>
      <w:r>
        <w:rPr>
          <w:spacing w:val="-7"/>
        </w:rPr>
        <w:t xml:space="preserve"> </w:t>
      </w:r>
      <w:r>
        <w:t>with</w:t>
      </w:r>
      <w:r>
        <w:rPr>
          <w:spacing w:val="-7"/>
        </w:rPr>
        <w:t xml:space="preserve"> </w:t>
      </w:r>
      <w:r>
        <w:t>disability</w:t>
      </w:r>
      <w:r>
        <w:rPr>
          <w:spacing w:val="-7"/>
        </w:rPr>
        <w:t xml:space="preserve"> </w:t>
      </w:r>
      <w:r>
        <w:t>are</w:t>
      </w:r>
      <w:r>
        <w:rPr>
          <w:spacing w:val="-7"/>
        </w:rPr>
        <w:t xml:space="preserve"> </w:t>
      </w:r>
      <w:r>
        <w:t>recognised, respected and celebrated with pride.</w:t>
      </w:r>
    </w:p>
    <w:p w14:paraId="56AE6D0A" w14:textId="77777777" w:rsidR="00F34A36" w:rsidRDefault="00842BCA">
      <w:pPr>
        <w:pStyle w:val="Heading4"/>
        <w:spacing w:before="224"/>
      </w:pPr>
      <w:bookmarkStart w:id="9" w:name="Our_purpose"/>
      <w:bookmarkEnd w:id="9"/>
      <w:r>
        <w:rPr>
          <w:color w:val="005496"/>
        </w:rPr>
        <w:t>Our</w:t>
      </w:r>
      <w:r>
        <w:rPr>
          <w:color w:val="005496"/>
          <w:spacing w:val="-1"/>
        </w:rPr>
        <w:t xml:space="preserve"> </w:t>
      </w:r>
      <w:r>
        <w:rPr>
          <w:color w:val="005496"/>
          <w:spacing w:val="-2"/>
        </w:rPr>
        <w:t>purpose</w:t>
      </w:r>
    </w:p>
    <w:p w14:paraId="56AE6D0B" w14:textId="77777777" w:rsidR="00F34A36" w:rsidRDefault="00842BCA">
      <w:pPr>
        <w:pStyle w:val="BodyText"/>
        <w:spacing w:before="370" w:line="312" w:lineRule="auto"/>
        <w:ind w:right="262"/>
      </w:pPr>
      <w:r>
        <w:t>Our purpose is to be a leading disability rights, advocacy and representative organisation of and for all people with disability,</w:t>
      </w:r>
      <w:r>
        <w:rPr>
          <w:spacing w:val="-9"/>
        </w:rPr>
        <w:t xml:space="preserve"> </w:t>
      </w:r>
      <w:r>
        <w:t>which</w:t>
      </w:r>
      <w:r>
        <w:rPr>
          <w:spacing w:val="-9"/>
        </w:rPr>
        <w:t xml:space="preserve"> </w:t>
      </w:r>
      <w:r>
        <w:t>strives</w:t>
      </w:r>
      <w:r>
        <w:rPr>
          <w:spacing w:val="-9"/>
        </w:rPr>
        <w:t xml:space="preserve"> </w:t>
      </w:r>
      <w:r>
        <w:t>for</w:t>
      </w:r>
      <w:r>
        <w:rPr>
          <w:spacing w:val="-9"/>
        </w:rPr>
        <w:t xml:space="preserve"> </w:t>
      </w:r>
      <w:r>
        <w:t>the</w:t>
      </w:r>
      <w:r>
        <w:rPr>
          <w:spacing w:val="-9"/>
        </w:rPr>
        <w:t xml:space="preserve"> </w:t>
      </w:r>
      <w:r>
        <w:t>realisation</w:t>
      </w:r>
      <w:r>
        <w:rPr>
          <w:spacing w:val="-9"/>
        </w:rPr>
        <w:t xml:space="preserve"> </w:t>
      </w:r>
      <w:r>
        <w:t>of our</w:t>
      </w:r>
      <w:r>
        <w:rPr>
          <w:spacing w:val="-4"/>
        </w:rPr>
        <w:t xml:space="preserve"> </w:t>
      </w:r>
      <w:r>
        <w:t>vision</w:t>
      </w:r>
      <w:r>
        <w:rPr>
          <w:spacing w:val="-4"/>
        </w:rPr>
        <w:t xml:space="preserve"> </w:t>
      </w:r>
      <w:r>
        <w:t>of</w:t>
      </w:r>
      <w:r>
        <w:rPr>
          <w:spacing w:val="-4"/>
        </w:rPr>
        <w:t xml:space="preserve"> </w:t>
      </w:r>
      <w:r>
        <w:t>a</w:t>
      </w:r>
      <w:r>
        <w:rPr>
          <w:spacing w:val="-4"/>
        </w:rPr>
        <w:t xml:space="preserve"> </w:t>
      </w:r>
      <w:r>
        <w:t>socially</w:t>
      </w:r>
      <w:r>
        <w:rPr>
          <w:spacing w:val="-4"/>
        </w:rPr>
        <w:t xml:space="preserve"> </w:t>
      </w:r>
      <w:r>
        <w:t>just,</w:t>
      </w:r>
      <w:r>
        <w:rPr>
          <w:spacing w:val="-4"/>
        </w:rPr>
        <w:t xml:space="preserve"> </w:t>
      </w:r>
      <w:r>
        <w:t>accessible,</w:t>
      </w:r>
      <w:r>
        <w:rPr>
          <w:spacing w:val="-4"/>
        </w:rPr>
        <w:t xml:space="preserve"> </w:t>
      </w:r>
      <w:r>
        <w:t>and inclusive community.</w:t>
      </w:r>
    </w:p>
    <w:p w14:paraId="56AE6D0C" w14:textId="77777777" w:rsidR="00F34A36" w:rsidRDefault="00F34A36">
      <w:pPr>
        <w:pStyle w:val="BodyText"/>
        <w:spacing w:line="312" w:lineRule="auto"/>
        <w:sectPr w:rsidR="00F34A36">
          <w:type w:val="continuous"/>
          <w:pgSz w:w="11910" w:h="16840"/>
          <w:pgMar w:top="740" w:right="850" w:bottom="280" w:left="708" w:header="0" w:footer="521" w:gutter="0"/>
          <w:cols w:num="2" w:space="720" w:equalWidth="0">
            <w:col w:w="4991" w:space="168"/>
            <w:col w:w="5193"/>
          </w:cols>
        </w:sectPr>
      </w:pPr>
    </w:p>
    <w:p w14:paraId="56AE6D0D" w14:textId="7888E76A" w:rsidR="00F34A36" w:rsidRDefault="00842BCA">
      <w:pPr>
        <w:pStyle w:val="BodyText"/>
        <w:spacing w:before="320"/>
        <w:ind w:left="0"/>
        <w:rPr>
          <w:sz w:val="48"/>
        </w:rPr>
      </w:pPr>
      <w:r>
        <w:rPr>
          <w:noProof/>
          <w:sz w:val="48"/>
        </w:rPr>
        <w:lastRenderedPageBreak/>
        <mc:AlternateContent>
          <mc:Choice Requires="wpg">
            <w:drawing>
              <wp:anchor distT="0" distB="0" distL="0" distR="0" simplePos="0" relativeHeight="15736832" behindDoc="0" locked="0" layoutInCell="1" allowOverlap="1" wp14:anchorId="56AE7506" wp14:editId="0E91A2C1">
                <wp:simplePos x="0" y="0"/>
                <wp:positionH relativeFrom="page">
                  <wp:posOffset>5052121</wp:posOffset>
                </wp:positionH>
                <wp:positionV relativeFrom="page">
                  <wp:posOffset>8682387</wp:posOffset>
                </wp:positionV>
                <wp:extent cx="2508250" cy="2009775"/>
                <wp:effectExtent l="0" t="0" r="0" b="0"/>
                <wp:wrapNone/>
                <wp:docPr id="43" name="Group 4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44" name="Graphic 44"/>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45" name="Graphic 45"/>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46" name="Graphic 46"/>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1D96200C" id="Group 43" o:spid="_x0000_s1026" alt="&quot;&quot;" style="position:absolute;margin-left:397.8pt;margin-top:683.65pt;width:197.5pt;height:158.25pt;z-index:15736832;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yBZ+gMAAFoRAAAOAAAAZHJzL2Uyb0RvYy54bWzsWG1vnDgQ/n7S/Qfk7xfAvBkUUrV500lV&#10;r1Jzus9eXhZUwJztXTb//sY23t3bVUnTKqqiNlLA4PEwfuaZh1ku3+z6ztlWXLRsyJF/4SGnGgpW&#10;tsM6R38/3P1BkCMkHUrasaHK0WMl0Jur33+7nMaswqxhXVlxB5wMIpvGHDVSjpnriqKpeiou2FgN&#10;MFkz3lMJl3ztlpxO4L3vXOx5sTsxXo6cFZUQcPfGTKIr7b+uq0L+Vdeikk6XI4hN6iPXx5U6uleX&#10;NFtzOjZtMYdBvyGKnrYDPHTv6oZK6mx4e+aqbwvOBKvlRcF6l9V1W1R6D7Ab3zvZzT1nm1HvZZ1N&#10;63EPE0B7gtM3uy0+bO/5+Gn8yE30MHzPis8CcHGncZ0dz6vr9cF4V/NeLYJNODuN6OMe0WonnQJu&#10;4sgj8I+cAuYgX2mSRAbzooHEnK0rmtsnVro0Mw/W4e3DmUbgjzhAJL4Pok8NHSuNvFAQfOROW+Yo&#10;DJEz0B5ofD8zBu4AUurhYKVQnK/EDOgJRn4cRymOkXOOFAkVAQxQvh/GBC5UEux2aVZshLyvmMac&#10;bt8LCdNAuNKOaGNHxW6wQw4VoLjfae5L5AD3OXKA+yuTh5FKtU65UkNnypENpYGCniNR0z3bVg9M&#10;G0qVOD/1ghjK2+4FQj2YdMP/TMMkTs22kyAg88asjT2Pxq1HPC/RbnEQGIDBtTWyZ2Oc4NgzfsPE&#10;D/1FxyFO0lT7TRISLdv6KUmxtgUEojRZdBwBEsY2iiNv2bExxB6OiabOF3dmDNWmngiVhH4aRjbW&#10;OAyCxWCPzAPIX7icDIAshHypHPshCdJF1ziAJMyZw5BCQ1+bMHues3xOHmtQdExUZq1ipK6BPUsB&#10;r+M6EKxry7u26xQtBV+vrjvubCkQPibXmNzMMRyZgWyIzJSnGq1Y+QjVPUE950j8u6G8Qk735wD6&#10;ARmQdsDtYGUHXHbXTL9UdEVwIR92/1A+OiMMcyRBAT8wKyM0swUL8SsDY6tWDuztRrK6VdWsYzMR&#10;zRcgaUZeXl7bgEIn2qaV+qu1zRCWpARjTROa2ZdAEoPwg3v1DvDhjxDtGaCw8nicUovUi0ibDUVL&#10;m4lEJeGgW19k58HE8nQ2/Ymkzb6RLAL2bJB4prQpJgQkXlSJBKQXBFXLz/PMceyHGC86f73a5t+9&#10;u769/aVt5x2zFdxZtWzfBi3CibZp3n21tmkeBpqHQZKE0MqAWh8Ezk9CkhDoLbTCxQGOfpzC7WNR&#10;EjeH8kvidBNh5cqejWy9YPem8Pf95aZJ5cuPTdf0XPskJulTPdmrbeA8HEWm0KBReN0NnP6pCj/g&#10;NQvnjw3qC8HxtW74Dp9Erv4DAAD//wMAUEsDBBQABgAIAAAAIQA5lXpQ4wAAAA4BAAAPAAAAZHJz&#10;L2Rvd25yZXYueG1sTI9Bb4JAEIXvTfofNtOkt7pQIiKyGGPankyTapPG2wojENlZwq6A/77jqb3N&#10;zHt5871sPZlWDNi7xpKCcBaAQCps2VCl4Pvw/pKAcF5TqVtLqOCGDtb540Om09KO9IXD3leCQ8il&#10;WkHtfZdK6YoajXYz2yGxdra90Z7XvpJlr0cON618DYJYGt0Qf6h1h9sai8v+ahR8jHrcROHbsLuc&#10;t7fjYf75swtRqeenabMC4XHyf2a44zM65Mx0slcqnWgVLJbzmK0sRPEiAnG3hMuAbyee4iRKQOaZ&#10;/F8j/wUAAP//AwBQSwECLQAUAAYACAAAACEAtoM4kv4AAADhAQAAEwAAAAAAAAAAAAAAAAAAAAAA&#10;W0NvbnRlbnRfVHlwZXNdLnhtbFBLAQItABQABgAIAAAAIQA4/SH/1gAAAJQBAAALAAAAAAAAAAAA&#10;AAAAAC8BAABfcmVscy8ucmVsc1BLAQItABQABgAIAAAAIQCPjyBZ+gMAAFoRAAAOAAAAAAAAAAAA&#10;AAAAAC4CAABkcnMvZTJvRG9jLnhtbFBLAQItABQABgAIAAAAIQA5lXpQ4wAAAA4BAAAPAAAAAAAA&#10;AAAAAAAAAFQGAABkcnMvZG93bnJldi54bWxQSwUGAAAAAAQABADzAAAAZAcAAAAA&#10;">
                <v:shape id="Graphic 44"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SeGfwwAAANsAAAAPAAAAZHJzL2Rvd25yZXYueG1sRI/disIw&#10;FITvF3yHcATv1lRRkWoUURSRVfAHwbtDc2yLzUlpota33wiCl8PMfMOMp7UpxIMql1tW0GlHIIgT&#10;q3NOFZyOy98hCOeRNRaWScGLHEwnjZ8xxto+eU+Pg09FgLCLUUHmfRlL6ZKMDLq2LYmDd7WVQR9k&#10;lUpd4TPATSG7UTSQBnMOCxmWNM8ouR3uRoHZGyn7m/P1tV3Mh8nu1P9bFRelWs16NgLhqfbf8Ke9&#10;1gp6PXh/CT9ATv4BAAD//wMAUEsBAi0AFAAGAAgAAAAhANvh9svuAAAAhQEAABMAAAAAAAAAAAAA&#10;AAAAAAAAAFtDb250ZW50X1R5cGVzXS54bWxQSwECLQAUAAYACAAAACEAWvQsW78AAAAVAQAACwAA&#10;AAAAAAAAAAAAAAAfAQAAX3JlbHMvLnJlbHNQSwECLQAUAAYACAAAACEAxEnhn8MAAADbAAAADwAA&#10;AAAAAAAAAAAAAAAHAgAAZHJzL2Rvd25yZXYueG1sUEsFBgAAAAADAAMAtwAAAPcCAAAAAA==&#10;" path="m190368,l147696,7338,108007,23344,72606,47141,42799,77851,19892,114597,5190,156501,,202684,,714151r841945,432282l841945,303648,279438,14839,234717,2207,190368,xe" fillcolor="#68c28d" stroked="f">
                  <v:path arrowok="t"/>
                </v:shape>
                <v:shape id="Graphic 45"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Y0WqwgAAANsAAAAPAAAAZHJzL2Rvd25yZXYueG1sRI9fa8Iw&#10;FMXfBb9DuIJvNl2ZQzpj2YoDX3UbsrdLc22CzU1pMq1++mUw2OPh/Plx1tXoOnGhIVjPCh6yHARx&#10;47XlVsHH+9tiBSJEZI2dZ1JwowDVZjpZY6n9lfd0OcRWpBEOJSowMfallKEx5DBkvidO3skPDmOS&#10;Qyv1gNc07jpZ5PmTdGg5EQz2VBtqzodvlyDF8hjMvd9v7edrvWVv3VdbKzWfjS/PICKN8T/8195p&#10;BY9L+P2SfoDc/AAAAP//AwBQSwECLQAUAAYACAAAACEA2+H2y+4AAACFAQAAEwAAAAAAAAAAAAAA&#10;AAAAAAAAW0NvbnRlbnRfVHlwZXNdLnhtbFBLAQItABQABgAIAAAAIQBa9CxbvwAAABUBAAALAAAA&#10;AAAAAAAAAAAAAB8BAABfcmVscy8ucmVsc1BLAQItABQABgAIAAAAIQALY0WqwgAAANsAAAAPAAAA&#10;AAAAAAAAAAAAAAcCAABkcnMvZG93bnJldi54bWxQSwUGAAAAAAMAAwC3AAAA9gIAAAAA&#10;" path="m190368,l147696,7338,108007,23344,72606,47141,42799,77851,19892,114597,5190,156500,,202684r,908702l759701,1111386r,-849964l279438,14839,234717,2207,190368,xe" fillcolor="#1fbcee" stroked="f">
                  <v:path arrowok="t"/>
                </v:shape>
                <v:shape id="Graphic 46"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7XLuwgAAANsAAAAPAAAAZHJzL2Rvd25yZXYueG1sRI/disIw&#10;FITvBd8hHME7TS1SpRpFBJcFd8E/vD4kx7bYnJQman37zcLCXg4z8w2zXHe2Fk9qfeVYwWScgCDW&#10;zlRcKLicd6M5CB+QDdaOScGbPKxX/d4Sc+NefKTnKRQiQtjnqKAMocml9Loki37sGuLo3VxrMUTZ&#10;FtK0+IpwW8s0STJpseK4UGJD25L0/fSwCr6NPt6uez3NHjhLD7v9B6ZfqVLDQbdZgAjUhf/wX/vT&#10;KJhm8Psl/gC5+gEAAP//AwBQSwECLQAUAAYACAAAACEA2+H2y+4AAACFAQAAEwAAAAAAAAAAAAAA&#10;AAAAAAAAW0NvbnRlbnRfVHlwZXNdLnhtbFBLAQItABQABgAIAAAAIQBa9CxbvwAAABUBAAALAAAA&#10;AAAAAAAAAAAAAB8BAABfcmVscy8ucmVsc1BLAQItABQABgAIAAAAIQDY7XLuwgAAANsAAAAPAAAA&#10;AAAAAAAAAAAAAAcCAABkcnMvZG93bnJldi54bWxQSwUGAAAAAAMAAwC3AAAA9gIAAAAA&#10;" path="m190368,l147696,7338,108007,23344,72606,47141,42799,77851,19892,114597,5190,156501,,202684,,1632119r1748167,l1748167,768939,279438,14839,234717,2207,190368,xe" fillcolor="#025596" stroked="f">
                  <v:path arrowok="t"/>
                </v:shape>
                <w10:wrap anchorx="page" anchory="page"/>
              </v:group>
            </w:pict>
          </mc:Fallback>
        </mc:AlternateContent>
      </w:r>
    </w:p>
    <w:p w14:paraId="56AE6D0E" w14:textId="77777777" w:rsidR="00F34A36" w:rsidRDefault="00842BCA">
      <w:pPr>
        <w:pStyle w:val="Heading4"/>
        <w:spacing w:before="0"/>
      </w:pPr>
      <w:bookmarkStart w:id="10" w:name="Strategic_plan_summary_(2022–2026)"/>
      <w:bookmarkEnd w:id="10"/>
      <w:r>
        <w:rPr>
          <w:color w:val="005496"/>
        </w:rPr>
        <w:t>Strategic</w:t>
      </w:r>
      <w:r>
        <w:rPr>
          <w:color w:val="005496"/>
          <w:spacing w:val="-5"/>
        </w:rPr>
        <w:t xml:space="preserve"> </w:t>
      </w:r>
      <w:r>
        <w:rPr>
          <w:color w:val="005496"/>
        </w:rPr>
        <w:t>plan</w:t>
      </w:r>
      <w:r>
        <w:rPr>
          <w:color w:val="005496"/>
          <w:spacing w:val="-4"/>
        </w:rPr>
        <w:t xml:space="preserve"> </w:t>
      </w:r>
      <w:r>
        <w:rPr>
          <w:color w:val="005496"/>
        </w:rPr>
        <w:t>summary</w:t>
      </w:r>
      <w:r>
        <w:rPr>
          <w:color w:val="005496"/>
          <w:spacing w:val="-3"/>
        </w:rPr>
        <w:t xml:space="preserve"> </w:t>
      </w:r>
      <w:r>
        <w:rPr>
          <w:color w:val="005496"/>
        </w:rPr>
        <w:t>(2022–</w:t>
      </w:r>
      <w:r>
        <w:rPr>
          <w:color w:val="005496"/>
          <w:spacing w:val="-2"/>
        </w:rPr>
        <w:t>2026)</w:t>
      </w:r>
    </w:p>
    <w:p w14:paraId="56AE6D0F" w14:textId="77777777" w:rsidR="00F34A36" w:rsidRDefault="00842BCA">
      <w:pPr>
        <w:pStyle w:val="ListParagraph"/>
        <w:numPr>
          <w:ilvl w:val="0"/>
          <w:numId w:val="10"/>
        </w:numPr>
        <w:tabs>
          <w:tab w:val="left" w:pos="571"/>
          <w:tab w:val="left" w:pos="1992"/>
        </w:tabs>
        <w:spacing w:before="371"/>
        <w:ind w:left="571" w:hanging="259"/>
        <w:rPr>
          <w:sz w:val="24"/>
        </w:rPr>
      </w:pPr>
      <w:r>
        <w:rPr>
          <w:b/>
          <w:color w:val="005496"/>
          <w:spacing w:val="-2"/>
          <w:sz w:val="24"/>
        </w:rPr>
        <w:t>Represent</w:t>
      </w:r>
      <w:r>
        <w:rPr>
          <w:b/>
          <w:color w:val="005496"/>
          <w:sz w:val="24"/>
        </w:rPr>
        <w:tab/>
      </w:r>
      <w:r>
        <w:rPr>
          <w:sz w:val="24"/>
        </w:rPr>
        <w:t>Remain</w:t>
      </w:r>
      <w:r>
        <w:rPr>
          <w:spacing w:val="19"/>
          <w:sz w:val="24"/>
        </w:rPr>
        <w:t xml:space="preserve"> </w:t>
      </w:r>
      <w:r>
        <w:rPr>
          <w:sz w:val="24"/>
        </w:rPr>
        <w:t>the</w:t>
      </w:r>
      <w:r>
        <w:rPr>
          <w:spacing w:val="20"/>
          <w:sz w:val="24"/>
        </w:rPr>
        <w:t xml:space="preserve"> </w:t>
      </w:r>
      <w:r>
        <w:rPr>
          <w:sz w:val="24"/>
        </w:rPr>
        <w:t>leading</w:t>
      </w:r>
      <w:r>
        <w:rPr>
          <w:spacing w:val="20"/>
          <w:sz w:val="24"/>
        </w:rPr>
        <w:t xml:space="preserve"> </w:t>
      </w:r>
      <w:r>
        <w:rPr>
          <w:sz w:val="24"/>
        </w:rPr>
        <w:t>national</w:t>
      </w:r>
      <w:r>
        <w:rPr>
          <w:spacing w:val="19"/>
          <w:sz w:val="24"/>
        </w:rPr>
        <w:t xml:space="preserve"> </w:t>
      </w:r>
      <w:r>
        <w:rPr>
          <w:sz w:val="24"/>
        </w:rPr>
        <w:t>cross-disability</w:t>
      </w:r>
      <w:r>
        <w:rPr>
          <w:spacing w:val="20"/>
          <w:sz w:val="24"/>
        </w:rPr>
        <w:t xml:space="preserve"> </w:t>
      </w:r>
      <w:r>
        <w:rPr>
          <w:sz w:val="24"/>
        </w:rPr>
        <w:t>member-driven</w:t>
      </w:r>
      <w:r>
        <w:rPr>
          <w:spacing w:val="20"/>
          <w:sz w:val="24"/>
        </w:rPr>
        <w:t xml:space="preserve"> </w:t>
      </w:r>
      <w:r>
        <w:rPr>
          <w:spacing w:val="-2"/>
          <w:sz w:val="24"/>
        </w:rPr>
        <w:t>organisation.</w:t>
      </w:r>
    </w:p>
    <w:p w14:paraId="56AE6D10" w14:textId="77777777" w:rsidR="00F34A36" w:rsidRDefault="00842BCA">
      <w:pPr>
        <w:pStyle w:val="ListParagraph"/>
        <w:numPr>
          <w:ilvl w:val="0"/>
          <w:numId w:val="10"/>
        </w:numPr>
        <w:tabs>
          <w:tab w:val="left" w:pos="571"/>
          <w:tab w:val="left" w:pos="1992"/>
        </w:tabs>
        <w:spacing w:line="312" w:lineRule="auto"/>
        <w:ind w:right="641" w:hanging="1680"/>
        <w:rPr>
          <w:sz w:val="24"/>
        </w:rPr>
      </w:pPr>
      <w:r>
        <w:rPr>
          <w:b/>
          <w:color w:val="005496"/>
          <w:spacing w:val="-2"/>
          <w:sz w:val="24"/>
        </w:rPr>
        <w:t>Advocate</w:t>
      </w:r>
      <w:r>
        <w:rPr>
          <w:b/>
          <w:color w:val="005496"/>
          <w:sz w:val="24"/>
        </w:rPr>
        <w:tab/>
      </w:r>
      <w:r>
        <w:rPr>
          <w:sz w:val="24"/>
        </w:rPr>
        <w:t>Advocate for the human rights of people with disability at individual and systemic levels.</w:t>
      </w:r>
    </w:p>
    <w:p w14:paraId="56AE6D11" w14:textId="77777777" w:rsidR="00F34A36" w:rsidRDefault="00842BCA">
      <w:pPr>
        <w:pStyle w:val="ListParagraph"/>
        <w:numPr>
          <w:ilvl w:val="0"/>
          <w:numId w:val="10"/>
        </w:numPr>
        <w:tabs>
          <w:tab w:val="left" w:pos="571"/>
          <w:tab w:val="left" w:pos="1992"/>
        </w:tabs>
        <w:spacing w:before="173"/>
        <w:ind w:left="571" w:hanging="259"/>
        <w:rPr>
          <w:sz w:val="24"/>
        </w:rPr>
      </w:pPr>
      <w:r>
        <w:rPr>
          <w:b/>
          <w:color w:val="005496"/>
          <w:spacing w:val="-2"/>
          <w:sz w:val="24"/>
        </w:rPr>
        <w:t>Educate</w:t>
      </w:r>
      <w:r>
        <w:rPr>
          <w:b/>
          <w:color w:val="005496"/>
          <w:sz w:val="24"/>
        </w:rPr>
        <w:tab/>
      </w:r>
      <w:r>
        <w:rPr>
          <w:sz w:val="24"/>
        </w:rPr>
        <w:t>Drive</w:t>
      </w:r>
      <w:r>
        <w:rPr>
          <w:spacing w:val="13"/>
          <w:sz w:val="24"/>
        </w:rPr>
        <w:t xml:space="preserve"> </w:t>
      </w:r>
      <w:r>
        <w:rPr>
          <w:sz w:val="24"/>
        </w:rPr>
        <w:t>positive</w:t>
      </w:r>
      <w:r>
        <w:rPr>
          <w:spacing w:val="15"/>
          <w:sz w:val="24"/>
        </w:rPr>
        <w:t xml:space="preserve"> </w:t>
      </w:r>
      <w:r>
        <w:rPr>
          <w:sz w:val="24"/>
        </w:rPr>
        <w:t>change</w:t>
      </w:r>
      <w:r>
        <w:rPr>
          <w:spacing w:val="16"/>
          <w:sz w:val="24"/>
        </w:rPr>
        <w:t xml:space="preserve"> </w:t>
      </w:r>
      <w:r>
        <w:rPr>
          <w:sz w:val="24"/>
        </w:rPr>
        <w:t>through</w:t>
      </w:r>
      <w:r>
        <w:rPr>
          <w:spacing w:val="15"/>
          <w:sz w:val="24"/>
        </w:rPr>
        <w:t xml:space="preserve"> </w:t>
      </w:r>
      <w:r>
        <w:rPr>
          <w:sz w:val="24"/>
        </w:rPr>
        <w:t>education,</w:t>
      </w:r>
      <w:r>
        <w:rPr>
          <w:spacing w:val="16"/>
          <w:sz w:val="24"/>
        </w:rPr>
        <w:t xml:space="preserve"> </w:t>
      </w:r>
      <w:r>
        <w:rPr>
          <w:sz w:val="24"/>
        </w:rPr>
        <w:t>training</w:t>
      </w:r>
      <w:r>
        <w:rPr>
          <w:spacing w:val="15"/>
          <w:sz w:val="24"/>
        </w:rPr>
        <w:t xml:space="preserve"> </w:t>
      </w:r>
      <w:r>
        <w:rPr>
          <w:sz w:val="24"/>
        </w:rPr>
        <w:t>and</w:t>
      </w:r>
      <w:r>
        <w:rPr>
          <w:spacing w:val="16"/>
          <w:sz w:val="24"/>
        </w:rPr>
        <w:t xml:space="preserve"> </w:t>
      </w:r>
      <w:r>
        <w:rPr>
          <w:spacing w:val="-2"/>
          <w:sz w:val="24"/>
        </w:rPr>
        <w:t>advocacy.</w:t>
      </w:r>
    </w:p>
    <w:p w14:paraId="56AE6D12" w14:textId="77777777" w:rsidR="00F34A36" w:rsidRDefault="00842BCA">
      <w:pPr>
        <w:pStyle w:val="ListParagraph"/>
        <w:numPr>
          <w:ilvl w:val="0"/>
          <w:numId w:val="10"/>
        </w:numPr>
        <w:tabs>
          <w:tab w:val="left" w:pos="571"/>
          <w:tab w:val="left" w:pos="1992"/>
        </w:tabs>
        <w:ind w:left="571" w:hanging="259"/>
        <w:rPr>
          <w:sz w:val="24"/>
        </w:rPr>
      </w:pPr>
      <w:r>
        <w:rPr>
          <w:b/>
          <w:color w:val="005496"/>
          <w:spacing w:val="-2"/>
          <w:sz w:val="24"/>
        </w:rPr>
        <w:t>Sustain</w:t>
      </w:r>
      <w:r>
        <w:rPr>
          <w:b/>
          <w:color w:val="005496"/>
          <w:sz w:val="24"/>
        </w:rPr>
        <w:tab/>
      </w:r>
      <w:r>
        <w:rPr>
          <w:sz w:val="24"/>
        </w:rPr>
        <w:t>Maintain</w:t>
      </w:r>
      <w:r>
        <w:rPr>
          <w:spacing w:val="14"/>
          <w:sz w:val="24"/>
        </w:rPr>
        <w:t xml:space="preserve"> </w:t>
      </w:r>
      <w:r>
        <w:rPr>
          <w:sz w:val="24"/>
        </w:rPr>
        <w:t>a</w:t>
      </w:r>
      <w:r>
        <w:rPr>
          <w:spacing w:val="16"/>
          <w:sz w:val="24"/>
        </w:rPr>
        <w:t xml:space="preserve"> </w:t>
      </w:r>
      <w:r>
        <w:rPr>
          <w:sz w:val="24"/>
        </w:rPr>
        <w:t>financially</w:t>
      </w:r>
      <w:r>
        <w:rPr>
          <w:spacing w:val="16"/>
          <w:sz w:val="24"/>
        </w:rPr>
        <w:t xml:space="preserve"> </w:t>
      </w:r>
      <w:r>
        <w:rPr>
          <w:sz w:val="24"/>
        </w:rPr>
        <w:t>viable,</w:t>
      </w:r>
      <w:r>
        <w:rPr>
          <w:spacing w:val="17"/>
          <w:sz w:val="24"/>
        </w:rPr>
        <w:t xml:space="preserve"> </w:t>
      </w:r>
      <w:r>
        <w:rPr>
          <w:sz w:val="24"/>
        </w:rPr>
        <w:t>sustainable</w:t>
      </w:r>
      <w:r>
        <w:rPr>
          <w:spacing w:val="16"/>
          <w:sz w:val="24"/>
        </w:rPr>
        <w:t xml:space="preserve"> </w:t>
      </w:r>
      <w:r>
        <w:rPr>
          <w:sz w:val="24"/>
        </w:rPr>
        <w:t>and</w:t>
      </w:r>
      <w:r>
        <w:rPr>
          <w:spacing w:val="16"/>
          <w:sz w:val="24"/>
        </w:rPr>
        <w:t xml:space="preserve"> </w:t>
      </w:r>
      <w:r>
        <w:rPr>
          <w:sz w:val="24"/>
        </w:rPr>
        <w:t>inclusive</w:t>
      </w:r>
      <w:r>
        <w:rPr>
          <w:spacing w:val="17"/>
          <w:sz w:val="24"/>
        </w:rPr>
        <w:t xml:space="preserve"> </w:t>
      </w:r>
      <w:r>
        <w:rPr>
          <w:spacing w:val="-2"/>
          <w:sz w:val="24"/>
        </w:rPr>
        <w:t>organisation.</w:t>
      </w:r>
    </w:p>
    <w:p w14:paraId="56AE6D13" w14:textId="77777777" w:rsidR="00F34A36" w:rsidRDefault="00F34A36">
      <w:pPr>
        <w:pStyle w:val="BodyText"/>
        <w:ind w:left="0"/>
        <w:rPr>
          <w:sz w:val="20"/>
        </w:rPr>
      </w:pPr>
    </w:p>
    <w:p w14:paraId="56AE6D14" w14:textId="77777777" w:rsidR="00F34A36" w:rsidRDefault="00842BCA">
      <w:pPr>
        <w:pStyle w:val="BodyText"/>
        <w:spacing w:before="212"/>
        <w:ind w:left="0"/>
        <w:rPr>
          <w:sz w:val="20"/>
        </w:rPr>
      </w:pPr>
      <w:r>
        <w:rPr>
          <w:noProof/>
          <w:sz w:val="20"/>
        </w:rPr>
        <mc:AlternateContent>
          <mc:Choice Requires="wpg">
            <w:drawing>
              <wp:anchor distT="0" distB="0" distL="0" distR="0" simplePos="0" relativeHeight="487593472" behindDoc="1" locked="0" layoutInCell="1" allowOverlap="1" wp14:anchorId="56AE7508" wp14:editId="4DAED28A">
                <wp:simplePos x="0" y="0"/>
                <wp:positionH relativeFrom="page">
                  <wp:posOffset>647995</wp:posOffset>
                </wp:positionH>
                <wp:positionV relativeFrom="paragraph">
                  <wp:posOffset>296009</wp:posOffset>
                </wp:positionV>
                <wp:extent cx="3064510" cy="2027555"/>
                <wp:effectExtent l="0" t="0" r="0" b="0"/>
                <wp:wrapTopAndBottom/>
                <wp:docPr id="47" name="Group 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4510" cy="2027555"/>
                          <a:chOff x="0" y="0"/>
                          <a:chExt cx="3064510" cy="2027555"/>
                        </a:xfrm>
                      </wpg:grpSpPr>
                      <wps:wsp>
                        <wps:cNvPr id="48" name="Graphic 48"/>
                        <wps:cNvSpPr/>
                        <wps:spPr>
                          <a:xfrm>
                            <a:off x="57150" y="57150"/>
                            <a:ext cx="2988310" cy="1951355"/>
                          </a:xfrm>
                          <a:custGeom>
                            <a:avLst/>
                            <a:gdLst/>
                            <a:ahLst/>
                            <a:cxnLst/>
                            <a:rect l="l" t="t" r="r" b="b"/>
                            <a:pathLst>
                              <a:path w="2988310" h="1951355">
                                <a:moveTo>
                                  <a:pt x="2556001" y="0"/>
                                </a:moveTo>
                                <a:lnTo>
                                  <a:pt x="0" y="0"/>
                                </a:lnTo>
                                <a:lnTo>
                                  <a:pt x="0" y="1519135"/>
                                </a:lnTo>
                                <a:lnTo>
                                  <a:pt x="2535" y="1566208"/>
                                </a:lnTo>
                                <a:lnTo>
                                  <a:pt x="9964" y="1611812"/>
                                </a:lnTo>
                                <a:lnTo>
                                  <a:pt x="22024" y="1655684"/>
                                </a:lnTo>
                                <a:lnTo>
                                  <a:pt x="38451" y="1697561"/>
                                </a:lnTo>
                                <a:lnTo>
                                  <a:pt x="58982" y="1737178"/>
                                </a:lnTo>
                                <a:lnTo>
                                  <a:pt x="83353" y="1774274"/>
                                </a:lnTo>
                                <a:lnTo>
                                  <a:pt x="111300" y="1808583"/>
                                </a:lnTo>
                                <a:lnTo>
                                  <a:pt x="142561" y="1839842"/>
                                </a:lnTo>
                                <a:lnTo>
                                  <a:pt x="176870" y="1867789"/>
                                </a:lnTo>
                                <a:lnTo>
                                  <a:pt x="213965" y="1892159"/>
                                </a:lnTo>
                                <a:lnTo>
                                  <a:pt x="253583" y="1912689"/>
                                </a:lnTo>
                                <a:lnTo>
                                  <a:pt x="295459" y="1929115"/>
                                </a:lnTo>
                                <a:lnTo>
                                  <a:pt x="339330" y="1941175"/>
                                </a:lnTo>
                                <a:lnTo>
                                  <a:pt x="384932" y="1948604"/>
                                </a:lnTo>
                                <a:lnTo>
                                  <a:pt x="432003" y="1951139"/>
                                </a:lnTo>
                                <a:lnTo>
                                  <a:pt x="2988005" y="1951139"/>
                                </a:lnTo>
                                <a:lnTo>
                                  <a:pt x="2988005" y="431990"/>
                                </a:lnTo>
                                <a:lnTo>
                                  <a:pt x="2985470" y="384920"/>
                                </a:lnTo>
                                <a:lnTo>
                                  <a:pt x="2978041" y="339318"/>
                                </a:lnTo>
                                <a:lnTo>
                                  <a:pt x="2965981" y="295447"/>
                                </a:lnTo>
                                <a:lnTo>
                                  <a:pt x="2949555" y="253572"/>
                                </a:lnTo>
                                <a:lnTo>
                                  <a:pt x="2929025" y="213956"/>
                                </a:lnTo>
                                <a:lnTo>
                                  <a:pt x="2904655" y="176862"/>
                                </a:lnTo>
                                <a:lnTo>
                                  <a:pt x="2876708" y="142554"/>
                                </a:lnTo>
                                <a:lnTo>
                                  <a:pt x="2845449" y="111295"/>
                                </a:lnTo>
                                <a:lnTo>
                                  <a:pt x="2811140" y="83348"/>
                                </a:lnTo>
                                <a:lnTo>
                                  <a:pt x="2774044" y="58979"/>
                                </a:lnTo>
                                <a:lnTo>
                                  <a:pt x="2734427" y="38449"/>
                                </a:lnTo>
                                <a:lnTo>
                                  <a:pt x="2692550" y="22023"/>
                                </a:lnTo>
                                <a:lnTo>
                                  <a:pt x="2648678" y="9963"/>
                                </a:lnTo>
                                <a:lnTo>
                                  <a:pt x="2603074" y="2534"/>
                                </a:lnTo>
                                <a:lnTo>
                                  <a:pt x="2556001" y="0"/>
                                </a:lnTo>
                                <a:close/>
                              </a:path>
                            </a:pathLst>
                          </a:custGeom>
                          <a:solidFill>
                            <a:srgbClr val="FFFFFF"/>
                          </a:solidFill>
                        </wps:spPr>
                        <wps:bodyPr wrap="square" lIns="0" tIns="0" rIns="0" bIns="0" rtlCol="0">
                          <a:prstTxWarp prst="textNoShape">
                            <a:avLst/>
                          </a:prstTxWarp>
                          <a:noAutofit/>
                        </wps:bodyPr>
                      </wps:wsp>
                      <wps:wsp>
                        <wps:cNvPr id="49" name="Graphic 49"/>
                        <wps:cNvSpPr/>
                        <wps:spPr>
                          <a:xfrm>
                            <a:off x="57150" y="57150"/>
                            <a:ext cx="2988310" cy="1951355"/>
                          </a:xfrm>
                          <a:custGeom>
                            <a:avLst/>
                            <a:gdLst/>
                            <a:ahLst/>
                            <a:cxnLst/>
                            <a:rect l="l" t="t" r="r" b="b"/>
                            <a:pathLst>
                              <a:path w="2988310" h="1951355">
                                <a:moveTo>
                                  <a:pt x="432003" y="1951139"/>
                                </a:moveTo>
                                <a:lnTo>
                                  <a:pt x="384932" y="1948604"/>
                                </a:lnTo>
                                <a:lnTo>
                                  <a:pt x="339330" y="1941175"/>
                                </a:lnTo>
                                <a:lnTo>
                                  <a:pt x="295459" y="1929115"/>
                                </a:lnTo>
                                <a:lnTo>
                                  <a:pt x="253583" y="1912689"/>
                                </a:lnTo>
                                <a:lnTo>
                                  <a:pt x="213965" y="1892159"/>
                                </a:lnTo>
                                <a:lnTo>
                                  <a:pt x="176870" y="1867789"/>
                                </a:lnTo>
                                <a:lnTo>
                                  <a:pt x="142561" y="1839842"/>
                                </a:lnTo>
                                <a:lnTo>
                                  <a:pt x="111300" y="1808583"/>
                                </a:lnTo>
                                <a:lnTo>
                                  <a:pt x="83353" y="1774274"/>
                                </a:lnTo>
                                <a:lnTo>
                                  <a:pt x="58982" y="1737178"/>
                                </a:lnTo>
                                <a:lnTo>
                                  <a:pt x="38451" y="1697561"/>
                                </a:lnTo>
                                <a:lnTo>
                                  <a:pt x="22024" y="1655684"/>
                                </a:lnTo>
                                <a:lnTo>
                                  <a:pt x="9964" y="1611812"/>
                                </a:lnTo>
                                <a:lnTo>
                                  <a:pt x="2535" y="1566208"/>
                                </a:lnTo>
                                <a:lnTo>
                                  <a:pt x="0" y="1519135"/>
                                </a:lnTo>
                                <a:lnTo>
                                  <a:pt x="0" y="0"/>
                                </a:lnTo>
                                <a:lnTo>
                                  <a:pt x="2556001" y="0"/>
                                </a:lnTo>
                                <a:lnTo>
                                  <a:pt x="2603074" y="2534"/>
                                </a:lnTo>
                                <a:lnTo>
                                  <a:pt x="2648678" y="9963"/>
                                </a:lnTo>
                                <a:lnTo>
                                  <a:pt x="2692550" y="22023"/>
                                </a:lnTo>
                                <a:lnTo>
                                  <a:pt x="2734427" y="38449"/>
                                </a:lnTo>
                                <a:lnTo>
                                  <a:pt x="2774044" y="58979"/>
                                </a:lnTo>
                                <a:lnTo>
                                  <a:pt x="2811140" y="83348"/>
                                </a:lnTo>
                                <a:lnTo>
                                  <a:pt x="2845449" y="111295"/>
                                </a:lnTo>
                                <a:lnTo>
                                  <a:pt x="2876708" y="142554"/>
                                </a:lnTo>
                                <a:lnTo>
                                  <a:pt x="2904655" y="176862"/>
                                </a:lnTo>
                                <a:lnTo>
                                  <a:pt x="2929025" y="213956"/>
                                </a:lnTo>
                                <a:lnTo>
                                  <a:pt x="2949555" y="253572"/>
                                </a:lnTo>
                                <a:lnTo>
                                  <a:pt x="2965981" y="295447"/>
                                </a:lnTo>
                                <a:lnTo>
                                  <a:pt x="2978041" y="339318"/>
                                </a:lnTo>
                                <a:lnTo>
                                  <a:pt x="2985470" y="384920"/>
                                </a:lnTo>
                                <a:lnTo>
                                  <a:pt x="2988005" y="431990"/>
                                </a:lnTo>
                                <a:lnTo>
                                  <a:pt x="2988005" y="1951139"/>
                                </a:lnTo>
                                <a:lnTo>
                                  <a:pt x="432003" y="1951139"/>
                                </a:lnTo>
                                <a:close/>
                              </a:path>
                            </a:pathLst>
                          </a:custGeom>
                          <a:ln w="38100">
                            <a:solidFill>
                              <a:srgbClr val="005496"/>
                            </a:solidFill>
                            <a:prstDash val="solid"/>
                          </a:ln>
                        </wps:spPr>
                        <wps:bodyPr wrap="square" lIns="0" tIns="0" rIns="0" bIns="0" rtlCol="0">
                          <a:prstTxWarp prst="textNoShape">
                            <a:avLst/>
                          </a:prstTxWarp>
                          <a:noAutofit/>
                        </wps:bodyPr>
                      </wps:wsp>
                      <wps:wsp>
                        <wps:cNvPr id="50" name="Graphic 50"/>
                        <wps:cNvSpPr/>
                        <wps:spPr>
                          <a:xfrm>
                            <a:off x="19050" y="19050"/>
                            <a:ext cx="2988310" cy="1951355"/>
                          </a:xfrm>
                          <a:custGeom>
                            <a:avLst/>
                            <a:gdLst/>
                            <a:ahLst/>
                            <a:cxnLst/>
                            <a:rect l="l" t="t" r="r" b="b"/>
                            <a:pathLst>
                              <a:path w="2988310" h="1951355">
                                <a:moveTo>
                                  <a:pt x="2556001" y="0"/>
                                </a:moveTo>
                                <a:lnTo>
                                  <a:pt x="0" y="0"/>
                                </a:lnTo>
                                <a:lnTo>
                                  <a:pt x="0" y="1519135"/>
                                </a:lnTo>
                                <a:lnTo>
                                  <a:pt x="2535" y="1566208"/>
                                </a:lnTo>
                                <a:lnTo>
                                  <a:pt x="9964" y="1611812"/>
                                </a:lnTo>
                                <a:lnTo>
                                  <a:pt x="22024" y="1655684"/>
                                </a:lnTo>
                                <a:lnTo>
                                  <a:pt x="38451" y="1697561"/>
                                </a:lnTo>
                                <a:lnTo>
                                  <a:pt x="58982" y="1737178"/>
                                </a:lnTo>
                                <a:lnTo>
                                  <a:pt x="83353" y="1774274"/>
                                </a:lnTo>
                                <a:lnTo>
                                  <a:pt x="111300" y="1808583"/>
                                </a:lnTo>
                                <a:lnTo>
                                  <a:pt x="142561" y="1839842"/>
                                </a:lnTo>
                                <a:lnTo>
                                  <a:pt x="176870" y="1867789"/>
                                </a:lnTo>
                                <a:lnTo>
                                  <a:pt x="213965" y="1892159"/>
                                </a:lnTo>
                                <a:lnTo>
                                  <a:pt x="253583" y="1912689"/>
                                </a:lnTo>
                                <a:lnTo>
                                  <a:pt x="295459" y="1929115"/>
                                </a:lnTo>
                                <a:lnTo>
                                  <a:pt x="339330" y="1941175"/>
                                </a:lnTo>
                                <a:lnTo>
                                  <a:pt x="384932" y="1948604"/>
                                </a:lnTo>
                                <a:lnTo>
                                  <a:pt x="432003" y="1951139"/>
                                </a:lnTo>
                                <a:lnTo>
                                  <a:pt x="2988005" y="1951139"/>
                                </a:lnTo>
                                <a:lnTo>
                                  <a:pt x="2988005" y="431990"/>
                                </a:lnTo>
                                <a:lnTo>
                                  <a:pt x="2985470" y="384920"/>
                                </a:lnTo>
                                <a:lnTo>
                                  <a:pt x="2978041" y="339318"/>
                                </a:lnTo>
                                <a:lnTo>
                                  <a:pt x="2965981" y="295447"/>
                                </a:lnTo>
                                <a:lnTo>
                                  <a:pt x="2949555" y="253572"/>
                                </a:lnTo>
                                <a:lnTo>
                                  <a:pt x="2929025" y="213956"/>
                                </a:lnTo>
                                <a:lnTo>
                                  <a:pt x="2904655" y="176862"/>
                                </a:lnTo>
                                <a:lnTo>
                                  <a:pt x="2876708" y="142554"/>
                                </a:lnTo>
                                <a:lnTo>
                                  <a:pt x="2845449" y="111295"/>
                                </a:lnTo>
                                <a:lnTo>
                                  <a:pt x="2811140" y="83348"/>
                                </a:lnTo>
                                <a:lnTo>
                                  <a:pt x="2774044" y="58979"/>
                                </a:lnTo>
                                <a:lnTo>
                                  <a:pt x="2734427" y="38449"/>
                                </a:lnTo>
                                <a:lnTo>
                                  <a:pt x="2692550" y="22023"/>
                                </a:lnTo>
                                <a:lnTo>
                                  <a:pt x="2648678" y="9963"/>
                                </a:lnTo>
                                <a:lnTo>
                                  <a:pt x="2603074" y="2534"/>
                                </a:lnTo>
                                <a:lnTo>
                                  <a:pt x="2556001" y="0"/>
                                </a:lnTo>
                                <a:close/>
                              </a:path>
                            </a:pathLst>
                          </a:custGeom>
                          <a:solidFill>
                            <a:srgbClr val="FFFFFF"/>
                          </a:solidFill>
                        </wps:spPr>
                        <wps:bodyPr wrap="square" lIns="0" tIns="0" rIns="0" bIns="0" rtlCol="0">
                          <a:prstTxWarp prst="textNoShape">
                            <a:avLst/>
                          </a:prstTxWarp>
                          <a:noAutofit/>
                        </wps:bodyPr>
                      </wps:wsp>
                      <wps:wsp>
                        <wps:cNvPr id="51" name="Graphic 51"/>
                        <wps:cNvSpPr/>
                        <wps:spPr>
                          <a:xfrm>
                            <a:off x="19050" y="19050"/>
                            <a:ext cx="2988310" cy="1951355"/>
                          </a:xfrm>
                          <a:custGeom>
                            <a:avLst/>
                            <a:gdLst/>
                            <a:ahLst/>
                            <a:cxnLst/>
                            <a:rect l="l" t="t" r="r" b="b"/>
                            <a:pathLst>
                              <a:path w="2988310" h="1951355">
                                <a:moveTo>
                                  <a:pt x="432003" y="1951139"/>
                                </a:moveTo>
                                <a:lnTo>
                                  <a:pt x="384932" y="1948604"/>
                                </a:lnTo>
                                <a:lnTo>
                                  <a:pt x="339330" y="1941175"/>
                                </a:lnTo>
                                <a:lnTo>
                                  <a:pt x="295459" y="1929115"/>
                                </a:lnTo>
                                <a:lnTo>
                                  <a:pt x="253583" y="1912689"/>
                                </a:lnTo>
                                <a:lnTo>
                                  <a:pt x="213965" y="1892159"/>
                                </a:lnTo>
                                <a:lnTo>
                                  <a:pt x="176870" y="1867789"/>
                                </a:lnTo>
                                <a:lnTo>
                                  <a:pt x="142561" y="1839842"/>
                                </a:lnTo>
                                <a:lnTo>
                                  <a:pt x="111300" y="1808583"/>
                                </a:lnTo>
                                <a:lnTo>
                                  <a:pt x="83353" y="1774274"/>
                                </a:lnTo>
                                <a:lnTo>
                                  <a:pt x="58982" y="1737178"/>
                                </a:lnTo>
                                <a:lnTo>
                                  <a:pt x="38451" y="1697561"/>
                                </a:lnTo>
                                <a:lnTo>
                                  <a:pt x="22024" y="1655684"/>
                                </a:lnTo>
                                <a:lnTo>
                                  <a:pt x="9964" y="1611812"/>
                                </a:lnTo>
                                <a:lnTo>
                                  <a:pt x="2535" y="1566208"/>
                                </a:lnTo>
                                <a:lnTo>
                                  <a:pt x="0" y="1519135"/>
                                </a:lnTo>
                                <a:lnTo>
                                  <a:pt x="0" y="0"/>
                                </a:lnTo>
                                <a:lnTo>
                                  <a:pt x="2556001" y="0"/>
                                </a:lnTo>
                                <a:lnTo>
                                  <a:pt x="2603074" y="2534"/>
                                </a:lnTo>
                                <a:lnTo>
                                  <a:pt x="2648678" y="9963"/>
                                </a:lnTo>
                                <a:lnTo>
                                  <a:pt x="2692550" y="22023"/>
                                </a:lnTo>
                                <a:lnTo>
                                  <a:pt x="2734427" y="38449"/>
                                </a:lnTo>
                                <a:lnTo>
                                  <a:pt x="2774044" y="58979"/>
                                </a:lnTo>
                                <a:lnTo>
                                  <a:pt x="2811140" y="83348"/>
                                </a:lnTo>
                                <a:lnTo>
                                  <a:pt x="2845449" y="111295"/>
                                </a:lnTo>
                                <a:lnTo>
                                  <a:pt x="2876708" y="142554"/>
                                </a:lnTo>
                                <a:lnTo>
                                  <a:pt x="2904655" y="176862"/>
                                </a:lnTo>
                                <a:lnTo>
                                  <a:pt x="2929025" y="213956"/>
                                </a:lnTo>
                                <a:lnTo>
                                  <a:pt x="2949555" y="253572"/>
                                </a:lnTo>
                                <a:lnTo>
                                  <a:pt x="2965981" y="295447"/>
                                </a:lnTo>
                                <a:lnTo>
                                  <a:pt x="2978041" y="339318"/>
                                </a:lnTo>
                                <a:lnTo>
                                  <a:pt x="2985470" y="384920"/>
                                </a:lnTo>
                                <a:lnTo>
                                  <a:pt x="2988005" y="431990"/>
                                </a:lnTo>
                                <a:lnTo>
                                  <a:pt x="2988005" y="1951139"/>
                                </a:lnTo>
                                <a:lnTo>
                                  <a:pt x="432003" y="1951139"/>
                                </a:lnTo>
                                <a:close/>
                              </a:path>
                            </a:pathLst>
                          </a:custGeom>
                          <a:ln w="38100">
                            <a:solidFill>
                              <a:srgbClr val="005496"/>
                            </a:solidFill>
                            <a:prstDash val="solid"/>
                          </a:ln>
                        </wps:spPr>
                        <wps:bodyPr wrap="square" lIns="0" tIns="0" rIns="0" bIns="0" rtlCol="0">
                          <a:prstTxWarp prst="textNoShape">
                            <a:avLst/>
                          </a:prstTxWarp>
                          <a:noAutofit/>
                        </wps:bodyPr>
                      </wps:wsp>
                      <wps:wsp>
                        <wps:cNvPr id="52" name="Textbox 52">
                          <a:extLst>
                            <a:ext uri="{C183D7F6-B498-43B3-948B-1728B52AA6E4}">
                              <adec:decorative xmlns:adec="http://schemas.microsoft.com/office/drawing/2017/decorative" val="1"/>
                            </a:ext>
                          </a:extLst>
                        </wps:cNvPr>
                        <wps:cNvSpPr txBox="1"/>
                        <wps:spPr>
                          <a:xfrm>
                            <a:off x="0" y="0"/>
                            <a:ext cx="3064510" cy="2027555"/>
                          </a:xfrm>
                          <a:prstGeom prst="rect">
                            <a:avLst/>
                          </a:prstGeom>
                        </wps:spPr>
                        <wps:txbx>
                          <w:txbxContent>
                            <w:p w14:paraId="56AE762A" w14:textId="77777777" w:rsidR="00F34A36" w:rsidRDefault="00842BCA">
                              <w:pPr>
                                <w:spacing w:before="368"/>
                                <w:ind w:left="396"/>
                                <w:rPr>
                                  <w:rFonts w:ascii="VAG Rounded"/>
                                  <w:b/>
                                  <w:sz w:val="36"/>
                                </w:rPr>
                              </w:pPr>
                              <w:bookmarkStart w:id="11" w:name="Represent_"/>
                              <w:bookmarkEnd w:id="11"/>
                              <w:r>
                                <w:rPr>
                                  <w:rFonts w:ascii="VAG Rounded"/>
                                  <w:b/>
                                  <w:color w:val="00884F"/>
                                  <w:spacing w:val="-2"/>
                                  <w:sz w:val="36"/>
                                </w:rPr>
                                <w:t>Represent</w:t>
                              </w:r>
                            </w:p>
                            <w:p w14:paraId="56AE762B" w14:textId="77777777" w:rsidR="00F34A36" w:rsidRDefault="00842BCA">
                              <w:pPr>
                                <w:spacing w:before="226" w:line="312" w:lineRule="auto"/>
                                <w:ind w:left="396" w:right="1185"/>
                                <w:rPr>
                                  <w:sz w:val="24"/>
                                </w:rPr>
                              </w:pPr>
                              <w:r>
                                <w:rPr>
                                  <w:sz w:val="24"/>
                                </w:rPr>
                                <w:t>Remain the leading national cross-disability</w:t>
                              </w:r>
                              <w:r>
                                <w:rPr>
                                  <w:spacing w:val="-17"/>
                                  <w:sz w:val="24"/>
                                </w:rPr>
                                <w:t xml:space="preserve"> </w:t>
                              </w:r>
                              <w:r>
                                <w:rPr>
                                  <w:sz w:val="24"/>
                                </w:rPr>
                                <w:t>member</w:t>
                              </w:r>
                              <w:r>
                                <w:rPr>
                                  <w:spacing w:val="-17"/>
                                  <w:sz w:val="24"/>
                                </w:rPr>
                                <w:t xml:space="preserve"> </w:t>
                              </w:r>
                              <w:r>
                                <w:rPr>
                                  <w:sz w:val="24"/>
                                </w:rPr>
                                <w:t>driven</w:t>
                              </w:r>
                            </w:p>
                            <w:p w14:paraId="56AE762C" w14:textId="77777777" w:rsidR="00F34A36" w:rsidRDefault="00842BCA">
                              <w:pPr>
                                <w:spacing w:before="3" w:line="312" w:lineRule="auto"/>
                                <w:ind w:left="396" w:right="424"/>
                                <w:rPr>
                                  <w:sz w:val="24"/>
                                </w:rPr>
                              </w:pPr>
                              <w:proofErr w:type="spellStart"/>
                              <w:r>
                                <w:rPr>
                                  <w:sz w:val="24"/>
                                </w:rPr>
                                <w:t>organisation</w:t>
                              </w:r>
                              <w:proofErr w:type="spellEnd"/>
                              <w:r>
                                <w:rPr>
                                  <w:sz w:val="24"/>
                                </w:rPr>
                                <w:t>.</w:t>
                              </w:r>
                              <w:r>
                                <w:rPr>
                                  <w:spacing w:val="-9"/>
                                  <w:sz w:val="24"/>
                                </w:rPr>
                                <w:t xml:space="preserve"> </w:t>
                              </w:r>
                              <w:r>
                                <w:rPr>
                                  <w:sz w:val="24"/>
                                </w:rPr>
                                <w:t>Reflect</w:t>
                              </w:r>
                              <w:r>
                                <w:rPr>
                                  <w:spacing w:val="-9"/>
                                  <w:sz w:val="24"/>
                                </w:rPr>
                                <w:t xml:space="preserve"> </w:t>
                              </w:r>
                              <w:r>
                                <w:rPr>
                                  <w:sz w:val="24"/>
                                </w:rPr>
                                <w:t>the</w:t>
                              </w:r>
                              <w:r>
                                <w:rPr>
                                  <w:spacing w:val="-9"/>
                                  <w:sz w:val="24"/>
                                </w:rPr>
                                <w:t xml:space="preserve"> </w:t>
                              </w:r>
                              <w:r>
                                <w:rPr>
                                  <w:sz w:val="24"/>
                                </w:rPr>
                                <w:t>diversity</w:t>
                              </w:r>
                              <w:r>
                                <w:rPr>
                                  <w:spacing w:val="-9"/>
                                  <w:sz w:val="24"/>
                                </w:rPr>
                                <w:t xml:space="preserve"> </w:t>
                              </w:r>
                              <w:r>
                                <w:rPr>
                                  <w:sz w:val="24"/>
                                </w:rPr>
                                <w:t>of our community and represent their voice nationally and internationally.</w:t>
                              </w:r>
                            </w:p>
                          </w:txbxContent>
                        </wps:txbx>
                        <wps:bodyPr wrap="square" lIns="0" tIns="0" rIns="0" bIns="0" rtlCol="0">
                          <a:noAutofit/>
                        </wps:bodyPr>
                      </wps:wsp>
                    </wpg:wgp>
                  </a:graphicData>
                </a:graphic>
              </wp:anchor>
            </w:drawing>
          </mc:Choice>
          <mc:Fallback>
            <w:pict>
              <v:group w14:anchorId="56AE7508" id="Group 47" o:spid="_x0000_s1026" style="position:absolute;margin-left:51pt;margin-top:23.3pt;width:241.3pt;height:159.65pt;z-index:-15723008;mso-wrap-distance-left:0;mso-wrap-distance-right:0;mso-position-horizontal-relative:page" coordsize="30645,20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gJZWpAUAAMAnAAAOAAAAZHJzL2Uyb0RvYy54bWzsWktv4zYQvhfofxB0byxSlEQacRbtpgkK&#10;LLYLbIqeaVl+oLKokkrs/PsOX7bjxFK4bU+rHBxKGo2H3wxnPg95/WG/raOnSqqNaGYxukriqGpK&#10;sdg0q1n8x8PdTzSOVMebBa9FU83i50rFH25+/OF6104rLNaiXlQyAiWNmu7aWbzuunY6mahyXW25&#10;uhJt1cDDpZBb3sGlXE0Wku9A+7ae4CTJJzshF60UZaUU3L21D+Mbo3+5rMru9+VSVV1Uz2KwrTOf&#10;0nzO9efk5ppPV5K3603pzODfYMWWbxr40oOqW97x6FFuXqnabkoplFh2V6XYTsRyuSkrMweYDUrO&#10;ZnMvxWNr5rKa7lbtASaA9gynb1Zbfn66l+3X9ou01sPwkyj/UoDLZNeupqfP9fXqKLxfyq1+CSYR&#10;7Q2izwdEq30XlXAzTXKSIQC+hGc4wUWWZRbzcg2OefVeuf514M0Jn9ovNuYdzNm1ED/qCJH6dxB9&#10;XfO2MsgrDcEXGW0Ws5hAMDd8C2F87yIG7gBS+stBSqPorpQD9AyjrEAZgAFY2JGJPo8VZpSmHivE&#10;MpRarA4z5tPyUXX3lTCw86dPqjMKVgs/4ms/KveNH0pYBDr8axP+XRxB+Ms4gvCfW1e0vNPvaV/q&#10;YbQDV3lb1rConSn6+VY8VQ/CSHbaeTjL8iRBZkpmMYGxR5m6OZW1E/dS/pn/3xp9VgZliMHstXWg&#10;z0v4/1YSZyCgkURZnuPE+OGiMGM5scI5QhThfs0Qp14apkdJr3RKIcCdblZkOeqVziij2EoXaYGK&#10;frNpmmapky4ILvotQQiliQOQJjSjaa8piGBtrYGQpoySflRQkdPCa8+LgrJe7RilLHcOogyjbEAc&#10;vAn2GmMYwvmQdpYR0GjFMUOoP1bSlKWps50RhIoBcUpY6rzECM2TftxJCoXI256BEwamCksrSRw0&#10;sLRC5EmKGOtfQbByM+IcBbHJ8JB4QRNiw0DDhPojEoNTGbXiGJxAiv4oYITpjK8dpRds0R9jmGGW&#10;YCcOuGT5gPaE5E67Ds98QDst8gIShYkaCP6s360YFjYhLsgQgtn2G0Nh/REbZLBubWG4mJBwUZCE&#10;2CwDOaEYCJkiJbD8jeXgUzCqNzPmDCZnLcGQy/rTAM4hwiEPaVQgTQ4JJ2kCacj5cwDAN2qDz+Fl&#10;LVRlJ6FLjsnzhzIEqJ0WOiXqzeJuU9e67Ci5mn+sZfTEoaLdmT8HxokYUAM1tSVYj+Zi8QwVfAc1&#10;exarvx+5rOKo/q0BjgAodX4g/WDuB7KrPwpDHE3Fk6p72P/JZRu1MJzFHVTuz8JTBT71FRns1wJW&#10;Vr/ZiJ8fO7Hc6HJtbLMWuQugLZZC/P/8BaL5jL+YUPp++cvF3H2JxOiUGlAbAiuPTqkBdU2n1JCq&#10;GVaTAyt+KJ8IYythVCiMZoVROJ1S308Pw5hnCKd1fOYdVNlKDvCAnmTtk7Yj3nlIDQirLkGFK6wo&#10;hhXcsGIeyhTCeAgLYzmhHCqQoQXyv0B2Gchdj0z6fcw4iHhfrA1+PYSQmLrRP6tTiuAXmuExF0kN&#10;/DYgzBPfE1JjScUtV2tLfsyjAxF0XGIkPa+aNpoJvyQ9cAeI2LtJD2KJY9N2BO/y6di0MZR4bNpA&#10;LPh8YOtjGFMZmzZH/F7iGEidA4n5YHJ/aYzuh45NG9fOPYdmbNrYNvcZLmH8dGzajE2bNzed9O7C&#10;GX8xewzfL3+5mLvHpk08Nm3eLlJj0yagcT82bV6xehy4eTQ2bQ4/i85o0QmTHps2406V3z5zdMad&#10;tMlg+92SngfotMzFPoI7L5s2Ubf/RcARlAMZunDm5qT7fWzbXDqXBFt3/siO3sLTZ23cZp8+RWM6&#10;d2e7fPY4zpkfu/1876z9jzYf37GFCDaYY2JmM9UdadPn0E6vTZvwePDu5h8AAAD//wMAUEsDBBQA&#10;BgAIAAAAIQDo8kcL4QAAAAoBAAAPAAAAZHJzL2Rvd25yZXYueG1sTI9BS8NAEIXvgv9hGcGb3aRt&#10;Qo3ZlFLUUxFsBfG2zU6T0OxsyG6T9N87nuxtHvN473v5erKtGLD3jSMF8SwCgVQ601Cl4Ovw9rQC&#10;4YMmo1tHqOCKHtbF/V2uM+NG+sRhHyrBIeQzraAOocuk9GWNVvuZ65D4d3K91YFlX0nT65HDbSvn&#10;UZRKqxvihlp3uK2xPO8vVsH7qMfNIn4ddufT9vpzSD6+dzEq9fgwbV5ABJzCvxn+8BkdCmY6ugsZ&#10;L1rW0Zy3BAXLNAXBhmS15OOoYJEmzyCLXN5OKH4BAAD//wMAUEsBAi0AFAAGAAgAAAAhALaDOJL+&#10;AAAA4QEAABMAAAAAAAAAAAAAAAAAAAAAAFtDb250ZW50X1R5cGVzXS54bWxQSwECLQAUAAYACAAA&#10;ACEAOP0h/9YAAACUAQAACwAAAAAAAAAAAAAAAAAvAQAAX3JlbHMvLnJlbHNQSwECLQAUAAYACAAA&#10;ACEA44CWVqQFAADAJwAADgAAAAAAAAAAAAAAAAAuAgAAZHJzL2Uyb0RvYy54bWxQSwECLQAUAAYA&#10;CAAAACEA6PJHC+EAAAAKAQAADwAAAAAAAAAAAAAAAAD+BwAAZHJzL2Rvd25yZXYueG1sUEsFBgAA&#10;AAAEAAQA8wAAAAwJAAAAAA==&#10;">
                <v:shape id="Graphic 48" o:spid="_x0000_s1027" style="position:absolute;left:571;top:571;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1NEywAAAANsAAAAPAAAAZHJzL2Rvd25yZXYueG1sRE/LisIw&#10;FN0L/kO4ghsZU0WsVKOIIrgSfGzc3WmubbG5CU3UOl8/WQguD+e9WLWmFk9qfGVZwWiYgCDOra64&#10;UHA5735mIHxA1lhbJgVv8rBadjsLzLR98ZGep1CIGMI+QwVlCC6T0uclGfRD64gjd7ONwRBhU0jd&#10;4CuGm1qOk2QqDVYcG0p0tCkpv58eRsFf6qbb4wDr3/E1XVe7+2F/caRUv9eu5yACteEr/rj3WsEk&#10;jo1f4g+Qy38AAAD//wMAUEsBAi0AFAAGAAgAAAAhANvh9svuAAAAhQEAABMAAAAAAAAAAAAAAAAA&#10;AAAAAFtDb250ZW50X1R5cGVzXS54bWxQSwECLQAUAAYACAAAACEAWvQsW78AAAAVAQAACwAAAAAA&#10;AAAAAAAAAAAfAQAAX3JlbHMvLnJlbHNQSwECLQAUAAYACAAAACEA5tTRMsAAAADbAAAADwAAAAAA&#10;AAAAAAAAAAAHAgAAZHJzL2Rvd25yZXYueG1sUEsFBgAAAAADAAMAtwAAAPQCAAAAAA==&#10;" path="m2556001,l,,,1519135r2535,47073l9964,1611812r12060,43872l38451,1697561r20531,39617l83353,1774274r27947,34309l142561,1839842r34309,27947l213965,1892159r39618,20530l295459,1929115r43871,12060l384932,1948604r47071,2535l2988005,1951139r,-1519149l2985470,384920r-7429,-45602l2965981,295447r-16426,-41875l2929025,213956r-24370,-37094l2876708,142554r-31259,-31259l2811140,83348,2774044,58979,2734427,38449,2692550,22023,2648678,9963,2603074,2534,2556001,xe" stroked="f">
                  <v:path arrowok="t"/>
                </v:shape>
                <v:shape id="Graphic 49" o:spid="_x0000_s1028" style="position:absolute;left:571;top:571;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A9PxAAAANsAAAAPAAAAZHJzL2Rvd25yZXYueG1sRI9Ba8JA&#10;FITvBf/D8oTemo1Wik2zShCUHCRULejxkX1Ngtm3Ibua+O+7hUKPw8x8w6Tr0bTiTr1rLCuYRTEI&#10;4tLqhisFX6ftyxKE88gaW8uk4EEO1qvJU4qJtgMf6H70lQgQdgkqqL3vEildWZNBF9mOOHjftjfo&#10;g+wrqXscAty0ch7Hb9Jgw2Ghxo42NZXX480o6IoiO+vcmd3itZAXM8v2cfap1PN0zD5AeBr9f/iv&#10;nWsFi3f4/RJ+gFz9AAAA//8DAFBLAQItABQABgAIAAAAIQDb4fbL7gAAAIUBAAATAAAAAAAAAAAA&#10;AAAAAAAAAABbQ29udGVudF9UeXBlc10ueG1sUEsBAi0AFAAGAAgAAAAhAFr0LFu/AAAAFQEAAAsA&#10;AAAAAAAAAAAAAAAAHwEAAF9yZWxzLy5yZWxzUEsBAi0AFAAGAAgAAAAhAPxkD0/EAAAA2wAAAA8A&#10;AAAAAAAAAAAAAAAABwIAAGRycy9kb3ducmV2LnhtbFBLBQYAAAAAAwADALcAAAD4AgAAAAA=&#10;" path="m432003,1951139r-47071,-2535l339330,1941175r-43871,-12060l253583,1912689r-39618,-20530l176870,1867789r-34309,-27947l111300,1808583,83353,1774274,58982,1737178,38451,1697561,22024,1655684,9964,1611812,2535,1566208,,1519135,,,2556001,r47073,2534l2648678,9963r43872,12060l2734427,38449r39617,20530l2811140,83348r34309,27947l2876708,142554r27947,34308l2929025,213956r20530,39616l2965981,295447r12060,43871l2985470,384920r2535,47070l2988005,1951139r-2556002,xe" filled="f" strokecolor="#005496" strokeweight="3pt">
                  <v:path arrowok="t"/>
                </v:shape>
                <v:shape id="Graphic 50" o:spid="_x0000_s1029" style="position:absolute;left:190;top:190;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e0vpwAAAANsAAAAPAAAAZHJzL2Rvd25yZXYueG1sRE/LisIw&#10;FN0L/kO4ghsZUwWtVKOIIrgSfGzc3WmubbG5CU3UOl8/WQguD+e9WLWmFk9qfGVZwWiYgCDOra64&#10;UHA5735mIHxA1lhbJgVv8rBadjsLzLR98ZGep1CIGMI+QwVlCC6T0uclGfRD64gjd7ONwRBhU0jd&#10;4CuGm1qOk2QqDVYcG0p0tCkpv58eRsFf6qbb4wDr3/E1XVe7+2F/caRUv9eu5yACteEr/rj3WsEk&#10;ro9f4g+Qy38AAAD//wMAUEsBAi0AFAAGAAgAAAAhANvh9svuAAAAhQEAABMAAAAAAAAAAAAAAAAA&#10;AAAAAFtDb250ZW50X1R5cGVzXS54bWxQSwECLQAUAAYACAAAACEAWvQsW78AAAAVAQAACwAAAAAA&#10;AAAAAAAAAAAfAQAAX3JlbHMvLnJlbHNQSwECLQAUAAYACAAAACEAnXtL6cAAAADbAAAADwAAAAAA&#10;AAAAAAAAAAAHAgAAZHJzL2Rvd25yZXYueG1sUEsFBgAAAAADAAMAtwAAAPQCAAAAAA==&#10;" path="m2556001,l,,,1519135r2535,47073l9964,1611812r12060,43872l38451,1697561r20531,39617l83353,1774274r27947,34309l142561,1839842r34309,27947l213965,1892159r39618,20530l295459,1929115r43871,12060l384932,1948604r47071,2535l2988005,1951139r,-1519149l2985470,384920r-7429,-45602l2965981,295447r-16426,-41875l2929025,213956r-24370,-37094l2876708,142554r-31259,-31259l2811140,83348,2774044,58979,2734427,38449,2692550,22023,2648678,9963,2603074,2534,2556001,xe" stroked="f">
                  <v:path arrowok="t"/>
                </v:shape>
                <v:shape id="Graphic 51" o:spid="_x0000_s1030" style="position:absolute;left:190;top:190;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5WUwwAAANsAAAAPAAAAZHJzL2Rvd25yZXYueG1sRI9Pi8Iw&#10;FMTvwn6H8Ba8aVr/IV2jFEHxIEXdBff4aN62ZZuX0kSt394IgsdhZn7DLFadqcWVWldZVhAPIxDE&#10;udUVFwp+vjeDOQjnkTXWlknBnRyslh+9BSba3vhI15MvRICwS1BB6X2TSOnykgy6oW2Ig/dnW4M+&#10;yLaQusVbgJtajqJoJg1WHBZKbGhdUv5/uhgFTZalZ71zZjsZZ/LXxOk+Sg9K9T+79AuEp86/w6/2&#10;TiuYxvD8En6AXD4AAAD//wMAUEsBAi0AFAAGAAgAAAAhANvh9svuAAAAhQEAABMAAAAAAAAAAAAA&#10;AAAAAAAAAFtDb250ZW50X1R5cGVzXS54bWxQSwECLQAUAAYACAAAACEAWvQsW78AAAAVAQAACwAA&#10;AAAAAAAAAAAAAAAfAQAAX3JlbHMvLnJlbHNQSwECLQAUAAYACAAAACEAh8uVlMMAAADbAAAADwAA&#10;AAAAAAAAAAAAAAAHAgAAZHJzL2Rvd25yZXYueG1sUEsFBgAAAAADAAMAtwAAAPcCAAAAAA==&#10;" path="m432003,1951139r-47071,-2535l339330,1941175r-43871,-12060l253583,1912689r-39618,-20530l176870,1867789r-34309,-27947l111300,1808583,83353,1774274,58982,1737178,38451,1697561,22024,1655684,9964,1611812,2535,1566208,,1519135,,,2556001,r47073,2534l2648678,9963r43872,12060l2734427,38449r39617,20530l2811140,83348r34309,27947l2876708,142554r27947,34308l2929025,213956r20530,39616l2965981,295447r12060,43871l2985470,384920r2535,47070l2988005,1951139r-2556002,xe" filled="f" strokecolor="#005496" strokeweight="3pt">
                  <v:path arrowok="t"/>
                </v:shape>
                <v:shapetype id="_x0000_t202" coordsize="21600,21600" o:spt="202" path="m,l,21600r21600,l21600,xe">
                  <v:stroke joinstyle="miter"/>
                  <v:path gradientshapeok="t" o:connecttype="rect"/>
                </v:shapetype>
                <v:shape id="Textbox 52" o:spid="_x0000_s1031" type="#_x0000_t202" alt="&quot;&quot;" style="position:absolute;width:30645;height:202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zSCbwwAAANsAAAAPAAAAZHJzL2Rvd25yZXYueG1sRI9Ba8JA&#10;FITvQv/D8gredKOg2OgqUhQKQjGmB4/P7DNZzL5Ns1uN/74rCB6HmfmGWaw6W4srtd44VjAaJiCI&#10;C6cNlwp+8u1gBsIHZI21Y1JwJw+r5Vtvgal2N87oegiliBD2KSqoQmhSKX1RkUU/dA1x9M6utRii&#10;bEupW7xFuK3lOEmm0qLhuFBhQ58VFZfDn1WwPnK2Mb/fp312zkyefyS8m16U6r936zmIQF14hZ/t&#10;L61gMobHl/gD5PIfAAD//wMAUEsBAi0AFAAGAAgAAAAhANvh9svuAAAAhQEAABMAAAAAAAAAAAAA&#10;AAAAAAAAAFtDb250ZW50X1R5cGVzXS54bWxQSwECLQAUAAYACAAAACEAWvQsW78AAAAVAQAACwAA&#10;AAAAAAAAAAAAAAAfAQAAX3JlbHMvLnJlbHNQSwECLQAUAAYACAAAACEAHM0gm8MAAADbAAAADwAA&#10;AAAAAAAAAAAAAAAHAgAAZHJzL2Rvd25yZXYueG1sUEsFBgAAAAADAAMAtwAAAPcCAAAAAA==&#10;" filled="f" stroked="f">
                  <v:textbox inset="0,0,0,0">
                    <w:txbxContent>
                      <w:p w14:paraId="56AE762A" w14:textId="77777777" w:rsidR="00F34A36" w:rsidRDefault="00842BCA">
                        <w:pPr>
                          <w:spacing w:before="368"/>
                          <w:ind w:left="396"/>
                          <w:rPr>
                            <w:rFonts w:ascii="VAG Rounded"/>
                            <w:b/>
                            <w:sz w:val="36"/>
                          </w:rPr>
                        </w:pPr>
                        <w:bookmarkStart w:id="12" w:name="Represent_"/>
                        <w:bookmarkEnd w:id="12"/>
                        <w:r>
                          <w:rPr>
                            <w:rFonts w:ascii="VAG Rounded"/>
                            <w:b/>
                            <w:color w:val="00884F"/>
                            <w:spacing w:val="-2"/>
                            <w:sz w:val="36"/>
                          </w:rPr>
                          <w:t>Represent</w:t>
                        </w:r>
                      </w:p>
                      <w:p w14:paraId="56AE762B" w14:textId="77777777" w:rsidR="00F34A36" w:rsidRDefault="00842BCA">
                        <w:pPr>
                          <w:spacing w:before="226" w:line="312" w:lineRule="auto"/>
                          <w:ind w:left="396" w:right="1185"/>
                          <w:rPr>
                            <w:sz w:val="24"/>
                          </w:rPr>
                        </w:pPr>
                        <w:r>
                          <w:rPr>
                            <w:sz w:val="24"/>
                          </w:rPr>
                          <w:t>Remain the leading national cross-disability</w:t>
                        </w:r>
                        <w:r>
                          <w:rPr>
                            <w:spacing w:val="-17"/>
                            <w:sz w:val="24"/>
                          </w:rPr>
                          <w:t xml:space="preserve"> </w:t>
                        </w:r>
                        <w:r>
                          <w:rPr>
                            <w:sz w:val="24"/>
                          </w:rPr>
                          <w:t>member</w:t>
                        </w:r>
                        <w:r>
                          <w:rPr>
                            <w:spacing w:val="-17"/>
                            <w:sz w:val="24"/>
                          </w:rPr>
                          <w:t xml:space="preserve"> </w:t>
                        </w:r>
                        <w:r>
                          <w:rPr>
                            <w:sz w:val="24"/>
                          </w:rPr>
                          <w:t>driven</w:t>
                        </w:r>
                      </w:p>
                      <w:p w14:paraId="56AE762C" w14:textId="77777777" w:rsidR="00F34A36" w:rsidRDefault="00842BCA">
                        <w:pPr>
                          <w:spacing w:before="3" w:line="312" w:lineRule="auto"/>
                          <w:ind w:left="396" w:right="424"/>
                          <w:rPr>
                            <w:sz w:val="24"/>
                          </w:rPr>
                        </w:pPr>
                        <w:proofErr w:type="spellStart"/>
                        <w:r>
                          <w:rPr>
                            <w:sz w:val="24"/>
                          </w:rPr>
                          <w:t>organisation</w:t>
                        </w:r>
                        <w:proofErr w:type="spellEnd"/>
                        <w:r>
                          <w:rPr>
                            <w:sz w:val="24"/>
                          </w:rPr>
                          <w:t>.</w:t>
                        </w:r>
                        <w:r>
                          <w:rPr>
                            <w:spacing w:val="-9"/>
                            <w:sz w:val="24"/>
                          </w:rPr>
                          <w:t xml:space="preserve"> </w:t>
                        </w:r>
                        <w:r>
                          <w:rPr>
                            <w:sz w:val="24"/>
                          </w:rPr>
                          <w:t>Reflect</w:t>
                        </w:r>
                        <w:r>
                          <w:rPr>
                            <w:spacing w:val="-9"/>
                            <w:sz w:val="24"/>
                          </w:rPr>
                          <w:t xml:space="preserve"> </w:t>
                        </w:r>
                        <w:r>
                          <w:rPr>
                            <w:sz w:val="24"/>
                          </w:rPr>
                          <w:t>the</w:t>
                        </w:r>
                        <w:r>
                          <w:rPr>
                            <w:spacing w:val="-9"/>
                            <w:sz w:val="24"/>
                          </w:rPr>
                          <w:t xml:space="preserve"> </w:t>
                        </w:r>
                        <w:r>
                          <w:rPr>
                            <w:sz w:val="24"/>
                          </w:rPr>
                          <w:t>diversity</w:t>
                        </w:r>
                        <w:r>
                          <w:rPr>
                            <w:spacing w:val="-9"/>
                            <w:sz w:val="24"/>
                          </w:rPr>
                          <w:t xml:space="preserve"> </w:t>
                        </w:r>
                        <w:r>
                          <w:rPr>
                            <w:sz w:val="24"/>
                          </w:rPr>
                          <w:t>of our community and represent their voice nationally and internationally.</w:t>
                        </w:r>
                      </w:p>
                    </w:txbxContent>
                  </v:textbox>
                </v:shape>
                <w10:wrap type="topAndBottom" anchorx="page"/>
              </v:group>
            </w:pict>
          </mc:Fallback>
        </mc:AlternateContent>
      </w:r>
      <w:r>
        <w:rPr>
          <w:noProof/>
          <w:sz w:val="20"/>
        </w:rPr>
        <mc:AlternateContent>
          <mc:Choice Requires="wpg">
            <w:drawing>
              <wp:anchor distT="0" distB="0" distL="0" distR="0" simplePos="0" relativeHeight="487593984" behindDoc="1" locked="0" layoutInCell="1" allowOverlap="1" wp14:anchorId="56AE750A" wp14:editId="7C6096CB">
                <wp:simplePos x="0" y="0"/>
                <wp:positionH relativeFrom="page">
                  <wp:posOffset>3847797</wp:posOffset>
                </wp:positionH>
                <wp:positionV relativeFrom="paragraph">
                  <wp:posOffset>296009</wp:posOffset>
                </wp:positionV>
                <wp:extent cx="3064510" cy="2027555"/>
                <wp:effectExtent l="0" t="0" r="0" b="0"/>
                <wp:wrapTopAndBottom/>
                <wp:docPr id="53" name="Group 5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4510" cy="2027555"/>
                          <a:chOff x="0" y="0"/>
                          <a:chExt cx="3064510" cy="2027555"/>
                        </a:xfrm>
                      </wpg:grpSpPr>
                      <wps:wsp>
                        <wps:cNvPr id="54" name="Graphic 54"/>
                        <wps:cNvSpPr/>
                        <wps:spPr>
                          <a:xfrm>
                            <a:off x="19050" y="57150"/>
                            <a:ext cx="2988310" cy="1951355"/>
                          </a:xfrm>
                          <a:custGeom>
                            <a:avLst/>
                            <a:gdLst/>
                            <a:ahLst/>
                            <a:cxnLst/>
                            <a:rect l="l" t="t" r="r" b="b"/>
                            <a:pathLst>
                              <a:path w="2988310" h="1951355">
                                <a:moveTo>
                                  <a:pt x="2988005" y="0"/>
                                </a:moveTo>
                                <a:lnTo>
                                  <a:pt x="432003" y="0"/>
                                </a:lnTo>
                                <a:lnTo>
                                  <a:pt x="384930" y="2534"/>
                                </a:lnTo>
                                <a:lnTo>
                                  <a:pt x="339326" y="9963"/>
                                </a:lnTo>
                                <a:lnTo>
                                  <a:pt x="295454" y="22023"/>
                                </a:lnTo>
                                <a:lnTo>
                                  <a:pt x="253577" y="38449"/>
                                </a:lnTo>
                                <a:lnTo>
                                  <a:pt x="213960" y="58979"/>
                                </a:lnTo>
                                <a:lnTo>
                                  <a:pt x="176865" y="83348"/>
                                </a:lnTo>
                                <a:lnTo>
                                  <a:pt x="142555" y="111295"/>
                                </a:lnTo>
                                <a:lnTo>
                                  <a:pt x="111296" y="142554"/>
                                </a:lnTo>
                                <a:lnTo>
                                  <a:pt x="83349" y="176862"/>
                                </a:lnTo>
                                <a:lnTo>
                                  <a:pt x="58979" y="213956"/>
                                </a:lnTo>
                                <a:lnTo>
                                  <a:pt x="38449" y="253572"/>
                                </a:lnTo>
                                <a:lnTo>
                                  <a:pt x="22023" y="295447"/>
                                </a:lnTo>
                                <a:lnTo>
                                  <a:pt x="9963" y="339318"/>
                                </a:lnTo>
                                <a:lnTo>
                                  <a:pt x="2534" y="384920"/>
                                </a:lnTo>
                                <a:lnTo>
                                  <a:pt x="0" y="431990"/>
                                </a:lnTo>
                                <a:lnTo>
                                  <a:pt x="0" y="1951139"/>
                                </a:lnTo>
                                <a:lnTo>
                                  <a:pt x="2556001" y="1951139"/>
                                </a:lnTo>
                                <a:lnTo>
                                  <a:pt x="2603072" y="1948604"/>
                                </a:lnTo>
                                <a:lnTo>
                                  <a:pt x="2648674" y="1941175"/>
                                </a:lnTo>
                                <a:lnTo>
                                  <a:pt x="2692545" y="1929115"/>
                                </a:lnTo>
                                <a:lnTo>
                                  <a:pt x="2734421" y="1912689"/>
                                </a:lnTo>
                                <a:lnTo>
                                  <a:pt x="2774039" y="1892159"/>
                                </a:lnTo>
                                <a:lnTo>
                                  <a:pt x="2811134" y="1867789"/>
                                </a:lnTo>
                                <a:lnTo>
                                  <a:pt x="2845444" y="1839842"/>
                                </a:lnTo>
                                <a:lnTo>
                                  <a:pt x="2876704" y="1808583"/>
                                </a:lnTo>
                                <a:lnTo>
                                  <a:pt x="2904651" y="1774274"/>
                                </a:lnTo>
                                <a:lnTo>
                                  <a:pt x="2929022" y="1737178"/>
                                </a:lnTo>
                                <a:lnTo>
                                  <a:pt x="2949553" y="1697561"/>
                                </a:lnTo>
                                <a:lnTo>
                                  <a:pt x="2965980" y="1655684"/>
                                </a:lnTo>
                                <a:lnTo>
                                  <a:pt x="2978040" y="1611812"/>
                                </a:lnTo>
                                <a:lnTo>
                                  <a:pt x="2985470" y="1566208"/>
                                </a:lnTo>
                                <a:lnTo>
                                  <a:pt x="2988005" y="1519135"/>
                                </a:lnTo>
                                <a:lnTo>
                                  <a:pt x="2988005" y="0"/>
                                </a:lnTo>
                                <a:close/>
                              </a:path>
                            </a:pathLst>
                          </a:custGeom>
                          <a:solidFill>
                            <a:srgbClr val="FFFFFF"/>
                          </a:solidFill>
                        </wps:spPr>
                        <wps:bodyPr wrap="square" lIns="0" tIns="0" rIns="0" bIns="0" rtlCol="0">
                          <a:prstTxWarp prst="textNoShape">
                            <a:avLst/>
                          </a:prstTxWarp>
                          <a:noAutofit/>
                        </wps:bodyPr>
                      </wps:wsp>
                      <wps:wsp>
                        <wps:cNvPr id="55" name="Graphic 55"/>
                        <wps:cNvSpPr/>
                        <wps:spPr>
                          <a:xfrm>
                            <a:off x="19050" y="57150"/>
                            <a:ext cx="2988310" cy="1951355"/>
                          </a:xfrm>
                          <a:custGeom>
                            <a:avLst/>
                            <a:gdLst/>
                            <a:ahLst/>
                            <a:cxnLst/>
                            <a:rect l="l" t="t" r="r" b="b"/>
                            <a:pathLst>
                              <a:path w="2988310" h="1951355">
                                <a:moveTo>
                                  <a:pt x="2556001" y="1951139"/>
                                </a:moveTo>
                                <a:lnTo>
                                  <a:pt x="2603072" y="1948604"/>
                                </a:lnTo>
                                <a:lnTo>
                                  <a:pt x="2648674" y="1941175"/>
                                </a:lnTo>
                                <a:lnTo>
                                  <a:pt x="2692545" y="1929115"/>
                                </a:lnTo>
                                <a:lnTo>
                                  <a:pt x="2734421" y="1912689"/>
                                </a:lnTo>
                                <a:lnTo>
                                  <a:pt x="2774039" y="1892159"/>
                                </a:lnTo>
                                <a:lnTo>
                                  <a:pt x="2811134" y="1867789"/>
                                </a:lnTo>
                                <a:lnTo>
                                  <a:pt x="2845444" y="1839842"/>
                                </a:lnTo>
                                <a:lnTo>
                                  <a:pt x="2876704" y="1808583"/>
                                </a:lnTo>
                                <a:lnTo>
                                  <a:pt x="2904651" y="1774274"/>
                                </a:lnTo>
                                <a:lnTo>
                                  <a:pt x="2929022" y="1737178"/>
                                </a:lnTo>
                                <a:lnTo>
                                  <a:pt x="2949553" y="1697561"/>
                                </a:lnTo>
                                <a:lnTo>
                                  <a:pt x="2965980" y="1655684"/>
                                </a:lnTo>
                                <a:lnTo>
                                  <a:pt x="2978040" y="1611812"/>
                                </a:lnTo>
                                <a:lnTo>
                                  <a:pt x="2985470" y="1566208"/>
                                </a:lnTo>
                                <a:lnTo>
                                  <a:pt x="2988005" y="1519135"/>
                                </a:lnTo>
                                <a:lnTo>
                                  <a:pt x="2988005" y="0"/>
                                </a:lnTo>
                                <a:lnTo>
                                  <a:pt x="432003" y="0"/>
                                </a:lnTo>
                                <a:lnTo>
                                  <a:pt x="384930" y="2534"/>
                                </a:lnTo>
                                <a:lnTo>
                                  <a:pt x="339326" y="9963"/>
                                </a:lnTo>
                                <a:lnTo>
                                  <a:pt x="295454" y="22023"/>
                                </a:lnTo>
                                <a:lnTo>
                                  <a:pt x="253577" y="38449"/>
                                </a:lnTo>
                                <a:lnTo>
                                  <a:pt x="213960" y="58979"/>
                                </a:lnTo>
                                <a:lnTo>
                                  <a:pt x="176865" y="83348"/>
                                </a:lnTo>
                                <a:lnTo>
                                  <a:pt x="142555" y="111295"/>
                                </a:lnTo>
                                <a:lnTo>
                                  <a:pt x="111296" y="142554"/>
                                </a:lnTo>
                                <a:lnTo>
                                  <a:pt x="83349" y="176862"/>
                                </a:lnTo>
                                <a:lnTo>
                                  <a:pt x="58979" y="213956"/>
                                </a:lnTo>
                                <a:lnTo>
                                  <a:pt x="38449" y="253572"/>
                                </a:lnTo>
                                <a:lnTo>
                                  <a:pt x="22023" y="295447"/>
                                </a:lnTo>
                                <a:lnTo>
                                  <a:pt x="9963" y="339318"/>
                                </a:lnTo>
                                <a:lnTo>
                                  <a:pt x="2534" y="384920"/>
                                </a:lnTo>
                                <a:lnTo>
                                  <a:pt x="0" y="431990"/>
                                </a:lnTo>
                                <a:lnTo>
                                  <a:pt x="0" y="1951139"/>
                                </a:lnTo>
                                <a:lnTo>
                                  <a:pt x="2556001" y="1951139"/>
                                </a:lnTo>
                                <a:close/>
                              </a:path>
                            </a:pathLst>
                          </a:custGeom>
                          <a:ln w="38100">
                            <a:solidFill>
                              <a:srgbClr val="005496"/>
                            </a:solidFill>
                            <a:prstDash val="solid"/>
                          </a:ln>
                        </wps:spPr>
                        <wps:bodyPr wrap="square" lIns="0" tIns="0" rIns="0" bIns="0" rtlCol="0">
                          <a:prstTxWarp prst="textNoShape">
                            <a:avLst/>
                          </a:prstTxWarp>
                          <a:noAutofit/>
                        </wps:bodyPr>
                      </wps:wsp>
                      <wps:wsp>
                        <wps:cNvPr id="56" name="Graphic 56"/>
                        <wps:cNvSpPr/>
                        <wps:spPr>
                          <a:xfrm>
                            <a:off x="57150" y="19050"/>
                            <a:ext cx="2988310" cy="1951355"/>
                          </a:xfrm>
                          <a:custGeom>
                            <a:avLst/>
                            <a:gdLst/>
                            <a:ahLst/>
                            <a:cxnLst/>
                            <a:rect l="l" t="t" r="r" b="b"/>
                            <a:pathLst>
                              <a:path w="2988310" h="1951355">
                                <a:moveTo>
                                  <a:pt x="2988005" y="0"/>
                                </a:moveTo>
                                <a:lnTo>
                                  <a:pt x="432003" y="0"/>
                                </a:lnTo>
                                <a:lnTo>
                                  <a:pt x="384930" y="2534"/>
                                </a:lnTo>
                                <a:lnTo>
                                  <a:pt x="339326" y="9963"/>
                                </a:lnTo>
                                <a:lnTo>
                                  <a:pt x="295454" y="22023"/>
                                </a:lnTo>
                                <a:lnTo>
                                  <a:pt x="253577" y="38449"/>
                                </a:lnTo>
                                <a:lnTo>
                                  <a:pt x="213960" y="58979"/>
                                </a:lnTo>
                                <a:lnTo>
                                  <a:pt x="176865" y="83348"/>
                                </a:lnTo>
                                <a:lnTo>
                                  <a:pt x="142555" y="111295"/>
                                </a:lnTo>
                                <a:lnTo>
                                  <a:pt x="111296" y="142554"/>
                                </a:lnTo>
                                <a:lnTo>
                                  <a:pt x="83349" y="176862"/>
                                </a:lnTo>
                                <a:lnTo>
                                  <a:pt x="58979" y="213956"/>
                                </a:lnTo>
                                <a:lnTo>
                                  <a:pt x="38449" y="253572"/>
                                </a:lnTo>
                                <a:lnTo>
                                  <a:pt x="22023" y="295447"/>
                                </a:lnTo>
                                <a:lnTo>
                                  <a:pt x="9963" y="339318"/>
                                </a:lnTo>
                                <a:lnTo>
                                  <a:pt x="2534" y="384920"/>
                                </a:lnTo>
                                <a:lnTo>
                                  <a:pt x="0" y="431990"/>
                                </a:lnTo>
                                <a:lnTo>
                                  <a:pt x="0" y="1951139"/>
                                </a:lnTo>
                                <a:lnTo>
                                  <a:pt x="2556001" y="1951139"/>
                                </a:lnTo>
                                <a:lnTo>
                                  <a:pt x="2603072" y="1948604"/>
                                </a:lnTo>
                                <a:lnTo>
                                  <a:pt x="2648674" y="1941175"/>
                                </a:lnTo>
                                <a:lnTo>
                                  <a:pt x="2692545" y="1929115"/>
                                </a:lnTo>
                                <a:lnTo>
                                  <a:pt x="2734421" y="1912689"/>
                                </a:lnTo>
                                <a:lnTo>
                                  <a:pt x="2774039" y="1892159"/>
                                </a:lnTo>
                                <a:lnTo>
                                  <a:pt x="2811134" y="1867789"/>
                                </a:lnTo>
                                <a:lnTo>
                                  <a:pt x="2845444" y="1839842"/>
                                </a:lnTo>
                                <a:lnTo>
                                  <a:pt x="2876704" y="1808583"/>
                                </a:lnTo>
                                <a:lnTo>
                                  <a:pt x="2904651" y="1774274"/>
                                </a:lnTo>
                                <a:lnTo>
                                  <a:pt x="2929022" y="1737178"/>
                                </a:lnTo>
                                <a:lnTo>
                                  <a:pt x="2949553" y="1697561"/>
                                </a:lnTo>
                                <a:lnTo>
                                  <a:pt x="2965980" y="1655684"/>
                                </a:lnTo>
                                <a:lnTo>
                                  <a:pt x="2978040" y="1611812"/>
                                </a:lnTo>
                                <a:lnTo>
                                  <a:pt x="2985470" y="1566208"/>
                                </a:lnTo>
                                <a:lnTo>
                                  <a:pt x="2988005" y="1519135"/>
                                </a:lnTo>
                                <a:lnTo>
                                  <a:pt x="2988005" y="0"/>
                                </a:lnTo>
                                <a:close/>
                              </a:path>
                            </a:pathLst>
                          </a:custGeom>
                          <a:solidFill>
                            <a:srgbClr val="FFFFFF"/>
                          </a:solidFill>
                        </wps:spPr>
                        <wps:bodyPr wrap="square" lIns="0" tIns="0" rIns="0" bIns="0" rtlCol="0">
                          <a:prstTxWarp prst="textNoShape">
                            <a:avLst/>
                          </a:prstTxWarp>
                          <a:noAutofit/>
                        </wps:bodyPr>
                      </wps:wsp>
                      <wps:wsp>
                        <wps:cNvPr id="57" name="Graphic 57"/>
                        <wps:cNvSpPr/>
                        <wps:spPr>
                          <a:xfrm>
                            <a:off x="57150" y="19050"/>
                            <a:ext cx="2988310" cy="1951355"/>
                          </a:xfrm>
                          <a:custGeom>
                            <a:avLst/>
                            <a:gdLst/>
                            <a:ahLst/>
                            <a:cxnLst/>
                            <a:rect l="l" t="t" r="r" b="b"/>
                            <a:pathLst>
                              <a:path w="2988310" h="1951355">
                                <a:moveTo>
                                  <a:pt x="2556001" y="1951139"/>
                                </a:moveTo>
                                <a:lnTo>
                                  <a:pt x="2603072" y="1948604"/>
                                </a:lnTo>
                                <a:lnTo>
                                  <a:pt x="2648674" y="1941175"/>
                                </a:lnTo>
                                <a:lnTo>
                                  <a:pt x="2692545" y="1929115"/>
                                </a:lnTo>
                                <a:lnTo>
                                  <a:pt x="2734421" y="1912689"/>
                                </a:lnTo>
                                <a:lnTo>
                                  <a:pt x="2774039" y="1892159"/>
                                </a:lnTo>
                                <a:lnTo>
                                  <a:pt x="2811134" y="1867789"/>
                                </a:lnTo>
                                <a:lnTo>
                                  <a:pt x="2845444" y="1839842"/>
                                </a:lnTo>
                                <a:lnTo>
                                  <a:pt x="2876704" y="1808583"/>
                                </a:lnTo>
                                <a:lnTo>
                                  <a:pt x="2904651" y="1774274"/>
                                </a:lnTo>
                                <a:lnTo>
                                  <a:pt x="2929022" y="1737178"/>
                                </a:lnTo>
                                <a:lnTo>
                                  <a:pt x="2949553" y="1697561"/>
                                </a:lnTo>
                                <a:lnTo>
                                  <a:pt x="2965980" y="1655684"/>
                                </a:lnTo>
                                <a:lnTo>
                                  <a:pt x="2978040" y="1611812"/>
                                </a:lnTo>
                                <a:lnTo>
                                  <a:pt x="2985470" y="1566208"/>
                                </a:lnTo>
                                <a:lnTo>
                                  <a:pt x="2988005" y="1519135"/>
                                </a:lnTo>
                                <a:lnTo>
                                  <a:pt x="2988005" y="0"/>
                                </a:lnTo>
                                <a:lnTo>
                                  <a:pt x="432003" y="0"/>
                                </a:lnTo>
                                <a:lnTo>
                                  <a:pt x="384930" y="2534"/>
                                </a:lnTo>
                                <a:lnTo>
                                  <a:pt x="339326" y="9963"/>
                                </a:lnTo>
                                <a:lnTo>
                                  <a:pt x="295454" y="22023"/>
                                </a:lnTo>
                                <a:lnTo>
                                  <a:pt x="253577" y="38449"/>
                                </a:lnTo>
                                <a:lnTo>
                                  <a:pt x="213960" y="58979"/>
                                </a:lnTo>
                                <a:lnTo>
                                  <a:pt x="176865" y="83348"/>
                                </a:lnTo>
                                <a:lnTo>
                                  <a:pt x="142555" y="111295"/>
                                </a:lnTo>
                                <a:lnTo>
                                  <a:pt x="111296" y="142554"/>
                                </a:lnTo>
                                <a:lnTo>
                                  <a:pt x="83349" y="176862"/>
                                </a:lnTo>
                                <a:lnTo>
                                  <a:pt x="58979" y="213956"/>
                                </a:lnTo>
                                <a:lnTo>
                                  <a:pt x="38449" y="253572"/>
                                </a:lnTo>
                                <a:lnTo>
                                  <a:pt x="22023" y="295447"/>
                                </a:lnTo>
                                <a:lnTo>
                                  <a:pt x="9963" y="339318"/>
                                </a:lnTo>
                                <a:lnTo>
                                  <a:pt x="2534" y="384920"/>
                                </a:lnTo>
                                <a:lnTo>
                                  <a:pt x="0" y="431990"/>
                                </a:lnTo>
                                <a:lnTo>
                                  <a:pt x="0" y="1951139"/>
                                </a:lnTo>
                                <a:lnTo>
                                  <a:pt x="2556001" y="1951139"/>
                                </a:lnTo>
                                <a:close/>
                              </a:path>
                            </a:pathLst>
                          </a:custGeom>
                          <a:ln w="38100">
                            <a:solidFill>
                              <a:srgbClr val="005496"/>
                            </a:solidFill>
                            <a:prstDash val="solid"/>
                          </a:ln>
                        </wps:spPr>
                        <wps:bodyPr wrap="square" lIns="0" tIns="0" rIns="0" bIns="0" rtlCol="0">
                          <a:prstTxWarp prst="textNoShape">
                            <a:avLst/>
                          </a:prstTxWarp>
                          <a:noAutofit/>
                        </wps:bodyPr>
                      </wps:wsp>
                      <wps:wsp>
                        <wps:cNvPr id="58" name="Textbox 58">
                          <a:extLst>
                            <a:ext uri="{C183D7F6-B498-43B3-948B-1728B52AA6E4}">
                              <adec:decorative xmlns:adec="http://schemas.microsoft.com/office/drawing/2017/decorative" val="1"/>
                            </a:ext>
                          </a:extLst>
                        </wps:cNvPr>
                        <wps:cNvSpPr txBox="1"/>
                        <wps:spPr>
                          <a:xfrm>
                            <a:off x="0" y="0"/>
                            <a:ext cx="3064510" cy="2027555"/>
                          </a:xfrm>
                          <a:prstGeom prst="rect">
                            <a:avLst/>
                          </a:prstGeom>
                        </wps:spPr>
                        <wps:txbx>
                          <w:txbxContent>
                            <w:p w14:paraId="56AE762D" w14:textId="77777777" w:rsidR="00F34A36" w:rsidRDefault="00842BCA">
                              <w:pPr>
                                <w:spacing w:before="368"/>
                                <w:ind w:left="486"/>
                                <w:rPr>
                                  <w:rFonts w:ascii="VAG Rounded"/>
                                  <w:b/>
                                  <w:sz w:val="36"/>
                                </w:rPr>
                              </w:pPr>
                              <w:bookmarkStart w:id="13" w:name="Advocate_"/>
                              <w:bookmarkEnd w:id="13"/>
                              <w:r>
                                <w:rPr>
                                  <w:rFonts w:ascii="VAG Rounded"/>
                                  <w:b/>
                                  <w:color w:val="00884F"/>
                                  <w:spacing w:val="-2"/>
                                  <w:sz w:val="36"/>
                                </w:rPr>
                                <w:t>Advocate</w:t>
                              </w:r>
                            </w:p>
                            <w:p w14:paraId="56AE762E" w14:textId="77777777" w:rsidR="00F34A36" w:rsidRDefault="00842BCA">
                              <w:pPr>
                                <w:spacing w:before="226" w:line="312" w:lineRule="auto"/>
                                <w:ind w:left="486" w:right="424"/>
                                <w:rPr>
                                  <w:sz w:val="24"/>
                                </w:rPr>
                              </w:pPr>
                              <w:r>
                                <w:rPr>
                                  <w:sz w:val="24"/>
                                </w:rPr>
                                <w:t>Advocate</w:t>
                              </w:r>
                              <w:r>
                                <w:rPr>
                                  <w:spacing w:val="-7"/>
                                  <w:sz w:val="24"/>
                                </w:rPr>
                                <w:t xml:space="preserve"> </w:t>
                              </w:r>
                              <w:r>
                                <w:rPr>
                                  <w:sz w:val="24"/>
                                </w:rPr>
                                <w:t>for</w:t>
                              </w:r>
                              <w:r>
                                <w:rPr>
                                  <w:spacing w:val="-7"/>
                                  <w:sz w:val="24"/>
                                </w:rPr>
                                <w:t xml:space="preserve"> </w:t>
                              </w:r>
                              <w:r>
                                <w:rPr>
                                  <w:sz w:val="24"/>
                                </w:rPr>
                                <w:t>the</w:t>
                              </w:r>
                              <w:r>
                                <w:rPr>
                                  <w:spacing w:val="-7"/>
                                  <w:sz w:val="24"/>
                                </w:rPr>
                                <w:t xml:space="preserve"> </w:t>
                              </w:r>
                              <w:r>
                                <w:rPr>
                                  <w:sz w:val="24"/>
                                </w:rPr>
                                <w:t>human</w:t>
                              </w:r>
                              <w:r>
                                <w:rPr>
                                  <w:spacing w:val="-7"/>
                                  <w:sz w:val="24"/>
                                </w:rPr>
                                <w:t xml:space="preserve"> </w:t>
                              </w:r>
                              <w:r>
                                <w:rPr>
                                  <w:sz w:val="24"/>
                                </w:rPr>
                                <w:t>rights</w:t>
                              </w:r>
                              <w:r>
                                <w:rPr>
                                  <w:spacing w:val="-7"/>
                                  <w:sz w:val="24"/>
                                </w:rPr>
                                <w:t xml:space="preserve"> </w:t>
                              </w:r>
                              <w:r>
                                <w:rPr>
                                  <w:sz w:val="24"/>
                                </w:rPr>
                                <w:t>of</w:t>
                              </w:r>
                              <w:r>
                                <w:rPr>
                                  <w:spacing w:val="-7"/>
                                  <w:sz w:val="24"/>
                                </w:rPr>
                                <w:t xml:space="preserve"> </w:t>
                              </w:r>
                              <w:r>
                                <w:rPr>
                                  <w:sz w:val="24"/>
                                </w:rPr>
                                <w:t xml:space="preserve">all people with </w:t>
                              </w:r>
                              <w:proofErr w:type="gramStart"/>
                              <w:r>
                                <w:rPr>
                                  <w:sz w:val="24"/>
                                </w:rPr>
                                <w:t>disability</w:t>
                              </w:r>
                              <w:proofErr w:type="gramEnd"/>
                              <w:r>
                                <w:rPr>
                                  <w:sz w:val="24"/>
                                </w:rPr>
                                <w:t xml:space="preserve"> at individual and systemic levels.</w:t>
                              </w:r>
                            </w:p>
                          </w:txbxContent>
                        </wps:txbx>
                        <wps:bodyPr wrap="square" lIns="0" tIns="0" rIns="0" bIns="0" rtlCol="0">
                          <a:noAutofit/>
                        </wps:bodyPr>
                      </wps:wsp>
                    </wpg:wgp>
                  </a:graphicData>
                </a:graphic>
              </wp:anchor>
            </w:drawing>
          </mc:Choice>
          <mc:Fallback>
            <w:pict>
              <v:group w14:anchorId="56AE750A" id="Group 53" o:spid="_x0000_s1032" style="position:absolute;margin-left:303pt;margin-top:23.3pt;width:241.3pt;height:159.65pt;z-index:-15722496;mso-wrap-distance-left:0;mso-wrap-distance-right:0;mso-position-horizontal-relative:page" coordsize="30645,202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lrdOgUAAMknAAAOAAAAZHJzL2Uyb0RvYy54bWzsWttu4zYQfS/QfxD03likRIoU4izaTRMU&#10;WGwX2BR9pmX5gsqiSiqx9+87HEq+KI2UblugRZQHh7KOxsPDIedoyOt3h10ZPBXGbnU1D8lVFAZF&#10;levltlrPw18e7r4TYWAbVS1VqatiHn4pbPju5ttvrvd1VlC90eWyMAEYqWy2r+fhpmnqbDaz+abY&#10;KXul66KCmyttdqqBS7OeLY3ag/VdOaNRxGd7bZa10XlhLXx762+GN2h/tSry5ufVyhZNUM5D8K3B&#10;T4OfC/c5u7lW2dqoerPNWzfUV3ixU9sKfvRo6lY1Kng022emdtvcaKtXzVWudzO9Wm3zAvsAvSFR&#10;rzf3Rj/W2Jd1tl/XR5qA2h5PX202//h0b+rP9SfjvYfmB53/ZoGX2b5eZ+f33fX6BD6szM49BJ0I&#10;DsjolyOjxaEJcvgyjnjCCBCfwz0a0ZQx5jnPNzAwz57LNz+OPDlTmf9hdO/ozr6G+LEniuzfo+jz&#10;RtUFMm8dBZ9MsF3OQ5aEQaV2EMb3bcTAN8CU+3FAORbbK9sS2uOIyIgBGcAFSwm0MPo6rqgUIu64&#10;IpKR2HN17LHK8kfb3BcaaVdPH2yDBtbLrqU2XSs/VF3TwCRw4V9i+DdhAOFvwgDCf+EdqFXjnnNj&#10;6ZrBHoaq82UDk7p1xd3f6afiQSOycYPncFHEsEvYHXD2hCmrc2wSw4SNL6AdoPtfo9FYJDL2NFEW&#10;I8NgtsN0/1tsLGPK0aiUPHYdehFLJUvcELpQhFgcAbOYpSmCwZ9EDlsmseTtwAqZDoNJygX3lIk4&#10;TsSgZZJQN2Wcz4QQ6MEw2kE8G/jgMHfu16U37Vyig6YZ9gu5g84yPgj2jCHY0Ths2Y8FgmGAknTQ&#10;Mg6yw8Yw8GSYOwwexEJA0S48u/jp/vs48oOXxETK1wDdnAAaBl2FgeNRRDzBr8HzKI6AK+cxkYng&#10;0fDwUQ6Y1Mcz4AlJh4ODcklhArT2qSRkBJ/GSUI7/wnlYqS/aZpEwAn6LyQlbAQvIKJhens8T9Mx&#10;+wJmb9LhYymSkbgSKU+BQ28/EkyMzHgZJZy1/YW+UOB2eDmhMqLteKVxStKRcJSJZMwvgITLlHEy&#10;Yp8zKXxgEg7BJMb8SUWUdHhCBBnhRwqWpC2ecU6jMf9Paz1hREJ+GvH/hO/PqbzUtvDkupSDi/Yx&#10;DcECfp7orC63y7ttWbq0Y8168b40wZOCjHaHf60TZzCQBjbzKdi1Fnr5BTL4HnL2PLS/PypThEH5&#10;UwUaAXrfdA3TNRZdwzTle43CETOesc3D4Vdl6qCG5jxsIHN/1J1UUFmXkcF/B/BY92Slv39s9Grr&#10;0jX65j1qL0C2eAnx7+sXmPw9/YJD+Ib1y4tr9Esqhk6r9PCsn1bpYX7k/2eVvpRIk373UnHS75dx&#10;8Xb1+19RMWXl3qtjQaIIC0VncqWnauB9OoGXOK+OLmBOVdwqu/HqB28d15pWTEyq53nVBl6Ie6oH&#10;2X216vG1Gv9a5uo3MDIqm6o2x4rMVLU5VafaFDFVbS5Kf1PVBlYMHxpT1WakKjFVbY453VfPe2pr&#10;qtq8taoN7EL09AvWyN+wfpmqNlNt/UJg0Km2fpTjl/liqtpMVZs/1RG4A+5eat22+FvadZ2qNvAy&#10;8t/fq4KDY171PECpZaEPAcPtyTPVEzSHHzQcQsFtVPf9C6du/BZnr27z0skk2LzrDu24cps7bdNu&#10;97lzNFi663HnD+T09hybw+KAZ4aOzv1Du5Cv2EvEk1FwXgx3Vduzbe5A2vk1lgtPJ/Bu/gAAAP//&#10;AwBQSwMEFAAGAAgAAAAhADfPewniAAAACwEAAA8AAABkcnMvZG93bnJldi54bWxMj8FqwzAQRO+F&#10;/oPYQm+N5KYRjms5hND2FApNCiU3xdrYJtbKWIrt/H2VU3ubZYbZN/lqsi0bsPeNIwXJTABDKp1p&#10;qFLwvX9/SoH5oMno1hEquKKHVXF/l+vMuJG+cNiFisUS8plWUIfQZZz7skar/cx1SNE7ud7qEM++&#10;4qbXYyy3LX8WQnKrG4ofat3hpsbyvLtYBR+jHtfz5G3Ynk+b62G/+PzZJqjU48O0fgUWcAp/Ybjh&#10;R3QoItPRXch41iqQQsYtQcGLlMBuAZGmUR0VzOViCbzI+f8NxS8AAAD//wMAUEsBAi0AFAAGAAgA&#10;AAAhALaDOJL+AAAA4QEAABMAAAAAAAAAAAAAAAAAAAAAAFtDb250ZW50X1R5cGVzXS54bWxQSwEC&#10;LQAUAAYACAAAACEAOP0h/9YAAACUAQAACwAAAAAAAAAAAAAAAAAvAQAAX3JlbHMvLnJlbHNQSwEC&#10;LQAUAAYACAAAACEAGw5a3ToFAADJJwAADgAAAAAAAAAAAAAAAAAuAgAAZHJzL2Uyb0RvYy54bWxQ&#10;SwECLQAUAAYACAAAACEAN897CeIAAAALAQAADwAAAAAAAAAAAAAAAACUBwAAZHJzL2Rvd25yZXYu&#10;eG1sUEsFBgAAAAAEAAQA8wAAAKMIAAAAAA==&#10;">
                <v:shape id="Graphic 54" o:spid="_x0000_s1033" style="position:absolute;left:190;top:571;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QE3qwwAAANsAAAAPAAAAZHJzL2Rvd25yZXYueG1sRI9LiwIx&#10;EITvC/6H0IKXRTOKL0ajyIrgacHHxVs7aWcGJ50wyerorzcLgseiqr6i5svGVOJGtS8tK+j3EhDE&#10;mdUl5wqOh013CsIHZI2VZVLwIA/LRetrjqm2d97RbR9yESHsU1RQhOBSKX1WkEHfs444ehdbGwxR&#10;1rnUNd4j3FRykCRjabDkuFCgo5+Csuv+zyh4Ttx4vfvG6jw4TVbl5vq7PTpSqtNuVjMQgZrwCb/b&#10;W61gNIT/L/EHyMULAAD//wMAUEsBAi0AFAAGAAgAAAAhANvh9svuAAAAhQEAABMAAAAAAAAAAAAA&#10;AAAAAAAAAFtDb250ZW50X1R5cGVzXS54bWxQSwECLQAUAAYACAAAACEAWvQsW78AAAAVAQAACwAA&#10;AAAAAAAAAAAAAAAfAQAAX3JlbHMvLnJlbHNQSwECLQAUAAYACAAAACEA4kBN6sMAAADbAAAADwAA&#10;AAAAAAAAAAAAAAAHAgAAZHJzL2Rvd25yZXYueG1sUEsFBgAAAAADAAMAtwAAAPcCAAAAAA==&#10;" path="m2988005,l432003,,384930,2534,339326,9963,295454,22023,253577,38449,213960,58979,176865,83348r-34310,27947l111296,142554,83349,176862,58979,213956,38449,253572,22023,295447,9963,339318,2534,384920,,431990,,1951139r2556001,l2603072,1948604r45602,-7429l2692545,1929115r41876,-16426l2774039,1892159r37095,-24370l2845444,1839842r31260,-31259l2904651,1774274r24371,-37096l2949553,1697561r16427,-41877l2978040,1611812r7430,-45604l2988005,1519135,2988005,xe" stroked="f">
                  <v:path arrowok="t"/>
                </v:shape>
                <v:shape id="Graphic 55" o:spid="_x0000_s1034" style="position:absolute;left:190;top:571;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8JOXwwAAANsAAAAPAAAAZHJzL2Rvd25yZXYueG1sRI9Bi8Iw&#10;FITvgv8hPMGbpq66SDVKEXbxsBTtCnp8NM+22LyUJqvdf28EweMwM98wq01nanGj1lWWFUzGEQji&#10;3OqKCwXH36/RAoTzyBpry6Tgnxxs1v3eCmNt73ygW+YLESDsYlRQet/EUrq8JINubBvi4F1sa9AH&#10;2RZSt3gPcFPLjyj6lAYrDgslNrQtKb9mf0ZBk6bJSe+c+Z5NU3k2k+QnSvZKDQddsgThqfPv8Ku9&#10;0wrmc3h+CT9Arh8AAAD//wMAUEsBAi0AFAAGAAgAAAAhANvh9svuAAAAhQEAABMAAAAAAAAAAAAA&#10;AAAAAAAAAFtDb250ZW50X1R5cGVzXS54bWxQSwECLQAUAAYACAAAACEAWvQsW78AAAAVAQAACwAA&#10;AAAAAAAAAAAAAAAfAQAAX3JlbHMvLnJlbHNQSwECLQAUAAYACAAAACEA+PCTl8MAAADbAAAADwAA&#10;AAAAAAAAAAAAAAAHAgAAZHJzL2Rvd25yZXYueG1sUEsFBgAAAAADAAMAtwAAAPcCAAAAAA==&#10;" path="m2556001,1951139r47071,-2535l2648674,1941175r43871,-12060l2734421,1912689r39618,-20530l2811134,1867789r34310,-27947l2876704,1808583r27947,-34309l2929022,1737178r20531,-39617l2965980,1655684r12060,-43872l2985470,1566208r2535,-47073l2988005,,432003,,384930,2534,339326,9963,295454,22023,253577,38449,213960,58979,176865,83348r-34310,27947l111296,142554,83349,176862,58979,213956,38449,253572,22023,295447,9963,339318,2534,384920,,431990,,1951139r2556001,xe" filled="f" strokecolor="#005496" strokeweight="3pt">
                  <v:path arrowok="t"/>
                </v:shape>
                <v:shape id="Graphic 56" o:spid="_x0000_s1035" style="position:absolute;left:571;top:190;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3nYGxQAAANsAAAAPAAAAZHJzL2Rvd25yZXYueG1sRI9Ba8JA&#10;FITvBf/D8gpeitlUMEp0E0QRPBW0ufT2zL4mwezbJbvVtL++KxR6HGbmG2ZTjqYXNxp8Z1nBa5KC&#10;IK6t7rhRUL0fZisQPiBr7C2Tgm/yUBaTpw3m2t75RLdzaESEsM9RQRuCy6X0dUsGfWIdcfQ+7WAw&#10;RDk0Ug94j3DTy3maZtJgx3GhRUe7lurr+cso+Fm6bH96wf4y/1huu8P17Vg5Umr6PG7XIAKN4T/8&#10;1z5qBYsMHl/iD5DFLwAAAP//AwBQSwECLQAUAAYACAAAACEA2+H2y+4AAACFAQAAEwAAAAAAAAAA&#10;AAAAAAAAAAAAW0NvbnRlbnRfVHlwZXNdLnhtbFBLAQItABQABgAIAAAAIQBa9CxbvwAAABUBAAAL&#10;AAAAAAAAAAAAAAAAAB8BAABfcmVscy8ucmVsc1BLAQItABQABgAIAAAAIQB93nYGxQAAANsAAAAP&#10;AAAAAAAAAAAAAAAAAAcCAABkcnMvZG93bnJldi54bWxQSwUGAAAAAAMAAwC3AAAA+QIAAAAA&#10;" path="m2988005,l432003,,384930,2534,339326,9963,295454,22023,253577,38449,213960,58979,176865,83348r-34310,27947l111296,142554,83349,176862,58979,213956,38449,253572,22023,295447,9963,339318,2534,384920,,431990,,1951139r2556001,l2603072,1948604r45602,-7429l2692545,1929115r41876,-16426l2774039,1892159r37095,-24370l2845444,1839842r31260,-31259l2904651,1774274r24371,-37096l2949553,1697561r16427,-41877l2978040,1611812r7430,-45604l2988005,1519135,2988005,xe" stroked="f">
                  <v:path arrowok="t"/>
                </v:shape>
                <v:shape id="Graphic 57" o:spid="_x0000_s1036" style="position:absolute;left:571;top:190;width:29883;height:19514;visibility:visible;mso-wrap-style:square;v-text-anchor:top" coordsize="2988310,1951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qh7xQAAANsAAAAPAAAAZHJzL2Rvd25yZXYueG1sRI9Ba8JA&#10;FITvgv9heYXezEZb2xJdJRQqHkqwqWCPj+wzCc2+Ddk1Sf99VxA8DjPzDbPejqYRPXWutqxgHsUg&#10;iAuray4VHL8/Zm8gnEfW2FgmBX/kYLuZTtaYaDvwF/W5L0WAsEtQQeV9m0jpiooMusi2xME7286g&#10;D7Irpe5wCHDTyEUcv0iDNYeFClt6r6j4zS9GQZtl6Unvndk9P2Xyx8zTzzg9KPX4MKYrEJ5Gfw/f&#10;2nutYPkK1y/hB8jNPwAAAP//AwBQSwECLQAUAAYACAAAACEA2+H2y+4AAACFAQAAEwAAAAAAAAAA&#10;AAAAAAAAAAAAW0NvbnRlbnRfVHlwZXNdLnhtbFBLAQItABQABgAIAAAAIQBa9CxbvwAAABUBAAAL&#10;AAAAAAAAAAAAAAAAAB8BAABfcmVscy8ucmVsc1BLAQItABQABgAIAAAAIQBnbqh7xQAAANsAAAAP&#10;AAAAAAAAAAAAAAAAAAcCAABkcnMvZG93bnJldi54bWxQSwUGAAAAAAMAAwC3AAAA+QIAAAAA&#10;" path="m2556001,1951139r47071,-2535l2648674,1941175r43871,-12060l2734421,1912689r39618,-20530l2811134,1867789r34310,-27947l2876704,1808583r27947,-34309l2929022,1737178r20531,-39617l2965980,1655684r12060,-43872l2985470,1566208r2535,-47073l2988005,,432003,,384930,2534,339326,9963,295454,22023,253577,38449,213960,58979,176865,83348r-34310,27947l111296,142554,83349,176862,58979,213956,38449,253572,22023,295447,9963,339318,2534,384920,,431990,,1951139r2556001,xe" filled="f" strokecolor="#005496" strokeweight="3pt">
                  <v:path arrowok="t"/>
                </v:shape>
                <v:shape id="Textbox 58" o:spid="_x0000_s1037" type="#_x0000_t202" alt="&quot;&quot;" style="position:absolute;width:30645;height:202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JRdxwAAAANsAAAAPAAAAZHJzL2Rvd25yZXYueG1sRE9Ni8Iw&#10;EL0v+B/CCN7W1AVlrUYRcUFYEGs9eBybsQ02k9pE7f57cxD2+Hjf82Vna/Gg1hvHCkbDBARx4bTh&#10;UsEx//n8BuEDssbaMSn4Iw/LRe9jjql2T87ocQiliCHsU1RQhdCkUvqiIot+6BriyF1cazFE2JZS&#10;t/iM4baWX0kykRYNx4YKG1pXVFwPd6tgdeJsY2678z67ZCbPpwn/Tq5KDfrdagYiUBf+xW/3VisY&#10;x7HxS/wBcvECAAD//wMAUEsBAi0AFAAGAAgAAAAhANvh9svuAAAAhQEAABMAAAAAAAAAAAAAAAAA&#10;AAAAAFtDb250ZW50X1R5cGVzXS54bWxQSwECLQAUAAYACAAAACEAWvQsW78AAAAVAQAACwAAAAAA&#10;AAAAAAAAAAAfAQAAX3JlbHMvLnJlbHNQSwECLQAUAAYACAAAACEAfSUXccAAAADbAAAADwAAAAAA&#10;AAAAAAAAAAAHAgAAZHJzL2Rvd25yZXYueG1sUEsFBgAAAAADAAMAtwAAAPQCAAAAAA==&#10;" filled="f" stroked="f">
                  <v:textbox inset="0,0,0,0">
                    <w:txbxContent>
                      <w:p w14:paraId="56AE762D" w14:textId="77777777" w:rsidR="00F34A36" w:rsidRDefault="00842BCA">
                        <w:pPr>
                          <w:spacing w:before="368"/>
                          <w:ind w:left="486"/>
                          <w:rPr>
                            <w:rFonts w:ascii="VAG Rounded"/>
                            <w:b/>
                            <w:sz w:val="36"/>
                          </w:rPr>
                        </w:pPr>
                        <w:bookmarkStart w:id="14" w:name="Advocate_"/>
                        <w:bookmarkEnd w:id="14"/>
                        <w:r>
                          <w:rPr>
                            <w:rFonts w:ascii="VAG Rounded"/>
                            <w:b/>
                            <w:color w:val="00884F"/>
                            <w:spacing w:val="-2"/>
                            <w:sz w:val="36"/>
                          </w:rPr>
                          <w:t>Advocate</w:t>
                        </w:r>
                      </w:p>
                      <w:p w14:paraId="56AE762E" w14:textId="77777777" w:rsidR="00F34A36" w:rsidRDefault="00842BCA">
                        <w:pPr>
                          <w:spacing w:before="226" w:line="312" w:lineRule="auto"/>
                          <w:ind w:left="486" w:right="424"/>
                          <w:rPr>
                            <w:sz w:val="24"/>
                          </w:rPr>
                        </w:pPr>
                        <w:r>
                          <w:rPr>
                            <w:sz w:val="24"/>
                          </w:rPr>
                          <w:t>Advocate</w:t>
                        </w:r>
                        <w:r>
                          <w:rPr>
                            <w:spacing w:val="-7"/>
                            <w:sz w:val="24"/>
                          </w:rPr>
                          <w:t xml:space="preserve"> </w:t>
                        </w:r>
                        <w:r>
                          <w:rPr>
                            <w:sz w:val="24"/>
                          </w:rPr>
                          <w:t>for</w:t>
                        </w:r>
                        <w:r>
                          <w:rPr>
                            <w:spacing w:val="-7"/>
                            <w:sz w:val="24"/>
                          </w:rPr>
                          <w:t xml:space="preserve"> </w:t>
                        </w:r>
                        <w:r>
                          <w:rPr>
                            <w:sz w:val="24"/>
                          </w:rPr>
                          <w:t>the</w:t>
                        </w:r>
                        <w:r>
                          <w:rPr>
                            <w:spacing w:val="-7"/>
                            <w:sz w:val="24"/>
                          </w:rPr>
                          <w:t xml:space="preserve"> </w:t>
                        </w:r>
                        <w:r>
                          <w:rPr>
                            <w:sz w:val="24"/>
                          </w:rPr>
                          <w:t>human</w:t>
                        </w:r>
                        <w:r>
                          <w:rPr>
                            <w:spacing w:val="-7"/>
                            <w:sz w:val="24"/>
                          </w:rPr>
                          <w:t xml:space="preserve"> </w:t>
                        </w:r>
                        <w:r>
                          <w:rPr>
                            <w:sz w:val="24"/>
                          </w:rPr>
                          <w:t>rights</w:t>
                        </w:r>
                        <w:r>
                          <w:rPr>
                            <w:spacing w:val="-7"/>
                            <w:sz w:val="24"/>
                          </w:rPr>
                          <w:t xml:space="preserve"> </w:t>
                        </w:r>
                        <w:r>
                          <w:rPr>
                            <w:sz w:val="24"/>
                          </w:rPr>
                          <w:t>of</w:t>
                        </w:r>
                        <w:r>
                          <w:rPr>
                            <w:spacing w:val="-7"/>
                            <w:sz w:val="24"/>
                          </w:rPr>
                          <w:t xml:space="preserve"> </w:t>
                        </w:r>
                        <w:r>
                          <w:rPr>
                            <w:sz w:val="24"/>
                          </w:rPr>
                          <w:t xml:space="preserve">all people with </w:t>
                        </w:r>
                        <w:proofErr w:type="gramStart"/>
                        <w:r>
                          <w:rPr>
                            <w:sz w:val="24"/>
                          </w:rPr>
                          <w:t>disability</w:t>
                        </w:r>
                        <w:proofErr w:type="gramEnd"/>
                        <w:r>
                          <w:rPr>
                            <w:sz w:val="24"/>
                          </w:rPr>
                          <w:t xml:space="preserve"> at individual and systemic levels.</w:t>
                        </w:r>
                      </w:p>
                    </w:txbxContent>
                  </v:textbox>
                </v:shape>
                <w10:wrap type="topAndBottom" anchorx="page"/>
              </v:group>
            </w:pict>
          </mc:Fallback>
        </mc:AlternateContent>
      </w:r>
      <w:r>
        <w:rPr>
          <w:noProof/>
          <w:sz w:val="20"/>
        </w:rPr>
        <mc:AlternateContent>
          <mc:Choice Requires="wpg">
            <w:drawing>
              <wp:anchor distT="0" distB="0" distL="0" distR="0" simplePos="0" relativeHeight="487594496" behindDoc="1" locked="0" layoutInCell="1" allowOverlap="1" wp14:anchorId="56AE750C" wp14:editId="3AAC1BDC">
                <wp:simplePos x="0" y="0"/>
                <wp:positionH relativeFrom="page">
                  <wp:posOffset>647995</wp:posOffset>
                </wp:positionH>
                <wp:positionV relativeFrom="paragraph">
                  <wp:posOffset>2496694</wp:posOffset>
                </wp:positionV>
                <wp:extent cx="3064510" cy="2020570"/>
                <wp:effectExtent l="0" t="0" r="0" b="0"/>
                <wp:wrapTopAndBottom/>
                <wp:docPr id="59" name="Group 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4510" cy="2020570"/>
                          <a:chOff x="0" y="0"/>
                          <a:chExt cx="3064510" cy="2020570"/>
                        </a:xfrm>
                      </wpg:grpSpPr>
                      <wps:wsp>
                        <wps:cNvPr id="60" name="Graphic 60"/>
                        <wps:cNvSpPr/>
                        <wps:spPr>
                          <a:xfrm>
                            <a:off x="57150" y="19050"/>
                            <a:ext cx="2988310" cy="1944370"/>
                          </a:xfrm>
                          <a:custGeom>
                            <a:avLst/>
                            <a:gdLst/>
                            <a:ahLst/>
                            <a:cxnLst/>
                            <a:rect l="l" t="t" r="r" b="b"/>
                            <a:pathLst>
                              <a:path w="2988310" h="1944370">
                                <a:moveTo>
                                  <a:pt x="2988005" y="0"/>
                                </a:moveTo>
                                <a:lnTo>
                                  <a:pt x="432003" y="0"/>
                                </a:lnTo>
                                <a:lnTo>
                                  <a:pt x="384932" y="2534"/>
                                </a:lnTo>
                                <a:lnTo>
                                  <a:pt x="339330" y="9963"/>
                                </a:lnTo>
                                <a:lnTo>
                                  <a:pt x="295459" y="22023"/>
                                </a:lnTo>
                                <a:lnTo>
                                  <a:pt x="253583" y="38449"/>
                                </a:lnTo>
                                <a:lnTo>
                                  <a:pt x="213965" y="58979"/>
                                </a:lnTo>
                                <a:lnTo>
                                  <a:pt x="176870" y="83349"/>
                                </a:lnTo>
                                <a:lnTo>
                                  <a:pt x="142561" y="111296"/>
                                </a:lnTo>
                                <a:lnTo>
                                  <a:pt x="111300" y="142555"/>
                                </a:lnTo>
                                <a:lnTo>
                                  <a:pt x="83353" y="176865"/>
                                </a:lnTo>
                                <a:lnTo>
                                  <a:pt x="58982" y="213960"/>
                                </a:lnTo>
                                <a:lnTo>
                                  <a:pt x="38451" y="253577"/>
                                </a:lnTo>
                                <a:lnTo>
                                  <a:pt x="22024" y="295454"/>
                                </a:lnTo>
                                <a:lnTo>
                                  <a:pt x="9964" y="339326"/>
                                </a:lnTo>
                                <a:lnTo>
                                  <a:pt x="2535" y="384930"/>
                                </a:lnTo>
                                <a:lnTo>
                                  <a:pt x="0" y="432003"/>
                                </a:lnTo>
                                <a:lnTo>
                                  <a:pt x="0" y="1944001"/>
                                </a:lnTo>
                                <a:lnTo>
                                  <a:pt x="2556001" y="1944001"/>
                                </a:lnTo>
                                <a:lnTo>
                                  <a:pt x="2603074" y="1941466"/>
                                </a:lnTo>
                                <a:lnTo>
                                  <a:pt x="2648678" y="1934037"/>
                                </a:lnTo>
                                <a:lnTo>
                                  <a:pt x="2692550" y="1921977"/>
                                </a:lnTo>
                                <a:lnTo>
                                  <a:pt x="2734427" y="1905549"/>
                                </a:lnTo>
                                <a:lnTo>
                                  <a:pt x="2774044" y="1885019"/>
                                </a:lnTo>
                                <a:lnTo>
                                  <a:pt x="2811140" y="1860648"/>
                                </a:lnTo>
                                <a:lnTo>
                                  <a:pt x="2845449" y="1832700"/>
                                </a:lnTo>
                                <a:lnTo>
                                  <a:pt x="2876708" y="1801440"/>
                                </a:lnTo>
                                <a:lnTo>
                                  <a:pt x="2904655" y="1767131"/>
                                </a:lnTo>
                                <a:lnTo>
                                  <a:pt x="2929025" y="1730035"/>
                                </a:lnTo>
                                <a:lnTo>
                                  <a:pt x="2949555" y="1690418"/>
                                </a:lnTo>
                                <a:lnTo>
                                  <a:pt x="2965981" y="1648542"/>
                                </a:lnTo>
                                <a:lnTo>
                                  <a:pt x="2978041" y="1604671"/>
                                </a:lnTo>
                                <a:lnTo>
                                  <a:pt x="2985470" y="1559068"/>
                                </a:lnTo>
                                <a:lnTo>
                                  <a:pt x="2988005" y="1511998"/>
                                </a:lnTo>
                                <a:lnTo>
                                  <a:pt x="2988005" y="0"/>
                                </a:lnTo>
                                <a:close/>
                              </a:path>
                            </a:pathLst>
                          </a:custGeom>
                          <a:solidFill>
                            <a:srgbClr val="FFFFFF"/>
                          </a:solidFill>
                        </wps:spPr>
                        <wps:bodyPr wrap="square" lIns="0" tIns="0" rIns="0" bIns="0" rtlCol="0">
                          <a:prstTxWarp prst="textNoShape">
                            <a:avLst/>
                          </a:prstTxWarp>
                          <a:noAutofit/>
                        </wps:bodyPr>
                      </wps:wsp>
                      <wps:wsp>
                        <wps:cNvPr id="61" name="Graphic 61"/>
                        <wps:cNvSpPr/>
                        <wps:spPr>
                          <a:xfrm>
                            <a:off x="57150" y="19050"/>
                            <a:ext cx="2988310" cy="1944370"/>
                          </a:xfrm>
                          <a:custGeom>
                            <a:avLst/>
                            <a:gdLst/>
                            <a:ahLst/>
                            <a:cxnLst/>
                            <a:rect l="l" t="t" r="r" b="b"/>
                            <a:pathLst>
                              <a:path w="2988310" h="1944370">
                                <a:moveTo>
                                  <a:pt x="432003" y="0"/>
                                </a:moveTo>
                                <a:lnTo>
                                  <a:pt x="384932" y="2534"/>
                                </a:lnTo>
                                <a:lnTo>
                                  <a:pt x="339330" y="9963"/>
                                </a:lnTo>
                                <a:lnTo>
                                  <a:pt x="295459" y="22023"/>
                                </a:lnTo>
                                <a:lnTo>
                                  <a:pt x="253583" y="38449"/>
                                </a:lnTo>
                                <a:lnTo>
                                  <a:pt x="213965" y="58979"/>
                                </a:lnTo>
                                <a:lnTo>
                                  <a:pt x="176870" y="83349"/>
                                </a:lnTo>
                                <a:lnTo>
                                  <a:pt x="142561" y="111296"/>
                                </a:lnTo>
                                <a:lnTo>
                                  <a:pt x="111300" y="142555"/>
                                </a:lnTo>
                                <a:lnTo>
                                  <a:pt x="83353" y="176865"/>
                                </a:lnTo>
                                <a:lnTo>
                                  <a:pt x="58982" y="213960"/>
                                </a:lnTo>
                                <a:lnTo>
                                  <a:pt x="38451" y="253577"/>
                                </a:lnTo>
                                <a:lnTo>
                                  <a:pt x="22024" y="295454"/>
                                </a:lnTo>
                                <a:lnTo>
                                  <a:pt x="9964" y="339326"/>
                                </a:lnTo>
                                <a:lnTo>
                                  <a:pt x="2535" y="384930"/>
                                </a:lnTo>
                                <a:lnTo>
                                  <a:pt x="0" y="432003"/>
                                </a:lnTo>
                                <a:lnTo>
                                  <a:pt x="0" y="1944001"/>
                                </a:lnTo>
                                <a:lnTo>
                                  <a:pt x="2556001" y="1944001"/>
                                </a:lnTo>
                                <a:lnTo>
                                  <a:pt x="2603074" y="1941466"/>
                                </a:lnTo>
                                <a:lnTo>
                                  <a:pt x="2648678" y="1934037"/>
                                </a:lnTo>
                                <a:lnTo>
                                  <a:pt x="2692550" y="1921977"/>
                                </a:lnTo>
                                <a:lnTo>
                                  <a:pt x="2734427" y="1905549"/>
                                </a:lnTo>
                                <a:lnTo>
                                  <a:pt x="2774044" y="1885019"/>
                                </a:lnTo>
                                <a:lnTo>
                                  <a:pt x="2811140" y="1860648"/>
                                </a:lnTo>
                                <a:lnTo>
                                  <a:pt x="2845449" y="1832700"/>
                                </a:lnTo>
                                <a:lnTo>
                                  <a:pt x="2876708" y="1801440"/>
                                </a:lnTo>
                                <a:lnTo>
                                  <a:pt x="2904655" y="1767131"/>
                                </a:lnTo>
                                <a:lnTo>
                                  <a:pt x="2929025" y="1730035"/>
                                </a:lnTo>
                                <a:lnTo>
                                  <a:pt x="2949555" y="1690418"/>
                                </a:lnTo>
                                <a:lnTo>
                                  <a:pt x="2965981" y="1648542"/>
                                </a:lnTo>
                                <a:lnTo>
                                  <a:pt x="2978041" y="1604671"/>
                                </a:lnTo>
                                <a:lnTo>
                                  <a:pt x="2985470" y="1559068"/>
                                </a:lnTo>
                                <a:lnTo>
                                  <a:pt x="2988005" y="1511998"/>
                                </a:lnTo>
                                <a:lnTo>
                                  <a:pt x="2988005" y="0"/>
                                </a:lnTo>
                                <a:lnTo>
                                  <a:pt x="432003" y="0"/>
                                </a:lnTo>
                                <a:close/>
                              </a:path>
                            </a:pathLst>
                          </a:custGeom>
                          <a:ln w="38100">
                            <a:solidFill>
                              <a:srgbClr val="005496"/>
                            </a:solidFill>
                            <a:prstDash val="solid"/>
                          </a:ln>
                        </wps:spPr>
                        <wps:bodyPr wrap="square" lIns="0" tIns="0" rIns="0" bIns="0" rtlCol="0">
                          <a:prstTxWarp prst="textNoShape">
                            <a:avLst/>
                          </a:prstTxWarp>
                          <a:noAutofit/>
                        </wps:bodyPr>
                      </wps:wsp>
                      <wps:wsp>
                        <wps:cNvPr id="62" name="Graphic 62"/>
                        <wps:cNvSpPr/>
                        <wps:spPr>
                          <a:xfrm>
                            <a:off x="19050" y="57149"/>
                            <a:ext cx="2988310" cy="1944370"/>
                          </a:xfrm>
                          <a:custGeom>
                            <a:avLst/>
                            <a:gdLst/>
                            <a:ahLst/>
                            <a:cxnLst/>
                            <a:rect l="l" t="t" r="r" b="b"/>
                            <a:pathLst>
                              <a:path w="2988310" h="1944370">
                                <a:moveTo>
                                  <a:pt x="2988005" y="0"/>
                                </a:moveTo>
                                <a:lnTo>
                                  <a:pt x="432003" y="0"/>
                                </a:lnTo>
                                <a:lnTo>
                                  <a:pt x="384932" y="2534"/>
                                </a:lnTo>
                                <a:lnTo>
                                  <a:pt x="339330" y="9963"/>
                                </a:lnTo>
                                <a:lnTo>
                                  <a:pt x="295459" y="22023"/>
                                </a:lnTo>
                                <a:lnTo>
                                  <a:pt x="253583" y="38449"/>
                                </a:lnTo>
                                <a:lnTo>
                                  <a:pt x="213965" y="58979"/>
                                </a:lnTo>
                                <a:lnTo>
                                  <a:pt x="176870" y="83349"/>
                                </a:lnTo>
                                <a:lnTo>
                                  <a:pt x="142561" y="111296"/>
                                </a:lnTo>
                                <a:lnTo>
                                  <a:pt x="111300" y="142555"/>
                                </a:lnTo>
                                <a:lnTo>
                                  <a:pt x="83353" y="176865"/>
                                </a:lnTo>
                                <a:lnTo>
                                  <a:pt x="58982" y="213960"/>
                                </a:lnTo>
                                <a:lnTo>
                                  <a:pt x="38451" y="253577"/>
                                </a:lnTo>
                                <a:lnTo>
                                  <a:pt x="22024" y="295454"/>
                                </a:lnTo>
                                <a:lnTo>
                                  <a:pt x="9964" y="339326"/>
                                </a:lnTo>
                                <a:lnTo>
                                  <a:pt x="2535" y="384930"/>
                                </a:lnTo>
                                <a:lnTo>
                                  <a:pt x="0" y="432003"/>
                                </a:lnTo>
                                <a:lnTo>
                                  <a:pt x="0" y="1944001"/>
                                </a:lnTo>
                                <a:lnTo>
                                  <a:pt x="2556001" y="1944001"/>
                                </a:lnTo>
                                <a:lnTo>
                                  <a:pt x="2603074" y="1941466"/>
                                </a:lnTo>
                                <a:lnTo>
                                  <a:pt x="2648678" y="1934037"/>
                                </a:lnTo>
                                <a:lnTo>
                                  <a:pt x="2692550" y="1921977"/>
                                </a:lnTo>
                                <a:lnTo>
                                  <a:pt x="2734427" y="1905549"/>
                                </a:lnTo>
                                <a:lnTo>
                                  <a:pt x="2774044" y="1885019"/>
                                </a:lnTo>
                                <a:lnTo>
                                  <a:pt x="2811140" y="1860648"/>
                                </a:lnTo>
                                <a:lnTo>
                                  <a:pt x="2845449" y="1832700"/>
                                </a:lnTo>
                                <a:lnTo>
                                  <a:pt x="2876708" y="1801440"/>
                                </a:lnTo>
                                <a:lnTo>
                                  <a:pt x="2904655" y="1767131"/>
                                </a:lnTo>
                                <a:lnTo>
                                  <a:pt x="2929025" y="1730035"/>
                                </a:lnTo>
                                <a:lnTo>
                                  <a:pt x="2949555" y="1690418"/>
                                </a:lnTo>
                                <a:lnTo>
                                  <a:pt x="2965981" y="1648542"/>
                                </a:lnTo>
                                <a:lnTo>
                                  <a:pt x="2978041" y="1604671"/>
                                </a:lnTo>
                                <a:lnTo>
                                  <a:pt x="2985470" y="1559068"/>
                                </a:lnTo>
                                <a:lnTo>
                                  <a:pt x="2988005" y="1511998"/>
                                </a:lnTo>
                                <a:lnTo>
                                  <a:pt x="2988005" y="0"/>
                                </a:lnTo>
                                <a:close/>
                              </a:path>
                            </a:pathLst>
                          </a:custGeom>
                          <a:solidFill>
                            <a:srgbClr val="FFFFFF"/>
                          </a:solidFill>
                        </wps:spPr>
                        <wps:bodyPr wrap="square" lIns="0" tIns="0" rIns="0" bIns="0" rtlCol="0">
                          <a:prstTxWarp prst="textNoShape">
                            <a:avLst/>
                          </a:prstTxWarp>
                          <a:noAutofit/>
                        </wps:bodyPr>
                      </wps:wsp>
                      <wps:wsp>
                        <wps:cNvPr id="63" name="Graphic 63"/>
                        <wps:cNvSpPr/>
                        <wps:spPr>
                          <a:xfrm>
                            <a:off x="19050" y="57149"/>
                            <a:ext cx="2988310" cy="1944370"/>
                          </a:xfrm>
                          <a:custGeom>
                            <a:avLst/>
                            <a:gdLst/>
                            <a:ahLst/>
                            <a:cxnLst/>
                            <a:rect l="l" t="t" r="r" b="b"/>
                            <a:pathLst>
                              <a:path w="2988310" h="1944370">
                                <a:moveTo>
                                  <a:pt x="432003" y="0"/>
                                </a:moveTo>
                                <a:lnTo>
                                  <a:pt x="384932" y="2534"/>
                                </a:lnTo>
                                <a:lnTo>
                                  <a:pt x="339330" y="9963"/>
                                </a:lnTo>
                                <a:lnTo>
                                  <a:pt x="295459" y="22023"/>
                                </a:lnTo>
                                <a:lnTo>
                                  <a:pt x="253583" y="38449"/>
                                </a:lnTo>
                                <a:lnTo>
                                  <a:pt x="213965" y="58979"/>
                                </a:lnTo>
                                <a:lnTo>
                                  <a:pt x="176870" y="83349"/>
                                </a:lnTo>
                                <a:lnTo>
                                  <a:pt x="142561" y="111296"/>
                                </a:lnTo>
                                <a:lnTo>
                                  <a:pt x="111300" y="142555"/>
                                </a:lnTo>
                                <a:lnTo>
                                  <a:pt x="83353" y="176865"/>
                                </a:lnTo>
                                <a:lnTo>
                                  <a:pt x="58982" y="213960"/>
                                </a:lnTo>
                                <a:lnTo>
                                  <a:pt x="38451" y="253577"/>
                                </a:lnTo>
                                <a:lnTo>
                                  <a:pt x="22024" y="295454"/>
                                </a:lnTo>
                                <a:lnTo>
                                  <a:pt x="9964" y="339326"/>
                                </a:lnTo>
                                <a:lnTo>
                                  <a:pt x="2535" y="384930"/>
                                </a:lnTo>
                                <a:lnTo>
                                  <a:pt x="0" y="432003"/>
                                </a:lnTo>
                                <a:lnTo>
                                  <a:pt x="0" y="1944001"/>
                                </a:lnTo>
                                <a:lnTo>
                                  <a:pt x="2556001" y="1944001"/>
                                </a:lnTo>
                                <a:lnTo>
                                  <a:pt x="2603074" y="1941466"/>
                                </a:lnTo>
                                <a:lnTo>
                                  <a:pt x="2648678" y="1934037"/>
                                </a:lnTo>
                                <a:lnTo>
                                  <a:pt x="2692550" y="1921977"/>
                                </a:lnTo>
                                <a:lnTo>
                                  <a:pt x="2734427" y="1905549"/>
                                </a:lnTo>
                                <a:lnTo>
                                  <a:pt x="2774044" y="1885019"/>
                                </a:lnTo>
                                <a:lnTo>
                                  <a:pt x="2811140" y="1860648"/>
                                </a:lnTo>
                                <a:lnTo>
                                  <a:pt x="2845449" y="1832700"/>
                                </a:lnTo>
                                <a:lnTo>
                                  <a:pt x="2876708" y="1801440"/>
                                </a:lnTo>
                                <a:lnTo>
                                  <a:pt x="2904655" y="1767131"/>
                                </a:lnTo>
                                <a:lnTo>
                                  <a:pt x="2929025" y="1730035"/>
                                </a:lnTo>
                                <a:lnTo>
                                  <a:pt x="2949555" y="1690418"/>
                                </a:lnTo>
                                <a:lnTo>
                                  <a:pt x="2965981" y="1648542"/>
                                </a:lnTo>
                                <a:lnTo>
                                  <a:pt x="2978041" y="1604671"/>
                                </a:lnTo>
                                <a:lnTo>
                                  <a:pt x="2985470" y="1559068"/>
                                </a:lnTo>
                                <a:lnTo>
                                  <a:pt x="2988005" y="1511998"/>
                                </a:lnTo>
                                <a:lnTo>
                                  <a:pt x="2988005" y="0"/>
                                </a:lnTo>
                                <a:lnTo>
                                  <a:pt x="432003" y="0"/>
                                </a:lnTo>
                                <a:close/>
                              </a:path>
                            </a:pathLst>
                          </a:custGeom>
                          <a:ln w="38100">
                            <a:solidFill>
                              <a:srgbClr val="005496"/>
                            </a:solidFill>
                            <a:prstDash val="solid"/>
                          </a:ln>
                        </wps:spPr>
                        <wps:bodyPr wrap="square" lIns="0" tIns="0" rIns="0" bIns="0" rtlCol="0">
                          <a:prstTxWarp prst="textNoShape">
                            <a:avLst/>
                          </a:prstTxWarp>
                          <a:noAutofit/>
                        </wps:bodyPr>
                      </wps:wsp>
                      <wps:wsp>
                        <wps:cNvPr id="64" name="Textbox 64">
                          <a:extLst>
                            <a:ext uri="{C183D7F6-B498-43B3-948B-1728B52AA6E4}">
                              <adec:decorative xmlns:adec="http://schemas.microsoft.com/office/drawing/2017/decorative" val="1"/>
                            </a:ext>
                          </a:extLst>
                        </wps:cNvPr>
                        <wps:cNvSpPr txBox="1"/>
                        <wps:spPr>
                          <a:xfrm>
                            <a:off x="0" y="0"/>
                            <a:ext cx="3064510" cy="2020570"/>
                          </a:xfrm>
                          <a:prstGeom prst="rect">
                            <a:avLst/>
                          </a:prstGeom>
                        </wps:spPr>
                        <wps:txbx>
                          <w:txbxContent>
                            <w:p w14:paraId="56AE762F" w14:textId="77777777" w:rsidR="00F34A36" w:rsidRDefault="00F34A36">
                              <w:pPr>
                                <w:spacing w:before="101"/>
                                <w:rPr>
                                  <w:sz w:val="36"/>
                                </w:rPr>
                              </w:pPr>
                            </w:p>
                            <w:p w14:paraId="56AE7630" w14:textId="77777777" w:rsidR="00F34A36" w:rsidRDefault="00842BCA">
                              <w:pPr>
                                <w:ind w:left="426"/>
                                <w:rPr>
                                  <w:rFonts w:ascii="VAG Rounded"/>
                                  <w:b/>
                                  <w:sz w:val="36"/>
                                </w:rPr>
                              </w:pPr>
                              <w:bookmarkStart w:id="15" w:name="Educate_"/>
                              <w:bookmarkEnd w:id="15"/>
                              <w:r>
                                <w:rPr>
                                  <w:rFonts w:ascii="VAG Rounded"/>
                                  <w:b/>
                                  <w:color w:val="00884F"/>
                                  <w:spacing w:val="-2"/>
                                  <w:sz w:val="36"/>
                                </w:rPr>
                                <w:t>Educate</w:t>
                              </w:r>
                            </w:p>
                            <w:p w14:paraId="56AE7631" w14:textId="77777777" w:rsidR="00F34A36" w:rsidRDefault="00842BCA">
                              <w:pPr>
                                <w:spacing w:before="226" w:line="312" w:lineRule="auto"/>
                                <w:ind w:left="426" w:right="530"/>
                                <w:rPr>
                                  <w:sz w:val="24"/>
                                </w:rPr>
                              </w:pPr>
                              <w:r>
                                <w:rPr>
                                  <w:sz w:val="24"/>
                                </w:rPr>
                                <w:t>Drive positive change for people with</w:t>
                              </w:r>
                              <w:r>
                                <w:rPr>
                                  <w:spacing w:val="-10"/>
                                  <w:sz w:val="24"/>
                                </w:rPr>
                                <w:t xml:space="preserve"> </w:t>
                              </w:r>
                              <w:r>
                                <w:rPr>
                                  <w:sz w:val="24"/>
                                </w:rPr>
                                <w:t>disability</w:t>
                              </w:r>
                              <w:r>
                                <w:rPr>
                                  <w:spacing w:val="-10"/>
                                  <w:sz w:val="24"/>
                                </w:rPr>
                                <w:t xml:space="preserve"> </w:t>
                              </w:r>
                              <w:r>
                                <w:rPr>
                                  <w:sz w:val="24"/>
                                </w:rPr>
                                <w:t>through</w:t>
                              </w:r>
                              <w:r>
                                <w:rPr>
                                  <w:spacing w:val="-10"/>
                                  <w:sz w:val="24"/>
                                </w:rPr>
                                <w:t xml:space="preserve"> </w:t>
                              </w:r>
                              <w:r>
                                <w:rPr>
                                  <w:sz w:val="24"/>
                                </w:rPr>
                                <w:t>education</w:t>
                              </w:r>
                              <w:r>
                                <w:rPr>
                                  <w:spacing w:val="-10"/>
                                  <w:sz w:val="24"/>
                                </w:rPr>
                                <w:t xml:space="preserve"> </w:t>
                              </w:r>
                              <w:r>
                                <w:rPr>
                                  <w:sz w:val="24"/>
                                </w:rPr>
                                <w:t xml:space="preserve">and </w:t>
                              </w:r>
                              <w:r>
                                <w:rPr>
                                  <w:spacing w:val="-2"/>
                                  <w:sz w:val="24"/>
                                </w:rPr>
                                <w:t>advocacy.</w:t>
                              </w:r>
                            </w:p>
                          </w:txbxContent>
                        </wps:txbx>
                        <wps:bodyPr wrap="square" lIns="0" tIns="0" rIns="0" bIns="0" rtlCol="0">
                          <a:noAutofit/>
                        </wps:bodyPr>
                      </wps:wsp>
                    </wpg:wgp>
                  </a:graphicData>
                </a:graphic>
              </wp:anchor>
            </w:drawing>
          </mc:Choice>
          <mc:Fallback>
            <w:pict>
              <v:group w14:anchorId="56AE750C" id="Group 59" o:spid="_x0000_s1038" style="position:absolute;margin-left:51pt;margin-top:196.6pt;width:241.3pt;height:159.1pt;z-index:-15721984;mso-wrap-distance-left:0;mso-wrap-distance-right:0;mso-position-horizontal-relative:page" coordsize="30645,202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G9z6SQUAALsnAAAOAAAAZHJzL2Uyb0RvYy54bWzsWk1v4zYQvRfofxB0b0yKokQacRbtpgkK&#10;LLYLbIqeaVm2hcqiSiqx8+87/JIdJ5HSbYu2WPlgU9ZoNHwz1DzN8PLdYVdHD6XSlWwWMb5AcVQ2&#10;hVxVzWYR/3J38x2LI92JZiVq2ZSL+LHU8burb7+53LfzMpFbWa9KFYGSRs/37SLedl07n810sS13&#10;Ql/Itmzg5FqqnejgUG1mKyX2oH1XzxKEstleqlWrZFFqDf9eu5PxldW/XpdF9/N6rcsuqhcx2NbZ&#10;b2W/l+Z7dnUp5hsl2m1VeDPEF1ixE1UDN+1VXYtORPeqeqZqVxVKarnuLgq5m8n1uipKOweYDUZn&#10;s7lV8r61c9nM95u2hwmgPcPpi9UWHx9uVfu5/aSc9TD8IIvfNOAy27eb+el5c7w5Ch/WamcugklE&#10;B4voY49oeeiiAv4kKEspBuALOJegBNHcY15swTHPriu2P45cORNzd2NrXm/OvoX40UeI9F+D6PNW&#10;tKVFXhsIPqmoWi3iDCbSiB2E8a2PGPgHkDI3BymDoj/SHtAzjGiOKegALDBHMLLRF7BKOGMkYIV5&#10;mhKHVT9jMS/udXdbSgu7ePigO6tgswojsQ2j4tCEoYJFYMK/tuHfxRGEv4ojCP+lM6AVnbnO+NIM&#10;oz24KtiyNaY6U8z5nXwo76SV7IzzjBxC1E7JTgeMPcrUzalsSmDBkieiQSD8tlYpYSkniRVMKEmN&#10;kaA2yIRfL0s4IQ5SzjMyKJtwmlLu9EIsjghTQpmzFuxJ+bBmTHjmUKCM58PCOM8YeNZEASNkRDNO&#10;E5phK4wxTng2aAeIEOQDDC6kdFAa7k7dDI1JYP8Q0DAv5n1iJhucHbwRfnsPUmc0OJDm+aDmBHyR&#10;Oq8YBw37G5zsZAk4PhlGw9zb6rUBNWyxA82H6BAOHl1YEwjh4XlRmhkZt9zfIJ8hgnI3O1hzOM1G&#10;ppelLMshv9rHCUkRGcE54xASwf4E8zG/5CRNk9zrR5SOhGqS5ylKvf2MUYSH10HCIFxTbw/LIFOw&#10;YTwZBAfYYOfLSJJDpA95KmF5liOPD0MYPDAsz1GawZKx+uFSTEb8yxOOkiAP6w6ibdAennKzJK3+&#10;DG6GR+YLjxTOfPwAODRNRvTnDJR6/TCXfMx+UOkfRJhSjrIxe47Pekwx5vzt8ufIF7XUpQPLpBz7&#10;gO/TEDzsTxOdlnW1uqnq2qQdrTbL97WKHgRktBv78aCciAE10HOXgs1oKVePkMH3kLMXsf79Xqgy&#10;juqfGuAIEH1dGKgwWIaB6ur30hJHm/GU7u4OvwrVRi0MF3EHmfujDFRBzENGBvuNgJM1Vzby+/tO&#10;riuTrq1tziJ/ALTFUYh/nr9AcJzxFxsiXy9/eYGTvEZfJlZypH0TK3nKdyZWYt4d3BvBxEqGs/TE&#10;Sobx4f8eK3m6qF/IDUHgz9CXujEv1IRhoKuWwbxKZ+BFOu1f8E7ojKMT10JvHe2xp3oQPYuY6M7z&#10;cg28r57RHcug30x3XJHG8HUo3Li3HzGfyjV9KaZ/2Z/KNT77TcQoPCJdbEzEaCJGpjw1lWsgDp4u&#10;jYRP5RpX1ZnKNaGG5JlJaDdBcf6Mv9iexdfLX16g5FO5ZmoimUbk1ETy5ZepiTTYhJmaSH3lwDXn&#10;/7+s5KnlL+SGIDCVa4B9/ve7U9A6dnTnDmosS3mIoNUPa/mE7kTd4QcJT/u+a/XKPhvXVLZNx2PB&#10;5rW9SNCuC9t0TNvO7K/xDT6zc8bW7M6wc1twzmhrd1ge7C6hvsb0N/Ud39A9BFPsDjHbR/W72cwW&#10;tNNjWyc87rm7+gMAAP//AwBQSwMEFAAGAAgAAAAhAJD23OHiAAAACwEAAA8AAABkcnMvZG93bnJl&#10;di54bWxMj0FLw0AUhO+C/2F5gje72aStNWZTSlFPRbAVxNtr8pqEZt+G7DZJ/73rSY/DDDPfZOvJ&#10;tGKg3jWWNahZBIK4sGXDlYbPw+vDCoTzyCW2lknDlRys89ubDNPSjvxBw95XIpSwS1FD7X2XSumK&#10;mgy6me2Ig3eyvUEfZF/JsscxlJtWxlG0lAYbDgs1drStqTjvL0bD24jjJlEvw+582l6/D4v3r50i&#10;re/vps0zCE+T/wvDL35AhzwwHe2FSyfaoKM4fPEakqckBhESi9V8CeKo4VGpOcg8k/8/5D8AAAD/&#10;/wMAUEsBAi0AFAAGAAgAAAAhALaDOJL+AAAA4QEAABMAAAAAAAAAAAAAAAAAAAAAAFtDb250ZW50&#10;X1R5cGVzXS54bWxQSwECLQAUAAYACAAAACEAOP0h/9YAAACUAQAACwAAAAAAAAAAAAAAAAAvAQAA&#10;X3JlbHMvLnJlbHNQSwECLQAUAAYACAAAACEA2Rvc+kkFAAC7JwAADgAAAAAAAAAAAAAAAAAuAgAA&#10;ZHJzL2Uyb0RvYy54bWxQSwECLQAUAAYACAAAACEAkPbc4eIAAAALAQAADwAAAAAAAAAAAAAAAACj&#10;BwAAZHJzL2Rvd25yZXYueG1sUEsFBgAAAAAEAAQA8wAAALIIAAAAAA==&#10;">
                <v:shape id="Graphic 60" o:spid="_x0000_s1039" style="position:absolute;left:571;top:190;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uHxvwAAANsAAAAPAAAAZHJzL2Rvd25yZXYueG1sRE9NT8JA&#10;EL2b8B82Q+JNtpCIUFgI2GC8WvQ+dIe22p1tdkeo/nr3YMLx5X2vt4Pr1IVCbD0bmE4yUMSVty3X&#10;Bt6Ph4cFqCjIFjvPZOCHImw3o7s15tZf+Y0updQqhXDM0UAj0udax6ohh3Hie+LEnX1wKAmGWtuA&#10;1xTuOj3Lsrl22HJqaLCn54aqr/LbGSjk9BTk4xDw9yUW5bLr95/FozH342G3AiU0yE387361BuZp&#10;ffqSfoDe/AEAAP//AwBQSwECLQAUAAYACAAAACEA2+H2y+4AAACFAQAAEwAAAAAAAAAAAAAAAAAA&#10;AAAAW0NvbnRlbnRfVHlwZXNdLnhtbFBLAQItABQABgAIAAAAIQBa9CxbvwAAABUBAAALAAAAAAAA&#10;AAAAAAAAAB8BAABfcmVscy8ucmVsc1BLAQItABQABgAIAAAAIQD+3uHxvwAAANsAAAAPAAAAAAAA&#10;AAAAAAAAAAcCAABkcnMvZG93bnJldi54bWxQSwUGAAAAAAMAAwC3AAAA8wIAAAAA&#10;" path="m2988005,l432003,,384932,2534,339330,9963,295459,22023,253583,38449,213965,58979,176870,83349r-34309,27947l111300,142555,83353,176865,58982,213960,38451,253577,22024,295454,9964,339326,2535,384930,,432003,,1944001r2556001,l2603074,1941466r45604,-7429l2692550,1921977r41877,-16428l2774044,1885019r37096,-24371l2845449,1832700r31259,-31260l2904655,1767131r24370,-37096l2949555,1690418r16426,-41876l2978041,1604671r7429,-45603l2988005,1511998,2988005,xe" stroked="f">
                  <v:path arrowok="t"/>
                </v:shape>
                <v:shape id="Graphic 61" o:spid="_x0000_s1040" style="position:absolute;left:571;top:190;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tX03wQAAANsAAAAPAAAAZHJzL2Rvd25yZXYueG1sRI9Pi8Iw&#10;FMTvC36H8ARva6pIka5RdgVB8bD4B7w+mmdbtnkJTTT125sFweMwM79hFqvetOJOnW8sK5iMMxDE&#10;pdUNVwrOp83nHIQPyBpby6TgQR5Wy8HHAgttIx/ofgyVSBD2BSqoQ3CFlL6syaAfW0ecvKvtDIYk&#10;u0rqDmOCm1ZOsyyXBhtOCzU6WtdU/h1vRgHGX9rvHF91OXP5YX6J/fQnKjUa9t9fIAL14R1+tbda&#10;QT6B/y/pB8jlEwAA//8DAFBLAQItABQABgAIAAAAIQDb4fbL7gAAAIUBAAATAAAAAAAAAAAAAAAA&#10;AAAAAABbQ29udGVudF9UeXBlc10ueG1sUEsBAi0AFAAGAAgAAAAhAFr0LFu/AAAAFQEAAAsAAAAA&#10;AAAAAAAAAAAAHwEAAF9yZWxzLy5yZWxzUEsBAi0AFAAGAAgAAAAhACe1fTfBAAAA2wAAAA8AAAAA&#10;AAAAAAAAAAAABwIAAGRycy9kb3ducmV2LnhtbFBLBQYAAAAAAwADALcAAAD1AgAAAAA=&#10;" path="m432003,l384932,2534,339330,9963,295459,22023,253583,38449,213965,58979,176870,83349r-34309,27947l111300,142555,83353,176865,58982,213960,38451,253577,22024,295454,9964,339326,2535,384930,,432003,,1944001r2556001,l2603074,1941466r45604,-7429l2692550,1921977r41877,-16428l2774044,1885019r37096,-24371l2845449,1832700r31259,-31260l2904655,1767131r24370,-37096l2949555,1690418r16426,-41876l2978041,1604671r7429,-45603l2988005,1511998,2988005,,432003,xe" filled="f" strokecolor="#005496" strokeweight="3pt">
                  <v:path arrowok="t"/>
                </v:shape>
                <v:shape id="Graphic 62" o:spid="_x0000_s1041" style="position:absolute;left:190;top:571;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NodwgAAANsAAAAPAAAAZHJzL2Rvd25yZXYueG1sRI9BT8JA&#10;FITvJv6HzTPxJltJQCgsRG0wXi1wf3QfbbX7ttl9QPXXuyYmHCcz801muR5cp84UYuvZwOMoA0Vc&#10;edtybWC33TzMQEVBtth5JgPfFGG9ur1ZYm79hT/oXEqtEoRjjgYakT7XOlYNOYwj3xMn7+iDQ0ky&#10;1NoGvCS46/Q4y6baYctpocGeXhuqvsqTM1DI4SnIfhPw5y0W5bzrXz6LiTH3d8PzApTQINfwf/vd&#10;GpiO4e9L+gF69QsAAP//AwBQSwECLQAUAAYACAAAACEA2+H2y+4AAACFAQAAEwAAAAAAAAAAAAAA&#10;AAAAAAAAW0NvbnRlbnRfVHlwZXNdLnhtbFBLAQItABQABgAIAAAAIQBa9CxbvwAAABUBAAALAAAA&#10;AAAAAAAAAAAAAB8BAABfcmVscy8ucmVsc1BLAQItABQABgAIAAAAIQBhQNodwgAAANsAAAAPAAAA&#10;AAAAAAAAAAAAAAcCAABkcnMvZG93bnJldi54bWxQSwUGAAAAAAMAAwC3AAAA9gIAAAAA&#10;" path="m2988005,l432003,,384932,2534,339330,9963,295459,22023,253583,38449,213965,58979,176870,83349r-34309,27947l111300,142555,83353,176865,58982,213960,38451,253577,22024,295454,9964,339326,2535,384930,,432003,,1944001r2556001,l2603074,1941466r45604,-7429l2692550,1921977r41877,-16428l2774044,1885019r37096,-24371l2845449,1832700r31259,-31260l2904655,1767131r24370,-37096l2949555,1690418r16426,-41876l2978041,1604671r7429,-45603l2988005,1511998,2988005,xe" stroked="f">
                  <v:path arrowok="t"/>
                </v:shape>
                <v:shape id="Graphic 63" o:spid="_x0000_s1042" style="position:absolute;left:190;top:571;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0bbwgAAANsAAAAPAAAAZHJzL2Rvd25yZXYueG1sRI9BawIx&#10;FITvQv9DeAVvmq2VRbZGaQtCxYO4Fnp9bJ67SzcvYRPN+u+NIHgcZuYbZrkeTCcu1PvWsoK3aQaC&#10;uLK65VrB73EzWYDwAVljZ5kUXMnDevUyWmKhbeQDXcpQiwRhX6CCJgRXSOmrhgz6qXXEyTvZ3mBI&#10;sq+l7jEmuOnkLMtyabDltNCgo++Gqv/ybBRg3NNu6/ikq7nLD4u/OMy+olLj1+HzA0SgITzDj/aP&#10;VpC/w/1L+gFydQMAAP//AwBQSwECLQAUAAYACAAAACEA2+H2y+4AAACFAQAAEwAAAAAAAAAAAAAA&#10;AAAAAAAAW0NvbnRlbnRfVHlwZXNdLnhtbFBLAQItABQABgAIAAAAIQBa9CxbvwAAABUBAAALAAAA&#10;AAAAAAAAAAAAAB8BAABfcmVscy8ucmVsc1BLAQItABQABgAIAAAAIQC4K0bbwgAAANsAAAAPAAAA&#10;AAAAAAAAAAAAAAcCAABkcnMvZG93bnJldi54bWxQSwUGAAAAAAMAAwC3AAAA9gIAAAAA&#10;" path="m432003,l384932,2534,339330,9963,295459,22023,253583,38449,213965,58979,176870,83349r-34309,27947l111300,142555,83353,176865,58982,213960,38451,253577,22024,295454,9964,339326,2535,384930,,432003,,1944001r2556001,l2603074,1941466r45604,-7429l2692550,1921977r41877,-16428l2774044,1885019r37096,-24371l2845449,1832700r31259,-31260l2904655,1767131r24370,-37096l2949555,1690418r16426,-41876l2978041,1604671r7429,-45603l2988005,1511998,2988005,,432003,xe" filled="f" strokecolor="#005496" strokeweight="3pt">
                  <v:path arrowok="t"/>
                </v:shape>
                <v:shape id="Textbox 64" o:spid="_x0000_s1043" type="#_x0000_t202" alt="&quot;&quot;" style="position:absolute;width:30645;height:202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NfJxAAAANsAAAAPAAAAZHJzL2Rvd25yZXYueG1sRI9Ba8JA&#10;FITvBf/D8oTe6sZSQhvdiEgLQqEY48HjM/uSLGbfptlV03/fFQo9DjPzDbNcjbYTVxq8caxgPktA&#10;EFdOG24UHMqPp1cQPiBr7ByTgh/ysMonD0vMtLtxQdd9aESEsM9QQRtCn0npq5Ys+pnriaNXu8Fi&#10;iHJopB7wFuG2k89JkkqLhuNCiz1tWqrO+4tVsD5y8W6+v067oi5MWb4l/JmelXqcjusFiEBj+A//&#10;tbdaQfoC9y/xB8j8FwAA//8DAFBLAQItABQABgAIAAAAIQDb4fbL7gAAAIUBAAATAAAAAAAAAAAA&#10;AAAAAAAAAABbQ29udGVudF9UeXBlc10ueG1sUEsBAi0AFAAGAAgAAAAhAFr0LFu/AAAAFQEAAAsA&#10;AAAAAAAAAAAAAAAAHwEAAF9yZWxzLy5yZWxzUEsBAi0AFAAGAAgAAAAhADIE18nEAAAA2wAAAA8A&#10;AAAAAAAAAAAAAAAABwIAAGRycy9kb3ducmV2LnhtbFBLBQYAAAAAAwADALcAAAD4AgAAAAA=&#10;" filled="f" stroked="f">
                  <v:textbox inset="0,0,0,0">
                    <w:txbxContent>
                      <w:p w14:paraId="56AE762F" w14:textId="77777777" w:rsidR="00F34A36" w:rsidRDefault="00F34A36">
                        <w:pPr>
                          <w:spacing w:before="101"/>
                          <w:rPr>
                            <w:sz w:val="36"/>
                          </w:rPr>
                        </w:pPr>
                      </w:p>
                      <w:p w14:paraId="56AE7630" w14:textId="77777777" w:rsidR="00F34A36" w:rsidRDefault="00842BCA">
                        <w:pPr>
                          <w:ind w:left="426"/>
                          <w:rPr>
                            <w:rFonts w:ascii="VAG Rounded"/>
                            <w:b/>
                            <w:sz w:val="36"/>
                          </w:rPr>
                        </w:pPr>
                        <w:bookmarkStart w:id="16" w:name="Educate_"/>
                        <w:bookmarkEnd w:id="16"/>
                        <w:r>
                          <w:rPr>
                            <w:rFonts w:ascii="VAG Rounded"/>
                            <w:b/>
                            <w:color w:val="00884F"/>
                            <w:spacing w:val="-2"/>
                            <w:sz w:val="36"/>
                          </w:rPr>
                          <w:t>Educate</w:t>
                        </w:r>
                      </w:p>
                      <w:p w14:paraId="56AE7631" w14:textId="77777777" w:rsidR="00F34A36" w:rsidRDefault="00842BCA">
                        <w:pPr>
                          <w:spacing w:before="226" w:line="312" w:lineRule="auto"/>
                          <w:ind w:left="426" w:right="530"/>
                          <w:rPr>
                            <w:sz w:val="24"/>
                          </w:rPr>
                        </w:pPr>
                        <w:r>
                          <w:rPr>
                            <w:sz w:val="24"/>
                          </w:rPr>
                          <w:t>Drive positive change for people with</w:t>
                        </w:r>
                        <w:r>
                          <w:rPr>
                            <w:spacing w:val="-10"/>
                            <w:sz w:val="24"/>
                          </w:rPr>
                          <w:t xml:space="preserve"> </w:t>
                        </w:r>
                        <w:r>
                          <w:rPr>
                            <w:sz w:val="24"/>
                          </w:rPr>
                          <w:t>disability</w:t>
                        </w:r>
                        <w:r>
                          <w:rPr>
                            <w:spacing w:val="-10"/>
                            <w:sz w:val="24"/>
                          </w:rPr>
                          <w:t xml:space="preserve"> </w:t>
                        </w:r>
                        <w:r>
                          <w:rPr>
                            <w:sz w:val="24"/>
                          </w:rPr>
                          <w:t>through</w:t>
                        </w:r>
                        <w:r>
                          <w:rPr>
                            <w:spacing w:val="-10"/>
                            <w:sz w:val="24"/>
                          </w:rPr>
                          <w:t xml:space="preserve"> </w:t>
                        </w:r>
                        <w:r>
                          <w:rPr>
                            <w:sz w:val="24"/>
                          </w:rPr>
                          <w:t>education</w:t>
                        </w:r>
                        <w:r>
                          <w:rPr>
                            <w:spacing w:val="-10"/>
                            <w:sz w:val="24"/>
                          </w:rPr>
                          <w:t xml:space="preserve"> </w:t>
                        </w:r>
                        <w:r>
                          <w:rPr>
                            <w:sz w:val="24"/>
                          </w:rPr>
                          <w:t xml:space="preserve">and </w:t>
                        </w:r>
                        <w:r>
                          <w:rPr>
                            <w:spacing w:val="-2"/>
                            <w:sz w:val="24"/>
                          </w:rPr>
                          <w:t>advocacy.</w:t>
                        </w:r>
                      </w:p>
                    </w:txbxContent>
                  </v:textbox>
                </v:shape>
                <w10:wrap type="topAndBottom" anchorx="page"/>
              </v:group>
            </w:pict>
          </mc:Fallback>
        </mc:AlternateContent>
      </w:r>
      <w:r>
        <w:rPr>
          <w:noProof/>
          <w:sz w:val="20"/>
        </w:rPr>
        <mc:AlternateContent>
          <mc:Choice Requires="wpg">
            <w:drawing>
              <wp:anchor distT="0" distB="0" distL="0" distR="0" simplePos="0" relativeHeight="487595008" behindDoc="1" locked="0" layoutInCell="1" allowOverlap="1" wp14:anchorId="56AE750E" wp14:editId="2E8325F3">
                <wp:simplePos x="0" y="0"/>
                <wp:positionH relativeFrom="page">
                  <wp:posOffset>3847796</wp:posOffset>
                </wp:positionH>
                <wp:positionV relativeFrom="paragraph">
                  <wp:posOffset>2496691</wp:posOffset>
                </wp:positionV>
                <wp:extent cx="3064510" cy="2020570"/>
                <wp:effectExtent l="0" t="0" r="0" b="0"/>
                <wp:wrapTopAndBottom/>
                <wp:docPr id="65" name="Group 6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064510" cy="2020570"/>
                          <a:chOff x="0" y="0"/>
                          <a:chExt cx="3064510" cy="2020570"/>
                        </a:xfrm>
                      </wpg:grpSpPr>
                      <wps:wsp>
                        <wps:cNvPr id="66" name="Graphic 66"/>
                        <wps:cNvSpPr/>
                        <wps:spPr>
                          <a:xfrm>
                            <a:off x="19050" y="19050"/>
                            <a:ext cx="2988310" cy="1944370"/>
                          </a:xfrm>
                          <a:custGeom>
                            <a:avLst/>
                            <a:gdLst/>
                            <a:ahLst/>
                            <a:cxnLst/>
                            <a:rect l="l" t="t" r="r" b="b"/>
                            <a:pathLst>
                              <a:path w="2988310" h="1944370">
                                <a:moveTo>
                                  <a:pt x="2556001" y="0"/>
                                </a:moveTo>
                                <a:lnTo>
                                  <a:pt x="0" y="0"/>
                                </a:lnTo>
                                <a:lnTo>
                                  <a:pt x="0" y="1511998"/>
                                </a:lnTo>
                                <a:lnTo>
                                  <a:pt x="2535" y="1559071"/>
                                </a:lnTo>
                                <a:lnTo>
                                  <a:pt x="9964" y="1604675"/>
                                </a:lnTo>
                                <a:lnTo>
                                  <a:pt x="22024" y="1648547"/>
                                </a:lnTo>
                                <a:lnTo>
                                  <a:pt x="38451" y="1690423"/>
                                </a:lnTo>
                                <a:lnTo>
                                  <a:pt x="58982" y="1730041"/>
                                </a:lnTo>
                                <a:lnTo>
                                  <a:pt x="83353" y="1767136"/>
                                </a:lnTo>
                                <a:lnTo>
                                  <a:pt x="111300" y="1801445"/>
                                </a:lnTo>
                                <a:lnTo>
                                  <a:pt x="142561" y="1832705"/>
                                </a:lnTo>
                                <a:lnTo>
                                  <a:pt x="176870" y="1860651"/>
                                </a:lnTo>
                                <a:lnTo>
                                  <a:pt x="213965" y="1885021"/>
                                </a:lnTo>
                                <a:lnTo>
                                  <a:pt x="253583" y="1905551"/>
                                </a:lnTo>
                                <a:lnTo>
                                  <a:pt x="295459" y="1921978"/>
                                </a:lnTo>
                                <a:lnTo>
                                  <a:pt x="339330" y="1934037"/>
                                </a:lnTo>
                                <a:lnTo>
                                  <a:pt x="384932" y="1941466"/>
                                </a:lnTo>
                                <a:lnTo>
                                  <a:pt x="432003" y="1944001"/>
                                </a:lnTo>
                                <a:lnTo>
                                  <a:pt x="2988005" y="1944001"/>
                                </a:lnTo>
                                <a:lnTo>
                                  <a:pt x="2988005" y="432003"/>
                                </a:lnTo>
                                <a:lnTo>
                                  <a:pt x="2985470" y="384930"/>
                                </a:lnTo>
                                <a:lnTo>
                                  <a:pt x="2978041" y="339326"/>
                                </a:lnTo>
                                <a:lnTo>
                                  <a:pt x="2965981" y="295454"/>
                                </a:lnTo>
                                <a:lnTo>
                                  <a:pt x="2949555" y="253577"/>
                                </a:lnTo>
                                <a:lnTo>
                                  <a:pt x="2929025" y="213960"/>
                                </a:lnTo>
                                <a:lnTo>
                                  <a:pt x="2904655" y="176865"/>
                                </a:lnTo>
                                <a:lnTo>
                                  <a:pt x="2876708" y="142555"/>
                                </a:lnTo>
                                <a:lnTo>
                                  <a:pt x="2845449" y="111296"/>
                                </a:lnTo>
                                <a:lnTo>
                                  <a:pt x="2811140" y="83349"/>
                                </a:lnTo>
                                <a:lnTo>
                                  <a:pt x="2774044" y="58979"/>
                                </a:lnTo>
                                <a:lnTo>
                                  <a:pt x="2734427" y="38449"/>
                                </a:lnTo>
                                <a:lnTo>
                                  <a:pt x="2692550" y="22023"/>
                                </a:lnTo>
                                <a:lnTo>
                                  <a:pt x="2648678" y="9963"/>
                                </a:lnTo>
                                <a:lnTo>
                                  <a:pt x="2603074" y="2534"/>
                                </a:lnTo>
                                <a:lnTo>
                                  <a:pt x="2556001" y="0"/>
                                </a:lnTo>
                                <a:close/>
                              </a:path>
                            </a:pathLst>
                          </a:custGeom>
                          <a:solidFill>
                            <a:srgbClr val="FFFFFF"/>
                          </a:solidFill>
                        </wps:spPr>
                        <wps:bodyPr wrap="square" lIns="0" tIns="0" rIns="0" bIns="0" rtlCol="0">
                          <a:prstTxWarp prst="textNoShape">
                            <a:avLst/>
                          </a:prstTxWarp>
                          <a:noAutofit/>
                        </wps:bodyPr>
                      </wps:wsp>
                      <wps:wsp>
                        <wps:cNvPr id="67" name="Graphic 67"/>
                        <wps:cNvSpPr/>
                        <wps:spPr>
                          <a:xfrm>
                            <a:off x="19050" y="19050"/>
                            <a:ext cx="2988310" cy="1944370"/>
                          </a:xfrm>
                          <a:custGeom>
                            <a:avLst/>
                            <a:gdLst/>
                            <a:ahLst/>
                            <a:cxnLst/>
                            <a:rect l="l" t="t" r="r" b="b"/>
                            <a:pathLst>
                              <a:path w="2988310" h="1944370">
                                <a:moveTo>
                                  <a:pt x="432003" y="1944001"/>
                                </a:moveTo>
                                <a:lnTo>
                                  <a:pt x="384932" y="1941466"/>
                                </a:lnTo>
                                <a:lnTo>
                                  <a:pt x="339330" y="1934037"/>
                                </a:lnTo>
                                <a:lnTo>
                                  <a:pt x="295459" y="1921978"/>
                                </a:lnTo>
                                <a:lnTo>
                                  <a:pt x="253583" y="1905551"/>
                                </a:lnTo>
                                <a:lnTo>
                                  <a:pt x="213965" y="1885021"/>
                                </a:lnTo>
                                <a:lnTo>
                                  <a:pt x="176870" y="1860651"/>
                                </a:lnTo>
                                <a:lnTo>
                                  <a:pt x="142561" y="1832705"/>
                                </a:lnTo>
                                <a:lnTo>
                                  <a:pt x="111300" y="1801445"/>
                                </a:lnTo>
                                <a:lnTo>
                                  <a:pt x="83353" y="1767136"/>
                                </a:lnTo>
                                <a:lnTo>
                                  <a:pt x="58982" y="1730041"/>
                                </a:lnTo>
                                <a:lnTo>
                                  <a:pt x="38451" y="1690423"/>
                                </a:lnTo>
                                <a:lnTo>
                                  <a:pt x="22024" y="1648547"/>
                                </a:lnTo>
                                <a:lnTo>
                                  <a:pt x="9964" y="1604675"/>
                                </a:lnTo>
                                <a:lnTo>
                                  <a:pt x="2535" y="1559071"/>
                                </a:lnTo>
                                <a:lnTo>
                                  <a:pt x="0" y="1511998"/>
                                </a:lnTo>
                                <a:lnTo>
                                  <a:pt x="0" y="0"/>
                                </a:lnTo>
                                <a:lnTo>
                                  <a:pt x="2556001" y="0"/>
                                </a:lnTo>
                                <a:lnTo>
                                  <a:pt x="2603074" y="2534"/>
                                </a:lnTo>
                                <a:lnTo>
                                  <a:pt x="2648678" y="9963"/>
                                </a:lnTo>
                                <a:lnTo>
                                  <a:pt x="2692550" y="22023"/>
                                </a:lnTo>
                                <a:lnTo>
                                  <a:pt x="2734427" y="38449"/>
                                </a:lnTo>
                                <a:lnTo>
                                  <a:pt x="2774044" y="58979"/>
                                </a:lnTo>
                                <a:lnTo>
                                  <a:pt x="2811140" y="83349"/>
                                </a:lnTo>
                                <a:lnTo>
                                  <a:pt x="2845449" y="111296"/>
                                </a:lnTo>
                                <a:lnTo>
                                  <a:pt x="2876708" y="142555"/>
                                </a:lnTo>
                                <a:lnTo>
                                  <a:pt x="2904655" y="176865"/>
                                </a:lnTo>
                                <a:lnTo>
                                  <a:pt x="2929025" y="213960"/>
                                </a:lnTo>
                                <a:lnTo>
                                  <a:pt x="2949555" y="253577"/>
                                </a:lnTo>
                                <a:lnTo>
                                  <a:pt x="2965981" y="295454"/>
                                </a:lnTo>
                                <a:lnTo>
                                  <a:pt x="2978041" y="339326"/>
                                </a:lnTo>
                                <a:lnTo>
                                  <a:pt x="2985470" y="384930"/>
                                </a:lnTo>
                                <a:lnTo>
                                  <a:pt x="2988005" y="432003"/>
                                </a:lnTo>
                                <a:lnTo>
                                  <a:pt x="2988005" y="1944001"/>
                                </a:lnTo>
                                <a:lnTo>
                                  <a:pt x="432003" y="1944001"/>
                                </a:lnTo>
                                <a:close/>
                              </a:path>
                            </a:pathLst>
                          </a:custGeom>
                          <a:ln w="38100">
                            <a:solidFill>
                              <a:srgbClr val="005496"/>
                            </a:solidFill>
                            <a:prstDash val="solid"/>
                          </a:ln>
                        </wps:spPr>
                        <wps:bodyPr wrap="square" lIns="0" tIns="0" rIns="0" bIns="0" rtlCol="0">
                          <a:prstTxWarp prst="textNoShape">
                            <a:avLst/>
                          </a:prstTxWarp>
                          <a:noAutofit/>
                        </wps:bodyPr>
                      </wps:wsp>
                      <wps:wsp>
                        <wps:cNvPr id="68" name="Graphic 68"/>
                        <wps:cNvSpPr/>
                        <wps:spPr>
                          <a:xfrm>
                            <a:off x="57150" y="57149"/>
                            <a:ext cx="2988310" cy="1944370"/>
                          </a:xfrm>
                          <a:custGeom>
                            <a:avLst/>
                            <a:gdLst/>
                            <a:ahLst/>
                            <a:cxnLst/>
                            <a:rect l="l" t="t" r="r" b="b"/>
                            <a:pathLst>
                              <a:path w="2988310" h="1944370">
                                <a:moveTo>
                                  <a:pt x="2556001" y="0"/>
                                </a:moveTo>
                                <a:lnTo>
                                  <a:pt x="0" y="0"/>
                                </a:lnTo>
                                <a:lnTo>
                                  <a:pt x="0" y="1511998"/>
                                </a:lnTo>
                                <a:lnTo>
                                  <a:pt x="2535" y="1559071"/>
                                </a:lnTo>
                                <a:lnTo>
                                  <a:pt x="9964" y="1604675"/>
                                </a:lnTo>
                                <a:lnTo>
                                  <a:pt x="22024" y="1648547"/>
                                </a:lnTo>
                                <a:lnTo>
                                  <a:pt x="38451" y="1690423"/>
                                </a:lnTo>
                                <a:lnTo>
                                  <a:pt x="58982" y="1730041"/>
                                </a:lnTo>
                                <a:lnTo>
                                  <a:pt x="83353" y="1767136"/>
                                </a:lnTo>
                                <a:lnTo>
                                  <a:pt x="111300" y="1801445"/>
                                </a:lnTo>
                                <a:lnTo>
                                  <a:pt x="142561" y="1832705"/>
                                </a:lnTo>
                                <a:lnTo>
                                  <a:pt x="176870" y="1860651"/>
                                </a:lnTo>
                                <a:lnTo>
                                  <a:pt x="213965" y="1885021"/>
                                </a:lnTo>
                                <a:lnTo>
                                  <a:pt x="253583" y="1905551"/>
                                </a:lnTo>
                                <a:lnTo>
                                  <a:pt x="295459" y="1921978"/>
                                </a:lnTo>
                                <a:lnTo>
                                  <a:pt x="339330" y="1934037"/>
                                </a:lnTo>
                                <a:lnTo>
                                  <a:pt x="384932" y="1941466"/>
                                </a:lnTo>
                                <a:lnTo>
                                  <a:pt x="432003" y="1944001"/>
                                </a:lnTo>
                                <a:lnTo>
                                  <a:pt x="2988005" y="1944001"/>
                                </a:lnTo>
                                <a:lnTo>
                                  <a:pt x="2988005" y="432003"/>
                                </a:lnTo>
                                <a:lnTo>
                                  <a:pt x="2985470" y="384930"/>
                                </a:lnTo>
                                <a:lnTo>
                                  <a:pt x="2978041" y="339326"/>
                                </a:lnTo>
                                <a:lnTo>
                                  <a:pt x="2965981" y="295454"/>
                                </a:lnTo>
                                <a:lnTo>
                                  <a:pt x="2949555" y="253577"/>
                                </a:lnTo>
                                <a:lnTo>
                                  <a:pt x="2929025" y="213960"/>
                                </a:lnTo>
                                <a:lnTo>
                                  <a:pt x="2904655" y="176865"/>
                                </a:lnTo>
                                <a:lnTo>
                                  <a:pt x="2876708" y="142555"/>
                                </a:lnTo>
                                <a:lnTo>
                                  <a:pt x="2845449" y="111296"/>
                                </a:lnTo>
                                <a:lnTo>
                                  <a:pt x="2811140" y="83349"/>
                                </a:lnTo>
                                <a:lnTo>
                                  <a:pt x="2774044" y="58979"/>
                                </a:lnTo>
                                <a:lnTo>
                                  <a:pt x="2734427" y="38449"/>
                                </a:lnTo>
                                <a:lnTo>
                                  <a:pt x="2692550" y="22023"/>
                                </a:lnTo>
                                <a:lnTo>
                                  <a:pt x="2648678" y="9963"/>
                                </a:lnTo>
                                <a:lnTo>
                                  <a:pt x="2603074" y="2534"/>
                                </a:lnTo>
                                <a:lnTo>
                                  <a:pt x="2556001" y="0"/>
                                </a:lnTo>
                                <a:close/>
                              </a:path>
                            </a:pathLst>
                          </a:custGeom>
                          <a:solidFill>
                            <a:srgbClr val="FFFFFF"/>
                          </a:solidFill>
                        </wps:spPr>
                        <wps:bodyPr wrap="square" lIns="0" tIns="0" rIns="0" bIns="0" rtlCol="0">
                          <a:prstTxWarp prst="textNoShape">
                            <a:avLst/>
                          </a:prstTxWarp>
                          <a:noAutofit/>
                        </wps:bodyPr>
                      </wps:wsp>
                      <wps:wsp>
                        <wps:cNvPr id="69" name="Graphic 69"/>
                        <wps:cNvSpPr/>
                        <wps:spPr>
                          <a:xfrm>
                            <a:off x="57150" y="57149"/>
                            <a:ext cx="2988310" cy="1944370"/>
                          </a:xfrm>
                          <a:custGeom>
                            <a:avLst/>
                            <a:gdLst/>
                            <a:ahLst/>
                            <a:cxnLst/>
                            <a:rect l="l" t="t" r="r" b="b"/>
                            <a:pathLst>
                              <a:path w="2988310" h="1944370">
                                <a:moveTo>
                                  <a:pt x="432003" y="1944001"/>
                                </a:moveTo>
                                <a:lnTo>
                                  <a:pt x="384932" y="1941466"/>
                                </a:lnTo>
                                <a:lnTo>
                                  <a:pt x="339330" y="1934037"/>
                                </a:lnTo>
                                <a:lnTo>
                                  <a:pt x="295459" y="1921978"/>
                                </a:lnTo>
                                <a:lnTo>
                                  <a:pt x="253583" y="1905551"/>
                                </a:lnTo>
                                <a:lnTo>
                                  <a:pt x="213965" y="1885021"/>
                                </a:lnTo>
                                <a:lnTo>
                                  <a:pt x="176870" y="1860651"/>
                                </a:lnTo>
                                <a:lnTo>
                                  <a:pt x="142561" y="1832705"/>
                                </a:lnTo>
                                <a:lnTo>
                                  <a:pt x="111300" y="1801445"/>
                                </a:lnTo>
                                <a:lnTo>
                                  <a:pt x="83353" y="1767136"/>
                                </a:lnTo>
                                <a:lnTo>
                                  <a:pt x="58982" y="1730041"/>
                                </a:lnTo>
                                <a:lnTo>
                                  <a:pt x="38451" y="1690423"/>
                                </a:lnTo>
                                <a:lnTo>
                                  <a:pt x="22024" y="1648547"/>
                                </a:lnTo>
                                <a:lnTo>
                                  <a:pt x="9964" y="1604675"/>
                                </a:lnTo>
                                <a:lnTo>
                                  <a:pt x="2535" y="1559071"/>
                                </a:lnTo>
                                <a:lnTo>
                                  <a:pt x="0" y="1511998"/>
                                </a:lnTo>
                                <a:lnTo>
                                  <a:pt x="0" y="0"/>
                                </a:lnTo>
                                <a:lnTo>
                                  <a:pt x="2556001" y="0"/>
                                </a:lnTo>
                                <a:lnTo>
                                  <a:pt x="2603074" y="2534"/>
                                </a:lnTo>
                                <a:lnTo>
                                  <a:pt x="2648678" y="9963"/>
                                </a:lnTo>
                                <a:lnTo>
                                  <a:pt x="2692550" y="22023"/>
                                </a:lnTo>
                                <a:lnTo>
                                  <a:pt x="2734427" y="38449"/>
                                </a:lnTo>
                                <a:lnTo>
                                  <a:pt x="2774044" y="58979"/>
                                </a:lnTo>
                                <a:lnTo>
                                  <a:pt x="2811140" y="83349"/>
                                </a:lnTo>
                                <a:lnTo>
                                  <a:pt x="2845449" y="111296"/>
                                </a:lnTo>
                                <a:lnTo>
                                  <a:pt x="2876708" y="142555"/>
                                </a:lnTo>
                                <a:lnTo>
                                  <a:pt x="2904655" y="176865"/>
                                </a:lnTo>
                                <a:lnTo>
                                  <a:pt x="2929025" y="213960"/>
                                </a:lnTo>
                                <a:lnTo>
                                  <a:pt x="2949555" y="253577"/>
                                </a:lnTo>
                                <a:lnTo>
                                  <a:pt x="2965981" y="295454"/>
                                </a:lnTo>
                                <a:lnTo>
                                  <a:pt x="2978041" y="339326"/>
                                </a:lnTo>
                                <a:lnTo>
                                  <a:pt x="2985470" y="384930"/>
                                </a:lnTo>
                                <a:lnTo>
                                  <a:pt x="2988005" y="432003"/>
                                </a:lnTo>
                                <a:lnTo>
                                  <a:pt x="2988005" y="1944001"/>
                                </a:lnTo>
                                <a:lnTo>
                                  <a:pt x="432003" y="1944001"/>
                                </a:lnTo>
                                <a:close/>
                              </a:path>
                            </a:pathLst>
                          </a:custGeom>
                          <a:ln w="38100">
                            <a:solidFill>
                              <a:srgbClr val="005496"/>
                            </a:solidFill>
                            <a:prstDash val="solid"/>
                          </a:ln>
                        </wps:spPr>
                        <wps:bodyPr wrap="square" lIns="0" tIns="0" rIns="0" bIns="0" rtlCol="0">
                          <a:prstTxWarp prst="textNoShape">
                            <a:avLst/>
                          </a:prstTxWarp>
                          <a:noAutofit/>
                        </wps:bodyPr>
                      </wps:wsp>
                      <wps:wsp>
                        <wps:cNvPr id="70" name="Textbox 70">
                          <a:extLst>
                            <a:ext uri="{C183D7F6-B498-43B3-948B-1728B52AA6E4}">
                              <adec:decorative xmlns:adec="http://schemas.microsoft.com/office/drawing/2017/decorative" val="1"/>
                            </a:ext>
                          </a:extLst>
                        </wps:cNvPr>
                        <wps:cNvSpPr txBox="1"/>
                        <wps:spPr>
                          <a:xfrm>
                            <a:off x="0" y="0"/>
                            <a:ext cx="3064510" cy="2020570"/>
                          </a:xfrm>
                          <a:prstGeom prst="rect">
                            <a:avLst/>
                          </a:prstGeom>
                        </wps:spPr>
                        <wps:txbx>
                          <w:txbxContent>
                            <w:p w14:paraId="56AE7632" w14:textId="77777777" w:rsidR="00F34A36" w:rsidRDefault="00F34A36">
                              <w:pPr>
                                <w:spacing w:before="48"/>
                                <w:rPr>
                                  <w:sz w:val="40"/>
                                </w:rPr>
                              </w:pPr>
                            </w:p>
                            <w:p w14:paraId="56AE7633" w14:textId="77777777" w:rsidR="00F34A36" w:rsidRDefault="00842BCA">
                              <w:pPr>
                                <w:ind w:left="486"/>
                                <w:rPr>
                                  <w:rFonts w:ascii="VAG Rounded"/>
                                  <w:b/>
                                  <w:sz w:val="40"/>
                                </w:rPr>
                              </w:pPr>
                              <w:bookmarkStart w:id="17" w:name="Sustain_"/>
                              <w:bookmarkEnd w:id="17"/>
                              <w:r>
                                <w:rPr>
                                  <w:rFonts w:ascii="VAG Rounded"/>
                                  <w:b/>
                                  <w:color w:val="00884F"/>
                                  <w:spacing w:val="-2"/>
                                  <w:sz w:val="40"/>
                                </w:rPr>
                                <w:t>Sustain</w:t>
                              </w:r>
                            </w:p>
                            <w:p w14:paraId="56AE7634" w14:textId="77777777" w:rsidR="00F34A36" w:rsidRDefault="00842BCA">
                              <w:pPr>
                                <w:spacing w:before="275"/>
                                <w:ind w:left="486"/>
                                <w:rPr>
                                  <w:sz w:val="24"/>
                                </w:rPr>
                              </w:pPr>
                              <w:r>
                                <w:rPr>
                                  <w:sz w:val="24"/>
                                </w:rPr>
                                <w:t>Maintain</w:t>
                              </w:r>
                              <w:r>
                                <w:rPr>
                                  <w:spacing w:val="-3"/>
                                  <w:sz w:val="24"/>
                                </w:rPr>
                                <w:t xml:space="preserve"> </w:t>
                              </w:r>
                              <w:r>
                                <w:rPr>
                                  <w:sz w:val="24"/>
                                </w:rPr>
                                <w:t>a</w:t>
                              </w:r>
                              <w:r>
                                <w:rPr>
                                  <w:spacing w:val="-3"/>
                                  <w:sz w:val="24"/>
                                </w:rPr>
                                <w:t xml:space="preserve"> </w:t>
                              </w:r>
                              <w:r>
                                <w:rPr>
                                  <w:sz w:val="24"/>
                                </w:rPr>
                                <w:t>financially</w:t>
                              </w:r>
                              <w:r>
                                <w:rPr>
                                  <w:spacing w:val="-3"/>
                                  <w:sz w:val="24"/>
                                </w:rPr>
                                <w:t xml:space="preserve"> </w:t>
                              </w:r>
                              <w:r>
                                <w:rPr>
                                  <w:sz w:val="24"/>
                                </w:rPr>
                                <w:t>viable</w:t>
                              </w:r>
                              <w:r>
                                <w:rPr>
                                  <w:spacing w:val="-3"/>
                                  <w:sz w:val="24"/>
                                </w:rPr>
                                <w:t xml:space="preserve"> </w:t>
                              </w:r>
                              <w:r>
                                <w:rPr>
                                  <w:spacing w:val="-5"/>
                                  <w:sz w:val="24"/>
                                </w:rPr>
                                <w:t>and</w:t>
                              </w:r>
                            </w:p>
                            <w:p w14:paraId="56AE7635" w14:textId="77777777" w:rsidR="00F34A36" w:rsidRDefault="00842BCA">
                              <w:pPr>
                                <w:spacing w:before="84"/>
                                <w:ind w:left="486"/>
                                <w:rPr>
                                  <w:sz w:val="24"/>
                                </w:rPr>
                              </w:pPr>
                              <w:r>
                                <w:rPr>
                                  <w:sz w:val="24"/>
                                </w:rPr>
                                <w:t>sustainable</w:t>
                              </w:r>
                              <w:r>
                                <w:rPr>
                                  <w:spacing w:val="-10"/>
                                  <w:sz w:val="24"/>
                                </w:rPr>
                                <w:t xml:space="preserve"> </w:t>
                              </w:r>
                              <w:proofErr w:type="spellStart"/>
                              <w:r>
                                <w:rPr>
                                  <w:spacing w:val="-2"/>
                                  <w:sz w:val="24"/>
                                </w:rPr>
                                <w:t>organisation</w:t>
                              </w:r>
                              <w:proofErr w:type="spellEnd"/>
                              <w:r>
                                <w:rPr>
                                  <w:spacing w:val="-2"/>
                                  <w:sz w:val="24"/>
                                </w:rPr>
                                <w:t>.</w:t>
                              </w:r>
                            </w:p>
                          </w:txbxContent>
                        </wps:txbx>
                        <wps:bodyPr wrap="square" lIns="0" tIns="0" rIns="0" bIns="0" rtlCol="0">
                          <a:noAutofit/>
                        </wps:bodyPr>
                      </wps:wsp>
                    </wpg:wgp>
                  </a:graphicData>
                </a:graphic>
              </wp:anchor>
            </w:drawing>
          </mc:Choice>
          <mc:Fallback>
            <w:pict>
              <v:group w14:anchorId="56AE750E" id="Group 65" o:spid="_x0000_s1044" style="position:absolute;margin-left:303pt;margin-top:196.6pt;width:241.3pt;height:159.1pt;z-index:-15721472;mso-wrap-distance-left:0;mso-wrap-distance-right:0;mso-position-horizontal-relative:page" coordsize="30645,202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9tNTqwUAAMcnAAAOAAAAZHJzL2Uyb0RvYy54bWzsWktv4zYQvhfofxB0b0yK1INGnEW7aYIC&#10;i+0Cm6JnWpYfqCyqpBI7/77Dl+31riUzbU+rHBzKGo1nPg5nPg15+26/raOXSqqNaGYxvkFxVDWl&#10;WGya1Sz+4+nhpyKOVMebBa9FU83i10rF7+5+/OF2106rRKxFvahkBEoaNd21s3jdde10MlHlutpy&#10;dSPaqoGbSyG3vINLuZosJN+B9m09SRDKJjshF60UZaUUfHtvb8Z3Rv9yWZXd78ulqrqonsVgW2c+&#10;pfmc68/J3S2friRv15vSmcHfYMWWbxr40YOqe97x6FluvlK13ZRSKLHsbkqxnYjlclNWxgfwBqMz&#10;bx6leG6NL6vpbtUeYAJoz3B6s9ry48ujbD+3n6S1HoYfRPmXAlwmu3Y1Pb2vr1dH4f1SbvVD4ES0&#10;N4i+HhCt9l1UwpcEZTTFAHwJ9xKUoDR3mJdrmJivnivXvw48OeFT+8PGvIM5uxbiRx0hUv8Oos9r&#10;3lYGeaUh+CSjzWIWZ1kcNXwLYfzoIga+AaT0j4OURtFdKQfoGUaYoRTAACzsyESfxyphRUE8VphR&#10;SixWB4/5tHxW3WMlDOz85YPqjILVwo/42o/KfeOHEhaBDv/ahH8XRxD+Mo4g/Oc2/Fve6ef0XOph&#10;tIOp8rastanWFH1/K16qJ2EkOz15SZpmCGHjkplYMPYoUzenstZxL+Xv+f+t0efASTFmrNDWgT4v&#10;4f9bySQlqUUyTRnKca8wYxm1whmiWZ72CicQp16aFinNe6VJAQHudDNEE9IrnRasSKx0ThCi/WYX&#10;hKTESWc5JibYLiKCMQaVVrxAmNJ+NzFN0sxZXpAkRwPieVZAPJrYLTKUgdO904MJy9wEFUWKkgFx&#10;mM3CuQprJB3SzlKaMmsMSzDL+2OFEEaIs50RisjglDLiZolRTO0iv4g7JVCIvO2U6uXQiwwsLQRg&#10;2ywQJu9+akA9hKx1FmKTgd/94nmhw1Bbo2FK+mMsgUllhRVP9CTQAe2UwWQa7XrB5v3AJyxhKHHi&#10;OoCGbIfF7LRjCE+It15XizzLEfARnX4h+OHJfnHwjrogwxg8HxCH9Uct7rBu4cFe5XlOEbVZBnJC&#10;PiRNKE1yO0mFNqpXd8bAOWuJzmX9GSnJaJHB+tGoQJocEkYE5dZsmM+Byf9GbfA5vKyFqqwTuuSY&#10;PH8oQ7DSTgudEvVm8bCpa112lFzN39cyeuFQ0R7MnwPjRAyogZraEqxHc7F4hQq+g5o9i9Xfz1xW&#10;cVT/1gBHAJQ6P5B+MPcD2dXvhSGOpuJJ1T3t/+SyjVoYzuIOKvdH4akCn/qKDPZrASurn2zEz8+d&#10;WG50uTa2WYvcBdAWSyH+f/4CIXTGX8yC/H75y8XcfYnEmJR6fW0IrDwmpV5f13RKDamaYTVZp9SA&#10;ih/KJ8LYShgVCqNZYRQujB6GMc8QTmsTPL6CKlvJgVrak6x90nbEOwupAWHVJahw5UFFMazgFkHF&#10;HF4BgphCGA+Bt4oQlhPKoQIZWiD/C2SX+nXLhutV3PXIpK9jxkHE+2Jt8OshhMTUjX6tJgWGNzTD&#10;Yy6SGng3oAeueUJqLKm452ptyY+5dSCCjkuMpOfrpg1w2zPSY94WryY9aY4dm4aR5d58OjZtDCUe&#10;mzZA730+sPUxjKmMTZsjfl/iGEidA4n5YHL/0hjdDx2bNq6dew7N2LSxbe4zXML46di0GZs23950&#10;gn7AGX8x/b/vl79czN1j0yYemzbfLlJBe3pj0yZkS2Bs2uhXobPiPzZtDoicI3Nk0mPTZtyp8ttn&#10;js64kza6CWhJzxN0WuZiH8E3sHt2Qnqibv+LgCMoZrf9yB398aC3nUuCrTt/ZEdv4emzNm6zT5+i&#10;MZ27s10+exznbB67/XxvTgyZ7VRt3H+0B3nFTiKYYk6LmT1Vd7JNH0c7vTbdwuP5u7t/AAAA//8D&#10;AFBLAwQUAAYACAAAACEAzUavYuMAAAAMAQAADwAAAGRycy9kb3ducmV2LnhtbEyPQUvDQBSE74L/&#10;YXmCN7u7jcYYsymlqKdSsBVKb9vkNQnNvg3ZbZL+e7cnPQ4zzHyTLSbTsgF711hSIGcCGFJhy4Yq&#10;BT+7z6cEmPOaSt1aQgVXdLDI7+8ynZZ2pG8ctr5ioYRcqhXU3ncp566o0Wg3sx1S8E62N9oH2Ve8&#10;7PUYyk3L50LE3OiGwkKtO1zVWJy3F6Pga9TjMpIfw/p8Wl0Pu5fNfi1RqceHafkOzOPk/8Jwww/o&#10;kAemo71Q6VirIBZx+OIVRG/RHNgtIZIkBnZU8CrlM/A84/9P5L8AAAD//wMAUEsBAi0AFAAGAAgA&#10;AAAhALaDOJL+AAAA4QEAABMAAAAAAAAAAAAAAAAAAAAAAFtDb250ZW50X1R5cGVzXS54bWxQSwEC&#10;LQAUAAYACAAAACEAOP0h/9YAAACUAQAACwAAAAAAAAAAAAAAAAAvAQAAX3JlbHMvLnJlbHNQSwEC&#10;LQAUAAYACAAAACEAufbTU6sFAADHJwAADgAAAAAAAAAAAAAAAAAuAgAAZHJzL2Uyb0RvYy54bWxQ&#10;SwECLQAUAAYACAAAACEAzUavYuMAAAAMAQAADwAAAAAAAAAAAAAAAAAFCAAAZHJzL2Rvd25yZXYu&#10;eG1sUEsFBgAAAAAEAAQA8wAAABUJAAAAAA==&#10;">
                <v:shape id="Graphic 66" o:spid="_x0000_s1045" style="position:absolute;left:190;top:190;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e9wewgAAANsAAAAPAAAAZHJzL2Rvd25yZXYueG1sRI/BTsMw&#10;EETvSPyDtUjcqANSU5rWrYCoiCuB3rfxNkmJ15G9bQNfj5EqcRzNzBvNcj26Xp0oxM6zgftJBoq4&#10;9rbjxsDnx+buEVQUZIu9ZzLwTRHWq+urJRbWn/mdTpU0KkE4FmigFRkKrWPdksM48QNx8vY+OJQk&#10;Q6NtwHOCu14/ZFmuHXacFloc6KWl+qs6OgOl7GZBtpuAP6+xrOb98Hwop8bc3oxPC1BCo/yHL+03&#10;ayDP4e9L+gF69QsAAP//AwBQSwECLQAUAAYACAAAACEA2+H2y+4AAACFAQAAEwAAAAAAAAAAAAAA&#10;AAAAAAAAW0NvbnRlbnRfVHlwZXNdLnhtbFBLAQItABQABgAIAAAAIQBa9CxbvwAAABUBAAALAAAA&#10;AAAAAAAAAAAAAB8BAABfcmVscy8ucmVsc1BLAQItABQABgAIAAAAIQAee9wewgAAANsAAAAPAAAA&#10;AAAAAAAAAAAAAAcCAABkcnMvZG93bnJldi54bWxQSwUGAAAAAAMAAwC3AAAA9gIAAAAA&#10;" path="m2556001,l,,,1511998r2535,47073l9964,1604675r12060,43872l38451,1690423r20531,39618l83353,1767136r27947,34309l142561,1832705r34309,27946l213965,1885021r39618,20530l295459,1921978r43871,12059l384932,1941466r47071,2535l2988005,1944001r,-1511998l2985470,384930r-7429,-45604l2965981,295454r-16426,-41877l2929025,213960r-24370,-37095l2876708,142555r-31259,-31259l2811140,83349,2774044,58979,2734427,38449,2692550,22023,2648678,9963,2603074,2534,2556001,xe" stroked="f">
                  <v:path arrowok="t"/>
                </v:shape>
                <v:shape id="Graphic 67" o:spid="_x0000_s1046" style="position:absolute;left:190;top:190;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EEDYwgAAANsAAAAPAAAAZHJzL2Rvd25yZXYueG1sRI9BawIx&#10;FITvQv9DeAVvmq2UVbZGaQtCxYO4Fnp9bJ67SzcvYRPN+u+NIHgcZuYbZrkeTCcu1PvWsoK3aQaC&#10;uLK65VrB73EzWYDwAVljZ5kUXMnDevUyWmKhbeQDXcpQiwRhX6CCJgRXSOmrhgz6qXXEyTvZ3mBI&#10;sq+l7jEmuOnkLMtyabDltNCgo++Gqv/ybBRg3NNu6/ikq3eXHxZ/cZh9RaXGr8PnB4hAQ3iGH+0f&#10;rSCfw/1L+gFydQMAAP//AwBQSwECLQAUAAYACAAAACEA2+H2y+4AAACFAQAAEwAAAAAAAAAAAAAA&#10;AAAAAAAAW0NvbnRlbnRfVHlwZXNdLnhtbFBLAQItABQABgAIAAAAIQBa9CxbvwAAABUBAAALAAAA&#10;AAAAAAAAAAAAAB8BAABfcmVscy8ucmVsc1BLAQItABQABgAIAAAAIQDHEEDYwgAAANsAAAAPAAAA&#10;AAAAAAAAAAAAAAcCAABkcnMvZG93bnJldi54bWxQSwUGAAAAAAMAAwC3AAAA9gIAAAAA&#10;" path="m432003,1944001r-47071,-2535l339330,1934037r-43871,-12059l253583,1905551r-39618,-20530l176870,1860651r-34309,-27946l111300,1801445,83353,1767136,58982,1730041,38451,1690423,22024,1648547,9964,1604675,2535,1559071,,1511998,,,2556001,r47073,2534l2648678,9963r43872,12060l2734427,38449r39617,20530l2811140,83349r34309,27947l2876708,142555r27947,34310l2929025,213960r20530,39617l2965981,295454r12060,43872l2985470,384930r2535,47073l2988005,1944001r-2556002,xe" filled="f" strokecolor="#005496" strokeweight="3pt">
                  <v:path arrowok="t"/>
                </v:shape>
                <v:shape id="Graphic 68" o:spid="_x0000_s1047" style="position:absolute;left:571;top:571;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qO33vwAAANsAAAAPAAAAZHJzL2Rvd25yZXYueG1sRE9NT8JA&#10;EL2b8B82Q+JNtpCIUFgI2GC8WvQ+dIe22p1tdkeo/nr3YMLx5X2vt4Pr1IVCbD0bmE4yUMSVty3X&#10;Bt6Ph4cFqCjIFjvPZOCHImw3o7s15tZf+Y0updQqhXDM0UAj0udax6ohh3Hie+LEnX1wKAmGWtuA&#10;1xTuOj3Lsrl22HJqaLCn54aqr/LbGSjk9BTk4xDw9yUW5bLr95/FozH342G3AiU0yE387361BuZp&#10;bPqSfoDe/AEAAP//AwBQSwECLQAUAAYACAAAACEA2+H2y+4AAACFAQAAEwAAAAAAAAAAAAAAAAAA&#10;AAAAW0NvbnRlbnRfVHlwZXNdLnhtbFBLAQItABQABgAIAAAAIQBa9CxbvwAAABUBAAALAAAAAAAA&#10;AAAAAAAAAB8BAABfcmVscy8ucmVsc1BLAQItABQABgAIAAAAIQAAqO33vwAAANsAAAAPAAAAAAAA&#10;AAAAAAAAAAcCAABkcnMvZG93bnJldi54bWxQSwUGAAAAAAMAAwC3AAAA8wIAAAAA&#10;" path="m2556001,l,,,1511998r2535,47073l9964,1604675r12060,43872l38451,1690423r20531,39618l83353,1767136r27947,34309l142561,1832705r34309,27946l213965,1885021r39618,20530l295459,1921978r43871,12059l384932,1941466r47071,2535l2988005,1944001r,-1511998l2985470,384930r-7429,-45604l2965981,295454r-16426,-41877l2929025,213960r-24370,-37095l2876708,142555r-31259,-31259l2811140,83349,2774044,58979,2734427,38449,2692550,22023,2648678,9963,2603074,2534,2556001,xe" stroked="f">
                  <v:path arrowok="t"/>
                </v:shape>
                <v:shape id="Graphic 69" o:spid="_x0000_s1048" style="position:absolute;left:571;top:571;width:29883;height:19444;visibility:visible;mso-wrap-style:square;v-text-anchor:top" coordsize="2988310,1944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w3ExwgAAANsAAAAPAAAAZHJzL2Rvd25yZXYueG1sRI9BawIx&#10;FITvBf9DeEJvNauURbdGqUKh4kFchV4fm+fu0s1L2ESz/ntTKHgcZuYbZrkeTCdu1PvWsoLpJANB&#10;XFndcq3gfPp6m4PwAVljZ5kU3MnDejV6WWKhbeQj3cpQiwRhX6CCJgRXSOmrhgz6iXXEybvY3mBI&#10;sq+l7jEmuOnkLMtyabDltNCgo21D1W95NQowHmi/c3zR1bvLj/OfOMw2UanX8fD5ASLQEJ7h//a3&#10;VpAv4O9L+gFy9QAAAP//AwBQSwECLQAUAAYACAAAACEA2+H2y+4AAACFAQAAEwAAAAAAAAAAAAAA&#10;AAAAAAAAW0NvbnRlbnRfVHlwZXNdLnhtbFBLAQItABQABgAIAAAAIQBa9CxbvwAAABUBAAALAAAA&#10;AAAAAAAAAAAAAB8BAABfcmVscy8ucmVsc1BLAQItABQABgAIAAAAIQDZw3ExwgAAANsAAAAPAAAA&#10;AAAAAAAAAAAAAAcCAABkcnMvZG93bnJldi54bWxQSwUGAAAAAAMAAwC3AAAA9gIAAAAA&#10;" path="m432003,1944001r-47071,-2535l339330,1934037r-43871,-12059l253583,1905551r-39618,-20530l176870,1860651r-34309,-27946l111300,1801445,83353,1767136,58982,1730041,38451,1690423,22024,1648547,9964,1604675,2535,1559071,,1511998,,,2556001,r47073,2534l2648678,9963r43872,12060l2734427,38449r39617,20530l2811140,83349r34309,27947l2876708,142555r27947,34310l2929025,213960r20530,39617l2965981,295454r12060,43872l2985470,384930r2535,47073l2988005,1944001r-2556002,xe" filled="f" strokecolor="#005496" strokeweight="3pt">
                  <v:path arrowok="t"/>
                </v:shape>
                <v:shape id="Textbox 70" o:spid="_x0000_s1049" type="#_x0000_t202" alt="&quot;&quot;" style="position:absolute;width:30645;height:202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kcXwgAAANsAAAAPAAAAZHJzL2Rvd25yZXYueG1sRE/Pa8Iw&#10;FL4L+x/CE7zZVA+ddkaRMWEgjLXdYce35tkGm5euyWr33y+HgceP7/fuMNlOjDR441jBKklBENdO&#10;G24UfFSn5QaED8gaO8ek4Jc8HPYPsx3m2t24oLEMjYgh7HNU0IbQ51L6uiWLPnE9ceQubrAYIhwa&#10;qQe8xXDbyXWaZtKi4djQYk/PLdXX8scqOH5y8WK+377ei0thqmqb8jm7KrWYT8cnEIGmcBf/u1+1&#10;gse4Pn6JP0Du/wAAAP//AwBQSwECLQAUAAYACAAAACEA2+H2y+4AAACFAQAAEwAAAAAAAAAAAAAA&#10;AAAAAAAAW0NvbnRlbnRfVHlwZXNdLnhtbFBLAQItABQABgAIAAAAIQBa9CxbvwAAABUBAAALAAAA&#10;AAAAAAAAAAAAAB8BAABfcmVscy8ucmVsc1BLAQItABQABgAIAAAAIQDI5kcXwgAAANsAAAAPAAAA&#10;AAAAAAAAAAAAAAcCAABkcnMvZG93bnJldi54bWxQSwUGAAAAAAMAAwC3AAAA9gIAAAAA&#10;" filled="f" stroked="f">
                  <v:textbox inset="0,0,0,0">
                    <w:txbxContent>
                      <w:p w14:paraId="56AE7632" w14:textId="77777777" w:rsidR="00F34A36" w:rsidRDefault="00F34A36">
                        <w:pPr>
                          <w:spacing w:before="48"/>
                          <w:rPr>
                            <w:sz w:val="40"/>
                          </w:rPr>
                        </w:pPr>
                      </w:p>
                      <w:p w14:paraId="56AE7633" w14:textId="77777777" w:rsidR="00F34A36" w:rsidRDefault="00842BCA">
                        <w:pPr>
                          <w:ind w:left="486"/>
                          <w:rPr>
                            <w:rFonts w:ascii="VAG Rounded"/>
                            <w:b/>
                            <w:sz w:val="40"/>
                          </w:rPr>
                        </w:pPr>
                        <w:bookmarkStart w:id="18" w:name="Sustain_"/>
                        <w:bookmarkEnd w:id="18"/>
                        <w:r>
                          <w:rPr>
                            <w:rFonts w:ascii="VAG Rounded"/>
                            <w:b/>
                            <w:color w:val="00884F"/>
                            <w:spacing w:val="-2"/>
                            <w:sz w:val="40"/>
                          </w:rPr>
                          <w:t>Sustain</w:t>
                        </w:r>
                      </w:p>
                      <w:p w14:paraId="56AE7634" w14:textId="77777777" w:rsidR="00F34A36" w:rsidRDefault="00842BCA">
                        <w:pPr>
                          <w:spacing w:before="275"/>
                          <w:ind w:left="486"/>
                          <w:rPr>
                            <w:sz w:val="24"/>
                          </w:rPr>
                        </w:pPr>
                        <w:r>
                          <w:rPr>
                            <w:sz w:val="24"/>
                          </w:rPr>
                          <w:t>Maintain</w:t>
                        </w:r>
                        <w:r>
                          <w:rPr>
                            <w:spacing w:val="-3"/>
                            <w:sz w:val="24"/>
                          </w:rPr>
                          <w:t xml:space="preserve"> </w:t>
                        </w:r>
                        <w:r>
                          <w:rPr>
                            <w:sz w:val="24"/>
                          </w:rPr>
                          <w:t>a</w:t>
                        </w:r>
                        <w:r>
                          <w:rPr>
                            <w:spacing w:val="-3"/>
                            <w:sz w:val="24"/>
                          </w:rPr>
                          <w:t xml:space="preserve"> </w:t>
                        </w:r>
                        <w:r>
                          <w:rPr>
                            <w:sz w:val="24"/>
                          </w:rPr>
                          <w:t>financially</w:t>
                        </w:r>
                        <w:r>
                          <w:rPr>
                            <w:spacing w:val="-3"/>
                            <w:sz w:val="24"/>
                          </w:rPr>
                          <w:t xml:space="preserve"> </w:t>
                        </w:r>
                        <w:r>
                          <w:rPr>
                            <w:sz w:val="24"/>
                          </w:rPr>
                          <w:t>viable</w:t>
                        </w:r>
                        <w:r>
                          <w:rPr>
                            <w:spacing w:val="-3"/>
                            <w:sz w:val="24"/>
                          </w:rPr>
                          <w:t xml:space="preserve"> </w:t>
                        </w:r>
                        <w:r>
                          <w:rPr>
                            <w:spacing w:val="-5"/>
                            <w:sz w:val="24"/>
                          </w:rPr>
                          <w:t>and</w:t>
                        </w:r>
                      </w:p>
                      <w:p w14:paraId="56AE7635" w14:textId="77777777" w:rsidR="00F34A36" w:rsidRDefault="00842BCA">
                        <w:pPr>
                          <w:spacing w:before="84"/>
                          <w:ind w:left="486"/>
                          <w:rPr>
                            <w:sz w:val="24"/>
                          </w:rPr>
                        </w:pPr>
                        <w:r>
                          <w:rPr>
                            <w:sz w:val="24"/>
                          </w:rPr>
                          <w:t>sustainable</w:t>
                        </w:r>
                        <w:r>
                          <w:rPr>
                            <w:spacing w:val="-10"/>
                            <w:sz w:val="24"/>
                          </w:rPr>
                          <w:t xml:space="preserve"> </w:t>
                        </w:r>
                        <w:proofErr w:type="spellStart"/>
                        <w:r>
                          <w:rPr>
                            <w:spacing w:val="-2"/>
                            <w:sz w:val="24"/>
                          </w:rPr>
                          <w:t>organisation</w:t>
                        </w:r>
                        <w:proofErr w:type="spellEnd"/>
                        <w:r>
                          <w:rPr>
                            <w:spacing w:val="-2"/>
                            <w:sz w:val="24"/>
                          </w:rPr>
                          <w:t>.</w:t>
                        </w:r>
                      </w:p>
                    </w:txbxContent>
                  </v:textbox>
                </v:shape>
                <w10:wrap type="topAndBottom" anchorx="page"/>
              </v:group>
            </w:pict>
          </mc:Fallback>
        </mc:AlternateContent>
      </w:r>
    </w:p>
    <w:p w14:paraId="56AE6D15" w14:textId="77777777" w:rsidR="00F34A36" w:rsidRDefault="00F34A36">
      <w:pPr>
        <w:pStyle w:val="BodyText"/>
        <w:spacing w:before="19"/>
        <w:ind w:left="0"/>
        <w:rPr>
          <w:sz w:val="20"/>
        </w:rPr>
      </w:pPr>
    </w:p>
    <w:p w14:paraId="56AE6D16" w14:textId="77777777" w:rsidR="00F34A36" w:rsidRDefault="00F34A36">
      <w:pPr>
        <w:pStyle w:val="BodyText"/>
        <w:rPr>
          <w:sz w:val="20"/>
        </w:rPr>
        <w:sectPr w:rsidR="00F34A36">
          <w:footerReference w:type="default" r:id="rId50"/>
          <w:pgSz w:w="11910" w:h="16840"/>
          <w:pgMar w:top="1920" w:right="850" w:bottom="0" w:left="708" w:header="0" w:footer="0" w:gutter="0"/>
          <w:cols w:space="720"/>
        </w:sectPr>
      </w:pPr>
    </w:p>
    <w:p w14:paraId="56AE6D17" w14:textId="04E67FA8" w:rsidR="00F34A36" w:rsidRDefault="00842BCA">
      <w:pPr>
        <w:pStyle w:val="Heading3"/>
        <w:spacing w:before="450" w:line="240" w:lineRule="auto"/>
        <w:ind w:left="899"/>
      </w:pPr>
      <w:r>
        <w:rPr>
          <w:noProof/>
        </w:rPr>
        <w:lastRenderedPageBreak/>
        <mc:AlternateContent>
          <mc:Choice Requires="wpg">
            <w:drawing>
              <wp:anchor distT="0" distB="0" distL="0" distR="0" simplePos="0" relativeHeight="485442048" behindDoc="1" locked="0" layoutInCell="1" allowOverlap="1" wp14:anchorId="56AE7512" wp14:editId="2EB89720">
                <wp:simplePos x="0" y="0"/>
                <wp:positionH relativeFrom="page">
                  <wp:posOffset>635294</wp:posOffset>
                </wp:positionH>
                <wp:positionV relativeFrom="page">
                  <wp:posOffset>1059683</wp:posOffset>
                </wp:positionV>
                <wp:extent cx="6289675" cy="8912860"/>
                <wp:effectExtent l="0" t="0" r="0" b="0"/>
                <wp:wrapNone/>
                <wp:docPr id="72" name="Group 7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89675" cy="8912860"/>
                          <a:chOff x="0" y="0"/>
                          <a:chExt cx="6289675" cy="8912860"/>
                        </a:xfrm>
                      </wpg:grpSpPr>
                      <wps:wsp>
                        <wps:cNvPr id="73" name="Graphic 73"/>
                        <wps:cNvSpPr/>
                        <wps:spPr>
                          <a:xfrm>
                            <a:off x="12700" y="12700"/>
                            <a:ext cx="6264275" cy="8887460"/>
                          </a:xfrm>
                          <a:custGeom>
                            <a:avLst/>
                            <a:gdLst/>
                            <a:ahLst/>
                            <a:cxnLst/>
                            <a:rect l="l" t="t" r="r" b="b"/>
                            <a:pathLst>
                              <a:path w="6264275" h="8887460">
                                <a:moveTo>
                                  <a:pt x="5832005" y="0"/>
                                </a:moveTo>
                                <a:lnTo>
                                  <a:pt x="0" y="0"/>
                                </a:lnTo>
                                <a:lnTo>
                                  <a:pt x="0" y="8454923"/>
                                </a:lnTo>
                                <a:lnTo>
                                  <a:pt x="2535" y="8501993"/>
                                </a:lnTo>
                                <a:lnTo>
                                  <a:pt x="9964" y="8547596"/>
                                </a:lnTo>
                                <a:lnTo>
                                  <a:pt x="22024" y="8591467"/>
                                </a:lnTo>
                                <a:lnTo>
                                  <a:pt x="38451" y="8633343"/>
                                </a:lnTo>
                                <a:lnTo>
                                  <a:pt x="58982" y="8672960"/>
                                </a:lnTo>
                                <a:lnTo>
                                  <a:pt x="83353" y="8710056"/>
                                </a:lnTo>
                                <a:lnTo>
                                  <a:pt x="111300" y="8744365"/>
                                </a:lnTo>
                                <a:lnTo>
                                  <a:pt x="142561" y="8775625"/>
                                </a:lnTo>
                                <a:lnTo>
                                  <a:pt x="176870" y="8803573"/>
                                </a:lnTo>
                                <a:lnTo>
                                  <a:pt x="213965" y="8827944"/>
                                </a:lnTo>
                                <a:lnTo>
                                  <a:pt x="253583" y="8848474"/>
                                </a:lnTo>
                                <a:lnTo>
                                  <a:pt x="295459" y="8864902"/>
                                </a:lnTo>
                                <a:lnTo>
                                  <a:pt x="339330" y="8876962"/>
                                </a:lnTo>
                                <a:lnTo>
                                  <a:pt x="384932" y="8884391"/>
                                </a:lnTo>
                                <a:lnTo>
                                  <a:pt x="432003" y="8886926"/>
                                </a:lnTo>
                                <a:lnTo>
                                  <a:pt x="6264008" y="8886926"/>
                                </a:lnTo>
                                <a:lnTo>
                                  <a:pt x="6264008" y="432003"/>
                                </a:lnTo>
                                <a:lnTo>
                                  <a:pt x="6261473" y="384930"/>
                                </a:lnTo>
                                <a:lnTo>
                                  <a:pt x="6254043" y="339326"/>
                                </a:lnTo>
                                <a:lnTo>
                                  <a:pt x="6241983" y="295454"/>
                                </a:lnTo>
                                <a:lnTo>
                                  <a:pt x="6225556" y="253577"/>
                                </a:lnTo>
                                <a:lnTo>
                                  <a:pt x="6205025" y="213960"/>
                                </a:lnTo>
                                <a:lnTo>
                                  <a:pt x="6180654" y="176865"/>
                                </a:lnTo>
                                <a:lnTo>
                                  <a:pt x="6152707" y="142555"/>
                                </a:lnTo>
                                <a:lnTo>
                                  <a:pt x="6121447" y="111296"/>
                                </a:lnTo>
                                <a:lnTo>
                                  <a:pt x="6087137" y="83349"/>
                                </a:lnTo>
                                <a:lnTo>
                                  <a:pt x="6050042" y="58979"/>
                                </a:lnTo>
                                <a:lnTo>
                                  <a:pt x="6010425" y="38449"/>
                                </a:lnTo>
                                <a:lnTo>
                                  <a:pt x="5968548" y="22023"/>
                                </a:lnTo>
                                <a:lnTo>
                                  <a:pt x="5924677" y="9963"/>
                                </a:lnTo>
                                <a:lnTo>
                                  <a:pt x="5879075" y="2534"/>
                                </a:lnTo>
                                <a:lnTo>
                                  <a:pt x="5832005" y="0"/>
                                </a:lnTo>
                                <a:close/>
                              </a:path>
                            </a:pathLst>
                          </a:custGeom>
                          <a:solidFill>
                            <a:srgbClr val="FFFFFF"/>
                          </a:solidFill>
                        </wps:spPr>
                        <wps:bodyPr wrap="square" lIns="0" tIns="0" rIns="0" bIns="0" rtlCol="0">
                          <a:prstTxWarp prst="textNoShape">
                            <a:avLst/>
                          </a:prstTxWarp>
                          <a:noAutofit/>
                        </wps:bodyPr>
                      </wps:wsp>
                      <wps:wsp>
                        <wps:cNvPr id="74" name="Graphic 74"/>
                        <wps:cNvSpPr/>
                        <wps:spPr>
                          <a:xfrm>
                            <a:off x="12700" y="12700"/>
                            <a:ext cx="6264275" cy="8887460"/>
                          </a:xfrm>
                          <a:custGeom>
                            <a:avLst/>
                            <a:gdLst/>
                            <a:ahLst/>
                            <a:cxnLst/>
                            <a:rect l="l" t="t" r="r" b="b"/>
                            <a:pathLst>
                              <a:path w="6264275" h="8887460">
                                <a:moveTo>
                                  <a:pt x="5832005" y="0"/>
                                </a:moveTo>
                                <a:lnTo>
                                  <a:pt x="5879075" y="2534"/>
                                </a:lnTo>
                                <a:lnTo>
                                  <a:pt x="5924677" y="9963"/>
                                </a:lnTo>
                                <a:lnTo>
                                  <a:pt x="5968548" y="22023"/>
                                </a:lnTo>
                                <a:lnTo>
                                  <a:pt x="6010425" y="38449"/>
                                </a:lnTo>
                                <a:lnTo>
                                  <a:pt x="6050042" y="58979"/>
                                </a:lnTo>
                                <a:lnTo>
                                  <a:pt x="6087137" y="83349"/>
                                </a:lnTo>
                                <a:lnTo>
                                  <a:pt x="6121447" y="111296"/>
                                </a:lnTo>
                                <a:lnTo>
                                  <a:pt x="6152707" y="142555"/>
                                </a:lnTo>
                                <a:lnTo>
                                  <a:pt x="6180654" y="176865"/>
                                </a:lnTo>
                                <a:lnTo>
                                  <a:pt x="6205025" y="213960"/>
                                </a:lnTo>
                                <a:lnTo>
                                  <a:pt x="6225556" y="253577"/>
                                </a:lnTo>
                                <a:lnTo>
                                  <a:pt x="6241983" y="295454"/>
                                </a:lnTo>
                                <a:lnTo>
                                  <a:pt x="6254043" y="339326"/>
                                </a:lnTo>
                                <a:lnTo>
                                  <a:pt x="6261473" y="384930"/>
                                </a:lnTo>
                                <a:lnTo>
                                  <a:pt x="6264008" y="432003"/>
                                </a:lnTo>
                                <a:lnTo>
                                  <a:pt x="6264008" y="8886926"/>
                                </a:lnTo>
                                <a:lnTo>
                                  <a:pt x="432003" y="8886926"/>
                                </a:lnTo>
                                <a:lnTo>
                                  <a:pt x="384932" y="8884391"/>
                                </a:lnTo>
                                <a:lnTo>
                                  <a:pt x="339330" y="8876962"/>
                                </a:lnTo>
                                <a:lnTo>
                                  <a:pt x="295459" y="8864902"/>
                                </a:lnTo>
                                <a:lnTo>
                                  <a:pt x="253583" y="8848474"/>
                                </a:lnTo>
                                <a:lnTo>
                                  <a:pt x="213965" y="8827944"/>
                                </a:lnTo>
                                <a:lnTo>
                                  <a:pt x="176870" y="8803573"/>
                                </a:lnTo>
                                <a:lnTo>
                                  <a:pt x="142561" y="8775625"/>
                                </a:lnTo>
                                <a:lnTo>
                                  <a:pt x="111300" y="8744365"/>
                                </a:lnTo>
                                <a:lnTo>
                                  <a:pt x="83353" y="8710056"/>
                                </a:lnTo>
                                <a:lnTo>
                                  <a:pt x="58982" y="8672960"/>
                                </a:lnTo>
                                <a:lnTo>
                                  <a:pt x="38451" y="8633343"/>
                                </a:lnTo>
                                <a:lnTo>
                                  <a:pt x="22024" y="8591467"/>
                                </a:lnTo>
                                <a:lnTo>
                                  <a:pt x="9964" y="8547596"/>
                                </a:lnTo>
                                <a:lnTo>
                                  <a:pt x="2535" y="8501993"/>
                                </a:lnTo>
                                <a:lnTo>
                                  <a:pt x="0" y="8454923"/>
                                </a:lnTo>
                                <a:lnTo>
                                  <a:pt x="0" y="0"/>
                                </a:lnTo>
                                <a:lnTo>
                                  <a:pt x="5832005" y="0"/>
                                </a:lnTo>
                                <a:close/>
                              </a:path>
                            </a:pathLst>
                          </a:custGeom>
                          <a:ln w="25400">
                            <a:solidFill>
                              <a:srgbClr val="005496"/>
                            </a:solidFill>
                            <a:prstDash val="solid"/>
                          </a:ln>
                        </wps:spPr>
                        <wps:bodyPr wrap="square" lIns="0" tIns="0" rIns="0" bIns="0" rtlCol="0">
                          <a:prstTxWarp prst="textNoShape">
                            <a:avLst/>
                          </a:prstTxWarp>
                          <a:noAutofit/>
                        </wps:bodyPr>
                      </wps:wsp>
                    </wpg:wgp>
                  </a:graphicData>
                </a:graphic>
              </wp:anchor>
            </w:drawing>
          </mc:Choice>
          <mc:Fallback>
            <w:pict>
              <v:group w14:anchorId="3B5D6965" id="Group 72" o:spid="_x0000_s1026" alt="&quot;&quot;" style="position:absolute;margin-left:50pt;margin-top:83.45pt;width:495.25pt;height:701.8pt;z-index:-17874432;mso-wrap-distance-left:0;mso-wrap-distance-right:0;mso-position-horizontal-relative:page;mso-position-vertical-relative:page" coordsize="62896,891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tUrvgQAAG0UAAAOAAAAZHJzL2Uyb0RvYy54bWzsWE1v4zYQvRfofxB0byxSJEUacRbFpgkK&#10;LHYX2BQ9M7JsC5VFlZQ/8u87/JDtZhvJ3LaHAvXBpsyn0XDmceZRt++O2ybZV9rUql2k6CZLk6ot&#10;1bJu14v0l6eHH3iamF62S9motlqkL5VJ3919/93toZtXWG1Us6x0AkZaMz90i3TT9918NjPlptpK&#10;c6O6qoXJldJb2cOlXs+WWh7A+raZ4Sxjs4PSy06rsjIG/r33k+mds79aVWX/abUyVZ80ixR86923&#10;dt/P9nt2dyvnay27TV0GN+Q3eLGVdQsPPZm6l71Mdrr+ytS2LrUyatXflGo7U6tVXVZuDbAalL1a&#10;zaNWu86tZT0/rLtTmCC0r+L0zWbLj/tH3X3pPmvvPQw/qPI3A3GZHbr1/HLeXq/P4ONKb+1NsIjk&#10;6CL6copodeyTEv5kmAtW0DQpYY4LhDkLMS83kJiv7is3P03cOZNz/2Dn3smdQwf8MecQmb8Xoi8b&#10;2VUu8saG4LNO6uUiLfI0aeUWaPwYGAP/QKTswwFloxiuTAjoqxghXGTAQoiFHzn2nWPFCD7FivOC&#10;+FidVizn5c70j5VyYZf7D6Z3BtbLYSQ3w6g8tsNQwyaw9G8c/fs0AfrrNAH6P3v6d7K399lc2mFy&#10;sHkLvmwgbcEVO79V++pJOWRvk0d5DrsQ8jukHpw9Y5r2EusX7tIPqGFu+O2cPY/hhBKBXWjfRGKa&#10;+8dymiEhxsFCMOJ85JQUVDC77rct4wwPaIEIK0bROTiLvG2W5zkZd4RywXFAF1icEjxEYfj10eB5&#10;ToFydusUCMI87jdCKA/sAu6QnNFRxxHBlAXPi4IyPAEvGC9CeniWU8/8t4OIcgEOON85LgQho87Y&#10;bPKwVE44KSbgghIqgnVGRIZHree5yPPB94IJNgHnROQhS5yTXKBR68RugcF3zgQeT5PdWlkGbdGm&#10;lcfhw6PG2AvmEbGFCswDNwWsexxOSQakdXAI06TzBImQKGyTMJ4nhjGlQFtr3aa4GN9LDGc0Ax46&#10;uCXQhO+IZww8sHAE9JwgPEMUym/h4UB+Ok54hjAiJMARgs06HsgM9mju4bBviZhA0ywjnmNQE4op&#10;NAKwjwvkdMI21Dcoc55gGGrZREUSGEqc9xvK5ASYFyKzLcrnczz5f9UbhvpWNspUnpe25bhqfGpD&#10;UFQuG51RTb18qJvGth2j18/vG53sJXS0B/cJgb6AgTQwc9+C7ehZLV+ggx+gZy9S8/tO6ipNmp9b&#10;0AhQFPphoIfB8zDQffNeOeHoOp42/dPxV6m7pIPhIu2hc39Ug1SQ86Ejg/8W4LH2zlb9uOvVqrbt&#10;2vnmPQoXIFu8hPj39QvslVf6xaXwf/1iCT0Um7f0C40if9S2itqxDA4K11cDBiU1ptJEVbHIEhlb&#10;gOPKe2TziG1NkY0vsq1GNu2zhLhOEkQpjkhB41TG9XIpUow5lXG91IsVknEy1aqMCBEcK7HjBHzc&#10;6SDu5BF3qrEq4/oTU9xhLOaYd/3p0SOHij+okuHXn77+Kf3StPZEjaEgZO4V0YVQeaVn4IhHTjLz&#10;TzCrJ+6l2Xjd46ZO+jLIiP+W3nFvb+CdllN+4f2bfWl2ee0Wdn5LePcHAAAA//8DAFBLAwQUAAYA&#10;CAAAACEAJTJTI+EAAAANAQAADwAAAGRycy9kb3ducmV2LnhtbEyPQUvDQBCF74L/YRnBm92NkmjT&#10;bEop6qkIbQXpbZtMk9DsbMhuk/TfOz3p7XvM48172XKyrRiw940jDdFMgUAqXNlQpeF7//H0BsIH&#10;Q6VpHaGGK3pY5vd3mUlLN9IWh12oBIeQT42GOoQuldIXNVrjZ65D4tvJ9dYEln0ly96MHG5b+axU&#10;Iq1piD/UpsN1jcV5d7EaPkczrl6i92FzPq2vh3389bOJUOvHh2m1ABFwCn9muNXn6pBzp6O7UOlF&#10;y1op3hIYkmQO4uZQcxWDODLFr0wyz+T/FfkvAAAA//8DAFBLAQItABQABgAIAAAAIQC2gziS/gAA&#10;AOEBAAATAAAAAAAAAAAAAAAAAAAAAABbQ29udGVudF9UeXBlc10ueG1sUEsBAi0AFAAGAAgAAAAh&#10;ADj9If/WAAAAlAEAAAsAAAAAAAAAAAAAAAAALwEAAF9yZWxzLy5yZWxzUEsBAi0AFAAGAAgAAAAh&#10;AAQ21Su+BAAAbRQAAA4AAAAAAAAAAAAAAAAALgIAAGRycy9lMm9Eb2MueG1sUEsBAi0AFAAGAAgA&#10;AAAhACUyUyPhAAAADQEAAA8AAAAAAAAAAAAAAAAAGAcAAGRycy9kb3ducmV2LnhtbFBLBQYAAAAA&#10;BAAEAPMAAAAmCAAAAAA=&#10;">
                <v:shape id="Graphic 73" o:spid="_x0000_s1027" style="position:absolute;left:127;top:127;width:62642;height:88874;visibility:visible;mso-wrap-style:square;v-text-anchor:top" coordsize="6264275,8887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vZZmwwAAANsAAAAPAAAAZHJzL2Rvd25yZXYueG1sRI/NagJB&#10;EITvgbzD0EJucVYDJqyOIiGGkJtrFI/NTu8P7vQsMx1d3z4jCDkWVfUVtVgNrlNnCrH1bGAyzkAR&#10;l962XBv42W2e30BFQbbYeSYDV4qwWj4+LDC3/sJbOhdSqwThmKOBRqTPtY5lQw7j2PfEyat8cChJ&#10;hlrbgJcEd52eZtlMO2w5LTTY03tD5an4dQZkW0/3oj/7qug+DrPq2H5vwtWYp9GwnoMSGuQ/fG9/&#10;WQOvL3D7kn6AXv4BAAD//wMAUEsBAi0AFAAGAAgAAAAhANvh9svuAAAAhQEAABMAAAAAAAAAAAAA&#10;AAAAAAAAAFtDb250ZW50X1R5cGVzXS54bWxQSwECLQAUAAYACAAAACEAWvQsW78AAAAVAQAACwAA&#10;AAAAAAAAAAAAAAAfAQAAX3JlbHMvLnJlbHNQSwECLQAUAAYACAAAACEASL2WZsMAAADbAAAADwAA&#10;AAAAAAAAAAAAAAAHAgAAZHJzL2Rvd25yZXYueG1sUEsFBgAAAAADAAMAtwAAAPcCAAAAAA==&#10;" path="m5832005,l,,,8454923r2535,47070l9964,8547596r12060,43871l38451,8633343r20531,39617l83353,8710056r27947,34309l142561,8775625r34309,27948l213965,8827944r39618,20530l295459,8864902r43871,12060l384932,8884391r47071,2535l6264008,8886926r,-8454923l6261473,384930r-7430,-45604l6241983,295454r-16427,-41877l6205025,213960r-24371,-37095l6152707,142555r-31260,-31259l6087137,83349,6050042,58979,6010425,38449,5968548,22023,5924677,9963,5879075,2534,5832005,xe" stroked="f">
                  <v:path arrowok="t"/>
                </v:shape>
                <v:shape id="Graphic 74" o:spid="_x0000_s1028" style="position:absolute;left:127;top:127;width:62642;height:88874;visibility:visible;mso-wrap-style:square;v-text-anchor:top" coordsize="6264275,8887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POLXxAAAANsAAAAPAAAAZHJzL2Rvd25yZXYueG1sRI9PawIx&#10;FMTvQr9DeAUvollLrWVrVrRQ8NJDXRF6eySv+zcv6ybq+u2bgtDjMDO/YVbrwbbiQr2vHCuYzxIQ&#10;xNqZigsFh/xj+grCB2SDrWNScCMP6+xhtMLUuCt/0WUfChEh7FNUUIbQpVJ6XZJFP3MdcfR+XG8x&#10;RNkX0vR4jXDbyqckeZEWK44LJXb0XpJu9meroHFN/v159Itdpbd4unW1NpNaqfHjsHkDEWgI/+F7&#10;e2cULJ/h70v8ATL7BQAA//8DAFBLAQItABQABgAIAAAAIQDb4fbL7gAAAIUBAAATAAAAAAAAAAAA&#10;AAAAAAAAAABbQ29udGVudF9UeXBlc10ueG1sUEsBAi0AFAAGAAgAAAAhAFr0LFu/AAAAFQEAAAsA&#10;AAAAAAAAAAAAAAAAHwEAAF9yZWxzLy5yZWxzUEsBAi0AFAAGAAgAAAAhAKQ84tfEAAAA2wAAAA8A&#10;AAAAAAAAAAAAAAAABwIAAGRycy9kb3ducmV2LnhtbFBLBQYAAAAAAwADALcAAAD4AgAAAAA=&#10;" path="m5832005,r47070,2534l5924677,9963r43871,12060l6010425,38449r39617,20530l6087137,83349r34310,27947l6152707,142555r27947,34310l6205025,213960r20531,39617l6241983,295454r12060,43872l6261473,384930r2535,47073l6264008,8886926r-5832005,l384932,8884391r-45602,-7429l295459,8864902r-41876,-16428l213965,8827944r-37095,-24371l142561,8775625r-31261,-31260l83353,8710056,58982,8672960,38451,8633343,22024,8591467,9964,8547596,2535,8501993,,8454923,,,5832005,xe" filled="f" strokecolor="#005496" strokeweight="2pt">
                  <v:path arrowok="t"/>
                </v:shape>
                <w10:wrap anchorx="page" anchory="page"/>
              </v:group>
            </w:pict>
          </mc:Fallback>
        </mc:AlternateContent>
      </w:r>
      <w:bookmarkStart w:id="19" w:name="Our_impact_and_statistics"/>
      <w:bookmarkStart w:id="20" w:name="_bookmark3"/>
      <w:bookmarkEnd w:id="19"/>
      <w:bookmarkEnd w:id="20"/>
      <w:r>
        <w:rPr>
          <w:color w:val="00884F"/>
        </w:rPr>
        <w:t>Our</w:t>
      </w:r>
      <w:r>
        <w:rPr>
          <w:color w:val="00884F"/>
          <w:spacing w:val="-4"/>
        </w:rPr>
        <w:t xml:space="preserve"> </w:t>
      </w:r>
      <w:r>
        <w:rPr>
          <w:color w:val="00884F"/>
        </w:rPr>
        <w:t>impact</w:t>
      </w:r>
      <w:r>
        <w:rPr>
          <w:color w:val="00884F"/>
          <w:spacing w:val="-1"/>
        </w:rPr>
        <w:t xml:space="preserve"> </w:t>
      </w:r>
      <w:r>
        <w:rPr>
          <w:color w:val="00884F"/>
        </w:rPr>
        <w:t>and</w:t>
      </w:r>
      <w:r>
        <w:rPr>
          <w:color w:val="00884F"/>
          <w:spacing w:val="-1"/>
        </w:rPr>
        <w:t xml:space="preserve"> </w:t>
      </w:r>
      <w:r>
        <w:rPr>
          <w:color w:val="00884F"/>
          <w:spacing w:val="-2"/>
        </w:rPr>
        <w:t>statistics</w:t>
      </w:r>
    </w:p>
    <w:p w14:paraId="56AE6D18" w14:textId="77777777" w:rsidR="00F34A36" w:rsidRDefault="00842BCA">
      <w:pPr>
        <w:pStyle w:val="Heading5"/>
        <w:spacing w:before="477"/>
      </w:pPr>
      <w:bookmarkStart w:id="21" w:name="Community_and_member_engagement"/>
      <w:bookmarkEnd w:id="21"/>
      <w:r>
        <w:rPr>
          <w:color w:val="005496"/>
        </w:rPr>
        <w:t>Community</w:t>
      </w:r>
      <w:r>
        <w:rPr>
          <w:color w:val="005496"/>
          <w:spacing w:val="-3"/>
        </w:rPr>
        <w:t xml:space="preserve"> </w:t>
      </w:r>
      <w:r>
        <w:rPr>
          <w:color w:val="005496"/>
        </w:rPr>
        <w:t>and</w:t>
      </w:r>
      <w:r>
        <w:rPr>
          <w:color w:val="005496"/>
          <w:spacing w:val="-2"/>
        </w:rPr>
        <w:t xml:space="preserve"> </w:t>
      </w:r>
      <w:r>
        <w:rPr>
          <w:color w:val="005496"/>
        </w:rPr>
        <w:t>member</w:t>
      </w:r>
      <w:r>
        <w:rPr>
          <w:color w:val="005496"/>
          <w:spacing w:val="-1"/>
        </w:rPr>
        <w:t xml:space="preserve"> </w:t>
      </w:r>
      <w:r>
        <w:rPr>
          <w:color w:val="005496"/>
          <w:spacing w:val="-2"/>
        </w:rPr>
        <w:t>engagement</w:t>
      </w:r>
    </w:p>
    <w:p w14:paraId="56AE6D19" w14:textId="77777777" w:rsidR="00F34A36" w:rsidRDefault="00842BCA">
      <w:pPr>
        <w:pStyle w:val="Heading8"/>
        <w:spacing w:before="117"/>
        <w:ind w:left="1179"/>
      </w:pPr>
      <w:r>
        <w:rPr>
          <w:rFonts w:ascii="VAG Rounded"/>
          <w:color w:val="00884F"/>
          <w:sz w:val="48"/>
        </w:rPr>
        <w:t>19%</w:t>
      </w:r>
      <w:r>
        <w:rPr>
          <w:rFonts w:ascii="VAG Rounded"/>
          <w:color w:val="00884F"/>
          <w:spacing w:val="-51"/>
          <w:sz w:val="48"/>
        </w:rPr>
        <w:t xml:space="preserve"> </w:t>
      </w:r>
      <w:r>
        <w:t>increase</w:t>
      </w:r>
      <w:r>
        <w:rPr>
          <w:spacing w:val="-6"/>
        </w:rPr>
        <w:t xml:space="preserve"> </w:t>
      </w:r>
      <w:r>
        <w:t>in</w:t>
      </w:r>
      <w:r>
        <w:rPr>
          <w:spacing w:val="-3"/>
        </w:rPr>
        <w:t xml:space="preserve"> </w:t>
      </w:r>
      <w:r>
        <w:rPr>
          <w:spacing w:val="-2"/>
        </w:rPr>
        <w:t>membership</w:t>
      </w:r>
    </w:p>
    <w:p w14:paraId="56AE6D1A" w14:textId="77777777" w:rsidR="00F34A36" w:rsidRDefault="00842BCA">
      <w:pPr>
        <w:spacing w:before="165"/>
        <w:ind w:left="1179"/>
        <w:rPr>
          <w:b/>
          <w:sz w:val="28"/>
        </w:rPr>
      </w:pPr>
      <w:r>
        <w:rPr>
          <w:rFonts w:ascii="VAG Rounded"/>
          <w:b/>
          <w:color w:val="00884F"/>
          <w:sz w:val="48"/>
        </w:rPr>
        <w:t>433,000</w:t>
      </w:r>
      <w:r>
        <w:rPr>
          <w:rFonts w:ascii="VAG Rounded"/>
          <w:b/>
          <w:color w:val="00884F"/>
          <w:spacing w:val="-51"/>
          <w:sz w:val="48"/>
        </w:rPr>
        <w:t xml:space="preserve"> </w:t>
      </w:r>
      <w:r>
        <w:rPr>
          <w:b/>
          <w:sz w:val="28"/>
        </w:rPr>
        <w:t>website</w:t>
      </w:r>
      <w:r>
        <w:rPr>
          <w:b/>
          <w:spacing w:val="-12"/>
          <w:sz w:val="28"/>
        </w:rPr>
        <w:t xml:space="preserve"> </w:t>
      </w:r>
      <w:r>
        <w:rPr>
          <w:b/>
          <w:spacing w:val="-2"/>
          <w:sz w:val="28"/>
        </w:rPr>
        <w:t>visitors</w:t>
      </w:r>
    </w:p>
    <w:p w14:paraId="56AE6D1B" w14:textId="77777777" w:rsidR="00F34A36" w:rsidRDefault="00842BCA">
      <w:pPr>
        <w:spacing w:before="165"/>
        <w:ind w:left="1179"/>
        <w:rPr>
          <w:b/>
          <w:sz w:val="28"/>
        </w:rPr>
      </w:pPr>
      <w:r>
        <w:rPr>
          <w:rFonts w:ascii="VAG Rounded"/>
          <w:b/>
          <w:color w:val="00884F"/>
          <w:sz w:val="48"/>
        </w:rPr>
        <w:t>2.5</w:t>
      </w:r>
      <w:r>
        <w:rPr>
          <w:rFonts w:ascii="VAG Rounded"/>
          <w:b/>
          <w:color w:val="00884F"/>
          <w:spacing w:val="-9"/>
          <w:sz w:val="48"/>
        </w:rPr>
        <w:t xml:space="preserve"> </w:t>
      </w:r>
      <w:r>
        <w:rPr>
          <w:rFonts w:ascii="VAG Rounded"/>
          <w:b/>
          <w:color w:val="00884F"/>
          <w:sz w:val="48"/>
        </w:rPr>
        <w:t>million</w:t>
      </w:r>
      <w:r>
        <w:rPr>
          <w:rFonts w:ascii="VAG Rounded"/>
          <w:b/>
          <w:color w:val="00884F"/>
          <w:spacing w:val="-51"/>
          <w:sz w:val="48"/>
        </w:rPr>
        <w:t xml:space="preserve"> </w:t>
      </w:r>
      <w:r>
        <w:rPr>
          <w:b/>
          <w:sz w:val="28"/>
        </w:rPr>
        <w:t>people</w:t>
      </w:r>
      <w:r>
        <w:rPr>
          <w:b/>
          <w:spacing w:val="-2"/>
          <w:sz w:val="28"/>
        </w:rPr>
        <w:t xml:space="preserve"> </w:t>
      </w:r>
      <w:r>
        <w:rPr>
          <w:b/>
          <w:sz w:val="28"/>
        </w:rPr>
        <w:t>reached</w:t>
      </w:r>
      <w:r>
        <w:rPr>
          <w:b/>
          <w:spacing w:val="-2"/>
          <w:sz w:val="28"/>
        </w:rPr>
        <w:t xml:space="preserve"> </w:t>
      </w:r>
      <w:r>
        <w:rPr>
          <w:b/>
          <w:sz w:val="28"/>
        </w:rPr>
        <w:t>on</w:t>
      </w:r>
      <w:r>
        <w:rPr>
          <w:b/>
          <w:spacing w:val="-2"/>
          <w:sz w:val="28"/>
        </w:rPr>
        <w:t xml:space="preserve"> </w:t>
      </w:r>
      <w:r>
        <w:rPr>
          <w:b/>
          <w:sz w:val="28"/>
        </w:rPr>
        <w:t>social</w:t>
      </w:r>
      <w:r>
        <w:rPr>
          <w:b/>
          <w:spacing w:val="-1"/>
          <w:sz w:val="28"/>
        </w:rPr>
        <w:t xml:space="preserve"> </w:t>
      </w:r>
      <w:r>
        <w:rPr>
          <w:b/>
          <w:spacing w:val="-2"/>
          <w:sz w:val="28"/>
        </w:rPr>
        <w:t>media</w:t>
      </w:r>
    </w:p>
    <w:p w14:paraId="56AE6D1C" w14:textId="77777777" w:rsidR="00F34A36" w:rsidRDefault="00F34A36">
      <w:pPr>
        <w:pStyle w:val="BodyText"/>
        <w:spacing w:before="20"/>
        <w:ind w:left="0"/>
        <w:rPr>
          <w:b/>
          <w:sz w:val="28"/>
        </w:rPr>
      </w:pPr>
    </w:p>
    <w:p w14:paraId="56AE6D1D" w14:textId="77777777" w:rsidR="00F34A36" w:rsidRDefault="00842BCA">
      <w:pPr>
        <w:pStyle w:val="Heading5"/>
        <w:spacing w:before="1"/>
      </w:pPr>
      <w:bookmarkStart w:id="22" w:name="Amplifying_disability_voices"/>
      <w:bookmarkEnd w:id="22"/>
      <w:r>
        <w:rPr>
          <w:color w:val="005496"/>
        </w:rPr>
        <w:t>Amplifying</w:t>
      </w:r>
      <w:r>
        <w:rPr>
          <w:color w:val="005496"/>
          <w:spacing w:val="-6"/>
        </w:rPr>
        <w:t xml:space="preserve"> </w:t>
      </w:r>
      <w:r>
        <w:rPr>
          <w:color w:val="005496"/>
        </w:rPr>
        <w:t>disability</w:t>
      </w:r>
      <w:r>
        <w:rPr>
          <w:color w:val="005496"/>
          <w:spacing w:val="-4"/>
        </w:rPr>
        <w:t xml:space="preserve"> </w:t>
      </w:r>
      <w:r>
        <w:rPr>
          <w:color w:val="005496"/>
          <w:spacing w:val="-2"/>
        </w:rPr>
        <w:t>voices</w:t>
      </w:r>
    </w:p>
    <w:p w14:paraId="56AE6D1E" w14:textId="77777777" w:rsidR="00F34A36" w:rsidRDefault="00842BCA">
      <w:pPr>
        <w:spacing w:before="116"/>
        <w:ind w:left="1179"/>
        <w:rPr>
          <w:b/>
          <w:sz w:val="28"/>
        </w:rPr>
      </w:pPr>
      <w:r>
        <w:rPr>
          <w:rFonts w:ascii="VAG Rounded"/>
          <w:b/>
          <w:color w:val="00884F"/>
          <w:sz w:val="48"/>
        </w:rPr>
        <w:t>99</w:t>
      </w:r>
      <w:r>
        <w:rPr>
          <w:rFonts w:ascii="VAG Rounded"/>
          <w:b/>
          <w:color w:val="00884F"/>
          <w:spacing w:val="-53"/>
          <w:sz w:val="48"/>
        </w:rPr>
        <w:t xml:space="preserve"> </w:t>
      </w:r>
      <w:r>
        <w:rPr>
          <w:b/>
          <w:sz w:val="28"/>
        </w:rPr>
        <w:t>media</w:t>
      </w:r>
      <w:r>
        <w:rPr>
          <w:b/>
          <w:spacing w:val="-6"/>
          <w:sz w:val="28"/>
        </w:rPr>
        <w:t xml:space="preserve"> </w:t>
      </w:r>
      <w:r>
        <w:rPr>
          <w:b/>
          <w:sz w:val="28"/>
        </w:rPr>
        <w:t>releases,</w:t>
      </w:r>
      <w:r>
        <w:rPr>
          <w:b/>
          <w:spacing w:val="-3"/>
          <w:sz w:val="28"/>
        </w:rPr>
        <w:t xml:space="preserve"> </w:t>
      </w:r>
      <w:r>
        <w:rPr>
          <w:b/>
          <w:sz w:val="28"/>
        </w:rPr>
        <w:t>news</w:t>
      </w:r>
      <w:r>
        <w:rPr>
          <w:b/>
          <w:spacing w:val="-2"/>
          <w:sz w:val="28"/>
        </w:rPr>
        <w:t xml:space="preserve"> </w:t>
      </w:r>
      <w:r>
        <w:rPr>
          <w:b/>
          <w:sz w:val="28"/>
        </w:rPr>
        <w:t>articles</w:t>
      </w:r>
      <w:r>
        <w:rPr>
          <w:b/>
          <w:spacing w:val="-3"/>
          <w:sz w:val="28"/>
        </w:rPr>
        <w:t xml:space="preserve"> </w:t>
      </w:r>
      <w:r>
        <w:rPr>
          <w:b/>
          <w:sz w:val="28"/>
        </w:rPr>
        <w:t>and</w:t>
      </w:r>
      <w:r>
        <w:rPr>
          <w:b/>
          <w:spacing w:val="-3"/>
          <w:sz w:val="28"/>
        </w:rPr>
        <w:t xml:space="preserve"> </w:t>
      </w:r>
      <w:r>
        <w:rPr>
          <w:b/>
          <w:sz w:val="28"/>
        </w:rPr>
        <w:t>blogs</w:t>
      </w:r>
      <w:r>
        <w:rPr>
          <w:b/>
          <w:spacing w:val="-2"/>
          <w:sz w:val="28"/>
        </w:rPr>
        <w:t xml:space="preserve"> published</w:t>
      </w:r>
    </w:p>
    <w:p w14:paraId="56AE6D1F" w14:textId="77777777" w:rsidR="00F34A36" w:rsidRDefault="00842BCA">
      <w:pPr>
        <w:spacing w:before="165"/>
        <w:ind w:left="1179"/>
        <w:rPr>
          <w:b/>
          <w:sz w:val="28"/>
        </w:rPr>
      </w:pPr>
      <w:r>
        <w:rPr>
          <w:rFonts w:ascii="VAG Rounded"/>
          <w:b/>
          <w:color w:val="00884F"/>
          <w:sz w:val="48"/>
        </w:rPr>
        <w:t>3,440</w:t>
      </w:r>
      <w:r>
        <w:rPr>
          <w:rFonts w:ascii="VAG Rounded"/>
          <w:b/>
          <w:color w:val="00884F"/>
          <w:spacing w:val="-51"/>
          <w:sz w:val="48"/>
        </w:rPr>
        <w:t xml:space="preserve"> </w:t>
      </w:r>
      <w:r>
        <w:rPr>
          <w:b/>
          <w:sz w:val="28"/>
        </w:rPr>
        <w:t>media</w:t>
      </w:r>
      <w:r>
        <w:rPr>
          <w:b/>
          <w:spacing w:val="-8"/>
          <w:sz w:val="28"/>
        </w:rPr>
        <w:t xml:space="preserve"> </w:t>
      </w:r>
      <w:r>
        <w:rPr>
          <w:b/>
          <w:spacing w:val="-2"/>
          <w:sz w:val="28"/>
        </w:rPr>
        <w:t>mentions</w:t>
      </w:r>
    </w:p>
    <w:p w14:paraId="56AE6D20" w14:textId="77777777" w:rsidR="00F34A36" w:rsidRDefault="00F34A36">
      <w:pPr>
        <w:pStyle w:val="BodyText"/>
        <w:spacing w:before="21"/>
        <w:ind w:left="0"/>
        <w:rPr>
          <w:b/>
          <w:sz w:val="28"/>
        </w:rPr>
      </w:pPr>
    </w:p>
    <w:p w14:paraId="56AE6D21" w14:textId="77777777" w:rsidR="00F34A36" w:rsidRDefault="00842BCA">
      <w:pPr>
        <w:spacing w:line="304" w:lineRule="auto"/>
        <w:ind w:left="1179" w:right="1925" w:hanging="280"/>
        <w:rPr>
          <w:b/>
          <w:sz w:val="28"/>
        </w:rPr>
      </w:pPr>
      <w:bookmarkStart w:id="23" w:name="Systemic_advocacy_and_engagement"/>
      <w:bookmarkEnd w:id="23"/>
      <w:r>
        <w:rPr>
          <w:rFonts w:ascii="VAG Rounded"/>
          <w:b/>
          <w:color w:val="005496"/>
          <w:sz w:val="44"/>
        </w:rPr>
        <w:t xml:space="preserve">Systemic advocacy and engagement </w:t>
      </w:r>
      <w:r>
        <w:rPr>
          <w:rFonts w:ascii="VAG Rounded"/>
          <w:b/>
          <w:color w:val="00884F"/>
          <w:sz w:val="48"/>
        </w:rPr>
        <w:t>44</w:t>
      </w:r>
      <w:r>
        <w:rPr>
          <w:rFonts w:ascii="VAG Rounded"/>
          <w:b/>
          <w:color w:val="00884F"/>
          <w:spacing w:val="-24"/>
          <w:sz w:val="48"/>
        </w:rPr>
        <w:t xml:space="preserve"> </w:t>
      </w:r>
      <w:r>
        <w:rPr>
          <w:b/>
          <w:sz w:val="28"/>
        </w:rPr>
        <w:t xml:space="preserve">reports, submissions and position statements </w:t>
      </w:r>
      <w:r>
        <w:rPr>
          <w:rFonts w:ascii="VAG Rounded"/>
          <w:b/>
          <w:color w:val="00884F"/>
          <w:sz w:val="48"/>
        </w:rPr>
        <w:t>27</w:t>
      </w:r>
      <w:r>
        <w:rPr>
          <w:rFonts w:ascii="VAG Rounded"/>
          <w:b/>
          <w:color w:val="00884F"/>
          <w:spacing w:val="-51"/>
          <w:sz w:val="48"/>
        </w:rPr>
        <w:t xml:space="preserve"> </w:t>
      </w:r>
      <w:r>
        <w:rPr>
          <w:b/>
          <w:sz w:val="28"/>
        </w:rPr>
        <w:t>member</w:t>
      </w:r>
      <w:r>
        <w:rPr>
          <w:b/>
          <w:spacing w:val="-12"/>
          <w:sz w:val="28"/>
        </w:rPr>
        <w:t xml:space="preserve"> </w:t>
      </w:r>
      <w:r>
        <w:rPr>
          <w:b/>
          <w:sz w:val="28"/>
        </w:rPr>
        <w:t>focus</w:t>
      </w:r>
      <w:r>
        <w:rPr>
          <w:b/>
          <w:spacing w:val="-6"/>
          <w:sz w:val="28"/>
        </w:rPr>
        <w:t xml:space="preserve"> </w:t>
      </w:r>
      <w:r>
        <w:rPr>
          <w:b/>
          <w:sz w:val="28"/>
        </w:rPr>
        <w:t>groups,</w:t>
      </w:r>
      <w:r>
        <w:rPr>
          <w:b/>
          <w:spacing w:val="-6"/>
          <w:sz w:val="28"/>
        </w:rPr>
        <w:t xml:space="preserve"> </w:t>
      </w:r>
      <w:r>
        <w:rPr>
          <w:b/>
          <w:sz w:val="28"/>
        </w:rPr>
        <w:t>consultations</w:t>
      </w:r>
      <w:r>
        <w:rPr>
          <w:b/>
          <w:spacing w:val="-6"/>
          <w:sz w:val="28"/>
        </w:rPr>
        <w:t xml:space="preserve"> </w:t>
      </w:r>
      <w:r>
        <w:rPr>
          <w:b/>
          <w:sz w:val="28"/>
        </w:rPr>
        <w:t>and</w:t>
      </w:r>
      <w:r>
        <w:rPr>
          <w:b/>
          <w:spacing w:val="-6"/>
          <w:sz w:val="28"/>
        </w:rPr>
        <w:t xml:space="preserve"> </w:t>
      </w:r>
      <w:r>
        <w:rPr>
          <w:b/>
          <w:sz w:val="28"/>
        </w:rPr>
        <w:t xml:space="preserve">events </w:t>
      </w:r>
      <w:r>
        <w:rPr>
          <w:rFonts w:ascii="VAG Rounded"/>
          <w:b/>
          <w:color w:val="00884F"/>
          <w:sz w:val="48"/>
        </w:rPr>
        <w:t>29</w:t>
      </w:r>
      <w:r>
        <w:rPr>
          <w:rFonts w:ascii="VAG Rounded"/>
          <w:b/>
          <w:color w:val="00884F"/>
          <w:spacing w:val="-51"/>
          <w:sz w:val="48"/>
        </w:rPr>
        <w:t xml:space="preserve"> </w:t>
      </w:r>
      <w:r>
        <w:rPr>
          <w:b/>
          <w:sz w:val="28"/>
        </w:rPr>
        <w:t>training</w:t>
      </w:r>
      <w:r>
        <w:rPr>
          <w:b/>
          <w:spacing w:val="-4"/>
          <w:sz w:val="28"/>
        </w:rPr>
        <w:t xml:space="preserve"> </w:t>
      </w:r>
      <w:r>
        <w:rPr>
          <w:b/>
          <w:sz w:val="28"/>
        </w:rPr>
        <w:t>sessions</w:t>
      </w:r>
      <w:r>
        <w:rPr>
          <w:b/>
          <w:spacing w:val="-2"/>
          <w:sz w:val="28"/>
        </w:rPr>
        <w:t xml:space="preserve"> </w:t>
      </w:r>
      <w:r>
        <w:rPr>
          <w:b/>
          <w:sz w:val="28"/>
        </w:rPr>
        <w:t>delivered</w:t>
      </w:r>
      <w:r>
        <w:rPr>
          <w:b/>
          <w:spacing w:val="-2"/>
          <w:sz w:val="28"/>
        </w:rPr>
        <w:t xml:space="preserve"> </w:t>
      </w:r>
      <w:r>
        <w:rPr>
          <w:b/>
          <w:sz w:val="28"/>
        </w:rPr>
        <w:t>to</w:t>
      </w:r>
      <w:r>
        <w:rPr>
          <w:b/>
          <w:spacing w:val="-2"/>
          <w:sz w:val="28"/>
        </w:rPr>
        <w:t xml:space="preserve"> </w:t>
      </w:r>
      <w:r>
        <w:rPr>
          <w:b/>
          <w:sz w:val="28"/>
        </w:rPr>
        <w:t>1,031</w:t>
      </w:r>
      <w:r>
        <w:rPr>
          <w:b/>
          <w:spacing w:val="-2"/>
          <w:sz w:val="28"/>
        </w:rPr>
        <w:t xml:space="preserve"> participants</w:t>
      </w:r>
    </w:p>
    <w:p w14:paraId="56AE6D22" w14:textId="77777777" w:rsidR="00F34A36" w:rsidRDefault="00842BCA">
      <w:pPr>
        <w:pStyle w:val="Heading5"/>
        <w:spacing w:before="202"/>
      </w:pPr>
      <w:bookmarkStart w:id="24" w:name="Our_organisation"/>
      <w:bookmarkEnd w:id="24"/>
      <w:r>
        <w:rPr>
          <w:color w:val="005496"/>
        </w:rPr>
        <w:t>Our</w:t>
      </w:r>
      <w:r>
        <w:rPr>
          <w:color w:val="005496"/>
          <w:spacing w:val="-3"/>
        </w:rPr>
        <w:t xml:space="preserve"> </w:t>
      </w:r>
      <w:r>
        <w:rPr>
          <w:color w:val="005496"/>
          <w:spacing w:val="-2"/>
        </w:rPr>
        <w:t>organisation</w:t>
      </w:r>
    </w:p>
    <w:p w14:paraId="56AE6D23" w14:textId="77777777" w:rsidR="00F34A36" w:rsidRDefault="00842BCA">
      <w:pPr>
        <w:spacing w:before="117"/>
        <w:ind w:left="1179"/>
        <w:rPr>
          <w:b/>
          <w:sz w:val="28"/>
        </w:rPr>
      </w:pPr>
      <w:r>
        <w:rPr>
          <w:rFonts w:ascii="VAG Rounded"/>
          <w:b/>
          <w:color w:val="00884F"/>
          <w:sz w:val="48"/>
        </w:rPr>
        <w:t>62</w:t>
      </w:r>
      <w:r>
        <w:rPr>
          <w:rFonts w:ascii="VAG Rounded"/>
          <w:b/>
          <w:color w:val="00884F"/>
          <w:spacing w:val="-51"/>
          <w:sz w:val="48"/>
        </w:rPr>
        <w:t xml:space="preserve"> </w:t>
      </w:r>
      <w:r>
        <w:rPr>
          <w:b/>
          <w:sz w:val="28"/>
        </w:rPr>
        <w:t>staff</w:t>
      </w:r>
      <w:r>
        <w:rPr>
          <w:b/>
          <w:spacing w:val="-10"/>
          <w:sz w:val="28"/>
        </w:rPr>
        <w:t xml:space="preserve"> </w:t>
      </w:r>
      <w:r>
        <w:rPr>
          <w:b/>
          <w:sz w:val="28"/>
        </w:rPr>
        <w:t>members</w:t>
      </w:r>
      <w:r>
        <w:rPr>
          <w:b/>
          <w:spacing w:val="-5"/>
          <w:sz w:val="28"/>
        </w:rPr>
        <w:t xml:space="preserve"> </w:t>
      </w:r>
      <w:r>
        <w:rPr>
          <w:b/>
          <w:sz w:val="28"/>
        </w:rPr>
        <w:t>employed</w:t>
      </w:r>
      <w:r>
        <w:rPr>
          <w:b/>
          <w:spacing w:val="-4"/>
          <w:sz w:val="28"/>
        </w:rPr>
        <w:t xml:space="preserve"> </w:t>
      </w:r>
      <w:r>
        <w:rPr>
          <w:b/>
          <w:spacing w:val="-2"/>
          <w:sz w:val="28"/>
        </w:rPr>
        <w:t>nationally</w:t>
      </w:r>
    </w:p>
    <w:p w14:paraId="56AE6D24" w14:textId="77777777" w:rsidR="00F34A36" w:rsidRDefault="00F34A36">
      <w:pPr>
        <w:pStyle w:val="BodyText"/>
        <w:spacing w:before="20"/>
        <w:ind w:left="0"/>
        <w:rPr>
          <w:b/>
          <w:sz w:val="28"/>
        </w:rPr>
      </w:pPr>
    </w:p>
    <w:p w14:paraId="56AE6D25" w14:textId="77777777" w:rsidR="00F34A36" w:rsidRDefault="00842BCA">
      <w:pPr>
        <w:pStyle w:val="Heading5"/>
      </w:pPr>
      <w:bookmarkStart w:id="25" w:name="Individual_advocacy_"/>
      <w:bookmarkEnd w:id="25"/>
      <w:r>
        <w:rPr>
          <w:color w:val="005496"/>
        </w:rPr>
        <w:t>Individual</w:t>
      </w:r>
      <w:r>
        <w:rPr>
          <w:color w:val="005496"/>
          <w:spacing w:val="-10"/>
        </w:rPr>
        <w:t xml:space="preserve"> </w:t>
      </w:r>
      <w:r>
        <w:rPr>
          <w:color w:val="005496"/>
          <w:spacing w:val="-2"/>
        </w:rPr>
        <w:t>advocacy</w:t>
      </w:r>
    </w:p>
    <w:p w14:paraId="56AE6D26" w14:textId="77777777" w:rsidR="00F34A36" w:rsidRDefault="00842BCA">
      <w:pPr>
        <w:pStyle w:val="Heading8"/>
        <w:spacing w:before="117"/>
        <w:ind w:left="1179"/>
      </w:pPr>
      <w:r>
        <w:rPr>
          <w:rFonts w:ascii="VAG Rounded"/>
          <w:color w:val="00884F"/>
          <w:sz w:val="48"/>
        </w:rPr>
        <w:t>1,859</w:t>
      </w:r>
      <w:r>
        <w:rPr>
          <w:rFonts w:ascii="VAG Rounded"/>
          <w:color w:val="00884F"/>
          <w:spacing w:val="-51"/>
          <w:sz w:val="48"/>
        </w:rPr>
        <w:t xml:space="preserve"> </w:t>
      </w:r>
      <w:r>
        <w:t>advocacy</w:t>
      </w:r>
      <w:r>
        <w:rPr>
          <w:spacing w:val="-12"/>
        </w:rPr>
        <w:t xml:space="preserve"> </w:t>
      </w:r>
      <w:r>
        <w:t>clients</w:t>
      </w:r>
      <w:r>
        <w:rPr>
          <w:spacing w:val="-5"/>
        </w:rPr>
        <w:t xml:space="preserve"> </w:t>
      </w:r>
      <w:r>
        <w:rPr>
          <w:spacing w:val="-2"/>
        </w:rPr>
        <w:t>supported</w:t>
      </w:r>
    </w:p>
    <w:p w14:paraId="56AE6D27" w14:textId="77777777" w:rsidR="00F34A36" w:rsidRDefault="00842BCA">
      <w:pPr>
        <w:spacing w:before="165"/>
        <w:ind w:left="1179"/>
        <w:rPr>
          <w:b/>
          <w:sz w:val="28"/>
        </w:rPr>
      </w:pPr>
      <w:r>
        <w:rPr>
          <w:rFonts w:ascii="VAG Rounded"/>
          <w:b/>
          <w:color w:val="00884F"/>
          <w:sz w:val="48"/>
        </w:rPr>
        <w:t>35,872</w:t>
      </w:r>
      <w:r>
        <w:rPr>
          <w:rFonts w:ascii="VAG Rounded"/>
          <w:b/>
          <w:color w:val="00884F"/>
          <w:spacing w:val="-51"/>
          <w:sz w:val="48"/>
        </w:rPr>
        <w:t xml:space="preserve"> </w:t>
      </w:r>
      <w:r>
        <w:rPr>
          <w:b/>
          <w:sz w:val="28"/>
        </w:rPr>
        <w:t>occasions</w:t>
      </w:r>
      <w:r>
        <w:rPr>
          <w:b/>
          <w:spacing w:val="-7"/>
          <w:sz w:val="28"/>
        </w:rPr>
        <w:t xml:space="preserve"> </w:t>
      </w:r>
      <w:r>
        <w:rPr>
          <w:b/>
          <w:sz w:val="28"/>
        </w:rPr>
        <w:t>of</w:t>
      </w:r>
      <w:r>
        <w:rPr>
          <w:b/>
          <w:spacing w:val="-3"/>
          <w:sz w:val="28"/>
        </w:rPr>
        <w:t xml:space="preserve"> </w:t>
      </w:r>
      <w:r>
        <w:rPr>
          <w:b/>
          <w:sz w:val="28"/>
        </w:rPr>
        <w:t>client</w:t>
      </w:r>
      <w:r>
        <w:rPr>
          <w:b/>
          <w:spacing w:val="-3"/>
          <w:sz w:val="28"/>
        </w:rPr>
        <w:t xml:space="preserve"> </w:t>
      </w:r>
      <w:r>
        <w:rPr>
          <w:b/>
          <w:spacing w:val="-2"/>
          <w:sz w:val="28"/>
        </w:rPr>
        <w:t>service</w:t>
      </w:r>
    </w:p>
    <w:p w14:paraId="56AE6D28" w14:textId="77777777" w:rsidR="00F34A36" w:rsidRDefault="00F34A36">
      <w:pPr>
        <w:pStyle w:val="BodyText"/>
        <w:ind w:left="0"/>
        <w:rPr>
          <w:b/>
        </w:rPr>
      </w:pPr>
    </w:p>
    <w:p w14:paraId="56AE6D29" w14:textId="77777777" w:rsidR="00F34A36" w:rsidRDefault="00F34A36">
      <w:pPr>
        <w:pStyle w:val="BodyText"/>
        <w:ind w:left="0"/>
        <w:rPr>
          <w:b/>
        </w:rPr>
      </w:pPr>
    </w:p>
    <w:p w14:paraId="56AE6D2A" w14:textId="77777777" w:rsidR="00F34A36" w:rsidRDefault="00F34A36">
      <w:pPr>
        <w:pStyle w:val="BodyText"/>
        <w:ind w:left="0"/>
        <w:rPr>
          <w:b/>
        </w:rPr>
      </w:pPr>
    </w:p>
    <w:p w14:paraId="56AE6D2B" w14:textId="77777777" w:rsidR="00F34A36" w:rsidRDefault="00F34A36">
      <w:pPr>
        <w:pStyle w:val="BodyText"/>
        <w:spacing w:before="60"/>
        <w:ind w:left="0"/>
        <w:rPr>
          <w:b/>
        </w:rPr>
      </w:pPr>
    </w:p>
    <w:p w14:paraId="56AE6D2C" w14:textId="77777777" w:rsidR="00F34A36" w:rsidRDefault="00842BCA">
      <w:pPr>
        <w:ind w:left="312"/>
        <w:rPr>
          <w:b/>
          <w:sz w:val="24"/>
        </w:rPr>
      </w:pPr>
      <w:r>
        <w:rPr>
          <w:b/>
          <w:color w:val="005496"/>
          <w:spacing w:val="-5"/>
          <w:sz w:val="24"/>
        </w:rPr>
        <w:t>12</w:t>
      </w:r>
    </w:p>
    <w:p w14:paraId="56AE6D2D" w14:textId="77777777" w:rsidR="00F34A36" w:rsidRDefault="00F34A36">
      <w:pPr>
        <w:rPr>
          <w:b/>
          <w:sz w:val="24"/>
        </w:rPr>
        <w:sectPr w:rsidR="00F34A36">
          <w:footerReference w:type="even" r:id="rId51"/>
          <w:pgSz w:w="11910" w:h="16840"/>
          <w:pgMar w:top="1660" w:right="850" w:bottom="280" w:left="708" w:header="0" w:footer="0" w:gutter="0"/>
          <w:cols w:space="720"/>
        </w:sectPr>
      </w:pPr>
    </w:p>
    <w:p w14:paraId="56AE6D2E" w14:textId="77777777" w:rsidR="00F34A36" w:rsidRDefault="00842BCA">
      <w:pPr>
        <w:pStyle w:val="BodyText"/>
        <w:ind w:left="0"/>
        <w:rPr>
          <w:b/>
          <w:sz w:val="48"/>
        </w:rPr>
      </w:pPr>
      <w:r>
        <w:rPr>
          <w:b/>
          <w:noProof/>
          <w:sz w:val="48"/>
        </w:rPr>
        <w:lastRenderedPageBreak/>
        <mc:AlternateContent>
          <mc:Choice Requires="wps">
            <w:drawing>
              <wp:anchor distT="0" distB="0" distL="0" distR="0" simplePos="0" relativeHeight="15740416" behindDoc="0" locked="0" layoutInCell="1" allowOverlap="1" wp14:anchorId="56AE7514" wp14:editId="56AE7515">
                <wp:simplePos x="0" y="0"/>
                <wp:positionH relativeFrom="page">
                  <wp:posOffset>0</wp:posOffset>
                </wp:positionH>
                <wp:positionV relativeFrom="page">
                  <wp:posOffset>3</wp:posOffset>
                </wp:positionV>
                <wp:extent cx="1270" cy="10692130"/>
                <wp:effectExtent l="0" t="0" r="0" b="0"/>
                <wp:wrapNone/>
                <wp:docPr id="75" name="Graphic 7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0" cy="10692130"/>
                        </a:xfrm>
                        <a:custGeom>
                          <a:avLst/>
                          <a:gdLst/>
                          <a:ahLst/>
                          <a:cxnLst/>
                          <a:rect l="l" t="t" r="r" b="b"/>
                          <a:pathLst>
                            <a:path h="10692130">
                              <a:moveTo>
                                <a:pt x="0" y="0"/>
                              </a:moveTo>
                              <a:lnTo>
                                <a:pt x="0" y="10692002"/>
                              </a:lnTo>
                            </a:path>
                          </a:pathLst>
                        </a:custGeom>
                        <a:solidFill>
                          <a:srgbClr val="EDF7EF"/>
                        </a:solidFill>
                      </wps:spPr>
                      <wps:bodyPr wrap="square" lIns="0" tIns="0" rIns="0" bIns="0" rtlCol="0">
                        <a:prstTxWarp prst="textNoShape">
                          <a:avLst/>
                        </a:prstTxWarp>
                        <a:noAutofit/>
                      </wps:bodyPr>
                    </wps:wsp>
                  </a:graphicData>
                </a:graphic>
              </wp:anchor>
            </w:drawing>
          </mc:Choice>
          <mc:Fallback>
            <w:pict>
              <v:shape w14:anchorId="6E580EA9" id="Graphic 75" o:spid="_x0000_s1026" style="position:absolute;margin-left:0;margin-top:0;width:.1pt;height:841.9pt;z-index:15740416;visibility:visible;mso-wrap-style:square;mso-wrap-distance-left:0;mso-wrap-distance-top:0;mso-wrap-distance-right:0;mso-wrap-distance-bottom:0;mso-position-horizontal:absolute;mso-position-horizontal-relative:page;mso-position-vertical:absolute;mso-position-vertical-relative:page;v-text-anchor:top" coordsize="1270,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zS8/QEAAC8EAAAOAAAAZHJzL2Uyb0RvYy54bWysU8Fu2zAMvQ/YPwi6L3YyoN2MOMXQNMOA&#10;oivQFDsrshwbk0WNVGL370cpsRu0t2EXgSIp8vE9ankzdFYcDVILrpTzWS6FcRqq1u1L+bzdfPoi&#10;BQXlKmXBmVK+GJI3q48flr0vzAIasJVBwUUcFb0vZROCL7KMdGM6RTPwxnGwBuxU4CvuswpVz9U7&#10;my3y/CrrASuPoA0Re9enoFyl+nVtdPhZ12SCsKVkbCGdmM5dPLPVUhV7VL5p9RmG+gcUnWodN51K&#10;rVVQ4oDtu1JdqxEI6jDT0GVQ1602aQaeZp6/meapUd6kWZgc8hNN9P/K6ofjk3/ECJ38PejfxIxk&#10;vadiisQLnXOGGruYy8DFkFh8mVg0QxCanfPFNTOtOTDPr74u5p8Ty5kqxsf6QOG7gVRIHe8pnESo&#10;Rks1o6UHN5rIUkYRbRIxSMEiohQs4u4kolchvovooimai/7R2cHRbCGFwxvsjO01at37rDRIni9i&#10;J04+pbARGyXP1Jydl+MR2LbatNbGvoT73a1FcVQ8x916c323ORe8SEvcn+iOxO+genlE0fOGlpL+&#10;HBQaKewPxysQ13k0cDR2o4HB3kJa+jQyUtgOvxR64dksZWC1HmBcMFWMOsShptz40sG3Q4C6jSIl&#10;bCdE5wtvZZr//IPi2l/eU9brP1/9BQAA//8DAFBLAwQUAAYACAAAACEAXtkmNdsAAAADAQAADwAA&#10;AGRycy9kb3ducmV2LnhtbEyPQUvDQBCF74L/YRnBm93YYg1pNqUIRdCDNBXxuMlOk9DsbMhum+2/&#10;d/RiLw+G93jvm3wdbS/OOPrOkYLHWQICqXamo0bB5377kILwQZPRvSNUcEEP6+L2JteZcRPt8FyG&#10;RnAJ+UwraEMYMil93aLVfuYGJPYObrQ68Dk20ox64nLby3mSLKXVHfFCqwd8abE+lierYPNm9x/v&#10;ZfU0xe/49bp7vmwXx06p+7u4WYEIGMN/GH7xGR0KZqrciYwXvQJ+JPwpe3MQFSeW6SIFWeTymr34&#10;AQAA//8DAFBLAQItABQABgAIAAAAIQC2gziS/gAAAOEBAAATAAAAAAAAAAAAAAAAAAAAAABbQ29u&#10;dGVudF9UeXBlc10ueG1sUEsBAi0AFAAGAAgAAAAhADj9If/WAAAAlAEAAAsAAAAAAAAAAAAAAAAA&#10;LwEAAF9yZWxzLy5yZWxzUEsBAi0AFAAGAAgAAAAhABcHNLz9AQAALwQAAA4AAAAAAAAAAAAAAAAA&#10;LgIAAGRycy9lMm9Eb2MueG1sUEsBAi0AFAAGAAgAAAAhAF7ZJjXbAAAAAwEAAA8AAAAAAAAAAAAA&#10;AAAAVwQAAGRycy9kb3ducmV2LnhtbFBLBQYAAAAABAAEAPMAAABfBQAAAAA=&#10;" path="m,l,10692002e" fillcolor="#edf7ef" stroked="f">
                <v:path arrowok="t"/>
                <w10:wrap anchorx="page" anchory="page"/>
              </v:shape>
            </w:pict>
          </mc:Fallback>
        </mc:AlternateContent>
      </w:r>
      <w:r>
        <w:rPr>
          <w:b/>
          <w:noProof/>
          <w:sz w:val="48"/>
        </w:rPr>
        <mc:AlternateContent>
          <mc:Choice Requires="wpg">
            <w:drawing>
              <wp:anchor distT="0" distB="0" distL="0" distR="0" simplePos="0" relativeHeight="15740928" behindDoc="0" locked="0" layoutInCell="1" allowOverlap="1" wp14:anchorId="56AE7516" wp14:editId="56AE7517">
                <wp:simplePos x="0" y="0"/>
                <wp:positionH relativeFrom="page">
                  <wp:posOffset>597198</wp:posOffset>
                </wp:positionH>
                <wp:positionV relativeFrom="page">
                  <wp:posOffset>5057171</wp:posOffset>
                </wp:positionV>
                <wp:extent cx="6340475" cy="1303020"/>
                <wp:effectExtent l="0" t="0" r="0" b="0"/>
                <wp:wrapNone/>
                <wp:docPr id="76" name="Group 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40475" cy="1303020"/>
                          <a:chOff x="0" y="0"/>
                          <a:chExt cx="6340475" cy="1303020"/>
                        </a:xfrm>
                      </wpg:grpSpPr>
                      <wps:wsp>
                        <wps:cNvPr id="77" name="Graphic 77"/>
                        <wps:cNvSpPr/>
                        <wps:spPr>
                          <a:xfrm>
                            <a:off x="38099" y="539997"/>
                            <a:ext cx="5607685" cy="750570"/>
                          </a:xfrm>
                          <a:custGeom>
                            <a:avLst/>
                            <a:gdLst/>
                            <a:ahLst/>
                            <a:cxnLst/>
                            <a:rect l="l" t="t" r="r" b="b"/>
                            <a:pathLst>
                              <a:path w="56076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5607494" y="749973"/>
                                </a:lnTo>
                              </a:path>
                            </a:pathLst>
                          </a:custGeom>
                          <a:ln w="25400">
                            <a:solidFill>
                              <a:srgbClr val="005496"/>
                            </a:solidFill>
                            <a:prstDash val="solid"/>
                          </a:ln>
                        </wps:spPr>
                        <wps:bodyPr wrap="square" lIns="0" tIns="0" rIns="0" bIns="0" rtlCol="0">
                          <a:prstTxWarp prst="textNoShape">
                            <a:avLst/>
                          </a:prstTxWarp>
                          <a:noAutofit/>
                        </wps:bodyPr>
                      </wps:wsp>
                      <wps:wsp>
                        <wps:cNvPr id="78" name="Graphic 78"/>
                        <wps:cNvSpPr/>
                        <wps:spPr>
                          <a:xfrm>
                            <a:off x="0" y="0"/>
                            <a:ext cx="393700" cy="282575"/>
                          </a:xfrm>
                          <a:custGeom>
                            <a:avLst/>
                            <a:gdLst/>
                            <a:ahLst/>
                            <a:cxnLst/>
                            <a:rect l="l" t="t" r="r" b="b"/>
                            <a:pathLst>
                              <a:path w="393700" h="282575">
                                <a:moveTo>
                                  <a:pt x="312064"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92" y="1650"/>
                                </a:lnTo>
                                <a:lnTo>
                                  <a:pt x="312064"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wps:wsp>
                        <wps:cNvPr id="79" name="Graphic 79"/>
                        <wps:cNvSpPr/>
                        <wps:spPr>
                          <a:xfrm>
                            <a:off x="720006" y="38096"/>
                            <a:ext cx="5607685" cy="750570"/>
                          </a:xfrm>
                          <a:custGeom>
                            <a:avLst/>
                            <a:gdLst/>
                            <a:ahLst/>
                            <a:cxnLst/>
                            <a:rect l="l" t="t" r="r" b="b"/>
                            <a:pathLst>
                              <a:path w="5607685" h="750570">
                                <a:moveTo>
                                  <a:pt x="5607494" y="749973"/>
                                </a:moveTo>
                                <a:lnTo>
                                  <a:pt x="5607494" y="444677"/>
                                </a:lnTo>
                                <a:lnTo>
                                  <a:pt x="5604880" y="396293"/>
                                </a:lnTo>
                                <a:lnTo>
                                  <a:pt x="5597219" y="349401"/>
                                </a:lnTo>
                                <a:lnTo>
                                  <a:pt x="5584785" y="304274"/>
                                </a:lnTo>
                                <a:lnTo>
                                  <a:pt x="5567852" y="261187"/>
                                </a:lnTo>
                                <a:lnTo>
                                  <a:pt x="5546692" y="220413"/>
                                </a:lnTo>
                                <a:lnTo>
                                  <a:pt x="5521579" y="182225"/>
                                </a:lnTo>
                                <a:lnTo>
                                  <a:pt x="5492787" y="146896"/>
                                </a:lnTo>
                                <a:lnTo>
                                  <a:pt x="5460589" y="114699"/>
                                </a:lnTo>
                                <a:lnTo>
                                  <a:pt x="5425258" y="85909"/>
                                </a:lnTo>
                                <a:lnTo>
                                  <a:pt x="5387067" y="60798"/>
                                </a:lnTo>
                                <a:lnTo>
                                  <a:pt x="5346291" y="39639"/>
                                </a:lnTo>
                                <a:lnTo>
                                  <a:pt x="5303201" y="22707"/>
                                </a:lnTo>
                                <a:lnTo>
                                  <a:pt x="5258073" y="10274"/>
                                </a:lnTo>
                                <a:lnTo>
                                  <a:pt x="5211178" y="2614"/>
                                </a:lnTo>
                                <a:lnTo>
                                  <a:pt x="5162791" y="0"/>
                                </a:lnTo>
                                <a:lnTo>
                                  <a:pt x="0" y="0"/>
                                </a:lnTo>
                              </a:path>
                            </a:pathLst>
                          </a:custGeom>
                          <a:ln w="25400">
                            <a:solidFill>
                              <a:srgbClr val="005496"/>
                            </a:solidFill>
                            <a:prstDash val="solid"/>
                          </a:ln>
                        </wps:spPr>
                        <wps:bodyPr wrap="square" lIns="0" tIns="0" rIns="0" bIns="0" rtlCol="0">
                          <a:prstTxWarp prst="textNoShape">
                            <a:avLst/>
                          </a:prstTxWarp>
                          <a:noAutofit/>
                        </wps:bodyPr>
                      </wps:wsp>
                      <wps:wsp>
                        <wps:cNvPr id="80" name="Textbox 80"/>
                        <wps:cNvSpPr txBox="1"/>
                        <wps:spPr>
                          <a:xfrm>
                            <a:off x="25399" y="25396"/>
                            <a:ext cx="6315075" cy="1277620"/>
                          </a:xfrm>
                          <a:prstGeom prst="rect">
                            <a:avLst/>
                          </a:prstGeom>
                        </wps:spPr>
                        <wps:txbx>
                          <w:txbxContent>
                            <w:p w14:paraId="56AE7636" w14:textId="77777777" w:rsidR="00F34A36" w:rsidRDefault="00F34A36">
                              <w:pPr>
                                <w:spacing w:before="221"/>
                                <w:rPr>
                                  <w:b/>
                                  <w:sz w:val="34"/>
                                </w:rPr>
                              </w:pPr>
                            </w:p>
                            <w:p w14:paraId="56AE7637" w14:textId="77777777" w:rsidR="00F34A36" w:rsidRDefault="00842BCA">
                              <w:pPr>
                                <w:spacing w:before="1"/>
                                <w:ind w:left="583"/>
                                <w:rPr>
                                  <w:rFonts w:ascii="VAG Rounded"/>
                                  <w:b/>
                                  <w:sz w:val="34"/>
                                </w:rPr>
                              </w:pPr>
                              <w:r>
                                <w:rPr>
                                  <w:rFonts w:ascii="VAG Rounded"/>
                                  <w:b/>
                                  <w:color w:val="00884F"/>
                                  <w:sz w:val="34"/>
                                </w:rPr>
                                <w:t>I</w:t>
                              </w:r>
                              <w:r>
                                <w:rPr>
                                  <w:rFonts w:ascii="VAG Rounded"/>
                                  <w:b/>
                                  <w:color w:val="00884F"/>
                                  <w:spacing w:val="-3"/>
                                  <w:sz w:val="34"/>
                                </w:rPr>
                                <w:t xml:space="preserve"> </w:t>
                              </w:r>
                              <w:r>
                                <w:rPr>
                                  <w:rFonts w:ascii="VAG Rounded"/>
                                  <w:b/>
                                  <w:color w:val="00884F"/>
                                  <w:sz w:val="34"/>
                                </w:rPr>
                                <w:t>am</w:t>
                              </w:r>
                              <w:r>
                                <w:rPr>
                                  <w:rFonts w:ascii="VAG Rounded"/>
                                  <w:b/>
                                  <w:color w:val="00884F"/>
                                  <w:spacing w:val="-2"/>
                                  <w:sz w:val="34"/>
                                </w:rPr>
                                <w:t xml:space="preserve"> </w:t>
                              </w:r>
                              <w:r>
                                <w:rPr>
                                  <w:rFonts w:ascii="VAG Rounded"/>
                                  <w:b/>
                                  <w:color w:val="00884F"/>
                                  <w:sz w:val="34"/>
                                </w:rPr>
                                <w:t>better</w:t>
                              </w:r>
                              <w:r>
                                <w:rPr>
                                  <w:rFonts w:ascii="VAG Rounded"/>
                                  <w:b/>
                                  <w:color w:val="00884F"/>
                                  <w:spacing w:val="-2"/>
                                  <w:sz w:val="34"/>
                                </w:rPr>
                                <w:t xml:space="preserve"> </w:t>
                              </w:r>
                              <w:r>
                                <w:rPr>
                                  <w:rFonts w:ascii="VAG Rounded"/>
                                  <w:b/>
                                  <w:color w:val="00884F"/>
                                  <w:sz w:val="34"/>
                                </w:rPr>
                                <w:t>able</w:t>
                              </w:r>
                              <w:r>
                                <w:rPr>
                                  <w:rFonts w:ascii="VAG Rounded"/>
                                  <w:b/>
                                  <w:color w:val="00884F"/>
                                  <w:spacing w:val="-2"/>
                                  <w:sz w:val="34"/>
                                </w:rPr>
                                <w:t xml:space="preserve"> </w:t>
                              </w:r>
                              <w:r>
                                <w:rPr>
                                  <w:rFonts w:ascii="VAG Rounded"/>
                                  <w:b/>
                                  <w:color w:val="00884F"/>
                                  <w:sz w:val="34"/>
                                </w:rPr>
                                <w:t>to</w:t>
                              </w:r>
                              <w:r>
                                <w:rPr>
                                  <w:rFonts w:ascii="VAG Rounded"/>
                                  <w:b/>
                                  <w:color w:val="00884F"/>
                                  <w:spacing w:val="-2"/>
                                  <w:sz w:val="34"/>
                                </w:rPr>
                                <w:t xml:space="preserve"> </w:t>
                              </w:r>
                              <w:r>
                                <w:rPr>
                                  <w:rFonts w:ascii="VAG Rounded"/>
                                  <w:b/>
                                  <w:color w:val="00884F"/>
                                  <w:sz w:val="34"/>
                                </w:rPr>
                                <w:t>deal</w:t>
                              </w:r>
                              <w:r>
                                <w:rPr>
                                  <w:rFonts w:ascii="VAG Rounded"/>
                                  <w:b/>
                                  <w:color w:val="00884F"/>
                                  <w:spacing w:val="-2"/>
                                  <w:sz w:val="34"/>
                                </w:rPr>
                                <w:t xml:space="preserve"> </w:t>
                              </w:r>
                              <w:r>
                                <w:rPr>
                                  <w:rFonts w:ascii="VAG Rounded"/>
                                  <w:b/>
                                  <w:color w:val="00884F"/>
                                  <w:sz w:val="34"/>
                                </w:rPr>
                                <w:t>with</w:t>
                              </w:r>
                              <w:r>
                                <w:rPr>
                                  <w:rFonts w:ascii="VAG Rounded"/>
                                  <w:b/>
                                  <w:color w:val="00884F"/>
                                  <w:spacing w:val="-3"/>
                                  <w:sz w:val="34"/>
                                </w:rPr>
                                <w:t xml:space="preserve"> </w:t>
                              </w:r>
                              <w:r>
                                <w:rPr>
                                  <w:rFonts w:ascii="VAG Rounded"/>
                                  <w:b/>
                                  <w:color w:val="00884F"/>
                                  <w:sz w:val="34"/>
                                </w:rPr>
                                <w:t>issues</w:t>
                              </w:r>
                              <w:r>
                                <w:rPr>
                                  <w:rFonts w:ascii="VAG Rounded"/>
                                  <w:b/>
                                  <w:color w:val="00884F"/>
                                  <w:spacing w:val="-1"/>
                                  <w:sz w:val="34"/>
                                </w:rPr>
                                <w:t xml:space="preserve"> </w:t>
                              </w:r>
                              <w:r>
                                <w:rPr>
                                  <w:rFonts w:ascii="VAG Rounded"/>
                                  <w:b/>
                                  <w:color w:val="00884F"/>
                                  <w:sz w:val="34"/>
                                </w:rPr>
                                <w:t>that</w:t>
                              </w:r>
                              <w:r>
                                <w:rPr>
                                  <w:rFonts w:ascii="VAG Rounded"/>
                                  <w:b/>
                                  <w:color w:val="00884F"/>
                                  <w:spacing w:val="-1"/>
                                  <w:sz w:val="34"/>
                                </w:rPr>
                                <w:t xml:space="preserve"> </w:t>
                              </w:r>
                              <w:r>
                                <w:rPr>
                                  <w:rFonts w:ascii="VAG Rounded"/>
                                  <w:b/>
                                  <w:color w:val="00884F"/>
                                  <w:sz w:val="34"/>
                                </w:rPr>
                                <w:t>I</w:t>
                              </w:r>
                              <w:r>
                                <w:rPr>
                                  <w:rFonts w:ascii="VAG Rounded"/>
                                  <w:b/>
                                  <w:color w:val="00884F"/>
                                  <w:spacing w:val="-2"/>
                                  <w:sz w:val="34"/>
                                </w:rPr>
                                <w:t xml:space="preserve"> </w:t>
                              </w:r>
                              <w:r>
                                <w:rPr>
                                  <w:rFonts w:ascii="VAG Rounded"/>
                                  <w:b/>
                                  <w:color w:val="00884F"/>
                                  <w:sz w:val="34"/>
                                </w:rPr>
                                <w:t>sought</w:t>
                              </w:r>
                              <w:r>
                                <w:rPr>
                                  <w:rFonts w:ascii="VAG Rounded"/>
                                  <w:b/>
                                  <w:color w:val="00884F"/>
                                  <w:spacing w:val="-1"/>
                                  <w:sz w:val="34"/>
                                </w:rPr>
                                <w:t xml:space="preserve"> </w:t>
                              </w:r>
                              <w:r>
                                <w:rPr>
                                  <w:rFonts w:ascii="VAG Rounded"/>
                                  <w:b/>
                                  <w:color w:val="00884F"/>
                                  <w:sz w:val="34"/>
                                </w:rPr>
                                <w:t>help</w:t>
                              </w:r>
                              <w:r>
                                <w:rPr>
                                  <w:rFonts w:ascii="VAG Rounded"/>
                                  <w:b/>
                                  <w:color w:val="00884F"/>
                                  <w:spacing w:val="-2"/>
                                  <w:sz w:val="34"/>
                                </w:rPr>
                                <w:t xml:space="preserve"> </w:t>
                              </w:r>
                              <w:r>
                                <w:rPr>
                                  <w:rFonts w:ascii="VAG Rounded"/>
                                  <w:b/>
                                  <w:color w:val="00884F"/>
                                  <w:spacing w:val="-4"/>
                                  <w:sz w:val="34"/>
                                </w:rPr>
                                <w:t>with</w:t>
                              </w:r>
                            </w:p>
                            <w:p w14:paraId="56AE7638" w14:textId="77777777" w:rsidR="00F34A36" w:rsidRDefault="00842BCA">
                              <w:pPr>
                                <w:spacing w:before="193"/>
                                <w:ind w:left="583"/>
                                <w:rPr>
                                  <w:b/>
                                  <w:sz w:val="28"/>
                                </w:rPr>
                              </w:pPr>
                              <w:r>
                                <w:rPr>
                                  <w:b/>
                                  <w:sz w:val="28"/>
                                </w:rPr>
                                <w:t>81%</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wps:txbx>
                        <wps:bodyPr wrap="square" lIns="0" tIns="0" rIns="0" bIns="0" rtlCol="0">
                          <a:noAutofit/>
                        </wps:bodyPr>
                      </wps:wsp>
                    </wpg:wgp>
                  </a:graphicData>
                </a:graphic>
              </wp:anchor>
            </w:drawing>
          </mc:Choice>
          <mc:Fallback>
            <w:pict>
              <v:group w14:anchorId="56AE7516" id="Group 76" o:spid="_x0000_s1050" style="position:absolute;margin-left:47pt;margin-top:398.2pt;width:499.25pt;height:102.6pt;z-index:15740928;mso-wrap-distance-left:0;mso-wrap-distance-right:0;mso-position-horizontal-relative:page;mso-position-vertical-relative:page" coordsize="63404,130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VyrAYAAOYaAAAOAAAAZHJzL2Uyb0RvYy54bWzsWduO2zYQfS/QfxD03phXUTTiDdqkCQoU&#10;aYBs0WetLF9Q2VIl7dr5+x7evBsbSxppCrRAXmxKGg2HhzNnhqOXr467NntohnHb7Rc5fUHyrNnX&#10;3XK7Xy/y32/f/lDm2ThV+2XVdvtmkX9qxvzVzfffvTz084Z1m65dNkMGJftxfugX+Waa+vlsNtab&#10;ZleNL7q+2ePhqht21YTLYT1bDtUB2nftjBFSzA7dsOyHrm7GEXffuIf5jdW/WjX19NtqNTZT1i5y&#10;2DbZ38H+3pnf2c3Lar4eqn6zrb0Z1RdYsau2e0x6UvWmmqrsftheqNpt66Ebu9X0ou52s2612taN&#10;XQNWQ8nZat4N3X1v17KeH9b9CSZAe4bTF6ut3z+8G/qP/YfBWY/hr1395whcZod+PX/63FyvH4WP&#10;q2FnXsIisqNF9NMJ0eY4ZTVuFlwQoWSe1XhGOeGEeczrDTbm4r1683PizVk1dxNb807mHHr4z/gI&#10;0fjPIPq4qfrGIj8aCD4M2Xa5yJXKs321gxu/8x6DO0DKTA4pg6K/Gj2gZxjxkmidZ8BCcq21fbma&#10;B7BkQVRRerCUJFJZrE4rrub1/Ti9azoLe/Xw6zg5912GUbUJo/q4D8MBQWDcv7XuP+UZ3H/IM7j/&#10;nXP/vprMe2YvzTA7wLxgygardpaYx7vuobntrOB0tnew8vFpu7+U4kSyQpsZIRoEwn9v1bGCCosO&#10;l7yQcVlKmPErQCkIkVLGFTNFQERGWEgDccwKrgvBnHBZKkwSEy5ISagVlkxLSaPCpdR+gbJQCpPE&#10;NFMqFCms6gJxo3hcWhSaODwKLrHcuHTJGPe6C0GKuCWMEcG8dKlpwhJsIiPc2q0o4Tyum0O1dmgr&#10;plgRR5sLLZiDW2GbdBldJSQ4dXYrobiMSwsBvL3dArEZx9sECIxxy7wUh4ubULK+fgov3HwawO3e&#10;RBqT8F+bOsau3S7fbtvWxNc4rO9et0P2UJnERaTQhV/rZ2L9ME5vqnHj5OyjEySWwce5oyJDUXfd&#10;8hOY7ADuWuTjX/fV0ORZ+8seXGlSYxgMYXAXBsPUvu5sArWhjzlvj39UQ5+Z6Rf5BAJ73wXKrOaB&#10;mQwIJ1nz5r778X7qVltDW6DvYJG/AH07Kv33eRxccMbj1jeu5nHABS7xmSzQN9dcYSttqmMlkyfm&#10;CEng6eYHjFAxfH32DpaAvL0hBv1HenZsyxGnhfPgwBaPIufEjFB2kUTBzXFmZpAgLqQlV1KcHNLl&#10;hDPNTBPuIlqDwuL8yTghFDkY2FNKSxonC8aZVk41dbPE6JZxVWoX/lSgbEmYbcjCZRQKvlVpaeXy&#10;PqSVjFMLU5QxR+WMgsPitMUJlcRhwmQpZIJuzZY7S+AZIkWgSmmf3a6S5gQJ3uwOUjPl8VXyQlHv&#10;fWB9gWwU2x3sh8kNVjfjgiV0I6Vw59kUaKPkius2fuW8ShEUO3FpiYTlvSq987zk1FR0xmM5pchd&#10;UUs0D7tTlqIMURkiJvz78NXwDp8LoTjugbzQHOFi8Su4TmhmSvucTAuZkL0kkWBm3XZj45brcuFj&#10;eXkdQZXwbedPwYbn+Al1NULQoZyip8IUR0Y0TU5OLs1LOmxxmpSoqfycpVd4D+LI04ZWisaJoEA4&#10;O4pmQphJYp6maeGJ9IrApqIsQ2CnSYMKQbgnpDQNUF4apnCOmaQBSiUL0mkaoASnTZeIrqABSjkD&#10;11onStMAZTjNeNJIbySVgoL1nYMmaQC8GHYnTQNIKOFMibyRoAEqCCtdoLAkDegSBxrvqgkWuIzU&#10;Z0nAV8b2vHlWEH9W2V5VANsi8luBe9moAGucFbg2B15d4Cr01nzBZ3oWNjn/nxsVzx7XnssoT1/A&#10;yTDFpxAHSTo+QMnGUEnG6FdKrZjPbeZMiyIrLl4K5XOMOTAnyk2JHFOiEHSkipwUzwVSiqLw+d4c&#10;9WnKdkZlqGbRR0CpGrVdaKZggeU+UZSnc2xgiPDvqhrYQmTpkx4K8UTthmJMouy12tFdIfFKT/IS&#10;LRVnC87viepXcoGNdBWWaSWkdBOOFq4DHSVGAnMYbVo6FhV0suLVm2Q47ii3StsjiwJOUeF4s0Pd&#10;FDAO/w5r566fy3h6/ta4+E82LgzDOF6/Rdfhrjtm7pDwhNez6fhTh867ZRRz/5lWNLPnIksRGJ0R&#10;PPpmOFQi+du2PVOqcG17eEdoZpjOjmlF+x6QaTLbLlZobBhH8iIXjajpeHe0DXXr9sbIr9SauqLB&#10;ZD8b4GOK9XD/4cd8rXl6bQ1+/Dx18zcAAAD//wMAUEsDBBQABgAIAAAAIQDRjBGr4wAAAAwBAAAP&#10;AAAAZHJzL2Rvd25yZXYueG1sTI/BTsMwEETvSPyDtUjcqJ3ShibEqaoKOFVItEioNzfeJlHjdRS7&#10;Sfr3OCe4zWpGs2+y9Wga1mPnaksSopkAhlRYXVMp4fvw/rQC5rwirRpLKOGGDtb5/V2mUm0H+sJ+&#10;70sWSsilSkLlfZty7ooKjXIz2yIF72w7o3w4u5LrTg2h3DR8LkTMjaopfKhUi9sKi8v+aiR8DGrY&#10;PEdv/e5y3t6Oh+Xnzy5CKR8fxs0rMI+j/wvDhB/QIQ9MJ3sl7VgjIVmEKV7CSxIvgE0BkcyXwE6T&#10;ElEMPM/4/xH5LwAAAP//AwBQSwECLQAUAAYACAAAACEAtoM4kv4AAADhAQAAEwAAAAAAAAAAAAAA&#10;AAAAAAAAW0NvbnRlbnRfVHlwZXNdLnhtbFBLAQItABQABgAIAAAAIQA4/SH/1gAAAJQBAAALAAAA&#10;AAAAAAAAAAAAAC8BAABfcmVscy8ucmVsc1BLAQItABQABgAIAAAAIQASj+VyrAYAAOYaAAAOAAAA&#10;AAAAAAAAAAAAAC4CAABkcnMvZTJvRG9jLnhtbFBLAQItABQABgAIAAAAIQDRjBGr4wAAAAwBAAAP&#10;AAAAAAAAAAAAAAAAAAYJAABkcnMvZG93bnJldi54bWxQSwUGAAAAAAQABADzAAAAFgoAAAAA&#10;">
                <v:shape id="Graphic 77" o:spid="_x0000_s1051" style="position:absolute;left:380;top:5399;width:56077;height:7506;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Gu7wQAAANsAAAAPAAAAZHJzL2Rvd25yZXYueG1sRI/NisIw&#10;FIX3wrxDuAPuNNWFSscoKlTcDVYZZnlp7rTV5qY0sWbe3giCy8P5+TjLdTCN6KlztWUFk3ECgriw&#10;uuZSwfmUjRYgnEfW2FgmBf/kYL36GCwx1fbOR+pzX4o4wi5FBZX3bSqlKyoy6Ma2JY7en+0M+ii7&#10;UuoO73HcNHKaJDNpsOZIqLClXUXFNb+ZCDm63z7/9vvrpf0J5X5bZ1nIlRp+hs0XCE/Bv8Ov9kEr&#10;mM/h+SX+ALl6AAAA//8DAFBLAQItABQABgAIAAAAIQDb4fbL7gAAAIUBAAATAAAAAAAAAAAAAAAA&#10;AAAAAABbQ29udGVudF9UeXBlc10ueG1sUEsBAi0AFAAGAAgAAAAhAFr0LFu/AAAAFQEAAAsAAAAA&#10;AAAAAAAAAAAAHwEAAF9yZWxzLy5yZWxzUEsBAi0AFAAGAAgAAAAhANkka7vBAAAA2wAAAA8AAAAA&#10;AAAAAAAAAAAABwIAAGRycy9kb3ducmV2LnhtbFBLBQYAAAAAAwADALcAAAD1AgAAAAA=&#10;" path="m,l,305269r2614,48390l10275,400555r12433,45130l39642,488775r21159,40776l85914,567742r28792,35331l146905,635270r35331,28792l220426,689173r40777,21159l304292,727265r45129,12433l396316,747358r48387,2615l5607494,749973e" filled="f" strokecolor="#005496" strokeweight="2pt">
                  <v:path arrowok="t"/>
                </v:shape>
                <v:shape id="Graphic 78" o:spid="_x0000_s1052" style="position:absolute;width:3937;height:2825;visibility:visible;mso-wrap-style:square;v-text-anchor:top" coordsize="39370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utTkugAAANsAAAAPAAAAZHJzL2Rvd25yZXYueG1sRE+7CsIw&#10;FN0F/yFcwU1THVSqUUQQXH0sbpfm2haTm9pEG/16MwiOh/NebaI14kWtrx0rmIwzEMSF0zWXCi7n&#10;/WgBwgdkjcYxKXiTh82631thrl3HR3qdQilSCPscFVQhNLmUvqjIoh+7hjhxN9daDAm2pdQtdinc&#10;GjnNspm0WHNqqLChXUXF/fS0Ch4mo7k222uM/LlPu4PeX85BqeEgbpcgAsXwF//cB61gnsamL+kH&#10;yPUXAAD//wMAUEsBAi0AFAAGAAgAAAAhANvh9svuAAAAhQEAABMAAAAAAAAAAAAAAAAAAAAAAFtD&#10;b250ZW50X1R5cGVzXS54bWxQSwECLQAUAAYACAAAACEAWvQsW78AAAAVAQAACwAAAAAAAAAAAAAA&#10;AAAfAQAAX3JlbHMvLnJlbHNQSwECLQAUAAYACAAAACEAQrrU5LoAAADbAAAADwAAAAAAAAAAAAAA&#10;AAAHAgAAZHJzL2Rvd25yZXYueG1sUEsFBgAAAAADAAMAtwAAAO4CAAAAAA==&#10;" path="m312064,l267106,13539,235302,53754r-6271,40937l230017,111815r2954,17216l237893,146344r6815,17230l244779,163753r26446,50215l301507,258452r19142,24046l377901,282498r-4832,-7365l367164,265436,344265,223423,329234,175399r13066,-4894l354291,163574r28894,-32453l393649,88480,392131,71214,369315,26390,327992,1650,312064,xem83019,l38074,13539,6270,53754,,94691r985,17124l15677,163574r17082,34144l62496,244677r29121,37821l148869,282498r-4832,-7365l138133,265436,115233,223423,100202,175399r13066,-4894l125260,163574r28893,-32453l164617,88480,163099,71214,140284,26390,98955,1650,83019,xe" fillcolor="#005496" stroked="f">
                  <v:path arrowok="t"/>
                </v:shape>
                <v:shape id="Graphic 79" o:spid="_x0000_s1053" style="position:absolute;left:7200;top:380;width:56076;height:7506;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91pSwwAAANsAAAAPAAAAZHJzL2Rvd25yZXYueG1sRI/NasJA&#10;FIX3Qt9huIXudFIX2kbH0AqR7sRYSpeXzDVJk7kTMmMc394RhC4P5+fjrLNgOjHS4BrLCl5nCQji&#10;0uqGKwXfx3z6BsJ5ZI2dZVJwJQfZ5mmyxlTbCx9oLHwl4gi7FBXU3veplK6syaCb2Z44eic7GPRR&#10;DpXUA17iuOnkPEkW0mDDkVBjT9uayrY4mwg5uN+x2Ptd+9f/hGr32eR5KJR6eQ4fKxCegv8PP9pf&#10;WsHyHe5f4g+QmxsAAAD//wMAUEsBAi0AFAAGAAgAAAAhANvh9svuAAAAhQEAABMAAAAAAAAAAAAA&#10;AAAAAAAAAFtDb250ZW50X1R5cGVzXS54bWxQSwECLQAUAAYACAAAACEAWvQsW78AAAAVAQAACwAA&#10;AAAAAAAAAAAAAAAfAQAAX3JlbHMvLnJlbHNQSwECLQAUAAYACAAAACEAx/daUsMAAADbAAAADwAA&#10;AAAAAAAAAAAAAAAHAgAAZHJzL2Rvd25yZXYueG1sUEsFBgAAAAADAAMAtwAAAPcCAAAAAA==&#10;" path="m5607494,749973r,-305296l5604880,396293r-7661,-46892l5584785,304274r-16933,-43087l5546692,220413r-25113,-38188l5492787,146896r-32198,-32197l5425258,85909,5387067,60798,5346291,39639,5303201,22707,5258073,10274,5211178,2614,5162791,,,e" filled="f" strokecolor="#005496" strokeweight="2pt">
                  <v:path arrowok="t"/>
                </v:shape>
                <v:shape id="Textbox 80" o:spid="_x0000_s1054" type="#_x0000_t202" style="position:absolute;left:253;top:253;width:63151;height:127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MzcwwAAAANsAAAAPAAAAZHJzL2Rvd25yZXYueG1sRE9Ni8Iw&#10;EL0L+x/CCHuzqR5Eu0aRZQVBWKz1sMfZZmyDzaQ2Ueu/NwfB4+N9L1a9bcSNOm8cKxgnKQji0mnD&#10;lYJjsRnNQPiArLFxTAoe5GG1/BgsMNPuzjndDqESMYR9hgrqENpMSl/WZNEnriWO3Ml1FkOEXSV1&#10;h/cYbhs5SdOptGg4NtTY0ndN5flwtQrWf5z/mMvv/z4/5aYo5invpmelPof9+gtEoD68xS/3ViuY&#10;xfXxS/wBcvkEAAD//wMAUEsBAi0AFAAGAAgAAAAhANvh9svuAAAAhQEAABMAAAAAAAAAAAAAAAAA&#10;AAAAAFtDb250ZW50X1R5cGVzXS54bWxQSwECLQAUAAYACAAAACEAWvQsW78AAAAVAQAACwAAAAAA&#10;AAAAAAAAAAAfAQAAX3JlbHMvLnJlbHNQSwECLQAUAAYACAAAACEA/TM3MMAAAADbAAAADwAAAAAA&#10;AAAAAAAAAAAHAgAAZHJzL2Rvd25yZXYueG1sUEsFBgAAAAADAAMAtwAAAPQCAAAAAA==&#10;" filled="f" stroked="f">
                  <v:textbox inset="0,0,0,0">
                    <w:txbxContent>
                      <w:p w14:paraId="56AE7636" w14:textId="77777777" w:rsidR="00F34A36" w:rsidRDefault="00F34A36">
                        <w:pPr>
                          <w:spacing w:before="221"/>
                          <w:rPr>
                            <w:b/>
                            <w:sz w:val="34"/>
                          </w:rPr>
                        </w:pPr>
                      </w:p>
                      <w:p w14:paraId="56AE7637" w14:textId="77777777" w:rsidR="00F34A36" w:rsidRDefault="00842BCA">
                        <w:pPr>
                          <w:spacing w:before="1"/>
                          <w:ind w:left="583"/>
                          <w:rPr>
                            <w:rFonts w:ascii="VAG Rounded"/>
                            <w:b/>
                            <w:sz w:val="34"/>
                          </w:rPr>
                        </w:pPr>
                        <w:r>
                          <w:rPr>
                            <w:rFonts w:ascii="VAG Rounded"/>
                            <w:b/>
                            <w:color w:val="00884F"/>
                            <w:sz w:val="34"/>
                          </w:rPr>
                          <w:t>I</w:t>
                        </w:r>
                        <w:r>
                          <w:rPr>
                            <w:rFonts w:ascii="VAG Rounded"/>
                            <w:b/>
                            <w:color w:val="00884F"/>
                            <w:spacing w:val="-3"/>
                            <w:sz w:val="34"/>
                          </w:rPr>
                          <w:t xml:space="preserve"> </w:t>
                        </w:r>
                        <w:r>
                          <w:rPr>
                            <w:rFonts w:ascii="VAG Rounded"/>
                            <w:b/>
                            <w:color w:val="00884F"/>
                            <w:sz w:val="34"/>
                          </w:rPr>
                          <w:t>am</w:t>
                        </w:r>
                        <w:r>
                          <w:rPr>
                            <w:rFonts w:ascii="VAG Rounded"/>
                            <w:b/>
                            <w:color w:val="00884F"/>
                            <w:spacing w:val="-2"/>
                            <w:sz w:val="34"/>
                          </w:rPr>
                          <w:t xml:space="preserve"> </w:t>
                        </w:r>
                        <w:r>
                          <w:rPr>
                            <w:rFonts w:ascii="VAG Rounded"/>
                            <w:b/>
                            <w:color w:val="00884F"/>
                            <w:sz w:val="34"/>
                          </w:rPr>
                          <w:t>better</w:t>
                        </w:r>
                        <w:r>
                          <w:rPr>
                            <w:rFonts w:ascii="VAG Rounded"/>
                            <w:b/>
                            <w:color w:val="00884F"/>
                            <w:spacing w:val="-2"/>
                            <w:sz w:val="34"/>
                          </w:rPr>
                          <w:t xml:space="preserve"> </w:t>
                        </w:r>
                        <w:r>
                          <w:rPr>
                            <w:rFonts w:ascii="VAG Rounded"/>
                            <w:b/>
                            <w:color w:val="00884F"/>
                            <w:sz w:val="34"/>
                          </w:rPr>
                          <w:t>able</w:t>
                        </w:r>
                        <w:r>
                          <w:rPr>
                            <w:rFonts w:ascii="VAG Rounded"/>
                            <w:b/>
                            <w:color w:val="00884F"/>
                            <w:spacing w:val="-2"/>
                            <w:sz w:val="34"/>
                          </w:rPr>
                          <w:t xml:space="preserve"> </w:t>
                        </w:r>
                        <w:r>
                          <w:rPr>
                            <w:rFonts w:ascii="VAG Rounded"/>
                            <w:b/>
                            <w:color w:val="00884F"/>
                            <w:sz w:val="34"/>
                          </w:rPr>
                          <w:t>to</w:t>
                        </w:r>
                        <w:r>
                          <w:rPr>
                            <w:rFonts w:ascii="VAG Rounded"/>
                            <w:b/>
                            <w:color w:val="00884F"/>
                            <w:spacing w:val="-2"/>
                            <w:sz w:val="34"/>
                          </w:rPr>
                          <w:t xml:space="preserve"> </w:t>
                        </w:r>
                        <w:r>
                          <w:rPr>
                            <w:rFonts w:ascii="VAG Rounded"/>
                            <w:b/>
                            <w:color w:val="00884F"/>
                            <w:sz w:val="34"/>
                          </w:rPr>
                          <w:t>deal</w:t>
                        </w:r>
                        <w:r>
                          <w:rPr>
                            <w:rFonts w:ascii="VAG Rounded"/>
                            <w:b/>
                            <w:color w:val="00884F"/>
                            <w:spacing w:val="-2"/>
                            <w:sz w:val="34"/>
                          </w:rPr>
                          <w:t xml:space="preserve"> </w:t>
                        </w:r>
                        <w:r>
                          <w:rPr>
                            <w:rFonts w:ascii="VAG Rounded"/>
                            <w:b/>
                            <w:color w:val="00884F"/>
                            <w:sz w:val="34"/>
                          </w:rPr>
                          <w:t>with</w:t>
                        </w:r>
                        <w:r>
                          <w:rPr>
                            <w:rFonts w:ascii="VAG Rounded"/>
                            <w:b/>
                            <w:color w:val="00884F"/>
                            <w:spacing w:val="-3"/>
                            <w:sz w:val="34"/>
                          </w:rPr>
                          <w:t xml:space="preserve"> </w:t>
                        </w:r>
                        <w:r>
                          <w:rPr>
                            <w:rFonts w:ascii="VAG Rounded"/>
                            <w:b/>
                            <w:color w:val="00884F"/>
                            <w:sz w:val="34"/>
                          </w:rPr>
                          <w:t>issues</w:t>
                        </w:r>
                        <w:r>
                          <w:rPr>
                            <w:rFonts w:ascii="VAG Rounded"/>
                            <w:b/>
                            <w:color w:val="00884F"/>
                            <w:spacing w:val="-1"/>
                            <w:sz w:val="34"/>
                          </w:rPr>
                          <w:t xml:space="preserve"> </w:t>
                        </w:r>
                        <w:r>
                          <w:rPr>
                            <w:rFonts w:ascii="VAG Rounded"/>
                            <w:b/>
                            <w:color w:val="00884F"/>
                            <w:sz w:val="34"/>
                          </w:rPr>
                          <w:t>that</w:t>
                        </w:r>
                        <w:r>
                          <w:rPr>
                            <w:rFonts w:ascii="VAG Rounded"/>
                            <w:b/>
                            <w:color w:val="00884F"/>
                            <w:spacing w:val="-1"/>
                            <w:sz w:val="34"/>
                          </w:rPr>
                          <w:t xml:space="preserve"> </w:t>
                        </w:r>
                        <w:r>
                          <w:rPr>
                            <w:rFonts w:ascii="VAG Rounded"/>
                            <w:b/>
                            <w:color w:val="00884F"/>
                            <w:sz w:val="34"/>
                          </w:rPr>
                          <w:t>I</w:t>
                        </w:r>
                        <w:r>
                          <w:rPr>
                            <w:rFonts w:ascii="VAG Rounded"/>
                            <w:b/>
                            <w:color w:val="00884F"/>
                            <w:spacing w:val="-2"/>
                            <w:sz w:val="34"/>
                          </w:rPr>
                          <w:t xml:space="preserve"> </w:t>
                        </w:r>
                        <w:r>
                          <w:rPr>
                            <w:rFonts w:ascii="VAG Rounded"/>
                            <w:b/>
                            <w:color w:val="00884F"/>
                            <w:sz w:val="34"/>
                          </w:rPr>
                          <w:t>sought</w:t>
                        </w:r>
                        <w:r>
                          <w:rPr>
                            <w:rFonts w:ascii="VAG Rounded"/>
                            <w:b/>
                            <w:color w:val="00884F"/>
                            <w:spacing w:val="-1"/>
                            <w:sz w:val="34"/>
                          </w:rPr>
                          <w:t xml:space="preserve"> </w:t>
                        </w:r>
                        <w:r>
                          <w:rPr>
                            <w:rFonts w:ascii="VAG Rounded"/>
                            <w:b/>
                            <w:color w:val="00884F"/>
                            <w:sz w:val="34"/>
                          </w:rPr>
                          <w:t>help</w:t>
                        </w:r>
                        <w:r>
                          <w:rPr>
                            <w:rFonts w:ascii="VAG Rounded"/>
                            <w:b/>
                            <w:color w:val="00884F"/>
                            <w:spacing w:val="-2"/>
                            <w:sz w:val="34"/>
                          </w:rPr>
                          <w:t xml:space="preserve"> </w:t>
                        </w:r>
                        <w:r>
                          <w:rPr>
                            <w:rFonts w:ascii="VAG Rounded"/>
                            <w:b/>
                            <w:color w:val="00884F"/>
                            <w:spacing w:val="-4"/>
                            <w:sz w:val="34"/>
                          </w:rPr>
                          <w:t>with</w:t>
                        </w:r>
                      </w:p>
                      <w:p w14:paraId="56AE7638" w14:textId="77777777" w:rsidR="00F34A36" w:rsidRDefault="00842BCA">
                        <w:pPr>
                          <w:spacing w:before="193"/>
                          <w:ind w:left="583"/>
                          <w:rPr>
                            <w:b/>
                            <w:sz w:val="28"/>
                          </w:rPr>
                        </w:pPr>
                        <w:r>
                          <w:rPr>
                            <w:b/>
                            <w:sz w:val="28"/>
                          </w:rPr>
                          <w:t>81%</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v:textbox>
                </v:shape>
                <w10:wrap anchorx="page" anchory="page"/>
              </v:group>
            </w:pict>
          </mc:Fallback>
        </mc:AlternateContent>
      </w:r>
      <w:r>
        <w:rPr>
          <w:b/>
          <w:noProof/>
          <w:sz w:val="48"/>
        </w:rPr>
        <mc:AlternateContent>
          <mc:Choice Requires="wpg">
            <w:drawing>
              <wp:anchor distT="0" distB="0" distL="0" distR="0" simplePos="0" relativeHeight="485445632" behindDoc="1" locked="0" layoutInCell="1" allowOverlap="1" wp14:anchorId="56AE7518" wp14:editId="56AE7519">
                <wp:simplePos x="0" y="0"/>
                <wp:positionH relativeFrom="page">
                  <wp:posOffset>622598</wp:posOffset>
                </wp:positionH>
                <wp:positionV relativeFrom="page">
                  <wp:posOffset>3486014</wp:posOffset>
                </wp:positionV>
                <wp:extent cx="6315075" cy="1277620"/>
                <wp:effectExtent l="0" t="0" r="0" b="0"/>
                <wp:wrapNone/>
                <wp:docPr id="81" name="Group 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15075" cy="1277620"/>
                          <a:chOff x="0" y="0"/>
                          <a:chExt cx="6315075" cy="1277620"/>
                        </a:xfrm>
                      </wpg:grpSpPr>
                      <wps:wsp>
                        <wps:cNvPr id="82" name="Graphic 82"/>
                        <wps:cNvSpPr/>
                        <wps:spPr>
                          <a:xfrm>
                            <a:off x="12700" y="514601"/>
                            <a:ext cx="5607685" cy="750570"/>
                          </a:xfrm>
                          <a:custGeom>
                            <a:avLst/>
                            <a:gdLst/>
                            <a:ahLst/>
                            <a:cxnLst/>
                            <a:rect l="l" t="t" r="r" b="b"/>
                            <a:pathLst>
                              <a:path w="56076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5607494" y="749973"/>
                                </a:lnTo>
                              </a:path>
                            </a:pathLst>
                          </a:custGeom>
                          <a:ln w="25400">
                            <a:solidFill>
                              <a:srgbClr val="005496"/>
                            </a:solidFill>
                            <a:prstDash val="solid"/>
                          </a:ln>
                        </wps:spPr>
                        <wps:bodyPr wrap="square" lIns="0" tIns="0" rIns="0" bIns="0" rtlCol="0">
                          <a:prstTxWarp prst="textNoShape">
                            <a:avLst/>
                          </a:prstTxWarp>
                          <a:noAutofit/>
                        </wps:bodyPr>
                      </wps:wsp>
                      <wps:wsp>
                        <wps:cNvPr id="83" name="Graphic 83"/>
                        <wps:cNvSpPr/>
                        <wps:spPr>
                          <a:xfrm>
                            <a:off x="694606" y="12700"/>
                            <a:ext cx="5607685" cy="750570"/>
                          </a:xfrm>
                          <a:custGeom>
                            <a:avLst/>
                            <a:gdLst/>
                            <a:ahLst/>
                            <a:cxnLst/>
                            <a:rect l="l" t="t" r="r" b="b"/>
                            <a:pathLst>
                              <a:path w="5607685" h="750570">
                                <a:moveTo>
                                  <a:pt x="5607494" y="749973"/>
                                </a:moveTo>
                                <a:lnTo>
                                  <a:pt x="5607494" y="444677"/>
                                </a:lnTo>
                                <a:lnTo>
                                  <a:pt x="5604880" y="396293"/>
                                </a:lnTo>
                                <a:lnTo>
                                  <a:pt x="5597219" y="349401"/>
                                </a:lnTo>
                                <a:lnTo>
                                  <a:pt x="5584785" y="304274"/>
                                </a:lnTo>
                                <a:lnTo>
                                  <a:pt x="5567852" y="261187"/>
                                </a:lnTo>
                                <a:lnTo>
                                  <a:pt x="5546692" y="220413"/>
                                </a:lnTo>
                                <a:lnTo>
                                  <a:pt x="5521579" y="182225"/>
                                </a:lnTo>
                                <a:lnTo>
                                  <a:pt x="5492787" y="146896"/>
                                </a:lnTo>
                                <a:lnTo>
                                  <a:pt x="5460589" y="114699"/>
                                </a:lnTo>
                                <a:lnTo>
                                  <a:pt x="5425258" y="85909"/>
                                </a:lnTo>
                                <a:lnTo>
                                  <a:pt x="5387067" y="60798"/>
                                </a:lnTo>
                                <a:lnTo>
                                  <a:pt x="5346291" y="39639"/>
                                </a:lnTo>
                                <a:lnTo>
                                  <a:pt x="5303201" y="22707"/>
                                </a:lnTo>
                                <a:lnTo>
                                  <a:pt x="5258073" y="10274"/>
                                </a:lnTo>
                                <a:lnTo>
                                  <a:pt x="5211178" y="2614"/>
                                </a:lnTo>
                                <a:lnTo>
                                  <a:pt x="5162791" y="0"/>
                                </a:lnTo>
                                <a:lnTo>
                                  <a:pt x="0" y="0"/>
                                </a:lnTo>
                              </a:path>
                            </a:pathLst>
                          </a:custGeom>
                          <a:ln w="25400">
                            <a:solidFill>
                              <a:srgbClr val="005496"/>
                            </a:solidFill>
                            <a:prstDash val="solid"/>
                          </a:ln>
                        </wps:spPr>
                        <wps:bodyPr wrap="square" lIns="0" tIns="0" rIns="0" bIns="0" rtlCol="0">
                          <a:prstTxWarp prst="textNoShape">
                            <a:avLst/>
                          </a:prstTxWarp>
                          <a:noAutofit/>
                        </wps:bodyPr>
                      </wps:wsp>
                      <wps:wsp>
                        <wps:cNvPr id="84" name="Textbox 84"/>
                        <wps:cNvSpPr txBox="1"/>
                        <wps:spPr>
                          <a:xfrm>
                            <a:off x="0" y="0"/>
                            <a:ext cx="6315075" cy="1277620"/>
                          </a:xfrm>
                          <a:prstGeom prst="rect">
                            <a:avLst/>
                          </a:prstGeom>
                        </wps:spPr>
                        <wps:txbx>
                          <w:txbxContent>
                            <w:p w14:paraId="56AE7639" w14:textId="77777777" w:rsidR="00F34A36" w:rsidRDefault="00F34A36">
                              <w:pPr>
                                <w:spacing w:before="201"/>
                                <w:rPr>
                                  <w:b/>
                                  <w:sz w:val="34"/>
                                </w:rPr>
                              </w:pPr>
                            </w:p>
                            <w:p w14:paraId="56AE763A" w14:textId="77777777" w:rsidR="00F34A36" w:rsidRDefault="00842BCA">
                              <w:pPr>
                                <w:ind w:left="583"/>
                                <w:rPr>
                                  <w:rFonts w:ascii="VAG Rounded"/>
                                  <w:b/>
                                  <w:sz w:val="34"/>
                                </w:rPr>
                              </w:pPr>
                              <w:r>
                                <w:rPr>
                                  <w:rFonts w:ascii="VAG Rounded"/>
                                  <w:b/>
                                  <w:color w:val="00884F"/>
                                  <w:sz w:val="34"/>
                                </w:rPr>
                                <w:t>The</w:t>
                              </w:r>
                              <w:r>
                                <w:rPr>
                                  <w:rFonts w:ascii="VAG Rounded"/>
                                  <w:b/>
                                  <w:color w:val="00884F"/>
                                  <w:spacing w:val="-7"/>
                                  <w:sz w:val="34"/>
                                </w:rPr>
                                <w:t xml:space="preserve"> </w:t>
                              </w:r>
                              <w:r>
                                <w:rPr>
                                  <w:rFonts w:ascii="VAG Rounded"/>
                                  <w:b/>
                                  <w:color w:val="00884F"/>
                                  <w:sz w:val="34"/>
                                </w:rPr>
                                <w:t>service</w:t>
                              </w:r>
                              <w:r>
                                <w:rPr>
                                  <w:rFonts w:ascii="VAG Rounded"/>
                                  <w:b/>
                                  <w:color w:val="00884F"/>
                                  <w:spacing w:val="-4"/>
                                  <w:sz w:val="34"/>
                                </w:rPr>
                                <w:t xml:space="preserve"> </w:t>
                              </w:r>
                              <w:r>
                                <w:rPr>
                                  <w:rFonts w:ascii="VAG Rounded"/>
                                  <w:b/>
                                  <w:color w:val="00884F"/>
                                  <w:sz w:val="34"/>
                                </w:rPr>
                                <w:t>listened</w:t>
                              </w:r>
                              <w:r>
                                <w:rPr>
                                  <w:rFonts w:ascii="VAG Rounded"/>
                                  <w:b/>
                                  <w:color w:val="00884F"/>
                                  <w:spacing w:val="-5"/>
                                  <w:sz w:val="34"/>
                                </w:rPr>
                                <w:t xml:space="preserve"> </w:t>
                              </w:r>
                              <w:r>
                                <w:rPr>
                                  <w:rFonts w:ascii="VAG Rounded"/>
                                  <w:b/>
                                  <w:color w:val="00884F"/>
                                  <w:sz w:val="34"/>
                                </w:rPr>
                                <w:t>to</w:t>
                              </w:r>
                              <w:r>
                                <w:rPr>
                                  <w:rFonts w:ascii="VAG Rounded"/>
                                  <w:b/>
                                  <w:color w:val="00884F"/>
                                  <w:spacing w:val="-4"/>
                                  <w:sz w:val="34"/>
                                </w:rPr>
                                <w:t xml:space="preserve"> </w:t>
                              </w:r>
                              <w:r>
                                <w:rPr>
                                  <w:rFonts w:ascii="VAG Rounded"/>
                                  <w:b/>
                                  <w:color w:val="00884F"/>
                                  <w:sz w:val="34"/>
                                </w:rPr>
                                <w:t>me</w:t>
                              </w:r>
                              <w:r>
                                <w:rPr>
                                  <w:rFonts w:ascii="VAG Rounded"/>
                                  <w:b/>
                                  <w:color w:val="00884F"/>
                                  <w:spacing w:val="-5"/>
                                  <w:sz w:val="34"/>
                                </w:rPr>
                                <w:t xml:space="preserve"> </w:t>
                              </w:r>
                              <w:r>
                                <w:rPr>
                                  <w:rFonts w:ascii="VAG Rounded"/>
                                  <w:b/>
                                  <w:color w:val="00884F"/>
                                  <w:sz w:val="34"/>
                                </w:rPr>
                                <w:t>and</w:t>
                              </w:r>
                              <w:r>
                                <w:rPr>
                                  <w:rFonts w:ascii="VAG Rounded"/>
                                  <w:b/>
                                  <w:color w:val="00884F"/>
                                  <w:spacing w:val="-4"/>
                                  <w:sz w:val="34"/>
                                </w:rPr>
                                <w:t xml:space="preserve"> </w:t>
                              </w:r>
                              <w:r>
                                <w:rPr>
                                  <w:rFonts w:ascii="VAG Rounded"/>
                                  <w:b/>
                                  <w:color w:val="00884F"/>
                                  <w:sz w:val="34"/>
                                </w:rPr>
                                <w:t>understood</w:t>
                              </w:r>
                              <w:r>
                                <w:rPr>
                                  <w:rFonts w:ascii="VAG Rounded"/>
                                  <w:b/>
                                  <w:color w:val="00884F"/>
                                  <w:spacing w:val="-5"/>
                                  <w:sz w:val="34"/>
                                </w:rPr>
                                <w:t xml:space="preserve"> </w:t>
                              </w:r>
                              <w:r>
                                <w:rPr>
                                  <w:rFonts w:ascii="VAG Rounded"/>
                                  <w:b/>
                                  <w:color w:val="00884F"/>
                                  <w:sz w:val="34"/>
                                </w:rPr>
                                <w:t>my</w:t>
                              </w:r>
                              <w:r>
                                <w:rPr>
                                  <w:rFonts w:ascii="VAG Rounded"/>
                                  <w:b/>
                                  <w:color w:val="00884F"/>
                                  <w:spacing w:val="-3"/>
                                  <w:sz w:val="34"/>
                                </w:rPr>
                                <w:t xml:space="preserve"> </w:t>
                              </w:r>
                              <w:r>
                                <w:rPr>
                                  <w:rFonts w:ascii="VAG Rounded"/>
                                  <w:b/>
                                  <w:color w:val="00884F"/>
                                  <w:spacing w:val="-2"/>
                                  <w:sz w:val="34"/>
                                </w:rPr>
                                <w:t>issues</w:t>
                              </w:r>
                            </w:p>
                            <w:p w14:paraId="56AE763B" w14:textId="77777777" w:rsidR="00F34A36" w:rsidRDefault="00842BCA">
                              <w:pPr>
                                <w:spacing w:before="194"/>
                                <w:ind w:left="583"/>
                                <w:rPr>
                                  <w:b/>
                                  <w:sz w:val="28"/>
                                </w:rPr>
                              </w:pPr>
                              <w:r>
                                <w:rPr>
                                  <w:b/>
                                  <w:sz w:val="28"/>
                                </w:rPr>
                                <w:t>92%</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wps:txbx>
                        <wps:bodyPr wrap="square" lIns="0" tIns="0" rIns="0" bIns="0" rtlCol="0">
                          <a:noAutofit/>
                        </wps:bodyPr>
                      </wps:wsp>
                    </wpg:wgp>
                  </a:graphicData>
                </a:graphic>
              </wp:anchor>
            </w:drawing>
          </mc:Choice>
          <mc:Fallback>
            <w:pict>
              <v:group w14:anchorId="56AE7518" id="Group 81" o:spid="_x0000_s1055" style="position:absolute;margin-left:49pt;margin-top:274.5pt;width:497.25pt;height:100.6pt;z-index:-17870848;mso-wrap-distance-left:0;mso-wrap-distance-right:0;mso-position-horizontal-relative:page;mso-position-vertical-relative:page" coordsize="63150,127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DbdkAQAAP0PAAAOAAAAZHJzL2Uyb0RvYy54bWzsV8GO2zYQvRfoPwi6d01SIikJ6w3abLMo&#10;ECQBskXPtCzbQmVRJbVr5+/7SEq21wvLQYICLdCLTYmj4ZvHmTfk7Zv9tomeK2Nr3c5jekPiqGpL&#10;vazb9Tz+/fHdT1kc2V61S9XotprHXyobv7n78YfbXVdUTG90s6xMBCetLXbdPN70fVfMZrbcVFtl&#10;b3RXtZhcabNVPR7NerY0agfv22bGCBGznTbLzuiyshZv78NkfOf9r1ZV2X9crWzVR808Brbe/xr/&#10;u3C/s7tbVayN6jZ1OcBQ34Biq+oWix5c3ateRU+mfuVqW5dGW73qb0q9nenVqi4rHwOioeQsmgej&#10;nzofy7rYrbsDTaD2jKdvdlt+eH4w3efukwnoMXyvyz8teJntunVxOu+e10fj/cps3UcIItp7Rr8c&#10;GK32fVTipUgoJ5LHUYk5yqQUbOC83GBjXn1Xbn698uVMFWFhD+8AZ9chf+yRIvt9FH3eqK7yzFtH&#10;wScT1ct5nLE4atUWafwwZAzegCm3OKwci8OTHQg94wgMEGQhuOA0FYSG9BvJ4oJIkQ1kSU649Fwd&#10;IlZF+WT7h0p72tXze9uH9F2OI7UZR+W+HYcGReDSv/Hp38cR0t/EEdJ/EdbvVO++c3vphtEO8EYo&#10;m3k8IHHTW/1cPWpv2J/tHVAeZ5v2tVVCOBO5WxGmo8H433l3TNDUs5PwRPBpW0qYyytQmRLCOZ92&#10;DN4hRM445Y7iKRRJLlJstDPOMolFpowFybCNfkdZzrnf0YvxZTwfAuRCSiwy5ZnSVBLhXQuSEJlM&#10;W6ciJ4EPkXCEO22dMZYMvkVKxDQSxkjKBussp1eQYBMZSTxuSUmSTPtO4DoPbEsmmZhmO0nzlAW6&#10;JbYpzyajhEVCA26ZyoRPW6cp+B5wp3l+JUpXIAATwnxtjhRwpeRz/VBeeHlawE3rKo1x5K9vHVY3&#10;9fJd3TSuvqxZL942JnpWrnERnuZiiPWFWWdsf6/sJtj5qQMlXsFtEaTISdRCL79AyXbQrnls/3pS&#10;poqj5rcWWula4zgw42AxDkzfvNW+gfrSx5qP+z+U6SK3/DzuIWAf9CiZqhiVyZFwsHVftvrnp16v&#10;aidbkO8R0fAA+Q5S+s/rOLb5TMd9dX21josc6h0yK0g6AlLFf1fHL2bzJUk//QCFAzU7pF1Q/pfC&#10;DnNoaeh8qEqWT4sZ57lkNPfF5Uo+NMqLssp5lkrXNyHZTk9kOg0G4pvxoDkQK5pdwc5TIQaJckpI&#10;r2FnlMuAnUJm2bSiobCZBAKHHUeC7FDmI4Hjf+iQwEJ4NniHfT7dJHnKOIPuOe9oPuSKdZKh4wQs&#10;kLcr6sqTFBsZxNgp7TXfJMEJ1yNhaE9XOAdo1/E8K2j0VzaUUUpliNIfIabaKqeCyQH2dJMM6frS&#10;5n9dD9z+S3Ud/Tjo+iO0eKH3UeYz50TXo37/i8bFxB/U3PsLJ/WTzT8K+6XbDLJiPOg7YtwJfWiN&#10;7uztm/tZTwyHeN8Dj/253y/2/p7hJePYH7+7Y39F3/W3Kdwx/YlluA+7S+zps+/Tx1v73d8AAAD/&#10;/wMAUEsDBBQABgAIAAAAIQAaoIjE4gAAAAsBAAAPAAAAZHJzL2Rvd25yZXYueG1sTI/BTsMwEETv&#10;SPyDtUjcqJ1AoAlxqqoCTlUlWqSqNzfeJlHjdRS7Sfr3uCe4zWpGs2/yxWRaNmDvGksSopkAhlRa&#10;3VAl4Wf3+TQH5rwirVpLKOGKDhbF/V2uMm1H+sZh6ysWSshlSkLtfZdx7soajXIz2yEF72R7o3w4&#10;+4rrXo2h3LQ8FuKVG9VQ+FCrDlc1luftxUj4GtW4fI4+hvX5tLoedslmv45QyseHafkOzOPk/8Jw&#10;ww/oUASmo72QdqyVkM7DFC8heUmDuAVEGifAjhLeEhEDL3L+f0PxCwAA//8DAFBLAQItABQABgAI&#10;AAAAIQC2gziS/gAAAOEBAAATAAAAAAAAAAAAAAAAAAAAAABbQ29udGVudF9UeXBlc10ueG1sUEsB&#10;Ai0AFAAGAAgAAAAhADj9If/WAAAAlAEAAAsAAAAAAAAAAAAAAAAALwEAAF9yZWxzLy5yZWxzUEsB&#10;Ai0AFAAGAAgAAAAhAKuENt2QBAAA/Q8AAA4AAAAAAAAAAAAAAAAALgIAAGRycy9lMm9Eb2MueG1s&#10;UEsBAi0AFAAGAAgAAAAhABqgiMTiAAAACwEAAA8AAAAAAAAAAAAAAAAA6gYAAGRycy9kb3ducmV2&#10;LnhtbFBLBQYAAAAABAAEAPMAAAD5BwAAAAA=&#10;">
                <v:shape id="Graphic 82" o:spid="_x0000_s1056" style="position:absolute;left:127;top:5146;width:56076;height:7505;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hrgEwgAAANsAAAAPAAAAZHJzL2Rvd25yZXYueG1sRI/NasMw&#10;EITvhbyD2EBujVwfSnCihKRgk1uxW0KOi7W13VgrYym28vZVodDjMD8fszsE04uJRtdZVvCyTkAQ&#10;11Z33Cj4/MifNyCcR9bYWyYFD3Jw2C+edphpO3NJU+UbEUfYZaig9X7IpHR1Swbd2g7E0fuyo0Ef&#10;5dhIPeIcx00v0yR5lQY7joQWB3prqb5VdxMhpbtO1bsvbt/DJTTFqcvzUCm1WobjFoSn4P/Df+2z&#10;VrBJ4fdL/AFy/wMAAP//AwBQSwECLQAUAAYACAAAACEA2+H2y+4AAACFAQAAEwAAAAAAAAAAAAAA&#10;AAAAAAAAW0NvbnRlbnRfVHlwZXNdLnhtbFBLAQItABQABgAIAAAAIQBa9CxbvwAAABUBAAALAAAA&#10;AAAAAAAAAAAAAB8BAABfcmVscy8ucmVsc1BLAQItABQABgAIAAAAIQD8hrgEwgAAANsAAAAPAAAA&#10;AAAAAAAAAAAAAAcCAABkcnMvZG93bnJldi54bWxQSwUGAAAAAAMAAwC3AAAA9gIAAAAA&#10;" path="m,l,305269r2614,48390l10275,400555r12433,45130l39642,488775r21159,40776l85914,567742r28792,35331l146905,635270r35331,28792l220426,689173r40777,21159l304292,727265r45129,12433l396316,747358r48387,2615l5607494,749973e" filled="f" strokecolor="#005496" strokeweight="2pt">
                  <v:path arrowok="t"/>
                </v:shape>
                <v:shape id="Graphic 83" o:spid="_x0000_s1057" style="position:absolute;left:6946;top:127;width:56076;height:7505;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yh2fwQAAANsAAAAPAAAAZHJzL2Rvd25yZXYueG1sRI/NisIw&#10;FIX3wrxDuAPuNFVBpGMUFSruBqsMs7w0d9pqc1OaWDNvbwTB5eH8fJzlOphG9NS52rKCyTgBQVxY&#10;XXOp4HzKRgsQziNrbCyTgn9ysF59DJaYanvnI/W5L0UcYZeigsr7NpXSFRUZdGPbEkfvz3YGfZRd&#10;KXWH9zhuGjlNkrk0WHMkVNjSrqLimt9MhBzdb59/+/310v6Ecr+tsyzkSg0/w+YLhKfg3+FX+6AV&#10;LGbw/BJ/gFw9AAAA//8DAFBLAQItABQABgAIAAAAIQDb4fbL7gAAAIUBAAATAAAAAAAAAAAAAAAA&#10;AAAAAABbQ29udGVudF9UeXBlc10ueG1sUEsBAi0AFAAGAAgAAAAhAFr0LFu/AAAAFQEAAAsAAAAA&#10;AAAAAAAAAAAAHwEAAF9yZWxzLy5yZWxzUEsBAi0AFAAGAAgAAAAhAJPKHZ/BAAAA2wAAAA8AAAAA&#10;AAAAAAAAAAAABwIAAGRycy9kb3ducmV2LnhtbFBLBQYAAAAAAwADALcAAAD1AgAAAAA=&#10;" path="m5607494,749973r,-305296l5604880,396293r-7661,-46892l5584785,304274r-16933,-43087l5546692,220413r-25113,-38188l5492787,146896r-32198,-32197l5425258,85909,5387067,60798,5346291,39639,5303201,22707,5258073,10274,5211178,2614,5162791,,,e" filled="f" strokecolor="#005496" strokeweight="2pt">
                  <v:path arrowok="t"/>
                </v:shape>
                <v:shape id="Textbox 84" o:spid="_x0000_s1058" type="#_x0000_t202" style="position:absolute;width:63150;height:12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DEzxAAAANsAAAAPAAAAZHJzL2Rvd25yZXYueG1sRI9Ba8JA&#10;FITvBf/D8gRvdVMR0dSNSLEgCMUYDz2+Zp/JkuzbNLvV9N+7hYLHYWa+YdabwbbiSr03jhW8TBMQ&#10;xKXThisF5+L9eQnCB2SNrWNS8EseNtnoaY2pdjfO6XoKlYgQ9ikqqEPoUil9WZNFP3UdcfQurrcY&#10;ouwrqXu8Rbht5SxJFtKi4bhQY0dvNZXN6ccq2H5yvjPfH1/H/JKbolglfFg0Sk3Gw/YVRKAhPML/&#10;7b1WsJzD35f4A2R2BwAA//8DAFBLAQItABQABgAIAAAAIQDb4fbL7gAAAIUBAAATAAAAAAAAAAAA&#10;AAAAAAAAAABbQ29udGVudF9UeXBlc10ueG1sUEsBAi0AFAAGAAgAAAAhAFr0LFu/AAAAFQEAAAsA&#10;AAAAAAAAAAAAAAAAHwEAAF9yZWxzLy5yZWxzUEsBAi0AFAAGAAgAAAAhAIIIMTPEAAAA2wAAAA8A&#10;AAAAAAAAAAAAAAAABwIAAGRycy9kb3ducmV2LnhtbFBLBQYAAAAAAwADALcAAAD4AgAAAAA=&#10;" filled="f" stroked="f">
                  <v:textbox inset="0,0,0,0">
                    <w:txbxContent>
                      <w:p w14:paraId="56AE7639" w14:textId="77777777" w:rsidR="00F34A36" w:rsidRDefault="00F34A36">
                        <w:pPr>
                          <w:spacing w:before="201"/>
                          <w:rPr>
                            <w:b/>
                            <w:sz w:val="34"/>
                          </w:rPr>
                        </w:pPr>
                      </w:p>
                      <w:p w14:paraId="56AE763A" w14:textId="77777777" w:rsidR="00F34A36" w:rsidRDefault="00842BCA">
                        <w:pPr>
                          <w:ind w:left="583"/>
                          <w:rPr>
                            <w:rFonts w:ascii="VAG Rounded"/>
                            <w:b/>
                            <w:sz w:val="34"/>
                          </w:rPr>
                        </w:pPr>
                        <w:r>
                          <w:rPr>
                            <w:rFonts w:ascii="VAG Rounded"/>
                            <w:b/>
                            <w:color w:val="00884F"/>
                            <w:sz w:val="34"/>
                          </w:rPr>
                          <w:t>The</w:t>
                        </w:r>
                        <w:r>
                          <w:rPr>
                            <w:rFonts w:ascii="VAG Rounded"/>
                            <w:b/>
                            <w:color w:val="00884F"/>
                            <w:spacing w:val="-7"/>
                            <w:sz w:val="34"/>
                          </w:rPr>
                          <w:t xml:space="preserve"> </w:t>
                        </w:r>
                        <w:r>
                          <w:rPr>
                            <w:rFonts w:ascii="VAG Rounded"/>
                            <w:b/>
                            <w:color w:val="00884F"/>
                            <w:sz w:val="34"/>
                          </w:rPr>
                          <w:t>service</w:t>
                        </w:r>
                        <w:r>
                          <w:rPr>
                            <w:rFonts w:ascii="VAG Rounded"/>
                            <w:b/>
                            <w:color w:val="00884F"/>
                            <w:spacing w:val="-4"/>
                            <w:sz w:val="34"/>
                          </w:rPr>
                          <w:t xml:space="preserve"> </w:t>
                        </w:r>
                        <w:r>
                          <w:rPr>
                            <w:rFonts w:ascii="VAG Rounded"/>
                            <w:b/>
                            <w:color w:val="00884F"/>
                            <w:sz w:val="34"/>
                          </w:rPr>
                          <w:t>listened</w:t>
                        </w:r>
                        <w:r>
                          <w:rPr>
                            <w:rFonts w:ascii="VAG Rounded"/>
                            <w:b/>
                            <w:color w:val="00884F"/>
                            <w:spacing w:val="-5"/>
                            <w:sz w:val="34"/>
                          </w:rPr>
                          <w:t xml:space="preserve"> </w:t>
                        </w:r>
                        <w:r>
                          <w:rPr>
                            <w:rFonts w:ascii="VAG Rounded"/>
                            <w:b/>
                            <w:color w:val="00884F"/>
                            <w:sz w:val="34"/>
                          </w:rPr>
                          <w:t>to</w:t>
                        </w:r>
                        <w:r>
                          <w:rPr>
                            <w:rFonts w:ascii="VAG Rounded"/>
                            <w:b/>
                            <w:color w:val="00884F"/>
                            <w:spacing w:val="-4"/>
                            <w:sz w:val="34"/>
                          </w:rPr>
                          <w:t xml:space="preserve"> </w:t>
                        </w:r>
                        <w:r>
                          <w:rPr>
                            <w:rFonts w:ascii="VAG Rounded"/>
                            <w:b/>
                            <w:color w:val="00884F"/>
                            <w:sz w:val="34"/>
                          </w:rPr>
                          <w:t>me</w:t>
                        </w:r>
                        <w:r>
                          <w:rPr>
                            <w:rFonts w:ascii="VAG Rounded"/>
                            <w:b/>
                            <w:color w:val="00884F"/>
                            <w:spacing w:val="-5"/>
                            <w:sz w:val="34"/>
                          </w:rPr>
                          <w:t xml:space="preserve"> </w:t>
                        </w:r>
                        <w:r>
                          <w:rPr>
                            <w:rFonts w:ascii="VAG Rounded"/>
                            <w:b/>
                            <w:color w:val="00884F"/>
                            <w:sz w:val="34"/>
                          </w:rPr>
                          <w:t>and</w:t>
                        </w:r>
                        <w:r>
                          <w:rPr>
                            <w:rFonts w:ascii="VAG Rounded"/>
                            <w:b/>
                            <w:color w:val="00884F"/>
                            <w:spacing w:val="-4"/>
                            <w:sz w:val="34"/>
                          </w:rPr>
                          <w:t xml:space="preserve"> </w:t>
                        </w:r>
                        <w:r>
                          <w:rPr>
                            <w:rFonts w:ascii="VAG Rounded"/>
                            <w:b/>
                            <w:color w:val="00884F"/>
                            <w:sz w:val="34"/>
                          </w:rPr>
                          <w:t>understood</w:t>
                        </w:r>
                        <w:r>
                          <w:rPr>
                            <w:rFonts w:ascii="VAG Rounded"/>
                            <w:b/>
                            <w:color w:val="00884F"/>
                            <w:spacing w:val="-5"/>
                            <w:sz w:val="34"/>
                          </w:rPr>
                          <w:t xml:space="preserve"> </w:t>
                        </w:r>
                        <w:r>
                          <w:rPr>
                            <w:rFonts w:ascii="VAG Rounded"/>
                            <w:b/>
                            <w:color w:val="00884F"/>
                            <w:sz w:val="34"/>
                          </w:rPr>
                          <w:t>my</w:t>
                        </w:r>
                        <w:r>
                          <w:rPr>
                            <w:rFonts w:ascii="VAG Rounded"/>
                            <w:b/>
                            <w:color w:val="00884F"/>
                            <w:spacing w:val="-3"/>
                            <w:sz w:val="34"/>
                          </w:rPr>
                          <w:t xml:space="preserve"> </w:t>
                        </w:r>
                        <w:r>
                          <w:rPr>
                            <w:rFonts w:ascii="VAG Rounded"/>
                            <w:b/>
                            <w:color w:val="00884F"/>
                            <w:spacing w:val="-2"/>
                            <w:sz w:val="34"/>
                          </w:rPr>
                          <w:t>issues</w:t>
                        </w:r>
                      </w:p>
                      <w:p w14:paraId="56AE763B" w14:textId="77777777" w:rsidR="00F34A36" w:rsidRDefault="00842BCA">
                        <w:pPr>
                          <w:spacing w:before="194"/>
                          <w:ind w:left="583"/>
                          <w:rPr>
                            <w:b/>
                            <w:sz w:val="28"/>
                          </w:rPr>
                        </w:pPr>
                        <w:r>
                          <w:rPr>
                            <w:b/>
                            <w:sz w:val="28"/>
                          </w:rPr>
                          <w:t>92%</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v:textbox>
                </v:shape>
                <w10:wrap anchorx="page" anchory="page"/>
              </v:group>
            </w:pict>
          </mc:Fallback>
        </mc:AlternateContent>
      </w:r>
      <w:r>
        <w:rPr>
          <w:b/>
          <w:noProof/>
          <w:sz w:val="48"/>
        </w:rPr>
        <mc:AlternateContent>
          <mc:Choice Requires="wps">
            <w:drawing>
              <wp:anchor distT="0" distB="0" distL="0" distR="0" simplePos="0" relativeHeight="15742464" behindDoc="0" locked="0" layoutInCell="1" allowOverlap="1" wp14:anchorId="56AE751A" wp14:editId="56AE751B">
                <wp:simplePos x="0" y="0"/>
                <wp:positionH relativeFrom="page">
                  <wp:posOffset>597198</wp:posOffset>
                </wp:positionH>
                <wp:positionV relativeFrom="page">
                  <wp:posOffset>3460598</wp:posOffset>
                </wp:positionV>
                <wp:extent cx="393700" cy="282575"/>
                <wp:effectExtent l="0" t="0" r="0" b="0"/>
                <wp:wrapNone/>
                <wp:docPr id="85" name="Graphic 8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312064"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92" y="1650"/>
                              </a:lnTo>
                              <a:lnTo>
                                <a:pt x="312064"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74520F21" id="Graphic 85" o:spid="_x0000_s1026" style="position:absolute;margin-left:47pt;margin-top:272.5pt;width:31pt;height:22.25pt;z-index:15742464;visibility:visible;mso-wrap-style:square;mso-wrap-distance-left:0;mso-wrap-distance-top:0;mso-wrap-distance-right:0;mso-wrap-distance-bottom:0;mso-position-horizontal:absolute;mso-position-horizontal-relative:page;mso-position-vertical:absolute;mso-position-vertical-relative:page;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MDpdzQMAAGQMAAAOAAAAZHJzL2Uyb0RvYy54bWysV11v2zYUfR+w/yDofTE/RdGIUwwtOgwo&#10;ugLNsGdalmJhkqiRjO38+12SohMsqJgVfZEo8+jy3K+j69t3l3EoTq2xvZ52Jb5BZdFOjT7008Ou&#10;/PP+4y91WVinpoMa9NTuyqfWlu/ufv7p9jxvW6KPeji0pgAjk92e5115dG7ebja2Obajsjd6bifY&#10;7LQZlYNH87A5GHUG6+OwIQhVm7M2h9noprUWfv0QN8u7YL/r2sb90XW2dcWwK4GbC1cTrnt/3dzd&#10;qu2DUfOxbxYa6jtYjKqf4NCrqQ/KqeLR9K9MjX1jtNWdu2n0uNFd1zdt8AG8weg/3nw9qrkNvkBw&#10;7HwNk/1xZpvPp6/zF+Op2/mTbv62EJHNebbb645/sAvm0pnRY4F4cQlRfLpGsb24ooEfqaQCQawb&#10;2CI14YL7KG/UNr3cPFr3W6uDIXX6ZF1MwiGt1DGtmsuUlgZS6ZM4hCS6soAkmrKAJO5jEmfl/Hue&#10;nV8W52cmxysRvzvqU3uvA855JygmqGJlkTwBps+QYXoJJZXAqApQTDmVi2MJlO5zsEsAgUgAcyo4&#10;WwcTiSgOYMkqidfBFCEsIg2Ma5wCnM5P98SDSBFN43hKTEdCpXtCi1rSaJtVlGVoMyYQtDjEDleU&#10;izxayIQWnK57KTAhPKAJprKqV9EUYY5iTAivGSfraJ/yyARKlMmMbSEkihF8E5qiarEtOKbrXlIo&#10;qaX6SMUZrdZ5MwaoGBNCGcnYJhJAMd4Qbbler96c71ufS4E4Wq8qyhmBMn1j5mlNcR15Y4oxWa9v&#10;UJCUnbpmdVBp6MpUqOkeC5ZKqI5IBAoGr1cgrSSFdvGsSUVlxjIRUsYGxhXPYF+LSKLZDNq2seW8&#10;MP1/gaqhtmM9JQ7f0idaI2jBkJOsPFVExGTnxSni8rokU4rzooR5JRYFy+sGJYIvsiGFwOvNWkE7&#10;R4kmjPlD1tRO4moR0jc0NmZ1nRo7LxqYMUQXQcrLAKa1V4pYmFkZwJiThM7LAEaILB8inJcBjCkB&#10;rQ1FlJcBTDipFtHIJxJzhkH1Y4FmZQB0MWUnLwPw+UEgcN50XgYwQ6SOjZKXAVlLvkhXTgVed+o3&#10;RQD07DqxwPrlTGT10B8+9sPgpcKah/37wRQn5SdYxH1xx4p+AQsDW5zR/LS214enL6Y4w1i7K+0/&#10;j8q0ZTH8PsHcCKlyaWHSYp8Wxg3vdZiUg0oZ6+4vfykzFzMsd6WDEe+zTlOp2qbhzftyxfo3J/3r&#10;o9Nd7ye7wC0yWh5glA3z4DJ2+1n55XNAPf85uPsXAAD//wMAUEsDBBQABgAIAAAAIQDJ4HZn3QAA&#10;AAoBAAAPAAAAZHJzL2Rvd25yZXYueG1sTI9Bb8IwDIXvk/YfIk/abaQgyqA0RWgS0q4DLtxC47UV&#10;idM1gWb79TOn7fZsPz1/r9wkZ8UNh9B5UjCdZCCQam86ahQcD7uXJYgQNRltPaGCbwywqR4fSl0Y&#10;P9IH3vaxERxCodAK2hj7QspQt+h0mPgeiW+ffnA68jg00gx65HBn5SzLFtLpjvhDq3t8a7G+7K9O&#10;wZfN8NXY7Skl+rnMxnezOx6iUs9PabsGETHFPzPc8RkdKmY6+yuZIKyC1ZyrRAX5PGdxN+QLFmfe&#10;LFc5yKqU/ytUvwAAAP//AwBQSwECLQAUAAYACAAAACEAtoM4kv4AAADhAQAAEwAAAAAAAAAAAAAA&#10;AAAAAAAAW0NvbnRlbnRfVHlwZXNdLnhtbFBLAQItABQABgAIAAAAIQA4/SH/1gAAAJQBAAALAAAA&#10;AAAAAAAAAAAAAC8BAABfcmVscy8ucmVsc1BLAQItABQABgAIAAAAIQCAMDpdzQMAAGQMAAAOAAAA&#10;AAAAAAAAAAAAAC4CAABkcnMvZTJvRG9jLnhtbFBLAQItABQABgAIAAAAIQDJ4HZn3QAAAAoBAAAP&#10;AAAAAAAAAAAAAAAAACcGAABkcnMvZG93bnJldi54bWxQSwUGAAAAAAQABADzAAAAMQcAAAAA&#10;" path="m312064,l267106,13539,235302,53754r-6271,40937l230017,111815r2954,17216l237893,146344r6815,17230l244779,163753r26446,50215l301507,258452r19142,24046l377901,282498r-4832,-7365l367164,265436,344265,223423,329234,175399r13066,-4894l354291,163574r28894,-32453l393649,88480,392131,71214,369315,26390,327992,1650,312064,xem83019,l38074,13539,6270,53754,,94691r985,17124l15677,163574r17082,34144l62496,244677r29121,37821l148869,282498r-4832,-7365l138133,265436,115233,223423,100202,175399r13066,-4894l125260,163574r28893,-32453l164617,88480,163099,71214,140284,26390,98955,1650,83019,xe" fillcolor="#005496" stroked="f">
                <v:path arrowok="t"/>
                <w10:wrap anchorx="page" anchory="page"/>
              </v:shape>
            </w:pict>
          </mc:Fallback>
        </mc:AlternateContent>
      </w:r>
      <w:r>
        <w:rPr>
          <w:b/>
          <w:noProof/>
          <w:sz w:val="48"/>
        </w:rPr>
        <mc:AlternateContent>
          <mc:Choice Requires="wps">
            <w:drawing>
              <wp:anchor distT="0" distB="0" distL="0" distR="0" simplePos="0" relativeHeight="15743488" behindDoc="0" locked="0" layoutInCell="1" allowOverlap="1" wp14:anchorId="56AE751C" wp14:editId="56AE751D">
                <wp:simplePos x="0" y="0"/>
                <wp:positionH relativeFrom="page">
                  <wp:posOffset>6569152</wp:posOffset>
                </wp:positionH>
                <wp:positionV relativeFrom="page">
                  <wp:posOffset>6102756</wp:posOffset>
                </wp:positionV>
                <wp:extent cx="393700" cy="282575"/>
                <wp:effectExtent l="0" t="0" r="0" b="0"/>
                <wp:wrapNone/>
                <wp:docPr id="86" name="Graphic 8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2" y="191601"/>
                              </a:lnTo>
                              <a:lnTo>
                                <a:pt x="41516" y="239039"/>
                              </a:lnTo>
                              <a:lnTo>
                                <a:pt x="20579" y="275133"/>
                              </a:lnTo>
                              <a:lnTo>
                                <a:pt x="15748" y="282498"/>
                              </a:lnTo>
                              <a:lnTo>
                                <a:pt x="72999" y="282498"/>
                              </a:lnTo>
                              <a:lnTo>
                                <a:pt x="102121" y="244677"/>
                              </a:lnTo>
                              <a:lnTo>
                                <a:pt x="131857" y="197718"/>
                              </a:lnTo>
                              <a:lnTo>
                                <a:pt x="155755" y="146344"/>
                              </a:lnTo>
                              <a:lnTo>
                                <a:pt x="164617" y="94691"/>
                              </a:lnTo>
                              <a:lnTo>
                                <a:pt x="163048" y="72813"/>
                              </a:lnTo>
                              <a:lnTo>
                                <a:pt x="139560" y="24066"/>
                              </a:lnTo>
                              <a:lnTo>
                                <a:pt x="97553" y="1504"/>
                              </a:lnTo>
                              <a:lnTo>
                                <a:pt x="81584"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7"/>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6F92471E" id="Graphic 86" o:spid="_x0000_s1026" style="position:absolute;margin-left:517.25pt;margin-top:480.55pt;width:31pt;height:22.25pt;z-index:15743488;visibility:visible;mso-wrap-style:square;mso-wrap-distance-left:0;mso-wrap-distance-top:0;mso-wrap-distance-right:0;mso-wrap-distance-bottom:0;mso-position-horizontal:absolute;mso-position-horizontal-relative:page;mso-position-vertical:absolute;mso-position-vertical-relative:page;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vLnmw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LllZZEeA6DOiH14iwS9KIhIzycTkVsbk+xitCgR+B6OcY4xn&#10;oRArwEnJZKxHIJBN5XsyibGYTkeUV2zWJpYCpfMxo1zOc+WYMtApkMAV4vBdylc+Pd8nxxjDKVy4&#10;4lSpeTCSOWIKCzQfB4Y5FpEGoQrRecsE8UolcAX86SwNDOFKDkJBMiVnwRVR4FWIxhVgjAgmOKEZ&#10;E1U1axpTLHkV0VhVFZ4ngjloJydRULaQccEETrYVE2o+1FhQNEWkIhIvRI8qLlKREobEfC0poEyT&#10;hxzNM/5ReLnS6t64JhVh0PKva5piJKZaypr6maiJEEhMBb2oakI5RinIy7omBKo41cayuAlFWE00&#10;luVNWCXoVEjL+iYSUegtVwqcKCi1pMMrFE6kkjl8yxIn0F+yEq/QOFMCemeU4rLICWNVbgnLKqeI&#10;5ORcIXNKMeap+cIxSzKnAkmZWsgVMqeSVTLnclHm8HcVLNleljlVBE2JX5Y5FZKr7OOSzCkRXE69&#10;aUnn/yLGnwodfn6XHzmsX44KzvTd7n3X96EdOPuwfdvb4qjDYAdFpXJbegGLc0waXcIQszW7p8+2&#10;OMG0tyndt0dtm7Lo/xhgnAJx+LywebHNC+v7tyYOkLETWefvz1+1HYsRlpvSw+TzyeRhTa/zTBN8&#10;uWDDl4P5/dGbtgsDT+SWGE0PMOHFMWmaRsMI+fI5op5n5rt/AAAA//8DAFBLAwQUAAYACAAAACEA&#10;OXVEcOAAAAAOAQAADwAAAGRycy9kb3ducmV2LnhtbEyPwU7DMBBE70j8g7WVuFE7hQaaxqkqpEpc&#10;aXvh5sZLEtVeh9htDF+Pc6K3nd3R7JtyE61hVxx850hCNhfAkGqnO2okHA+7x1dgPijSyjhCCT/o&#10;YVPd35Wq0G6kD7zuQ8NSCPlCSWhD6AvOfd2iVX7ueqR0+3KDVSHJoeF6UGMKt4YvhMi5VR2lD63q&#10;8a3F+ry/WAnfRuCLNtvPGOn3vBjf9e54CFI+zOJ2DSxgDP9mmPATOlSJ6eQupD0zSYun52XySljl&#10;WQZssohVnlanaRLLHHhV8tsa1R8AAAD//wMAUEsBAi0AFAAGAAgAAAAhALaDOJL+AAAA4QEAABMA&#10;AAAAAAAAAAAAAAAAAAAAAFtDb250ZW50X1R5cGVzXS54bWxQSwECLQAUAAYACAAAACEAOP0h/9YA&#10;AACUAQAACwAAAAAAAAAAAAAAAAAvAQAAX3JlbHMvLnJlbHNQSwECLQAUAAYACAAAACEA55Ly55sD&#10;AAB7CwAADgAAAAAAAAAAAAAAAAAuAgAAZHJzL2Uyb0RvYy54bWxQSwECLQAUAAYACAAAACEAOXVE&#10;cOAAAAAOAQAADwAAAAAAAAAAAAAAAAD1BQAAZHJzL2Rvd25yZXYueG1sUEsFBgAAAAAEAAQA8wAA&#10;AAIHAAAAAA==&#10;" path="m81584,l37032,14846,6075,55111,,88480r1162,15094l18605,143586r32743,26919l64414,175399r-3582,16202l41516,239039,20579,275133r-4831,7365l72999,282498r29122,-37821l131857,197718r23898,-51374l164617,94691,163048,72813,139560,24066,97553,1504,81584,xem310616,l266064,14846,235107,55111r-6076,33369l230194,103574r17443,40012l280380,170505r13066,4894l289864,191601r-19316,47438l249611,275133r-4832,7365l302031,282498r29121,-37821l360889,197718r23898,-51374l393649,94691,392080,72813,368592,24066,326585,1504,310616,xe" fillcolor="#005496" stroked="f">
                <v:path arrowok="t"/>
                <w10:wrap anchorx="page" anchory="page"/>
              </v:shape>
            </w:pict>
          </mc:Fallback>
        </mc:AlternateContent>
      </w:r>
      <w:r>
        <w:rPr>
          <w:b/>
          <w:noProof/>
          <w:sz w:val="48"/>
        </w:rPr>
        <mc:AlternateContent>
          <mc:Choice Requires="wpg">
            <w:drawing>
              <wp:anchor distT="0" distB="0" distL="0" distR="0" simplePos="0" relativeHeight="15744512" behindDoc="0" locked="0" layoutInCell="1" allowOverlap="1" wp14:anchorId="56AE751E" wp14:editId="56AE751F">
                <wp:simplePos x="0" y="0"/>
                <wp:positionH relativeFrom="page">
                  <wp:posOffset>5052121</wp:posOffset>
                </wp:positionH>
                <wp:positionV relativeFrom="page">
                  <wp:posOffset>8682387</wp:posOffset>
                </wp:positionV>
                <wp:extent cx="2508250" cy="2009775"/>
                <wp:effectExtent l="0" t="0" r="0" b="0"/>
                <wp:wrapNone/>
                <wp:docPr id="87" name="Group 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88" name="Graphic 88"/>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89" name="Graphic 89"/>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90" name="Graphic 90"/>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2A9BCAF8" id="Group 87" o:spid="_x0000_s1026" style="position:absolute;margin-left:397.8pt;margin-top:683.65pt;width:197.5pt;height:158.25pt;z-index:15744512;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OGv+wMAAFoRAAAOAAAAZHJzL2Uyb0RvYy54bWzsWF1vpDYUfa/U/4B4bwADxqBMVm2+VGm1&#10;XWlT7bMHzIAKmNqeYfLve23jmdmMlmy2iqqoGylg4+vL9bnnHnu4fLfvO2/HhGz5sPKji9D32FDy&#10;qh02K//Ph7tfiO9JRYeKdnxgK/+RSf/d1c8/XU5jwRBveFcx4YGTQRbTuPIbpcYiCGTZsJ7KCz6y&#10;AQZrLnqqoCs2QSXoBN77LkBhiIOJi2oUvGRSwtMbO+hfGf91zUr1R11Lprxu5UNsylyFua71Nbi6&#10;pMVG0LFpyzkM+h1R9LQd4KUHVzdUUW8r2jNXfVsKLnmtLkreB7yu25KZNcBqovDJau4F345mLZti&#10;2owHmADaJzh9t9vyw+5ejJ/Gj8JGD833vPxLAi7BNG6K03Hd3xyN97Xo9SRYhLc3iD4eEGV75ZXw&#10;EKUhgX/fK2EM8pVnWWoxLxtIzNm8srl9ZmZAC/tiE94hnGkE/sgjRPLfQfSpoSMzyEsNwUfhtdXK&#10;J0DmgfZA4/uZMfAEkNIvByuN4tyTM6BPMIowTnOEfe8cKZJoAligoijBBDo6CW65tCi3Ut0zbjCn&#10;u/dSwTAQrnIt2rhWuR9cU0AFaO53hvvK94D7wveA+2ubh5EqPU+70k1vgmXOoTRQ0HMkerjnO/bA&#10;jaHSiYvyMMaAiFsLhHo06YYvTJMM53bZWRwbzMDa2bj7aN2GJAwz4xbFcZLMKDgjd7fGGcKh9Ztk&#10;URIt2iYoy3PjN8tIumwb5SRHxhYQSPNs0XEKSFjbFKfhsmNriEKEyfLKrKFe1DOhkiTKk9TFipM4&#10;Xgz2xDyG/CXLyQDIEsiXznGUkDhfdI1iSMKcOQQptPR1CXP3Ocvn5HEGZccls3M1I00NHFgKtDmt&#10;A8m7trpru07TUorN+roT3o4C4TG5RuRmjuHEDGRDFrY8dWvNq0eo7gnqeeXLv7dUMN/rfh9APyAD&#10;yjWEa6xdQ6jumptNxVSEkOph/5mK0RuhufIVKOAH7mSEFq5gIX5tYG31zIH/ulW8bnU1m9hsRHMH&#10;JM3Ky+trG5TGE20z2f5mbbOEJTlByEykhdsEMgzCDwzVe0AEf4SYPQCgcPJ4mlKH1KtImwvFSJuN&#10;RCfhqFtfZefRxPF0Nv0fSZvbkRwC7m6ReKG0aSbEBC+qRAbSC4Jq5Odl5ghHCUKLzt+utkV3v13f&#10;3v7QtvMTsxPcWbXmc5venr/UNngCevvN2mZ4GBsexlmWwFEGZh8FLsoSkhEQUKNwOEbpf6dwh1i0&#10;xM2h/JA4c4hwcuXuVrZe8fSm8Y+i5UOTzleE7anppfYZJvlzZ7I3e4ALUZraQoODwts+wJmfqvAD&#10;3rBw/tigvxCc9s2B7/hJ5OofAAAA//8DAFBLAwQUAAYACAAAACEAOZV6UOMAAAAOAQAADwAAAGRy&#10;cy9kb3ducmV2LnhtbEyPQW+CQBCF7036HzbTpLe6UCIishhj2p5Mk2qTxtsKIxDZWcKugP++46m9&#10;zcx7efO9bD2ZVgzYu8aSgnAWgEAqbNlQpeD78P6SgHBeU6lbS6jghg7W+eNDptPSjvSFw95XgkPI&#10;pVpB7X2XSumKGo12M9shsXa2vdGe176SZa9HDjetfA2CWBrdEH+odYfbGovL/moUfIx63ETh27C7&#10;nLe342H++bMLUannp2mzAuFx8n9muOMzOuTMdLJXKp1oFSyW85itLETxIgJxt4TLgG8nnuIkSkDm&#10;mfxfI/8FAAD//wMAUEsBAi0AFAAGAAgAAAAhALaDOJL+AAAA4QEAABMAAAAAAAAAAAAAAAAAAAAA&#10;AFtDb250ZW50X1R5cGVzXS54bWxQSwECLQAUAAYACAAAACEAOP0h/9YAAACUAQAACwAAAAAAAAAA&#10;AAAAAAAvAQAAX3JlbHMvLnJlbHNQSwECLQAUAAYACAAAACEAJ6Thr/sDAABaEQAADgAAAAAAAAAA&#10;AAAAAAAuAgAAZHJzL2Uyb0RvYy54bWxQSwECLQAUAAYACAAAACEAOZV6UOMAAAAOAQAADwAAAAAA&#10;AAAAAAAAAABVBgAAZHJzL2Rvd25yZXYueG1sUEsFBgAAAAAEAAQA8wAAAGUHAAAAAA==&#10;">
                <v:shape id="Graphic 88"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VEAwAAAANsAAAAPAAAAZHJzL2Rvd25yZXYueG1sRE/LisIw&#10;FN0P+A/hCu7GVEEpHVMRRRHRAR0R3F2a2wc2N6WJWv/eLIRZHs57Nu9MLR7UusqygtEwAkGcWV1x&#10;oeD8t/6OQTiPrLG2TApe5GCe9r5mmGj75CM9Tr4QIYRdggpK75tESpeVZNANbUMcuNy2Bn2AbSF1&#10;i88Qbmo5jqKpNFhxaCixoWVJ2e10NwrM0Ug52V3y12G1jLPf82S/qa9KDfrd4geEp87/iz/urVYQ&#10;h7HhS/gBMn0DAAD//wMAUEsBAi0AFAAGAAgAAAAhANvh9svuAAAAhQEAABMAAAAAAAAAAAAAAAAA&#10;AAAAAFtDb250ZW50X1R5cGVzXS54bWxQSwECLQAUAAYACAAAACEAWvQsW78AAAAVAQAACwAAAAAA&#10;AAAAAAAAAAAfAQAAX3JlbHMvLnJlbHNQSwECLQAUAAYACAAAACEAvr1RAMAAAADbAAAADwAAAAAA&#10;AAAAAAAAAAAHAgAAZHJzL2Rvd25yZXYueG1sUEsFBgAAAAADAAMAtwAAAPQCAAAAAA==&#10;" path="m190368,l147696,7338,108007,23344,72606,47141,42799,77851,19892,114597,5190,156501,,202684,,714151r841945,432282l841945,303648,279438,14839,234717,2207,190368,xe" fillcolor="#68c28d" stroked="f">
                  <v:path arrowok="t"/>
                </v:shape>
                <v:shape id="Graphic 89"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l/U1wgAAANsAAAAPAAAAZHJzL2Rvd25yZXYueG1sRI9fa8Iw&#10;FMXfBb9DuIJvNl1hQztj2YoDX3UbsrdLc22CzU1pMq1++mUw2OPh/Plx1tXoOnGhIVjPCh6yHARx&#10;47XlVsHH+9tiCSJEZI2dZ1JwowDVZjpZY6n9lfd0OcRWpBEOJSowMfallKEx5DBkvidO3skPDmOS&#10;Qyv1gNc07jpZ5PmTdGg5EQz2VBtqzodvlyDF4zGYe7/f2s/Xesveuq+2Vmo+G1+eQUQa43/4r73T&#10;CpYr+P2SfoDc/AAAAP//AwBQSwECLQAUAAYACAAAACEA2+H2y+4AAACFAQAAEwAAAAAAAAAAAAAA&#10;AAAAAAAAW0NvbnRlbnRfVHlwZXNdLnhtbFBLAQItABQABgAIAAAAIQBa9CxbvwAAABUBAAALAAAA&#10;AAAAAAAAAAAAAB8BAABfcmVscy8ucmVsc1BLAQItABQABgAIAAAAIQBxl/U1wgAAANsAAAAPAAAA&#10;AAAAAAAAAAAAAAcCAABkcnMvZG93bnJldi54bWxQSwUGAAAAAAMAAwC3AAAA9gIAAAAA&#10;" path="m190368,l147696,7338,108007,23344,72606,47141,42799,77851,19892,114597,5190,156500,,202684r,908702l759701,1111386r,-849964l279438,14839,234717,2207,190368,xe" fillcolor="#1fbcee" stroked="f">
                  <v:path arrowok="t"/>
                </v:shape>
                <v:shape id="Graphic 90"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GNGwQAAANsAAAAPAAAAZHJzL2Rvd25yZXYueG1sRE9da8Iw&#10;FH0f+B/CFXxbU4t0szOKCMqgG8w69nxJrm1Zc1OaqN2/Xx4EHw/ne7UZbSeuNPjWsYJ5koIg1s60&#10;XCv4Pu2fX0H4gGywc0wK/sjDZj15WmFh3I2PdK1CLWII+wIVNCH0hZReN2TRJ64njtzZDRZDhEMt&#10;zYC3GG47maVpLi22HBsa7GnXkP6tLlbBp9HH80+pF/kFX7KvfXnA7CNTajYdt28gAo3hIb67342C&#10;ZVwfv8QfINf/AAAA//8DAFBLAQItABQABgAIAAAAIQDb4fbL7gAAAIUBAAATAAAAAAAAAAAAAAAA&#10;AAAAAABbQ29udGVudF9UeXBlc10ueG1sUEsBAi0AFAAGAAgAAAAhAFr0LFu/AAAAFQEAAAsAAAAA&#10;AAAAAAAAAAAAHwEAAF9yZWxzLy5yZWxzUEsBAi0AFAAGAAgAAAAhAEYoY0bBAAAA2wAAAA8AAAAA&#10;AAAAAAAAAAAABwIAAGRycy9kb3ducmV2LnhtbFBLBQYAAAAAAwADALcAAAD1AgAAAAA=&#10;" path="m190368,l147696,7338,108007,23344,72606,47141,42799,77851,19892,114597,5190,156501,,202684,,1632119r1748167,l1748167,768939,279438,14839,234717,2207,190368,xe" fillcolor="#025596" stroked="f">
                  <v:path arrowok="t"/>
                </v:shape>
                <w10:wrap anchorx="page" anchory="page"/>
              </v:group>
            </w:pict>
          </mc:Fallback>
        </mc:AlternateContent>
      </w:r>
    </w:p>
    <w:p w14:paraId="56AE6D2F" w14:textId="77777777" w:rsidR="00F34A36" w:rsidRDefault="00F34A36">
      <w:pPr>
        <w:pStyle w:val="BodyText"/>
        <w:spacing w:before="498"/>
        <w:ind w:left="0"/>
        <w:rPr>
          <w:b/>
          <w:sz w:val="48"/>
        </w:rPr>
      </w:pPr>
    </w:p>
    <w:p w14:paraId="56AE6D30" w14:textId="77777777" w:rsidR="00F34A36" w:rsidRDefault="00842BCA">
      <w:pPr>
        <w:pStyle w:val="Heading4"/>
        <w:spacing w:before="0"/>
      </w:pPr>
      <w:r>
        <w:rPr>
          <w:noProof/>
        </w:rPr>
        <mc:AlternateContent>
          <mc:Choice Requires="wpg">
            <w:drawing>
              <wp:anchor distT="0" distB="0" distL="0" distR="0" simplePos="0" relativeHeight="485446144" behindDoc="1" locked="0" layoutInCell="1" allowOverlap="1" wp14:anchorId="56AE7520" wp14:editId="56AE7521">
                <wp:simplePos x="0" y="0"/>
                <wp:positionH relativeFrom="page">
                  <wp:posOffset>622598</wp:posOffset>
                </wp:positionH>
                <wp:positionV relativeFrom="paragraph">
                  <wp:posOffset>843485</wp:posOffset>
                </wp:positionV>
                <wp:extent cx="6315075" cy="1277620"/>
                <wp:effectExtent l="0" t="0" r="0" b="0"/>
                <wp:wrapNone/>
                <wp:docPr id="91" name="Group 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15075" cy="1277620"/>
                          <a:chOff x="0" y="0"/>
                          <a:chExt cx="6315075" cy="1277620"/>
                        </a:xfrm>
                      </wpg:grpSpPr>
                      <wps:wsp>
                        <wps:cNvPr id="92" name="Graphic 92"/>
                        <wps:cNvSpPr/>
                        <wps:spPr>
                          <a:xfrm>
                            <a:off x="12700" y="514601"/>
                            <a:ext cx="5607685" cy="750570"/>
                          </a:xfrm>
                          <a:custGeom>
                            <a:avLst/>
                            <a:gdLst/>
                            <a:ahLst/>
                            <a:cxnLst/>
                            <a:rect l="l" t="t" r="r" b="b"/>
                            <a:pathLst>
                              <a:path w="56076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5607494" y="749973"/>
                                </a:lnTo>
                              </a:path>
                            </a:pathLst>
                          </a:custGeom>
                          <a:ln w="25400">
                            <a:solidFill>
                              <a:srgbClr val="005496"/>
                            </a:solidFill>
                            <a:prstDash val="solid"/>
                          </a:ln>
                        </wps:spPr>
                        <wps:bodyPr wrap="square" lIns="0" tIns="0" rIns="0" bIns="0" rtlCol="0">
                          <a:prstTxWarp prst="textNoShape">
                            <a:avLst/>
                          </a:prstTxWarp>
                          <a:noAutofit/>
                        </wps:bodyPr>
                      </wps:wsp>
                      <wps:wsp>
                        <wps:cNvPr id="93" name="Graphic 93"/>
                        <wps:cNvSpPr/>
                        <wps:spPr>
                          <a:xfrm>
                            <a:off x="694606" y="12700"/>
                            <a:ext cx="5607685" cy="750570"/>
                          </a:xfrm>
                          <a:custGeom>
                            <a:avLst/>
                            <a:gdLst/>
                            <a:ahLst/>
                            <a:cxnLst/>
                            <a:rect l="l" t="t" r="r" b="b"/>
                            <a:pathLst>
                              <a:path w="5607685" h="750570">
                                <a:moveTo>
                                  <a:pt x="5607494" y="749973"/>
                                </a:moveTo>
                                <a:lnTo>
                                  <a:pt x="5607494" y="444677"/>
                                </a:lnTo>
                                <a:lnTo>
                                  <a:pt x="5604880" y="396293"/>
                                </a:lnTo>
                                <a:lnTo>
                                  <a:pt x="5597219" y="349401"/>
                                </a:lnTo>
                                <a:lnTo>
                                  <a:pt x="5584785" y="304274"/>
                                </a:lnTo>
                                <a:lnTo>
                                  <a:pt x="5567852" y="261187"/>
                                </a:lnTo>
                                <a:lnTo>
                                  <a:pt x="5546692" y="220413"/>
                                </a:lnTo>
                                <a:lnTo>
                                  <a:pt x="5521579" y="182225"/>
                                </a:lnTo>
                                <a:lnTo>
                                  <a:pt x="5492787" y="146896"/>
                                </a:lnTo>
                                <a:lnTo>
                                  <a:pt x="5460589" y="114699"/>
                                </a:lnTo>
                                <a:lnTo>
                                  <a:pt x="5425258" y="85909"/>
                                </a:lnTo>
                                <a:lnTo>
                                  <a:pt x="5387067" y="60798"/>
                                </a:lnTo>
                                <a:lnTo>
                                  <a:pt x="5346291" y="39639"/>
                                </a:lnTo>
                                <a:lnTo>
                                  <a:pt x="5303201" y="22707"/>
                                </a:lnTo>
                                <a:lnTo>
                                  <a:pt x="5258073" y="10274"/>
                                </a:lnTo>
                                <a:lnTo>
                                  <a:pt x="5211178" y="2614"/>
                                </a:lnTo>
                                <a:lnTo>
                                  <a:pt x="5162791" y="0"/>
                                </a:lnTo>
                                <a:lnTo>
                                  <a:pt x="0" y="0"/>
                                </a:lnTo>
                              </a:path>
                            </a:pathLst>
                          </a:custGeom>
                          <a:ln w="25400">
                            <a:solidFill>
                              <a:srgbClr val="005496"/>
                            </a:solidFill>
                            <a:prstDash val="solid"/>
                          </a:ln>
                        </wps:spPr>
                        <wps:bodyPr wrap="square" lIns="0" tIns="0" rIns="0" bIns="0" rtlCol="0">
                          <a:prstTxWarp prst="textNoShape">
                            <a:avLst/>
                          </a:prstTxWarp>
                          <a:noAutofit/>
                        </wps:bodyPr>
                      </wps:wsp>
                      <wps:wsp>
                        <wps:cNvPr id="94" name="Textbox 94"/>
                        <wps:cNvSpPr txBox="1"/>
                        <wps:spPr>
                          <a:xfrm>
                            <a:off x="0" y="0"/>
                            <a:ext cx="6315075" cy="1277620"/>
                          </a:xfrm>
                          <a:prstGeom prst="rect">
                            <a:avLst/>
                          </a:prstGeom>
                        </wps:spPr>
                        <wps:txbx>
                          <w:txbxContent>
                            <w:p w14:paraId="56AE763C" w14:textId="77777777" w:rsidR="00F34A36" w:rsidRDefault="00F34A36">
                              <w:pPr>
                                <w:spacing w:before="205"/>
                                <w:rPr>
                                  <w:b/>
                                  <w:sz w:val="34"/>
                                </w:rPr>
                              </w:pPr>
                            </w:p>
                            <w:p w14:paraId="56AE763D" w14:textId="77777777" w:rsidR="00F34A36" w:rsidRDefault="00842BCA">
                              <w:pPr>
                                <w:ind w:left="583"/>
                                <w:rPr>
                                  <w:rFonts w:ascii="VAG Rounded"/>
                                  <w:b/>
                                  <w:sz w:val="34"/>
                                </w:rPr>
                              </w:pPr>
                              <w:r>
                                <w:rPr>
                                  <w:rFonts w:ascii="VAG Rounded"/>
                                  <w:b/>
                                  <w:color w:val="00884F"/>
                                  <w:sz w:val="34"/>
                                </w:rPr>
                                <w:t>I</w:t>
                              </w:r>
                              <w:r>
                                <w:rPr>
                                  <w:rFonts w:ascii="VAG Rounded"/>
                                  <w:b/>
                                  <w:color w:val="00884F"/>
                                  <w:spacing w:val="-6"/>
                                  <w:sz w:val="34"/>
                                </w:rPr>
                                <w:t xml:space="preserve"> </w:t>
                              </w:r>
                              <w:r>
                                <w:rPr>
                                  <w:rFonts w:ascii="VAG Rounded"/>
                                  <w:b/>
                                  <w:color w:val="00884F"/>
                                  <w:sz w:val="34"/>
                                </w:rPr>
                                <w:t>am</w:t>
                              </w:r>
                              <w:r>
                                <w:rPr>
                                  <w:rFonts w:ascii="VAG Rounded"/>
                                  <w:b/>
                                  <w:color w:val="00884F"/>
                                  <w:spacing w:val="-3"/>
                                  <w:sz w:val="34"/>
                                </w:rPr>
                                <w:t xml:space="preserve"> </w:t>
                              </w:r>
                              <w:r>
                                <w:rPr>
                                  <w:rFonts w:ascii="VAG Rounded"/>
                                  <w:b/>
                                  <w:color w:val="00884F"/>
                                  <w:sz w:val="34"/>
                                </w:rPr>
                                <w:t>satisfied</w:t>
                              </w:r>
                              <w:r>
                                <w:rPr>
                                  <w:rFonts w:ascii="VAG Rounded"/>
                                  <w:b/>
                                  <w:color w:val="00884F"/>
                                  <w:spacing w:val="-3"/>
                                  <w:sz w:val="34"/>
                                </w:rPr>
                                <w:t xml:space="preserve"> </w:t>
                              </w:r>
                              <w:r>
                                <w:rPr>
                                  <w:rFonts w:ascii="VAG Rounded"/>
                                  <w:b/>
                                  <w:color w:val="00884F"/>
                                  <w:sz w:val="34"/>
                                </w:rPr>
                                <w:t>with</w:t>
                              </w:r>
                              <w:r>
                                <w:rPr>
                                  <w:rFonts w:ascii="VAG Rounded"/>
                                  <w:b/>
                                  <w:color w:val="00884F"/>
                                  <w:spacing w:val="-3"/>
                                  <w:sz w:val="34"/>
                                </w:rPr>
                                <w:t xml:space="preserve"> </w:t>
                              </w:r>
                              <w:r>
                                <w:rPr>
                                  <w:rFonts w:ascii="VAG Rounded"/>
                                  <w:b/>
                                  <w:color w:val="00884F"/>
                                  <w:sz w:val="34"/>
                                </w:rPr>
                                <w:t>the</w:t>
                              </w:r>
                              <w:r>
                                <w:rPr>
                                  <w:rFonts w:ascii="VAG Rounded"/>
                                  <w:b/>
                                  <w:color w:val="00884F"/>
                                  <w:spacing w:val="-3"/>
                                  <w:sz w:val="34"/>
                                </w:rPr>
                                <w:t xml:space="preserve"> </w:t>
                              </w:r>
                              <w:r>
                                <w:rPr>
                                  <w:rFonts w:ascii="VAG Rounded"/>
                                  <w:b/>
                                  <w:color w:val="00884F"/>
                                  <w:sz w:val="34"/>
                                </w:rPr>
                                <w:t>services</w:t>
                              </w:r>
                              <w:r>
                                <w:rPr>
                                  <w:rFonts w:ascii="VAG Rounded"/>
                                  <w:b/>
                                  <w:color w:val="00884F"/>
                                  <w:spacing w:val="-2"/>
                                  <w:sz w:val="34"/>
                                </w:rPr>
                                <w:t xml:space="preserve"> </w:t>
                              </w:r>
                              <w:r>
                                <w:rPr>
                                  <w:rFonts w:ascii="VAG Rounded"/>
                                  <w:b/>
                                  <w:color w:val="00884F"/>
                                  <w:sz w:val="34"/>
                                </w:rPr>
                                <w:t>I</w:t>
                              </w:r>
                              <w:r>
                                <w:rPr>
                                  <w:rFonts w:ascii="VAG Rounded"/>
                                  <w:b/>
                                  <w:color w:val="00884F"/>
                                  <w:spacing w:val="-3"/>
                                  <w:sz w:val="34"/>
                                </w:rPr>
                                <w:t xml:space="preserve"> </w:t>
                              </w:r>
                              <w:r>
                                <w:rPr>
                                  <w:rFonts w:ascii="VAG Rounded"/>
                                  <w:b/>
                                  <w:color w:val="00884F"/>
                                  <w:sz w:val="34"/>
                                </w:rPr>
                                <w:t>have</w:t>
                              </w:r>
                              <w:r>
                                <w:rPr>
                                  <w:rFonts w:ascii="VAG Rounded"/>
                                  <w:b/>
                                  <w:color w:val="00884F"/>
                                  <w:spacing w:val="-3"/>
                                  <w:sz w:val="34"/>
                                </w:rPr>
                                <w:t xml:space="preserve"> </w:t>
                              </w:r>
                              <w:r>
                                <w:rPr>
                                  <w:rFonts w:ascii="VAG Rounded"/>
                                  <w:b/>
                                  <w:color w:val="00884F"/>
                                  <w:spacing w:val="-2"/>
                                  <w:sz w:val="34"/>
                                </w:rPr>
                                <w:t>received</w:t>
                              </w:r>
                            </w:p>
                            <w:p w14:paraId="56AE763E" w14:textId="77777777" w:rsidR="00F34A36" w:rsidRDefault="00842BCA">
                              <w:pPr>
                                <w:spacing w:before="193"/>
                                <w:ind w:left="583"/>
                                <w:rPr>
                                  <w:b/>
                                  <w:sz w:val="28"/>
                                </w:rPr>
                              </w:pPr>
                              <w:r>
                                <w:rPr>
                                  <w:b/>
                                  <w:sz w:val="28"/>
                                </w:rPr>
                                <w:t>93%</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wps:txbx>
                        <wps:bodyPr wrap="square" lIns="0" tIns="0" rIns="0" bIns="0" rtlCol="0">
                          <a:noAutofit/>
                        </wps:bodyPr>
                      </wps:wsp>
                    </wpg:wgp>
                  </a:graphicData>
                </a:graphic>
              </wp:anchor>
            </w:drawing>
          </mc:Choice>
          <mc:Fallback>
            <w:pict>
              <v:group w14:anchorId="56AE7520" id="Group 91" o:spid="_x0000_s1059" style="position:absolute;left:0;text-align:left;margin-left:49pt;margin-top:66.4pt;width:497.25pt;height:100.6pt;z-index:-17870336;mso-wrap-distance-left:0;mso-wrap-distance-right:0;mso-position-horizontal-relative:page" coordsize="63150,1277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YGzkgQAAP0PAAAOAAAAZHJzL2Uyb0RvYy54bWzsV8GO2zYQvRfoPwi6d01SIikJ6w3abLMo&#10;ECQBskXPtCzbQmVRJbVr5+/7SEq21wvLQYICLdCLTYmj4ZvHmTfk7Zv9tomeK2Nr3c5jekPiqGpL&#10;vazb9Tz+/fHdT1kc2V61S9XotprHXyobv7n78YfbXVdUTG90s6xMBCetLXbdPN70fVfMZrbcVFtl&#10;b3RXtZhcabNVPR7NerY0agfv22bGCBGznTbLzuiyshZv78NkfOf9r1ZV2X9crWzVR808Brbe/xr/&#10;u3C/s7tbVayN6jZ1OcBQ34Biq+oWix5c3ateRU+mfuVqW5dGW73qb0q9nenVqi4rHwOioeQsmgej&#10;nzofy7rYrbsDTaD2jKdvdlt+eH4w3efukwnoMXyvyz8teJntunVxOu+e10fj/cps3UcIItp7Rr8c&#10;GK32fVTipUgoJ5LHUYk5yqQUbOC83GBjXn1Xbn698uVMFWFhD+8AZ9chf+yRIvt9FH3eqK7yzFtH&#10;wScT1ct5nLM4atUWafwwZAzegCm3OKwci8OTHQg94wgMEGQhuOA0FYSG9BvJ4oJIkQ1kSU649Fwd&#10;IlZF+WT7h0p72tXze9uH9F2OI7UZR+W+HYcGReDSv/Hp38cR0t/EEdJ/EdbvVO++c3vphtEO8EYo&#10;m3k8IHHTW/1cPWpv2J/tHVAeZ5v2tVVCOBO5WxGmo8H433l3TNDUs5PwRPBpW0qYyytQmRLCOZ92&#10;DN4hRM445Y7iKRRJLlJstDPOMolFpowFybCNfkdZzrnf0YvxZTwfAuRCSiwy5ZnSVBLhXQuSEJlM&#10;W6ciJ4EPkXCEO22dMZYMvkVKxDQSxkjKBussp1eQYBMZSTxuSUmSTPtO4NqVFdiWTDIxzXaS5ikL&#10;dEtsU55NRgmLhAbcMpUJn7ZOU/A94E7z/EqUrkAAJgB/bY4UcKXkc/1QXnh5WsBN6yqNceSvbx1W&#10;N/XyXd00rr6sWS/eNiZ6Vq5xEZ7mYoj1hVlnbH+v7CbY+akDJV7BbRGkyEnUQi+/QMl20K55bP96&#10;UqaKo+a3FlrpWuM4MONgMQ5M37zVvoH60seaj/s/lOkit/w87iFgH/QomaoYlcmRcLB1X7b656de&#10;r2onW5DvEdHwAPkOUvrP6zi2+UzHfXV9tY6LHOodMitIOgJSxX9Xxy9m8yVJP/0AhQM1O6RdUP6X&#10;wg5zaGnofKhKlk+LGee5ZDT3xeVKPjTKi7LKeZZK1zchIk5PZDoNBuKb8aA5ECuaXcHOUyEGiXJK&#10;SK9hZ5TLgJ1CZtm0oqGwmQQChx1HguxQ5iOB43/okMBCeDZ4h30+3SR5yjiD7jnvaD7kinWSoeME&#10;LJC3K+rKkxQbGcTYKe013yTBCdcjYWhPVzgHaNfxPCto9Fc2lFFKZYjSHyGm2iqngskB9nSTDOn6&#10;0uZ/XQ/c/kt1Hf046PojtHih9xE6NACf6HrU73/RuJj4g5p7f+GkfrL5R2G/dJtBVowHfUeMO6EP&#10;rdGdvX1zP+uJ4RDve+CxP/f7xd7fM3yrP/bH7+7YX9F3/W0Kd0x/Yhnuw+4Se/rs+/Tx1n73NwAA&#10;AP//AwBQSwMEFAAGAAgAAAAhAMPX7cXhAAAACwEAAA8AAABkcnMvZG93bnJldi54bWxMj8FKw0AQ&#10;hu+C77CM4M3uJrHSxmxKKeqpCG0F8bZNpklodjZkt0n69k5PepyZn3++L1tNthUD9r5xpCGaKRBI&#10;hSsbqjR8Hd6fFiB8MFSa1hFquKKHVX5/l5m0dCPtcNiHSnAJ+dRoqEPoUil9UaM1fuY6JL6dXG9N&#10;4LGvZNmbkcttK2OlXqQ1DfGH2nS4qbE47y9Ww8doxnUSvQ3b82lz/TnMP7+3EWr9+DCtX0EEnMJf&#10;GG74jA45Mx3dhUovWg3LBasE3icxK9wCahnPQRw1JMmzApln8r9D/gsAAP//AwBQSwECLQAUAAYA&#10;CAAAACEAtoM4kv4AAADhAQAAEwAAAAAAAAAAAAAAAAAAAAAAW0NvbnRlbnRfVHlwZXNdLnhtbFBL&#10;AQItABQABgAIAAAAIQA4/SH/1gAAAJQBAAALAAAAAAAAAAAAAAAAAC8BAABfcmVscy8ucmVsc1BL&#10;AQItABQABgAIAAAAIQCGKYGzkgQAAP0PAAAOAAAAAAAAAAAAAAAAAC4CAABkcnMvZTJvRG9jLnht&#10;bFBLAQItABQABgAIAAAAIQDD1+3F4QAAAAsBAAAPAAAAAAAAAAAAAAAAAOwGAABkcnMvZG93bnJl&#10;di54bWxQSwUGAAAAAAQABADzAAAA+gcAAAAA&#10;">
                <v:shape id="Graphic 92" o:spid="_x0000_s1060" style="position:absolute;left:127;top:5146;width:56076;height:7505;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Xy7ZwwAAANsAAAAPAAAAZHJzL2Rvd25yZXYueG1sRI/NasMw&#10;EITvhbyD2EBvtdwcSutYCWnAprcSN4QcF2tjO7FWxlJs9e2rQqHHYX4+Jt8G04uJRtdZVvCcpCCI&#10;a6s7bhQcv4qnVxDOI2vsLZOCb3Kw3Swecsy0nflAU+UbEUfYZaig9X7IpHR1SwZdYgfi6F3saNBH&#10;OTZSjzjHcdPLVZq+SIMdR0KLA+1bqm/V3UTIwZ2n6tOXt+twCk353hVFqJR6XIbdGoSn4P/Df+0P&#10;reBtBb9f4g+Qmx8AAAD//wMAUEsBAi0AFAAGAAgAAAAhANvh9svuAAAAhQEAABMAAAAAAAAAAAAA&#10;AAAAAAAAAFtDb250ZW50X1R5cGVzXS54bWxQSwECLQAUAAYACAAAACEAWvQsW78AAAAVAQAACwAA&#10;AAAAAAAAAAAAAAAfAQAAX3JlbHMvLnJlbHNQSwECLQAUAAYACAAAACEAeV8u2cMAAADbAAAADwAA&#10;AAAAAAAAAAAAAAAHAgAAZHJzL2Rvd25yZXYueG1sUEsFBgAAAAADAAMAtwAAAPcCAAAAAA==&#10;" path="m,l,305269r2614,48390l10275,400555r12433,45130l39642,488775r21159,40776l85914,567742r28792,35331l146905,635270r35331,28792l220426,689173r40777,21159l304292,727265r45129,12433l396316,747358r48387,2615l5607494,749973e" filled="f" strokecolor="#005496" strokeweight="2pt">
                  <v:path arrowok="t"/>
                </v:shape>
                <v:shape id="Graphic 93" o:spid="_x0000_s1061" style="position:absolute;left:6946;top:127;width:56076;height:7505;visibility:visible;mso-wrap-style:square;v-text-anchor:top" coordsize="5607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E4tCwgAAANsAAAAPAAAAZHJzL2Rvd25yZXYueG1sRI9fa8Iw&#10;FMXfhX2HcAd703QKslVj2YTK3sQ6xh4vzbXt2tyUJtb47Y0g7PFw/vw46yyYTow0uMaygtdZAoK4&#10;tLrhSsH3MZ++gXAeWWNnmRRcyUG2eZqsMdX2wgcaC1+JOMIuRQW1930qpStrMuhmtieO3skOBn2U&#10;QyX1gJc4bjo5T5KlNNhwJNTY07amsi3OJkIO7ncs9n7X/vU/odp9NnkeCqVensPHCoSn4P/Dj/aX&#10;VvC+gPuX+APk5gYAAP//AwBQSwECLQAUAAYACAAAACEA2+H2y+4AAACFAQAAEwAAAAAAAAAAAAAA&#10;AAAAAAAAW0NvbnRlbnRfVHlwZXNdLnhtbFBLAQItABQABgAIAAAAIQBa9CxbvwAAABUBAAALAAAA&#10;AAAAAAAAAAAAAB8BAABfcmVscy8ucmVsc1BLAQItABQABgAIAAAAIQAWE4tCwgAAANsAAAAPAAAA&#10;AAAAAAAAAAAAAAcCAABkcnMvZG93bnJldi54bWxQSwUGAAAAAAMAAwC3AAAA9gIAAAAA&#10;" path="m5607494,749973r,-305296l5604880,396293r-7661,-46892l5584785,304274r-16933,-43087l5546692,220413r-25113,-38188l5492787,146896r-32198,-32197l5425258,85909,5387067,60798,5346291,39639,5303201,22707,5258073,10274,5211178,2614,5162791,,,e" filled="f" strokecolor="#005496" strokeweight="2pt">
                  <v:path arrowok="t"/>
                </v:shape>
                <v:shape id="Textbox 94" o:spid="_x0000_s1062" type="#_x0000_t202" style="position:absolute;width:63150;height:127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0afuwwAAANsAAAAPAAAAZHJzL2Rvd25yZXYueG1sRI9Ba8JA&#10;FITvBf/D8gre6qYiUlNXEVEQhGKMB4+v2WeymH0bs6vGf98VCh6HmfmGmc47W4sbtd44VvA5SEAQ&#10;F04bLhUc8vXHFwgfkDXWjknBgzzMZ723Kaba3Tmj2z6UIkLYp6igCqFJpfRFRRb9wDXE0Tu51mKI&#10;si2lbvEe4baWwyQZS4uG40KFDS0rKs77q1WwOHK2Mpef3112ykyeTxLejs9K9d+7xTeIQF14hf/b&#10;G61gMoLnl/gD5OwPAAD//wMAUEsBAi0AFAAGAAgAAAAhANvh9svuAAAAhQEAABMAAAAAAAAAAAAA&#10;AAAAAAAAAFtDb250ZW50X1R5cGVzXS54bWxQSwECLQAUAAYACAAAACEAWvQsW78AAAAVAQAACwAA&#10;AAAAAAAAAAAAAAAfAQAAX3JlbHMvLnJlbHNQSwECLQAUAAYACAAAACEAB9Gn7sMAAADbAAAADwAA&#10;AAAAAAAAAAAAAAAHAgAAZHJzL2Rvd25yZXYueG1sUEsFBgAAAAADAAMAtwAAAPcCAAAAAA==&#10;" filled="f" stroked="f">
                  <v:textbox inset="0,0,0,0">
                    <w:txbxContent>
                      <w:p w14:paraId="56AE763C" w14:textId="77777777" w:rsidR="00F34A36" w:rsidRDefault="00F34A36">
                        <w:pPr>
                          <w:spacing w:before="205"/>
                          <w:rPr>
                            <w:b/>
                            <w:sz w:val="34"/>
                          </w:rPr>
                        </w:pPr>
                      </w:p>
                      <w:p w14:paraId="56AE763D" w14:textId="77777777" w:rsidR="00F34A36" w:rsidRDefault="00842BCA">
                        <w:pPr>
                          <w:ind w:left="583"/>
                          <w:rPr>
                            <w:rFonts w:ascii="VAG Rounded"/>
                            <w:b/>
                            <w:sz w:val="34"/>
                          </w:rPr>
                        </w:pPr>
                        <w:r>
                          <w:rPr>
                            <w:rFonts w:ascii="VAG Rounded"/>
                            <w:b/>
                            <w:color w:val="00884F"/>
                            <w:sz w:val="34"/>
                          </w:rPr>
                          <w:t>I</w:t>
                        </w:r>
                        <w:r>
                          <w:rPr>
                            <w:rFonts w:ascii="VAG Rounded"/>
                            <w:b/>
                            <w:color w:val="00884F"/>
                            <w:spacing w:val="-6"/>
                            <w:sz w:val="34"/>
                          </w:rPr>
                          <w:t xml:space="preserve"> </w:t>
                        </w:r>
                        <w:r>
                          <w:rPr>
                            <w:rFonts w:ascii="VAG Rounded"/>
                            <w:b/>
                            <w:color w:val="00884F"/>
                            <w:sz w:val="34"/>
                          </w:rPr>
                          <w:t>am</w:t>
                        </w:r>
                        <w:r>
                          <w:rPr>
                            <w:rFonts w:ascii="VAG Rounded"/>
                            <w:b/>
                            <w:color w:val="00884F"/>
                            <w:spacing w:val="-3"/>
                            <w:sz w:val="34"/>
                          </w:rPr>
                          <w:t xml:space="preserve"> </w:t>
                        </w:r>
                        <w:r>
                          <w:rPr>
                            <w:rFonts w:ascii="VAG Rounded"/>
                            <w:b/>
                            <w:color w:val="00884F"/>
                            <w:sz w:val="34"/>
                          </w:rPr>
                          <w:t>satisfied</w:t>
                        </w:r>
                        <w:r>
                          <w:rPr>
                            <w:rFonts w:ascii="VAG Rounded"/>
                            <w:b/>
                            <w:color w:val="00884F"/>
                            <w:spacing w:val="-3"/>
                            <w:sz w:val="34"/>
                          </w:rPr>
                          <w:t xml:space="preserve"> </w:t>
                        </w:r>
                        <w:r>
                          <w:rPr>
                            <w:rFonts w:ascii="VAG Rounded"/>
                            <w:b/>
                            <w:color w:val="00884F"/>
                            <w:sz w:val="34"/>
                          </w:rPr>
                          <w:t>with</w:t>
                        </w:r>
                        <w:r>
                          <w:rPr>
                            <w:rFonts w:ascii="VAG Rounded"/>
                            <w:b/>
                            <w:color w:val="00884F"/>
                            <w:spacing w:val="-3"/>
                            <w:sz w:val="34"/>
                          </w:rPr>
                          <w:t xml:space="preserve"> </w:t>
                        </w:r>
                        <w:r>
                          <w:rPr>
                            <w:rFonts w:ascii="VAG Rounded"/>
                            <w:b/>
                            <w:color w:val="00884F"/>
                            <w:sz w:val="34"/>
                          </w:rPr>
                          <w:t>the</w:t>
                        </w:r>
                        <w:r>
                          <w:rPr>
                            <w:rFonts w:ascii="VAG Rounded"/>
                            <w:b/>
                            <w:color w:val="00884F"/>
                            <w:spacing w:val="-3"/>
                            <w:sz w:val="34"/>
                          </w:rPr>
                          <w:t xml:space="preserve"> </w:t>
                        </w:r>
                        <w:r>
                          <w:rPr>
                            <w:rFonts w:ascii="VAG Rounded"/>
                            <w:b/>
                            <w:color w:val="00884F"/>
                            <w:sz w:val="34"/>
                          </w:rPr>
                          <w:t>services</w:t>
                        </w:r>
                        <w:r>
                          <w:rPr>
                            <w:rFonts w:ascii="VAG Rounded"/>
                            <w:b/>
                            <w:color w:val="00884F"/>
                            <w:spacing w:val="-2"/>
                            <w:sz w:val="34"/>
                          </w:rPr>
                          <w:t xml:space="preserve"> </w:t>
                        </w:r>
                        <w:r>
                          <w:rPr>
                            <w:rFonts w:ascii="VAG Rounded"/>
                            <w:b/>
                            <w:color w:val="00884F"/>
                            <w:sz w:val="34"/>
                          </w:rPr>
                          <w:t>I</w:t>
                        </w:r>
                        <w:r>
                          <w:rPr>
                            <w:rFonts w:ascii="VAG Rounded"/>
                            <w:b/>
                            <w:color w:val="00884F"/>
                            <w:spacing w:val="-3"/>
                            <w:sz w:val="34"/>
                          </w:rPr>
                          <w:t xml:space="preserve"> </w:t>
                        </w:r>
                        <w:r>
                          <w:rPr>
                            <w:rFonts w:ascii="VAG Rounded"/>
                            <w:b/>
                            <w:color w:val="00884F"/>
                            <w:sz w:val="34"/>
                          </w:rPr>
                          <w:t>have</w:t>
                        </w:r>
                        <w:r>
                          <w:rPr>
                            <w:rFonts w:ascii="VAG Rounded"/>
                            <w:b/>
                            <w:color w:val="00884F"/>
                            <w:spacing w:val="-3"/>
                            <w:sz w:val="34"/>
                          </w:rPr>
                          <w:t xml:space="preserve"> </w:t>
                        </w:r>
                        <w:r>
                          <w:rPr>
                            <w:rFonts w:ascii="VAG Rounded"/>
                            <w:b/>
                            <w:color w:val="00884F"/>
                            <w:spacing w:val="-2"/>
                            <w:sz w:val="34"/>
                          </w:rPr>
                          <w:t>received</w:t>
                        </w:r>
                      </w:p>
                      <w:p w14:paraId="56AE763E" w14:textId="77777777" w:rsidR="00F34A36" w:rsidRDefault="00842BCA">
                        <w:pPr>
                          <w:spacing w:before="193"/>
                          <w:ind w:left="583"/>
                          <w:rPr>
                            <w:b/>
                            <w:sz w:val="28"/>
                          </w:rPr>
                        </w:pPr>
                        <w:r>
                          <w:rPr>
                            <w:b/>
                            <w:sz w:val="28"/>
                          </w:rPr>
                          <w:t>93%</w:t>
                        </w:r>
                        <w:r>
                          <w:rPr>
                            <w:b/>
                            <w:spacing w:val="-3"/>
                            <w:sz w:val="28"/>
                          </w:rPr>
                          <w:t xml:space="preserve"> </w:t>
                        </w:r>
                        <w:r>
                          <w:rPr>
                            <w:b/>
                            <w:sz w:val="28"/>
                          </w:rPr>
                          <w:t>of</w:t>
                        </w:r>
                        <w:r>
                          <w:rPr>
                            <w:b/>
                            <w:spacing w:val="-2"/>
                            <w:sz w:val="28"/>
                          </w:rPr>
                          <w:t xml:space="preserve"> </w:t>
                        </w:r>
                        <w:r>
                          <w:rPr>
                            <w:b/>
                            <w:sz w:val="28"/>
                          </w:rPr>
                          <w:t>respondents</w:t>
                        </w:r>
                        <w:r>
                          <w:rPr>
                            <w:b/>
                            <w:spacing w:val="-2"/>
                            <w:sz w:val="28"/>
                          </w:rPr>
                          <w:t xml:space="preserve"> </w:t>
                        </w:r>
                        <w:r>
                          <w:rPr>
                            <w:b/>
                            <w:sz w:val="28"/>
                          </w:rPr>
                          <w:t>rated</w:t>
                        </w:r>
                        <w:r>
                          <w:rPr>
                            <w:b/>
                            <w:spacing w:val="-2"/>
                            <w:sz w:val="28"/>
                          </w:rPr>
                          <w:t xml:space="preserve"> </w:t>
                        </w:r>
                        <w:r>
                          <w:rPr>
                            <w:b/>
                            <w:sz w:val="28"/>
                          </w:rPr>
                          <w:t>this</w:t>
                        </w:r>
                        <w:r>
                          <w:rPr>
                            <w:b/>
                            <w:spacing w:val="-3"/>
                            <w:sz w:val="28"/>
                          </w:rPr>
                          <w:t xml:space="preserve"> </w:t>
                        </w:r>
                        <w:r>
                          <w:rPr>
                            <w:b/>
                            <w:sz w:val="28"/>
                          </w:rPr>
                          <w:t>as</w:t>
                        </w:r>
                        <w:r>
                          <w:rPr>
                            <w:b/>
                            <w:spacing w:val="-2"/>
                            <w:sz w:val="28"/>
                          </w:rPr>
                          <w:t xml:space="preserve"> </w:t>
                        </w:r>
                        <w:r>
                          <w:rPr>
                            <w:b/>
                            <w:sz w:val="28"/>
                          </w:rPr>
                          <w:t>high</w:t>
                        </w:r>
                        <w:r>
                          <w:rPr>
                            <w:b/>
                            <w:spacing w:val="-2"/>
                            <w:sz w:val="28"/>
                          </w:rPr>
                          <w:t xml:space="preserve"> </w:t>
                        </w:r>
                        <w:r>
                          <w:rPr>
                            <w:b/>
                            <w:sz w:val="28"/>
                          </w:rPr>
                          <w:t>or</w:t>
                        </w:r>
                        <w:r>
                          <w:rPr>
                            <w:b/>
                            <w:spacing w:val="-2"/>
                            <w:sz w:val="28"/>
                          </w:rPr>
                          <w:t xml:space="preserve"> </w:t>
                        </w:r>
                        <w:r>
                          <w:rPr>
                            <w:b/>
                            <w:sz w:val="28"/>
                          </w:rPr>
                          <w:t>very</w:t>
                        </w:r>
                        <w:r>
                          <w:rPr>
                            <w:b/>
                            <w:spacing w:val="-2"/>
                            <w:sz w:val="28"/>
                          </w:rPr>
                          <w:t xml:space="preserve"> </w:t>
                        </w:r>
                        <w:r>
                          <w:rPr>
                            <w:b/>
                            <w:spacing w:val="-4"/>
                            <w:sz w:val="28"/>
                          </w:rPr>
                          <w:t>high</w:t>
                        </w:r>
                      </w:p>
                    </w:txbxContent>
                  </v:textbox>
                </v:shape>
                <w10:wrap anchorx="page"/>
              </v:group>
            </w:pict>
          </mc:Fallback>
        </mc:AlternateContent>
      </w:r>
      <w:r>
        <w:rPr>
          <w:noProof/>
        </w:rPr>
        <mc:AlternateContent>
          <mc:Choice Requires="wps">
            <w:drawing>
              <wp:anchor distT="0" distB="0" distL="0" distR="0" simplePos="0" relativeHeight="15742976" behindDoc="0" locked="0" layoutInCell="1" allowOverlap="1" wp14:anchorId="56AE7522" wp14:editId="56AE7523">
                <wp:simplePos x="0" y="0"/>
                <wp:positionH relativeFrom="page">
                  <wp:posOffset>597198</wp:posOffset>
                </wp:positionH>
                <wp:positionV relativeFrom="paragraph">
                  <wp:posOffset>818085</wp:posOffset>
                </wp:positionV>
                <wp:extent cx="393700" cy="282575"/>
                <wp:effectExtent l="0" t="0" r="0" b="0"/>
                <wp:wrapNone/>
                <wp:docPr id="95" name="Graphic 9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312064"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92" y="1650"/>
                              </a:lnTo>
                              <a:lnTo>
                                <a:pt x="312064"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72EBB20C" id="Graphic 95" o:spid="_x0000_s1026" style="position:absolute;margin-left:47pt;margin-top:64.4pt;width:31pt;height:22.25pt;z-index:15742976;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MDpdzQMAAGQMAAAOAAAAZHJzL2Uyb0RvYy54bWysV11v2zYUfR+w/yDofTE/RdGIUwwtOgwo&#10;ugLNsGdalmJhkqiRjO38+12SohMsqJgVfZEo8+jy3K+j69t3l3EoTq2xvZ52Jb5BZdFOjT7008Ou&#10;/PP+4y91WVinpoMa9NTuyqfWlu/ufv7p9jxvW6KPeji0pgAjk92e5115dG7ebja2Obajsjd6bifY&#10;7LQZlYNH87A5GHUG6+OwIQhVm7M2h9noprUWfv0QN8u7YL/r2sb90XW2dcWwK4GbC1cTrnt/3dzd&#10;qu2DUfOxbxYa6jtYjKqf4NCrqQ/KqeLR9K9MjX1jtNWdu2n0uNFd1zdt8AG8weg/3nw9qrkNvkBw&#10;7HwNk/1xZpvPp6/zF+Op2/mTbv62EJHNebbb645/sAvm0pnRY4F4cQlRfLpGsb24ooEfqaQCQawb&#10;2CI14YL7KG/UNr3cPFr3W6uDIXX6ZF1MwiGt1DGtmsuUlgZS6ZM4hCS6soAkmrKAJO5jEmfl/Hue&#10;nV8W52cmxysRvzvqU3uvA855JygmqGJlkTwBps+QYXoJJZXAqApQTDmVi2MJlO5zsEsAgUgAcyo4&#10;WwcTiSgOYMkqidfBFCEsIg2Ma5wCnM5P98SDSBFN43hKTEdCpXtCi1rSaJtVlGVoMyYQtDjEDleU&#10;izxayIQWnK57KTAhPKAJprKqV9EUYY5iTAivGSfraJ/yyARKlMmMbSEkihF8E5qiarEtOKbrXlIo&#10;qaX6SMUZrdZ5MwaoGBNCGcnYJhJAMd4Qbbler96c71ufS4E4Wq8qyhmBMn1j5mlNcR15Y4oxWa9v&#10;UJCUnbpmdVBp6MpUqOkeC5ZKqI5IBAoGr1cgrSSFdvGsSUVlxjIRUsYGxhXPYF+LSKLZDNq2seW8&#10;MP1/gaqhtmM9JQ7f0idaI2jBkJOsPFVExGTnxSni8rokU4rzooR5JRYFy+sGJYIvsiGFwOvNWkE7&#10;R4kmjPlD1tRO4moR0jc0NmZ1nRo7LxqYMUQXQcrLAKa1V4pYmFkZwJiThM7LAEaILB8inJcBjCkB&#10;rQ1FlJcBTDipFtHIJxJzhkH1Y4FmZQB0MWUnLwPw+UEgcN50XgYwQ6SOjZKXAVlLvkhXTgVed+o3&#10;RQD07DqxwPrlTGT10B8+9sPgpcKah/37wRQn5SdYxH1xx4p+AQsDW5zR/LS214enL6Y4w1i7K+0/&#10;j8q0ZTH8PsHcCKlyaWHSYp8Wxg3vdZiUg0oZ6+4vfykzFzMsd6WDEe+zTlOp2qbhzftyxfo3J/3r&#10;o9Nd7ye7wC0yWh5glA3z4DJ2+1n55XNAPf85uPsXAAD//wMAUEsDBBQABgAIAAAAIQDjfDKs3QAA&#10;AAoBAAAPAAAAZHJzL2Rvd25yZXYueG1sTI9Bb8IwDIXvk/YfIk/abaQrG7DSFKFJSLsOuOwWGtNW&#10;JE7XBJrt18+cxs1+fnr+XrlKzooLDqHzpOB5koFAqr3pqFGw322eFiBC1GS09YQKfjDAqrq/K3Vh&#10;/EifeNnGRnAIhUIraGPsCylD3aLTYeJ7JL4d/eB05HVopBn0yOHOyjzLZtLpjvhDq3t8b7E+bc9O&#10;wbfNcG7s+isl+j3l44fZ7HdRqceHtF6CiJjivxmu+IwOFTMd/JlMEFbB2wtXiaznC65wNbzOWDnw&#10;MJ9OQValvK1Q/QEAAP//AwBQSwECLQAUAAYACAAAACEAtoM4kv4AAADhAQAAEwAAAAAAAAAAAAAA&#10;AAAAAAAAW0NvbnRlbnRfVHlwZXNdLnhtbFBLAQItABQABgAIAAAAIQA4/SH/1gAAAJQBAAALAAAA&#10;AAAAAAAAAAAAAC8BAABfcmVscy8ucmVsc1BLAQItABQABgAIAAAAIQCAMDpdzQMAAGQMAAAOAAAA&#10;AAAAAAAAAAAAAC4CAABkcnMvZTJvRG9jLnhtbFBLAQItABQABgAIAAAAIQDjfDKs3QAAAAoBAAAP&#10;AAAAAAAAAAAAAAAAACcGAABkcnMvZG93bnJldi54bWxQSwUGAAAAAAQABADzAAAAMQcAAAAA&#10;" path="m312064,l267106,13539,235302,53754r-6271,40937l230017,111815r2954,17216l237893,146344r6815,17230l244779,163753r26446,50215l301507,258452r19142,24046l377901,282498r-4832,-7365l367164,265436,344265,223423,329234,175399r13066,-4894l354291,163574r28894,-32453l393649,88480,392131,71214,369315,26390,327992,1650,312064,xem83019,l38074,13539,6270,53754,,94691r985,17124l15677,163574r17082,34144l62496,244677r29121,37821l148869,282498r-4832,-7365l138133,265436,115233,223423,100202,175399r13066,-4894l125260,163574r28893,-32453l164617,88480,163099,71214,140284,26390,98955,1650,83019,xe" fillcolor="#005496" stroked="f">
                <v:path arrowok="t"/>
                <w10:wrap anchorx="page"/>
              </v:shape>
            </w:pict>
          </mc:Fallback>
        </mc:AlternateContent>
      </w:r>
      <w:bookmarkStart w:id="26" w:name="Individual_advocacy_client_outcomes"/>
      <w:bookmarkEnd w:id="26"/>
      <w:r>
        <w:rPr>
          <w:color w:val="005496"/>
        </w:rPr>
        <w:t>Individual</w:t>
      </w:r>
      <w:r>
        <w:rPr>
          <w:color w:val="005496"/>
          <w:spacing w:val="-27"/>
        </w:rPr>
        <w:t xml:space="preserve"> </w:t>
      </w:r>
      <w:r>
        <w:rPr>
          <w:color w:val="005496"/>
        </w:rPr>
        <w:t>advocacy</w:t>
      </w:r>
      <w:r>
        <w:rPr>
          <w:color w:val="005496"/>
          <w:spacing w:val="-24"/>
        </w:rPr>
        <w:t xml:space="preserve"> </w:t>
      </w:r>
      <w:r>
        <w:rPr>
          <w:color w:val="005496"/>
        </w:rPr>
        <w:t>client</w:t>
      </w:r>
      <w:r>
        <w:rPr>
          <w:color w:val="005496"/>
          <w:spacing w:val="-25"/>
        </w:rPr>
        <w:t xml:space="preserve"> </w:t>
      </w:r>
      <w:r>
        <w:rPr>
          <w:color w:val="005496"/>
          <w:spacing w:val="-2"/>
        </w:rPr>
        <w:t>outcomes</w:t>
      </w:r>
    </w:p>
    <w:p w14:paraId="56AE6D31" w14:textId="77777777" w:rsidR="00F34A36" w:rsidRDefault="00F34A36">
      <w:pPr>
        <w:pStyle w:val="BodyText"/>
        <w:ind w:left="0"/>
        <w:rPr>
          <w:rFonts w:ascii="VAG Rounded"/>
          <w:b/>
          <w:sz w:val="20"/>
        </w:rPr>
      </w:pPr>
    </w:p>
    <w:p w14:paraId="56AE6D32" w14:textId="77777777" w:rsidR="00F34A36" w:rsidRDefault="00F34A36">
      <w:pPr>
        <w:pStyle w:val="BodyText"/>
        <w:ind w:left="0"/>
        <w:rPr>
          <w:rFonts w:ascii="VAG Rounded"/>
          <w:b/>
          <w:sz w:val="20"/>
        </w:rPr>
      </w:pPr>
    </w:p>
    <w:p w14:paraId="56AE6D33" w14:textId="77777777" w:rsidR="00F34A36" w:rsidRDefault="00F34A36">
      <w:pPr>
        <w:pStyle w:val="BodyText"/>
        <w:ind w:left="0"/>
        <w:rPr>
          <w:rFonts w:ascii="VAG Rounded"/>
          <w:b/>
          <w:sz w:val="20"/>
        </w:rPr>
      </w:pPr>
    </w:p>
    <w:p w14:paraId="56AE6D34" w14:textId="77777777" w:rsidR="00F34A36" w:rsidRDefault="00F34A36">
      <w:pPr>
        <w:pStyle w:val="BodyText"/>
        <w:ind w:left="0"/>
        <w:rPr>
          <w:rFonts w:ascii="VAG Rounded"/>
          <w:b/>
          <w:sz w:val="20"/>
        </w:rPr>
      </w:pPr>
    </w:p>
    <w:p w14:paraId="56AE6D35" w14:textId="77777777" w:rsidR="00F34A36" w:rsidRDefault="00F34A36">
      <w:pPr>
        <w:pStyle w:val="BodyText"/>
        <w:ind w:left="0"/>
        <w:rPr>
          <w:rFonts w:ascii="VAG Rounded"/>
          <w:b/>
          <w:sz w:val="20"/>
        </w:rPr>
      </w:pPr>
    </w:p>
    <w:p w14:paraId="56AE6D36" w14:textId="77777777" w:rsidR="00F34A36" w:rsidRDefault="00F34A36">
      <w:pPr>
        <w:pStyle w:val="BodyText"/>
        <w:ind w:left="0"/>
        <w:rPr>
          <w:rFonts w:ascii="VAG Rounded"/>
          <w:b/>
          <w:sz w:val="20"/>
        </w:rPr>
      </w:pPr>
    </w:p>
    <w:p w14:paraId="56AE6D37" w14:textId="77777777" w:rsidR="00F34A36" w:rsidRDefault="00F34A36">
      <w:pPr>
        <w:pStyle w:val="BodyText"/>
        <w:ind w:left="0"/>
        <w:rPr>
          <w:rFonts w:ascii="VAG Rounded"/>
          <w:b/>
          <w:sz w:val="20"/>
        </w:rPr>
      </w:pPr>
    </w:p>
    <w:p w14:paraId="56AE6D38" w14:textId="77777777" w:rsidR="00F34A36" w:rsidRDefault="00F34A36">
      <w:pPr>
        <w:pStyle w:val="BodyText"/>
        <w:ind w:left="0"/>
        <w:rPr>
          <w:rFonts w:ascii="VAG Rounded"/>
          <w:b/>
          <w:sz w:val="20"/>
        </w:rPr>
      </w:pPr>
    </w:p>
    <w:p w14:paraId="56AE6D39" w14:textId="77777777" w:rsidR="00F34A36" w:rsidRDefault="00F34A36">
      <w:pPr>
        <w:pStyle w:val="BodyText"/>
        <w:ind w:left="0"/>
        <w:rPr>
          <w:rFonts w:ascii="VAG Rounded"/>
          <w:b/>
          <w:sz w:val="20"/>
        </w:rPr>
      </w:pPr>
    </w:p>
    <w:p w14:paraId="56AE6D3A" w14:textId="77777777" w:rsidR="00F34A36" w:rsidRDefault="00842BCA">
      <w:pPr>
        <w:pStyle w:val="BodyText"/>
        <w:spacing w:before="42"/>
        <w:ind w:left="0"/>
        <w:rPr>
          <w:rFonts w:ascii="VAG Rounded"/>
          <w:b/>
          <w:sz w:val="20"/>
        </w:rPr>
      </w:pPr>
      <w:r>
        <w:rPr>
          <w:rFonts w:ascii="VAG Rounded"/>
          <w:b/>
          <w:noProof/>
          <w:sz w:val="20"/>
        </w:rPr>
        <mc:AlternateContent>
          <mc:Choice Requires="wps">
            <w:drawing>
              <wp:anchor distT="0" distB="0" distL="0" distR="0" simplePos="0" relativeHeight="487597568" behindDoc="1" locked="0" layoutInCell="1" allowOverlap="1" wp14:anchorId="56AE7524" wp14:editId="56AE7525">
                <wp:simplePos x="0" y="0"/>
                <wp:positionH relativeFrom="page">
                  <wp:posOffset>6569152</wp:posOffset>
                </wp:positionH>
                <wp:positionV relativeFrom="paragraph">
                  <wp:posOffset>188946</wp:posOffset>
                </wp:positionV>
                <wp:extent cx="393700" cy="282575"/>
                <wp:effectExtent l="0" t="0" r="0" b="0"/>
                <wp:wrapTopAndBottom/>
                <wp:docPr id="96" name="Graphic 9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2" y="191601"/>
                              </a:lnTo>
                              <a:lnTo>
                                <a:pt x="41516" y="239039"/>
                              </a:lnTo>
                              <a:lnTo>
                                <a:pt x="20579" y="275133"/>
                              </a:lnTo>
                              <a:lnTo>
                                <a:pt x="15748" y="282498"/>
                              </a:lnTo>
                              <a:lnTo>
                                <a:pt x="72999" y="282498"/>
                              </a:lnTo>
                              <a:lnTo>
                                <a:pt x="102121" y="244677"/>
                              </a:lnTo>
                              <a:lnTo>
                                <a:pt x="131857" y="197718"/>
                              </a:lnTo>
                              <a:lnTo>
                                <a:pt x="155755" y="146344"/>
                              </a:lnTo>
                              <a:lnTo>
                                <a:pt x="164617" y="94691"/>
                              </a:lnTo>
                              <a:lnTo>
                                <a:pt x="163048" y="72813"/>
                              </a:lnTo>
                              <a:lnTo>
                                <a:pt x="139560" y="24066"/>
                              </a:lnTo>
                              <a:lnTo>
                                <a:pt x="97553" y="1504"/>
                              </a:lnTo>
                              <a:lnTo>
                                <a:pt x="81584"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7"/>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0D0D30B4" id="Graphic 96" o:spid="_x0000_s1026" style="position:absolute;margin-left:517.25pt;margin-top:14.9pt;width:31pt;height:22.25pt;z-index:-15718912;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vLnmw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LllZZEeA6DOiH14iwS9KIhIzycTkVsbk+xitCgR+B6OcY4xn&#10;oRArwEnJZKxHIJBN5XsyibGYTkeUV2zWJpYCpfMxo1zOc+WYMtApkMAV4vBdylc+Pd8nxxjDKVy4&#10;4lSpeTCSOWIKCzQfB4Y5FpEGoQrRecsE8UolcAX86SwNDOFKDkJBMiVnwRVR4FWIxhVgjAgmOKEZ&#10;E1U1axpTLHkV0VhVFZ4ngjloJydRULaQccEETrYVE2o+1FhQNEWkIhIvRI8qLlKREobEfC0poEyT&#10;hxzNM/5ReLnS6t64JhVh0PKva5piJKZaypr6maiJEEhMBb2oakI5RinIy7omBKo41cayuAlFWE00&#10;luVNWCXoVEjL+iYSUegtVwqcKCi1pMMrFE6kkjl8yxIn0F+yEq/QOFMCemeU4rLICWNVbgnLKqeI&#10;5ORcIXNKMeap+cIxSzKnAkmZWsgVMqeSVTLnclHm8HcVLNleljlVBE2JX5Y5FZKr7OOSzCkRXE69&#10;aUnn/yLGnwodfn6XHzmsX44KzvTd7n3X96EdOPuwfdvb4qjDYAdFpXJbegGLc0waXcIQszW7p8+2&#10;OMG0tyndt0dtm7Lo/xhgnAJx+LywebHNC+v7tyYOkLETWefvz1+1HYsRlpvSw+TzyeRhTa/zTBN8&#10;uWDDl4P5/dGbtgsDT+SWGE0PMOHFMWmaRsMI+fI5op5n5rt/AAAA//8DAFBLAwQUAAYACAAAACEA&#10;BdCPld4AAAALAQAADwAAAGRycy9kb3ducmV2LnhtbEyPwW7CMBBE75X6D9ZW6q3YBAolxEGoElKv&#10;BS69mXibRNjrNDYk7dd3ObXHmX2anSk2o3fiin1sA2mYThQIpCrYlmoNx8Pu6QVETIascYFQwzdG&#10;2JT3d4XJbRjoHa/7VAsOoZgbDU1KXS5lrBr0Jk5Ch8S3z9B7k1j2tbS9GTjcO5kptZDetMQfGtPh&#10;a4PVeX/xGr6cwqV1249xpJ9zNrzZ3fGQtH58GLdrEAnH9AfDrT5Xh5I7ncKFbBSOtZrNn5nVkK14&#10;w41QqwU7Jw3L+QxkWcj/G8pfAAAA//8DAFBLAQItABQABgAIAAAAIQC2gziS/gAAAOEBAAATAAAA&#10;AAAAAAAAAAAAAAAAAABbQ29udGVudF9UeXBlc10ueG1sUEsBAi0AFAAGAAgAAAAhADj9If/WAAAA&#10;lAEAAAsAAAAAAAAAAAAAAAAALwEAAF9yZWxzLy5yZWxzUEsBAi0AFAAGAAgAAAAhAOeS8uebAwAA&#10;ewsAAA4AAAAAAAAAAAAAAAAALgIAAGRycy9lMm9Eb2MueG1sUEsBAi0AFAAGAAgAAAAhAAXQj5Xe&#10;AAAACwEAAA8AAAAAAAAAAAAAAAAA9QUAAGRycy9kb3ducmV2LnhtbFBLBQYAAAAABAAEAPMAAAAA&#10;BwAAAAA=&#10;" path="m81584,l37032,14846,6075,55111,,88480r1162,15094l18605,143586r32743,26919l64414,175399r-3582,16202l41516,239039,20579,275133r-4831,7365l72999,282498r29122,-37821l131857,197718r23898,-51374l164617,94691,163048,72813,139560,24066,97553,1504,81584,xem310616,l266064,14846,235107,55111r-6076,33369l230194,103574r17443,40012l280380,170505r13066,4894l289864,191601r-19316,47438l249611,275133r-4832,7365l302031,282498r29121,-37821l360889,197718r23898,-51374l393649,94691,392080,72813,368592,24066,326585,1504,310616,xe" fillcolor="#005496" stroked="f">
                <v:path arrowok="t"/>
                <w10:wrap type="topAndBottom" anchorx="page"/>
              </v:shape>
            </w:pict>
          </mc:Fallback>
        </mc:AlternateContent>
      </w:r>
    </w:p>
    <w:p w14:paraId="56AE6D3B" w14:textId="77777777" w:rsidR="00F34A36" w:rsidRDefault="00F34A36">
      <w:pPr>
        <w:pStyle w:val="BodyText"/>
        <w:ind w:left="0"/>
        <w:rPr>
          <w:rFonts w:ascii="VAG Rounded"/>
          <w:b/>
          <w:sz w:val="20"/>
        </w:rPr>
      </w:pPr>
    </w:p>
    <w:p w14:paraId="56AE6D3C" w14:textId="77777777" w:rsidR="00F34A36" w:rsidRDefault="00F34A36">
      <w:pPr>
        <w:pStyle w:val="BodyText"/>
        <w:ind w:left="0"/>
        <w:rPr>
          <w:rFonts w:ascii="VAG Rounded"/>
          <w:b/>
          <w:sz w:val="20"/>
        </w:rPr>
      </w:pPr>
    </w:p>
    <w:p w14:paraId="56AE6D3D" w14:textId="77777777" w:rsidR="00F34A36" w:rsidRDefault="00F34A36">
      <w:pPr>
        <w:pStyle w:val="BodyText"/>
        <w:ind w:left="0"/>
        <w:rPr>
          <w:rFonts w:ascii="VAG Rounded"/>
          <w:b/>
          <w:sz w:val="20"/>
        </w:rPr>
      </w:pPr>
    </w:p>
    <w:p w14:paraId="56AE6D3E" w14:textId="77777777" w:rsidR="00F34A36" w:rsidRDefault="00F34A36">
      <w:pPr>
        <w:pStyle w:val="BodyText"/>
        <w:ind w:left="0"/>
        <w:rPr>
          <w:rFonts w:ascii="VAG Rounded"/>
          <w:b/>
          <w:sz w:val="20"/>
        </w:rPr>
      </w:pPr>
    </w:p>
    <w:p w14:paraId="56AE6D3F" w14:textId="77777777" w:rsidR="00F34A36" w:rsidRDefault="00F34A36">
      <w:pPr>
        <w:pStyle w:val="BodyText"/>
        <w:ind w:left="0"/>
        <w:rPr>
          <w:rFonts w:ascii="VAG Rounded"/>
          <w:b/>
          <w:sz w:val="20"/>
        </w:rPr>
      </w:pPr>
    </w:p>
    <w:p w14:paraId="56AE6D40" w14:textId="77777777" w:rsidR="00F34A36" w:rsidRDefault="00F34A36">
      <w:pPr>
        <w:pStyle w:val="BodyText"/>
        <w:ind w:left="0"/>
        <w:rPr>
          <w:rFonts w:ascii="VAG Rounded"/>
          <w:b/>
          <w:sz w:val="20"/>
        </w:rPr>
      </w:pPr>
    </w:p>
    <w:p w14:paraId="56AE6D41" w14:textId="77777777" w:rsidR="00F34A36" w:rsidRDefault="00F34A36">
      <w:pPr>
        <w:pStyle w:val="BodyText"/>
        <w:ind w:left="0"/>
        <w:rPr>
          <w:rFonts w:ascii="VAG Rounded"/>
          <w:b/>
          <w:sz w:val="20"/>
        </w:rPr>
      </w:pPr>
    </w:p>
    <w:p w14:paraId="56AE6D42" w14:textId="77777777" w:rsidR="00F34A36" w:rsidRDefault="00842BCA">
      <w:pPr>
        <w:pStyle w:val="BodyText"/>
        <w:spacing w:before="222"/>
        <w:ind w:left="0"/>
        <w:rPr>
          <w:rFonts w:ascii="VAG Rounded"/>
          <w:b/>
          <w:sz w:val="20"/>
        </w:rPr>
      </w:pPr>
      <w:r>
        <w:rPr>
          <w:rFonts w:ascii="VAG Rounded"/>
          <w:b/>
          <w:noProof/>
          <w:sz w:val="20"/>
        </w:rPr>
        <mc:AlternateContent>
          <mc:Choice Requires="wps">
            <w:drawing>
              <wp:anchor distT="0" distB="0" distL="0" distR="0" simplePos="0" relativeHeight="487598080" behindDoc="1" locked="0" layoutInCell="1" allowOverlap="1" wp14:anchorId="56AE7526" wp14:editId="56AE7527">
                <wp:simplePos x="0" y="0"/>
                <wp:positionH relativeFrom="page">
                  <wp:posOffset>6569152</wp:posOffset>
                </wp:positionH>
                <wp:positionV relativeFrom="paragraph">
                  <wp:posOffset>303160</wp:posOffset>
                </wp:positionV>
                <wp:extent cx="393700" cy="282575"/>
                <wp:effectExtent l="0" t="0" r="0" b="0"/>
                <wp:wrapTopAndBottom/>
                <wp:docPr id="97" name="Graphic 9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2" y="191601"/>
                              </a:lnTo>
                              <a:lnTo>
                                <a:pt x="41516" y="239039"/>
                              </a:lnTo>
                              <a:lnTo>
                                <a:pt x="20579" y="275133"/>
                              </a:lnTo>
                              <a:lnTo>
                                <a:pt x="15748" y="282498"/>
                              </a:lnTo>
                              <a:lnTo>
                                <a:pt x="72999" y="282498"/>
                              </a:lnTo>
                              <a:lnTo>
                                <a:pt x="102121" y="244677"/>
                              </a:lnTo>
                              <a:lnTo>
                                <a:pt x="131857" y="197718"/>
                              </a:lnTo>
                              <a:lnTo>
                                <a:pt x="155755" y="146344"/>
                              </a:lnTo>
                              <a:lnTo>
                                <a:pt x="164617" y="94691"/>
                              </a:lnTo>
                              <a:lnTo>
                                <a:pt x="163048" y="72813"/>
                              </a:lnTo>
                              <a:lnTo>
                                <a:pt x="139560" y="24066"/>
                              </a:lnTo>
                              <a:lnTo>
                                <a:pt x="97553" y="1504"/>
                              </a:lnTo>
                              <a:lnTo>
                                <a:pt x="81584"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7"/>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4D2461B5" id="Graphic 97" o:spid="_x0000_s1026" style="position:absolute;margin-left:517.25pt;margin-top:23.85pt;width:31pt;height:22.25pt;z-index:-15718400;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vLnmw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LllZZEeA6DOiH14iwS9KIhIzycTkVsbk+xitCgR+B6OcY4xn&#10;oRArwEnJZKxHIJBN5XsyibGYTkeUV2zWJpYCpfMxo1zOc+WYMtApkMAV4vBdylc+Pd8nxxjDKVy4&#10;4lSpeTCSOWIKCzQfB4Y5FpEGoQrRecsE8UolcAX86SwNDOFKDkJBMiVnwRVR4FWIxhVgjAgmOKEZ&#10;E1U1axpTLHkV0VhVFZ4ngjloJydRULaQccEETrYVE2o+1FhQNEWkIhIvRI8qLlKREobEfC0poEyT&#10;hxzNM/5ReLnS6t64JhVh0PKva5piJKZaypr6maiJEEhMBb2oakI5RinIy7omBKo41cayuAlFWE00&#10;luVNWCXoVEjL+iYSUegtVwqcKCi1pMMrFE6kkjl8yxIn0F+yEq/QOFMCemeU4rLICWNVbgnLKqeI&#10;5ORcIXNKMeap+cIxSzKnAkmZWsgVMqeSVTLnclHm8HcVLNleljlVBE2JX5Y5FZKr7OOSzCkRXE69&#10;aUnn/yLGnwodfn6XHzmsX44KzvTd7n3X96EdOPuwfdvb4qjDYAdFpXJbegGLc0waXcIQszW7p8+2&#10;OMG0tyndt0dtm7Lo/xhgnAJx+LywebHNC+v7tyYOkLETWefvz1+1HYsRlpvSw+TzyeRhTa/zTBN8&#10;uWDDl4P5/dGbtgsDT+SWGE0PMOHFMWmaRsMI+fI5op5n5rt/AAAA//8DAFBLAwQUAAYACAAAACEA&#10;dsDjrd0AAAALAQAADwAAAGRycy9kb3ducmV2LnhtbEyPwU7DMAyG70i8Q2QkbiyhjJWVptOENIkr&#10;2y7cssa01RKnNNlaeHq8Ezv+9qffn8vV5J044xC7QBoeZwoEUh1sR42G/W7z8AIiJkPWuECo4Qcj&#10;rKrbm9IUNoz0gedtagSXUCyMhjalvpAy1i16E2ehR+LdVxi8SRyHRtrBjFzuncyUWkhvOuILrenx&#10;rcX6uD15Dd9OYW7d+nOa6PeYje92s98lre/vpvUriIRT+ofhos/qULHTIZzIRuE4q6f5M7Ma5nkO&#10;4kKo5YInBw3LLANZlfL6h+oPAAD//wMAUEsBAi0AFAAGAAgAAAAhALaDOJL+AAAA4QEAABMAAAAA&#10;AAAAAAAAAAAAAAAAAFtDb250ZW50X1R5cGVzXS54bWxQSwECLQAUAAYACAAAACEAOP0h/9YAAACU&#10;AQAACwAAAAAAAAAAAAAAAAAvAQAAX3JlbHMvLnJlbHNQSwECLQAUAAYACAAAACEA55Ly55sDAAB7&#10;CwAADgAAAAAAAAAAAAAAAAAuAgAAZHJzL2Uyb0RvYy54bWxQSwECLQAUAAYACAAAACEAdsDjrd0A&#10;AAALAQAADwAAAAAAAAAAAAAAAAD1BQAAZHJzL2Rvd25yZXYueG1sUEsFBgAAAAAEAAQA8wAAAP8G&#10;AAAAAA==&#10;" path="m81584,l37032,14846,6075,55111,,88480r1162,15094l18605,143586r32743,26919l64414,175399r-3582,16202l41516,239039,20579,275133r-4831,7365l72999,282498r29122,-37821l131857,197718r23898,-51374l164617,94691,163048,72813,139560,24066,97553,1504,81584,xem310616,l266064,14846,235107,55111r-6076,33369l230194,103574r17443,40012l280380,170505r13066,4894l289864,191601r-19316,47438l249611,275133r-4832,7365l302031,282498r29121,-37821l360889,197718r23898,-51374l393649,94691,392080,72813,368592,24066,326585,1504,310616,xe" fillcolor="#005496" stroked="f">
                <v:path arrowok="t"/>
                <w10:wrap type="topAndBottom" anchorx="page"/>
              </v:shape>
            </w:pict>
          </mc:Fallback>
        </mc:AlternateContent>
      </w:r>
    </w:p>
    <w:p w14:paraId="56AE6D43" w14:textId="77777777" w:rsidR="00F34A36" w:rsidRDefault="00F34A36">
      <w:pPr>
        <w:pStyle w:val="BodyText"/>
        <w:ind w:left="0"/>
        <w:rPr>
          <w:rFonts w:ascii="VAG Rounded"/>
          <w:b/>
          <w:sz w:val="20"/>
        </w:rPr>
      </w:pPr>
    </w:p>
    <w:p w14:paraId="56AE6D44" w14:textId="77777777" w:rsidR="00F34A36" w:rsidRDefault="00F34A36">
      <w:pPr>
        <w:pStyle w:val="BodyText"/>
        <w:ind w:left="0"/>
        <w:rPr>
          <w:rFonts w:ascii="VAG Rounded"/>
          <w:b/>
          <w:sz w:val="20"/>
        </w:rPr>
      </w:pPr>
    </w:p>
    <w:p w14:paraId="56AE6D45" w14:textId="77777777" w:rsidR="00F34A36" w:rsidRDefault="00F34A36">
      <w:pPr>
        <w:pStyle w:val="BodyText"/>
        <w:ind w:left="0"/>
        <w:rPr>
          <w:rFonts w:ascii="VAG Rounded"/>
          <w:b/>
          <w:sz w:val="20"/>
        </w:rPr>
      </w:pPr>
    </w:p>
    <w:p w14:paraId="56AE6D46" w14:textId="77777777" w:rsidR="00F34A36" w:rsidRDefault="00F34A36">
      <w:pPr>
        <w:pStyle w:val="BodyText"/>
        <w:ind w:left="0"/>
        <w:rPr>
          <w:rFonts w:ascii="VAG Rounded"/>
          <w:b/>
          <w:sz w:val="20"/>
        </w:rPr>
      </w:pPr>
    </w:p>
    <w:p w14:paraId="56AE6D47" w14:textId="77777777" w:rsidR="00F34A36" w:rsidRDefault="00F34A36">
      <w:pPr>
        <w:pStyle w:val="BodyText"/>
        <w:ind w:left="0"/>
        <w:rPr>
          <w:rFonts w:ascii="VAG Rounded"/>
          <w:b/>
          <w:sz w:val="20"/>
        </w:rPr>
      </w:pPr>
    </w:p>
    <w:p w14:paraId="56AE6D48" w14:textId="77777777" w:rsidR="00F34A36" w:rsidRDefault="00F34A36">
      <w:pPr>
        <w:pStyle w:val="BodyText"/>
        <w:ind w:left="0"/>
        <w:rPr>
          <w:rFonts w:ascii="VAG Rounded"/>
          <w:b/>
          <w:sz w:val="20"/>
        </w:rPr>
      </w:pPr>
    </w:p>
    <w:p w14:paraId="56AE6D49" w14:textId="77777777" w:rsidR="00F34A36" w:rsidRDefault="00F34A36">
      <w:pPr>
        <w:pStyle w:val="BodyText"/>
        <w:ind w:left="0"/>
        <w:rPr>
          <w:rFonts w:ascii="VAG Rounded"/>
          <w:b/>
          <w:sz w:val="20"/>
        </w:rPr>
      </w:pPr>
    </w:p>
    <w:p w14:paraId="56AE6D4A" w14:textId="77777777" w:rsidR="00F34A36" w:rsidRDefault="00F34A36">
      <w:pPr>
        <w:pStyle w:val="BodyText"/>
        <w:ind w:left="0"/>
        <w:rPr>
          <w:rFonts w:ascii="VAG Rounded"/>
          <w:b/>
          <w:sz w:val="20"/>
        </w:rPr>
      </w:pPr>
    </w:p>
    <w:p w14:paraId="56AE6D4B" w14:textId="77777777" w:rsidR="00F34A36" w:rsidRDefault="00F34A36">
      <w:pPr>
        <w:pStyle w:val="BodyText"/>
        <w:ind w:left="0"/>
        <w:rPr>
          <w:rFonts w:ascii="VAG Rounded"/>
          <w:b/>
          <w:sz w:val="20"/>
        </w:rPr>
      </w:pPr>
    </w:p>
    <w:p w14:paraId="56AE6D4C" w14:textId="77777777" w:rsidR="00F34A36" w:rsidRDefault="00F34A36">
      <w:pPr>
        <w:pStyle w:val="BodyText"/>
        <w:ind w:left="0"/>
        <w:rPr>
          <w:rFonts w:ascii="VAG Rounded"/>
          <w:b/>
          <w:sz w:val="20"/>
        </w:rPr>
      </w:pPr>
    </w:p>
    <w:p w14:paraId="56AE6D4D" w14:textId="77777777" w:rsidR="00F34A36" w:rsidRDefault="00F34A36">
      <w:pPr>
        <w:pStyle w:val="BodyText"/>
        <w:ind w:left="0"/>
        <w:rPr>
          <w:rFonts w:ascii="VAG Rounded"/>
          <w:b/>
          <w:sz w:val="20"/>
        </w:rPr>
      </w:pPr>
    </w:p>
    <w:p w14:paraId="56AE6D4E" w14:textId="77777777" w:rsidR="00F34A36" w:rsidRDefault="00F34A36">
      <w:pPr>
        <w:pStyle w:val="BodyText"/>
        <w:ind w:left="0"/>
        <w:rPr>
          <w:rFonts w:ascii="VAG Rounded"/>
          <w:b/>
          <w:sz w:val="20"/>
        </w:rPr>
      </w:pPr>
    </w:p>
    <w:p w14:paraId="56AE6D4F" w14:textId="77777777" w:rsidR="00F34A36" w:rsidRDefault="00F34A36">
      <w:pPr>
        <w:pStyle w:val="BodyText"/>
        <w:ind w:left="0"/>
        <w:rPr>
          <w:rFonts w:ascii="VAG Rounded"/>
          <w:b/>
          <w:sz w:val="20"/>
        </w:rPr>
      </w:pPr>
    </w:p>
    <w:p w14:paraId="56AE6D50" w14:textId="77777777" w:rsidR="00F34A36" w:rsidRDefault="00F34A36">
      <w:pPr>
        <w:pStyle w:val="BodyText"/>
        <w:ind w:left="0"/>
        <w:rPr>
          <w:rFonts w:ascii="VAG Rounded"/>
          <w:b/>
          <w:sz w:val="20"/>
        </w:rPr>
      </w:pPr>
    </w:p>
    <w:p w14:paraId="56AE6D51" w14:textId="77777777" w:rsidR="00F34A36" w:rsidRDefault="00842BCA">
      <w:pPr>
        <w:pStyle w:val="BodyText"/>
        <w:spacing w:before="24"/>
        <w:ind w:left="0"/>
        <w:rPr>
          <w:rFonts w:ascii="VAG Rounded"/>
          <w:b/>
          <w:sz w:val="20"/>
        </w:rPr>
      </w:pPr>
      <w:r>
        <w:rPr>
          <w:rFonts w:ascii="VAG Rounded"/>
          <w:b/>
          <w:noProof/>
          <w:sz w:val="20"/>
        </w:rPr>
        <mc:AlternateContent>
          <mc:Choice Requires="wps">
            <w:drawing>
              <wp:anchor distT="0" distB="0" distL="0" distR="0" simplePos="0" relativeHeight="487598592" behindDoc="1" locked="0" layoutInCell="1" allowOverlap="1" wp14:anchorId="56AE7528" wp14:editId="56AE7529">
                <wp:simplePos x="0" y="0"/>
                <wp:positionH relativeFrom="page">
                  <wp:posOffset>528398</wp:posOffset>
                </wp:positionH>
                <wp:positionV relativeFrom="paragraph">
                  <wp:posOffset>177997</wp:posOffset>
                </wp:positionV>
                <wp:extent cx="393700" cy="282575"/>
                <wp:effectExtent l="0" t="0" r="0" b="0"/>
                <wp:wrapTopAndBottom/>
                <wp:docPr id="98" name="Graphic 9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312064"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92" y="1650"/>
                              </a:lnTo>
                              <a:lnTo>
                                <a:pt x="312064"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655E229F" id="Graphic 98" o:spid="_x0000_s1026" style="position:absolute;margin-left:41.6pt;margin-top:14pt;width:31pt;height:22.25pt;z-index:-15717888;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MDpdzQMAAGQMAAAOAAAAZHJzL2Uyb0RvYy54bWysV11v2zYUfR+w/yDofTE/RdGIUwwtOgwo&#10;ugLNsGdalmJhkqiRjO38+12SohMsqJgVfZEo8+jy3K+j69t3l3EoTq2xvZ52Jb5BZdFOjT7008Ou&#10;/PP+4y91WVinpoMa9NTuyqfWlu/ufv7p9jxvW6KPeji0pgAjk92e5115dG7ebja2Obajsjd6bifY&#10;7LQZlYNH87A5GHUG6+OwIQhVm7M2h9noprUWfv0QN8u7YL/r2sb90XW2dcWwK4GbC1cTrnt/3dzd&#10;qu2DUfOxbxYa6jtYjKqf4NCrqQ/KqeLR9K9MjX1jtNWdu2n0uNFd1zdt8AG8weg/3nw9qrkNvkBw&#10;7HwNk/1xZpvPp6/zF+Op2/mTbv62EJHNebbb645/sAvm0pnRY4F4cQlRfLpGsb24ooEfqaQCQawb&#10;2CI14YL7KG/UNr3cPFr3W6uDIXX6ZF1MwiGt1DGtmsuUlgZS6ZM4hCS6soAkmrKAJO5jEmfl/Hue&#10;nV8W52cmxysRvzvqU3uvA855JygmqGJlkTwBps+QYXoJJZXAqApQTDmVi2MJlO5zsEsAgUgAcyo4&#10;WwcTiSgOYMkqidfBFCEsIg2Ma5wCnM5P98SDSBFN43hKTEdCpXtCi1rSaJtVlGVoMyYQtDjEDleU&#10;izxayIQWnK57KTAhPKAJprKqV9EUYY5iTAivGSfraJ/yyARKlMmMbSEkihF8E5qiarEtOKbrXlIo&#10;qaX6SMUZrdZ5MwaoGBNCGcnYJhJAMd4Qbbler96c71ufS4E4Wq8qyhmBMn1j5mlNcR15Y4oxWa9v&#10;UJCUnbpmdVBp6MpUqOkeC5ZKqI5IBAoGr1cgrSSFdvGsSUVlxjIRUsYGxhXPYF+LSKLZDNq2seW8&#10;MP1/gaqhtmM9JQ7f0idaI2jBkJOsPFVExGTnxSni8rokU4rzooR5JRYFy+sGJYIvsiGFwOvNWkE7&#10;R4kmjPlD1tRO4moR0jc0NmZ1nRo7LxqYMUQXQcrLAKa1V4pYmFkZwJiThM7LAEaILB8inJcBjCkB&#10;rQ1FlJcBTDipFtHIJxJzhkH1Y4FmZQB0MWUnLwPw+UEgcN50XgYwQ6SOjZKXAVlLvkhXTgVed+o3&#10;RQD07DqxwPrlTGT10B8+9sPgpcKah/37wRQn5SdYxH1xx4p+AQsDW5zR/LS214enL6Y4w1i7K+0/&#10;j8q0ZTH8PsHcCKlyaWHSYp8Wxg3vdZiUg0oZ6+4vfykzFzMsd6WDEe+zTlOp2qbhzftyxfo3J/3r&#10;o9Nd7ye7wC0yWh5glA3z4DJ2+1n55XNAPf85uPsXAAD//wMAUEsDBBQABgAIAAAAIQDozNVy3AAA&#10;AAgBAAAPAAAAZHJzL2Rvd25yZXYueG1sTI/BTsMwEETvSPyDtUjcqNNAaZTGqSqkSlxpe+nNjZck&#10;qr0OsdsYvp7tCY47M5p9U62Ts+KKY+g9KZjPMhBIjTc9tQoO++1TASJETUZbT6jgGwOs6/u7SpfG&#10;T/SB111sBZdQKLWCLsahlDI0HTodZn5AYu/Tj05HPsdWmlFPXO6szLPsVTrdE3/o9IBvHTbn3cUp&#10;+LIZLo3dHFOin3M+vZvtYR+VenxImxWIiCn+heGGz+hQM9PJX8gEYRUUzzknFeQFT7r5LwsWTgqW&#10;+QJkXcn/A+pfAAAA//8DAFBLAQItABQABgAIAAAAIQC2gziS/gAAAOEBAAATAAAAAAAAAAAAAAAA&#10;AAAAAABbQ29udGVudF9UeXBlc10ueG1sUEsBAi0AFAAGAAgAAAAhADj9If/WAAAAlAEAAAsAAAAA&#10;AAAAAAAAAAAALwEAAF9yZWxzLy5yZWxzUEsBAi0AFAAGAAgAAAAhAIAwOl3NAwAAZAwAAA4AAAAA&#10;AAAAAAAAAAAALgIAAGRycy9lMm9Eb2MueG1sUEsBAi0AFAAGAAgAAAAhAOjM1XLcAAAACAEAAA8A&#10;AAAAAAAAAAAAAAAAJwYAAGRycy9kb3ducmV2LnhtbFBLBQYAAAAABAAEAPMAAAAwBwAAAAA=&#10;" path="m312064,l267106,13539,235302,53754r-6271,40937l230017,111815r2954,17216l237893,146344r6815,17230l244779,163753r26446,50215l301507,258452r19142,24046l377901,282498r-4832,-7365l367164,265436,344265,223423,329234,175399r13066,-4894l354291,163574r28894,-32453l393649,88480,392131,71214,369315,26390,327992,1650,312064,xem83019,l38074,13539,6270,53754,,94691r985,17124l15677,163574r17082,34144l62496,244677r29121,37821l148869,282498r-4832,-7365l138133,265436,115233,223423,100202,175399r13066,-4894l125260,163574r28893,-32453l164617,88480,163099,71214,140284,26390,98955,1650,83019,xe" fillcolor="#005496" stroked="f">
                <v:path arrowok="t"/>
                <w10:wrap type="topAndBottom" anchorx="page"/>
              </v:shape>
            </w:pict>
          </mc:Fallback>
        </mc:AlternateContent>
      </w:r>
    </w:p>
    <w:p w14:paraId="56AE6D52" w14:textId="77777777" w:rsidR="00F34A36" w:rsidRDefault="00842BCA">
      <w:pPr>
        <w:spacing w:before="202" w:line="278" w:lineRule="auto"/>
        <w:ind w:left="720" w:right="2477"/>
        <w:rPr>
          <w:b/>
          <w:sz w:val="30"/>
        </w:rPr>
      </w:pPr>
      <w:r>
        <w:rPr>
          <w:b/>
          <w:color w:val="005496"/>
          <w:sz w:val="30"/>
        </w:rPr>
        <w:t>I would like to acknowledge the excellent support I</w:t>
      </w:r>
      <w:r>
        <w:rPr>
          <w:b/>
          <w:color w:val="005496"/>
          <w:spacing w:val="-5"/>
          <w:sz w:val="30"/>
        </w:rPr>
        <w:t xml:space="preserve"> </w:t>
      </w:r>
      <w:r>
        <w:rPr>
          <w:b/>
          <w:color w:val="005496"/>
          <w:sz w:val="30"/>
        </w:rPr>
        <w:t>received</w:t>
      </w:r>
      <w:r>
        <w:rPr>
          <w:b/>
          <w:color w:val="005496"/>
          <w:spacing w:val="-5"/>
          <w:sz w:val="30"/>
        </w:rPr>
        <w:t xml:space="preserve"> </w:t>
      </w:r>
      <w:r>
        <w:rPr>
          <w:b/>
          <w:color w:val="005496"/>
          <w:sz w:val="30"/>
        </w:rPr>
        <w:t>from</w:t>
      </w:r>
      <w:r>
        <w:rPr>
          <w:b/>
          <w:color w:val="005496"/>
          <w:spacing w:val="-5"/>
          <w:sz w:val="30"/>
        </w:rPr>
        <w:t xml:space="preserve"> </w:t>
      </w:r>
      <w:r>
        <w:rPr>
          <w:b/>
          <w:color w:val="005496"/>
          <w:sz w:val="30"/>
        </w:rPr>
        <w:t>my</w:t>
      </w:r>
      <w:r>
        <w:rPr>
          <w:b/>
          <w:color w:val="005496"/>
          <w:spacing w:val="-5"/>
          <w:sz w:val="30"/>
        </w:rPr>
        <w:t xml:space="preserve"> </w:t>
      </w:r>
      <w:r>
        <w:rPr>
          <w:b/>
          <w:color w:val="005496"/>
          <w:sz w:val="30"/>
        </w:rPr>
        <w:t>advocate.</w:t>
      </w:r>
      <w:r>
        <w:rPr>
          <w:b/>
          <w:color w:val="005496"/>
          <w:spacing w:val="-5"/>
          <w:sz w:val="30"/>
        </w:rPr>
        <w:t xml:space="preserve"> </w:t>
      </w:r>
      <w:r>
        <w:rPr>
          <w:b/>
          <w:color w:val="005496"/>
          <w:sz w:val="30"/>
        </w:rPr>
        <w:t>They</w:t>
      </w:r>
      <w:r>
        <w:rPr>
          <w:b/>
          <w:color w:val="005496"/>
          <w:spacing w:val="-5"/>
          <w:sz w:val="30"/>
        </w:rPr>
        <w:t xml:space="preserve"> </w:t>
      </w:r>
      <w:r>
        <w:rPr>
          <w:b/>
          <w:color w:val="005496"/>
          <w:sz w:val="30"/>
        </w:rPr>
        <w:t>were</w:t>
      </w:r>
      <w:r>
        <w:rPr>
          <w:b/>
          <w:color w:val="005496"/>
          <w:spacing w:val="-5"/>
          <w:sz w:val="30"/>
        </w:rPr>
        <w:t xml:space="preserve"> </w:t>
      </w:r>
      <w:r>
        <w:rPr>
          <w:b/>
          <w:color w:val="005496"/>
          <w:sz w:val="30"/>
        </w:rPr>
        <w:t>extremely</w:t>
      </w:r>
    </w:p>
    <w:p w14:paraId="56AE6D53" w14:textId="77777777" w:rsidR="00F34A36" w:rsidRDefault="00842BCA">
      <w:pPr>
        <w:spacing w:line="344" w:lineRule="exact"/>
        <w:ind w:left="720"/>
        <w:rPr>
          <w:b/>
          <w:sz w:val="30"/>
        </w:rPr>
      </w:pPr>
      <w:r>
        <w:rPr>
          <w:b/>
          <w:noProof/>
          <w:sz w:val="30"/>
        </w:rPr>
        <mc:AlternateContent>
          <mc:Choice Requires="wps">
            <w:drawing>
              <wp:anchor distT="0" distB="0" distL="0" distR="0" simplePos="0" relativeHeight="485448192" behindDoc="1" locked="0" layoutInCell="1" allowOverlap="1" wp14:anchorId="56AE752A" wp14:editId="56AE752B">
                <wp:simplePos x="0" y="0"/>
                <wp:positionH relativeFrom="page">
                  <wp:posOffset>1248405</wp:posOffset>
                </wp:positionH>
                <wp:positionV relativeFrom="paragraph">
                  <wp:posOffset>-880879</wp:posOffset>
                </wp:positionV>
                <wp:extent cx="4883785" cy="928369"/>
                <wp:effectExtent l="0" t="0" r="0" b="0"/>
                <wp:wrapNone/>
                <wp:docPr id="99" name="Graphic 9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83785" cy="928369"/>
                        </a:xfrm>
                        <a:custGeom>
                          <a:avLst/>
                          <a:gdLst/>
                          <a:ahLst/>
                          <a:cxnLst/>
                          <a:rect l="l" t="t" r="r" b="b"/>
                          <a:pathLst>
                            <a:path w="4883785" h="928369">
                              <a:moveTo>
                                <a:pt x="4883594" y="927773"/>
                              </a:moveTo>
                              <a:lnTo>
                                <a:pt x="4883594" y="444677"/>
                              </a:lnTo>
                              <a:lnTo>
                                <a:pt x="4880980" y="396293"/>
                              </a:lnTo>
                              <a:lnTo>
                                <a:pt x="4873319" y="349401"/>
                              </a:lnTo>
                              <a:lnTo>
                                <a:pt x="4860885" y="304274"/>
                              </a:lnTo>
                              <a:lnTo>
                                <a:pt x="4843952" y="261187"/>
                              </a:lnTo>
                              <a:lnTo>
                                <a:pt x="4822792" y="220413"/>
                              </a:lnTo>
                              <a:lnTo>
                                <a:pt x="4797679" y="182225"/>
                              </a:lnTo>
                              <a:lnTo>
                                <a:pt x="4768887" y="146896"/>
                              </a:lnTo>
                              <a:lnTo>
                                <a:pt x="4736689" y="114699"/>
                              </a:lnTo>
                              <a:lnTo>
                                <a:pt x="4701358" y="85909"/>
                              </a:lnTo>
                              <a:lnTo>
                                <a:pt x="4663167" y="60798"/>
                              </a:lnTo>
                              <a:lnTo>
                                <a:pt x="4622391" y="39639"/>
                              </a:lnTo>
                              <a:lnTo>
                                <a:pt x="4579301" y="22707"/>
                              </a:lnTo>
                              <a:lnTo>
                                <a:pt x="4534173" y="10274"/>
                              </a:lnTo>
                              <a:lnTo>
                                <a:pt x="4487278" y="2614"/>
                              </a:lnTo>
                              <a:lnTo>
                                <a:pt x="4438891" y="0"/>
                              </a:lnTo>
                              <a:lnTo>
                                <a:pt x="0" y="0"/>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5786885E" id="Graphic 99" o:spid="_x0000_s1026" style="position:absolute;margin-left:98.3pt;margin-top:-69.35pt;width:384.55pt;height:73.1pt;z-index:-17868288;visibility:visible;mso-wrap-style:square;mso-wrap-distance-left:0;mso-wrap-distance-top:0;mso-wrap-distance-right:0;mso-wrap-distance-bottom:0;mso-position-horizontal:absolute;mso-position-horizontal-relative:page;mso-position-vertical:absolute;mso-position-vertical-relative:text;v-text-anchor:top" coordsize="4883785,9283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R3ob6QIAAFIHAAAOAAAAZHJzL2Uyb0RvYy54bWysVVFv2yAYfJ+0/4D8vhpjbCBqWk2tOk2q&#10;tkrttGfi4MSabTygSfrv94GN225aLU17MWCO83GfOc4vT12LDsrYRvfrJDvDCVJ9pbdNv1sn3x5u&#10;PvAEWSf7rWx1r9bJk7LJ5cX7d+fHYaWI3ut2qwwCkt6ujsM62Ts3rNLUVnvVSXumB9XDZK1NJx0M&#10;zS7dGnkE9q5NCcZletRmOxhdKWvh7fU4mVwE/rpWlfta11Y51K4T0ObC04Tnxj/Ti3O52hk57Jtq&#10;kiH/QUUnmx4+OlNdSyfRo2n+oOqaymira3dW6S7Vdd1UKuwBdpPh33Zzv5eDCnsBc+ww22T/H231&#10;5XA/3Bkv3Q63uvphwZH0ONjVPOMHdsKcatN5LAhHp+Di0+yiOjlUwUvKec54kaAK5gTheSm8zalc&#10;xdXVo3WflA5M8nBr3ViFbezJfexVpz52DdTSV7ENVXQJgiqaBEEVN2MVB+n8Oi/Pd9HxhZT9rMRP&#10;d/qgHnQAOr8Nr7gQNEFBMGMsnwQ/A9v+bwsopSVj04IIi+0Q+bHg8PsBfy5KIiJ/hMU2wlmeZ2KE&#10;U0FxtsBeYu799uyYEkYX4DQXBQlwUmYZX9JOCBMTnGCaLWhngpVs1J5xQkjxthhWcg4KvPaMllyU&#10;C/C8BNAIB7yIf1Y0MLaTkQxneQEJBOy8EHgBXZZ5Vo5aSswEf1tKSUgussANNc0XuAsmcqijVwJ+&#10;4gXPi5xm8BMGV/BiQSlnhI27hIIuVJ/mnE+yQ/rBsYymxXY0b/xdX2MA7I9WOMzzcYOXLw902/uT&#10;RwqKcUhEq9tme9O0rT9v1uw2V61BB+nzGBd0Lvgr2GCsu5Z2P+LC1FyMKZ7GRPLZtNHbpzuDjhDi&#10;68T+fJRGJaj93ENK+sSPHRM7m9gxrr3S4V4IUQDffDh9l2ZA/vPrxEGgfdExg+UqJpU3Ycb6lb3+&#10;+Oh03fgYC9E5KpoGENzBr+mS8TfDy3FAPV+FF78AAAD//wMAUEsDBBQABgAIAAAAIQD3lnu+3gAA&#10;AAoBAAAPAAAAZHJzL2Rvd25yZXYueG1sTI/BSsNAEIbvgu+wjOBF2k2Upm3MpojgTZCmXrxNstMk&#10;mJ0N2W2bvr3jSW/zMx//fFPsZjeoM02h92wgXSagiBtve24NfB7eFhtQISJbHDyTgSsF2JW3NwXm&#10;1l94T+cqtkpKOORooItxzLUOTUcOw9KPxLI7+slhlDi12k54kXI36MckybTDnuVChyO9dtR8Vydn&#10;wNnr3n3hWFUPHyHt32s8uh6Nub+bX55BRZrjHwy/+qIOpTjV/sQ2qEHyNssENbBInzZrUIJss5UM&#10;tYH1CnRZ6P8vlD8AAAD//wMAUEsBAi0AFAAGAAgAAAAhALaDOJL+AAAA4QEAABMAAAAAAAAAAAAA&#10;AAAAAAAAAFtDb250ZW50X1R5cGVzXS54bWxQSwECLQAUAAYACAAAACEAOP0h/9YAAACUAQAACwAA&#10;AAAAAAAAAAAAAAAvAQAAX3JlbHMvLnJlbHNQSwECLQAUAAYACAAAACEA3Ud6G+kCAABSBwAADgAA&#10;AAAAAAAAAAAAAAAuAgAAZHJzL2Uyb0RvYy54bWxQSwECLQAUAAYACAAAACEA95Z7vt4AAAAKAQAA&#10;DwAAAAAAAAAAAAAAAABDBQAAZHJzL2Rvd25yZXYueG1sUEsFBgAAAAAEAAQA8wAAAE4GAAAAAA==&#10;" path="m4883594,927773r,-483096l4880980,396293r-7661,-46892l4860885,304274r-16933,-43087l4822792,220413r-25113,-38188l4768887,146896r-32198,-32197l4701358,85909,4663167,60798,4622391,39639,4579301,22707,4534173,10274,4487278,2614,4438891,,,e" filled="f" strokecolor="#005496" strokeweight="2pt">
                <v:path arrowok="t"/>
                <w10:wrap anchorx="page"/>
              </v:shape>
            </w:pict>
          </mc:Fallback>
        </mc:AlternateContent>
      </w:r>
      <w:r>
        <w:rPr>
          <w:b/>
          <w:color w:val="005496"/>
          <w:sz w:val="30"/>
        </w:rPr>
        <w:t>helpful</w:t>
      </w:r>
      <w:r>
        <w:rPr>
          <w:b/>
          <w:color w:val="005496"/>
          <w:spacing w:val="-1"/>
          <w:sz w:val="30"/>
        </w:rPr>
        <w:t xml:space="preserve"> </w:t>
      </w:r>
      <w:r>
        <w:rPr>
          <w:b/>
          <w:color w:val="005496"/>
          <w:sz w:val="30"/>
        </w:rPr>
        <w:t>in assisting me</w:t>
      </w:r>
      <w:r>
        <w:rPr>
          <w:b/>
          <w:color w:val="005496"/>
          <w:spacing w:val="-1"/>
          <w:sz w:val="30"/>
        </w:rPr>
        <w:t xml:space="preserve"> </w:t>
      </w:r>
      <w:r>
        <w:rPr>
          <w:b/>
          <w:color w:val="005496"/>
          <w:sz w:val="30"/>
        </w:rPr>
        <w:t xml:space="preserve">with my housing </w:t>
      </w:r>
      <w:r>
        <w:rPr>
          <w:b/>
          <w:color w:val="005496"/>
          <w:spacing w:val="-2"/>
          <w:sz w:val="30"/>
        </w:rPr>
        <w:t>maintenance</w:t>
      </w:r>
    </w:p>
    <w:p w14:paraId="56AE6D54" w14:textId="77777777" w:rsidR="00F34A36" w:rsidRDefault="00842BCA">
      <w:pPr>
        <w:spacing w:before="55"/>
        <w:ind w:left="720"/>
        <w:rPr>
          <w:b/>
          <w:sz w:val="30"/>
        </w:rPr>
      </w:pPr>
      <w:r>
        <w:rPr>
          <w:b/>
          <w:color w:val="005496"/>
          <w:sz w:val="30"/>
        </w:rPr>
        <w:t>issues…They</w:t>
      </w:r>
      <w:r>
        <w:rPr>
          <w:b/>
          <w:color w:val="005496"/>
          <w:spacing w:val="-21"/>
          <w:sz w:val="30"/>
        </w:rPr>
        <w:t xml:space="preserve"> </w:t>
      </w:r>
      <w:r>
        <w:rPr>
          <w:b/>
          <w:color w:val="005496"/>
          <w:sz w:val="30"/>
        </w:rPr>
        <w:t>communicated</w:t>
      </w:r>
      <w:r>
        <w:rPr>
          <w:b/>
          <w:color w:val="005496"/>
          <w:spacing w:val="-19"/>
          <w:sz w:val="30"/>
        </w:rPr>
        <w:t xml:space="preserve"> </w:t>
      </w:r>
      <w:r>
        <w:rPr>
          <w:b/>
          <w:color w:val="005496"/>
          <w:sz w:val="30"/>
        </w:rPr>
        <w:t>effectively,</w:t>
      </w:r>
      <w:r>
        <w:rPr>
          <w:b/>
          <w:color w:val="005496"/>
          <w:spacing w:val="-18"/>
          <w:sz w:val="30"/>
        </w:rPr>
        <w:t xml:space="preserve"> </w:t>
      </w:r>
      <w:r>
        <w:rPr>
          <w:b/>
          <w:color w:val="005496"/>
          <w:spacing w:val="-2"/>
          <w:sz w:val="30"/>
        </w:rPr>
        <w:t>followed</w:t>
      </w:r>
    </w:p>
    <w:p w14:paraId="56AE6D55" w14:textId="77777777" w:rsidR="00F34A36" w:rsidRDefault="00842BCA">
      <w:pPr>
        <w:spacing w:before="55"/>
        <w:ind w:left="720"/>
        <w:rPr>
          <w:b/>
          <w:sz w:val="30"/>
        </w:rPr>
      </w:pPr>
      <w:r>
        <w:rPr>
          <w:b/>
          <w:color w:val="005496"/>
          <w:sz w:val="30"/>
        </w:rPr>
        <w:t>up</w:t>
      </w:r>
      <w:r>
        <w:rPr>
          <w:b/>
          <w:color w:val="005496"/>
          <w:spacing w:val="-6"/>
          <w:sz w:val="30"/>
        </w:rPr>
        <w:t xml:space="preserve"> </w:t>
      </w:r>
      <w:r>
        <w:rPr>
          <w:b/>
          <w:color w:val="005496"/>
          <w:sz w:val="30"/>
        </w:rPr>
        <w:t>on</w:t>
      </w:r>
      <w:r>
        <w:rPr>
          <w:b/>
          <w:color w:val="005496"/>
          <w:spacing w:val="-4"/>
          <w:sz w:val="30"/>
        </w:rPr>
        <w:t xml:space="preserve"> </w:t>
      </w:r>
      <w:r>
        <w:rPr>
          <w:b/>
          <w:color w:val="005496"/>
          <w:sz w:val="30"/>
        </w:rPr>
        <w:t>the</w:t>
      </w:r>
      <w:r>
        <w:rPr>
          <w:b/>
          <w:color w:val="005496"/>
          <w:spacing w:val="-4"/>
          <w:sz w:val="30"/>
        </w:rPr>
        <w:t xml:space="preserve"> </w:t>
      </w:r>
      <w:r>
        <w:rPr>
          <w:b/>
          <w:color w:val="005496"/>
          <w:sz w:val="30"/>
        </w:rPr>
        <w:t>matter,</w:t>
      </w:r>
      <w:r>
        <w:rPr>
          <w:b/>
          <w:color w:val="005496"/>
          <w:spacing w:val="-4"/>
          <w:sz w:val="30"/>
        </w:rPr>
        <w:t xml:space="preserve"> </w:t>
      </w:r>
      <w:r>
        <w:rPr>
          <w:b/>
          <w:color w:val="005496"/>
          <w:sz w:val="30"/>
        </w:rPr>
        <w:t>and</w:t>
      </w:r>
      <w:r>
        <w:rPr>
          <w:b/>
          <w:color w:val="005496"/>
          <w:spacing w:val="-4"/>
          <w:sz w:val="30"/>
        </w:rPr>
        <w:t xml:space="preserve"> </w:t>
      </w:r>
      <w:r>
        <w:rPr>
          <w:b/>
          <w:color w:val="005496"/>
          <w:sz w:val="30"/>
        </w:rPr>
        <w:t>made</w:t>
      </w:r>
      <w:r>
        <w:rPr>
          <w:b/>
          <w:color w:val="005496"/>
          <w:spacing w:val="-4"/>
          <w:sz w:val="30"/>
        </w:rPr>
        <w:t xml:space="preserve"> </w:t>
      </w:r>
      <w:r>
        <w:rPr>
          <w:b/>
          <w:color w:val="005496"/>
          <w:sz w:val="30"/>
        </w:rPr>
        <w:t>sure</w:t>
      </w:r>
      <w:r>
        <w:rPr>
          <w:b/>
          <w:color w:val="005496"/>
          <w:spacing w:val="-4"/>
          <w:sz w:val="30"/>
        </w:rPr>
        <w:t xml:space="preserve"> </w:t>
      </w:r>
      <w:r>
        <w:rPr>
          <w:b/>
          <w:color w:val="005496"/>
          <w:sz w:val="30"/>
        </w:rPr>
        <w:t>my</w:t>
      </w:r>
      <w:r>
        <w:rPr>
          <w:b/>
          <w:color w:val="005496"/>
          <w:spacing w:val="-3"/>
          <w:sz w:val="30"/>
        </w:rPr>
        <w:t xml:space="preserve"> </w:t>
      </w:r>
      <w:r>
        <w:rPr>
          <w:b/>
          <w:color w:val="005496"/>
          <w:spacing w:val="-2"/>
          <w:sz w:val="30"/>
        </w:rPr>
        <w:t>concerns</w:t>
      </w:r>
    </w:p>
    <w:p w14:paraId="56AE6D56" w14:textId="77777777" w:rsidR="00F34A36" w:rsidRDefault="00842BCA">
      <w:pPr>
        <w:pStyle w:val="BodyText"/>
        <w:spacing w:before="6"/>
        <w:ind w:left="0"/>
        <w:rPr>
          <w:b/>
          <w:sz w:val="3"/>
        </w:rPr>
      </w:pPr>
      <w:r>
        <w:rPr>
          <w:b/>
          <w:noProof/>
          <w:sz w:val="3"/>
        </w:rPr>
        <mc:AlternateContent>
          <mc:Choice Requires="wpg">
            <w:drawing>
              <wp:anchor distT="0" distB="0" distL="0" distR="0" simplePos="0" relativeHeight="487599104" behindDoc="1" locked="0" layoutInCell="1" allowOverlap="1" wp14:anchorId="56AE752C" wp14:editId="56AE752D">
                <wp:simplePos x="0" y="0"/>
                <wp:positionH relativeFrom="page">
                  <wp:posOffset>557698</wp:posOffset>
                </wp:positionH>
                <wp:positionV relativeFrom="paragraph">
                  <wp:posOffset>40955</wp:posOffset>
                </wp:positionV>
                <wp:extent cx="4236085" cy="786765"/>
                <wp:effectExtent l="0" t="0" r="0" b="0"/>
                <wp:wrapTopAndBottom/>
                <wp:docPr id="100" name="Group 1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36085" cy="786765"/>
                          <a:chOff x="0" y="0"/>
                          <a:chExt cx="4236085" cy="786765"/>
                        </a:xfrm>
                      </wpg:grpSpPr>
                      <wps:wsp>
                        <wps:cNvPr id="101" name="Graphic 101"/>
                        <wps:cNvSpPr/>
                        <wps:spPr>
                          <a:xfrm>
                            <a:off x="12700" y="23511"/>
                            <a:ext cx="4210685" cy="750570"/>
                          </a:xfrm>
                          <a:custGeom>
                            <a:avLst/>
                            <a:gdLst/>
                            <a:ahLst/>
                            <a:cxnLst/>
                            <a:rect l="l" t="t" r="r" b="b"/>
                            <a:pathLst>
                              <a:path w="42106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4210507" y="749973"/>
                                </a:lnTo>
                              </a:path>
                            </a:pathLst>
                          </a:custGeom>
                          <a:ln w="25400">
                            <a:solidFill>
                              <a:srgbClr val="005496"/>
                            </a:solidFill>
                            <a:prstDash val="solid"/>
                          </a:ln>
                        </wps:spPr>
                        <wps:bodyPr wrap="square" lIns="0" tIns="0" rIns="0" bIns="0" rtlCol="0">
                          <a:prstTxWarp prst="textNoShape">
                            <a:avLst/>
                          </a:prstTxWarp>
                          <a:noAutofit/>
                        </wps:bodyPr>
                      </wps:wsp>
                      <wps:wsp>
                        <wps:cNvPr id="102" name="Textbox 102"/>
                        <wps:cNvSpPr txBox="1"/>
                        <wps:spPr>
                          <a:xfrm>
                            <a:off x="0" y="0"/>
                            <a:ext cx="4236085" cy="786765"/>
                          </a:xfrm>
                          <a:prstGeom prst="rect">
                            <a:avLst/>
                          </a:prstGeom>
                        </wps:spPr>
                        <wps:txbx>
                          <w:txbxContent>
                            <w:p w14:paraId="56AE763F" w14:textId="77777777" w:rsidR="00F34A36" w:rsidRDefault="00842BCA">
                              <w:pPr>
                                <w:spacing w:line="335" w:lineRule="exact"/>
                                <w:ind w:left="550"/>
                                <w:rPr>
                                  <w:b/>
                                  <w:sz w:val="30"/>
                                </w:rPr>
                              </w:pPr>
                              <w:r>
                                <w:rPr>
                                  <w:b/>
                                  <w:color w:val="005496"/>
                                  <w:sz w:val="30"/>
                                </w:rPr>
                                <w:t>were</w:t>
                              </w:r>
                              <w:r>
                                <w:rPr>
                                  <w:b/>
                                  <w:color w:val="005496"/>
                                  <w:spacing w:val="-4"/>
                                  <w:sz w:val="30"/>
                                </w:rPr>
                                <w:t xml:space="preserve"> </w:t>
                              </w:r>
                              <w:r>
                                <w:rPr>
                                  <w:b/>
                                  <w:color w:val="005496"/>
                                  <w:sz w:val="30"/>
                                </w:rPr>
                                <w:t>taken</w:t>
                              </w:r>
                              <w:r>
                                <w:rPr>
                                  <w:b/>
                                  <w:color w:val="005496"/>
                                  <w:spacing w:val="-1"/>
                                  <w:sz w:val="30"/>
                                </w:rPr>
                                <w:t xml:space="preserve"> </w:t>
                              </w:r>
                              <w:r>
                                <w:rPr>
                                  <w:b/>
                                  <w:color w:val="005496"/>
                                  <w:spacing w:val="-2"/>
                                  <w:sz w:val="30"/>
                                </w:rPr>
                                <w:t>seriously.</w:t>
                              </w:r>
                            </w:p>
                            <w:p w14:paraId="56AE7640" w14:textId="77777777" w:rsidR="00F34A36" w:rsidRDefault="00842BCA">
                              <w:pPr>
                                <w:spacing w:before="145"/>
                                <w:ind w:left="513"/>
                                <w:rPr>
                                  <w:b/>
                                  <w:sz w:val="24"/>
                                </w:rPr>
                              </w:pPr>
                              <w:r>
                                <w:rPr>
                                  <w:b/>
                                  <w:color w:val="005496"/>
                                  <w:sz w:val="24"/>
                                </w:rPr>
                                <w:t>PWDA</w:t>
                              </w:r>
                              <w:r>
                                <w:rPr>
                                  <w:b/>
                                  <w:color w:val="005496"/>
                                  <w:spacing w:val="-13"/>
                                  <w:sz w:val="24"/>
                                </w:rPr>
                                <w:t xml:space="preserve"> </w:t>
                              </w:r>
                              <w:r>
                                <w:rPr>
                                  <w:b/>
                                  <w:color w:val="005496"/>
                                  <w:sz w:val="24"/>
                                </w:rPr>
                                <w:t>Individual</w:t>
                              </w:r>
                              <w:r>
                                <w:rPr>
                                  <w:b/>
                                  <w:color w:val="005496"/>
                                  <w:spacing w:val="-13"/>
                                  <w:sz w:val="24"/>
                                </w:rPr>
                                <w:t xml:space="preserve"> </w:t>
                              </w:r>
                              <w:r>
                                <w:rPr>
                                  <w:b/>
                                  <w:color w:val="005496"/>
                                  <w:sz w:val="24"/>
                                </w:rPr>
                                <w:t>Advocacy</w:t>
                              </w:r>
                              <w:r>
                                <w:rPr>
                                  <w:b/>
                                  <w:color w:val="005496"/>
                                  <w:spacing w:val="-3"/>
                                  <w:sz w:val="24"/>
                                </w:rPr>
                                <w:t xml:space="preserve"> </w:t>
                              </w:r>
                              <w:r>
                                <w:rPr>
                                  <w:b/>
                                  <w:color w:val="005496"/>
                                  <w:spacing w:val="-2"/>
                                  <w:sz w:val="24"/>
                                </w:rPr>
                                <w:t>client</w:t>
                              </w:r>
                            </w:p>
                          </w:txbxContent>
                        </wps:txbx>
                        <wps:bodyPr wrap="square" lIns="0" tIns="0" rIns="0" bIns="0" rtlCol="0">
                          <a:noAutofit/>
                        </wps:bodyPr>
                      </wps:wsp>
                    </wpg:wgp>
                  </a:graphicData>
                </a:graphic>
              </wp:anchor>
            </w:drawing>
          </mc:Choice>
          <mc:Fallback>
            <w:pict>
              <v:group w14:anchorId="56AE752C" id="Group 100" o:spid="_x0000_s1063" style="position:absolute;margin-left:43.9pt;margin-top:3.2pt;width:333.55pt;height:61.95pt;z-index:-15717376;mso-wrap-distance-left:0;mso-wrap-distance-right:0;mso-position-horizontal-relative:page" coordsize="42360,78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4TGOpQMAACUKAAAOAAAAZHJzL2Uyb0RvYy54bWy8Vk2PnDgQvUfa/2Bx38EYzJemJ9pkklGk&#10;KImUiXJ2g2nQAia2u2H+fco20JOeDFllV3vptnG5XPXq1bOvX05di05cqkb0Oy+4wh7ifSHKpj/s&#10;vC/3b/9MPaQ060vWip7vvAeuvJc3f7y4HoecE1GLtuQSgZNe5eOw82qth9z3VVHzjqkrMfAeFish&#10;O6ZhKg9+KdkI3rvWJxjH/ihkOUhRcKXg661b9G6s/6rihf5YVYpr1O48iE3bX2l/9+bXv7lm+UGy&#10;oW6KOQz2G1F0rOnh0NXVLdMMHWXzxFXXFFIoUemrQnS+qKqm4DYHyCbAF9ncSXEcbC6HfDwMK0wA&#10;7QVOv+22+HC6k8Pn4ZN00cPwvSj+VoCLPw6H/PG6mR/OxlMlO7MJkkCTRfRhRZRPGhXwMSJhjFPq&#10;oQLWkjROYuogL2qoy5NtRf1me6PPcnesDW4NZhyAPeoMkPp3AH2u2cAt7soA8EmipgRy48BDPeuA&#10;xXczYcwnQMocD3YGxXmmZkAvMApIgoGFgAUJaWD3svyMVYDjFSuKaWLpuabM8uKo9B0XFnV2eq+0&#10;Y2+5jFi9jIqpX4YSesCwv7Xs1x4C9ksPAfv3rhQD02afKaUZotGUbQ6lhqq5SMxyJ078XlhDfVE7&#10;iPK82vZPrUJMSZyZE8F0MVj+B+uOxEFkwQlpGNNt2wCTBGgFSEYYU2pZ9bxjgB10yBhH1EC8FUWY&#10;xRFxxmmawCFbxkBuwwrwTElGqa3os2GkNJsTpHGSwCFbnoMgSnBsXcc4xEm4bR3FGXZ4xCGFdLet&#10;UwJ96XzHEY63IyEER2S2TrPgF5FAEQkOre8kwGG47TsE15lDOyEJcerwLIBhlAEznW8oU5ZuZgkW&#10;YeDiTqIkpNvWUQR4z3FHWfaLLE2DUJy4UJ6aQwamlSzX1/aCj48buO1NpxEK/LU3hxJtU75t2tb0&#10;l5KH/etWohMz9xamURbPuf5gNkilb5mqnZ1dWiGxAq5yp0RGofaifAApG0G7dp76dmSSe6h914NY&#10;mptxGchlsF8GUrevhb0/bevDmffTVyYHZI7feRoE7INYNJPlizIZEFZbs7MXfx21qBojW6DfS0Tz&#10;BPTbKen/IOTAOCfk9xD7XkwI5MQA90jIkZ5eCbjBVoF/RtKdnM8PibOU//TaA0SWC8EgY6R8xtCI&#10;tGXBBXhO7S1Y50LqaT/ZGylZYv6PSvsPCmTvXXiLWGrP7ybz2Hk8twU9v+5uvgMAAP//AwBQSwME&#10;FAAGAAgAAAAhAJYUNE7gAAAACAEAAA8AAABkcnMvZG93bnJldi54bWxMj09Lw0AUxO+C32F5gje7&#10;iek/YzalFPVUBFuh9PaafU1Cs7shu03Sb+/zpMdhhpnfZKvRNKKnztfOKognEQiyhdO1LRV879+f&#10;liB8QKuxcZYU3MjDKr+/yzDVbrBf1O9CKbjE+hQVVCG0qZS+qMign7iWLHtn1xkMLLtS6g4HLjeN&#10;fI6iuTRYW16osKVNRcVldzUKPgYc1kn81m8v583tuJ99HrYxKfX4MK5fQQQaw18YfvEZHXJmOrmr&#10;1V40CpYLJg8K5lMQbC9m0xcQJ84lUQIyz+T/A/kPAAAA//8DAFBLAQItABQABgAIAAAAIQC2gziS&#10;/gAAAOEBAAATAAAAAAAAAAAAAAAAAAAAAABbQ29udGVudF9UeXBlc10ueG1sUEsBAi0AFAAGAAgA&#10;AAAhADj9If/WAAAAlAEAAAsAAAAAAAAAAAAAAAAALwEAAF9yZWxzLy5yZWxzUEsBAi0AFAAGAAgA&#10;AAAhACPhMY6lAwAAJQoAAA4AAAAAAAAAAAAAAAAALgIAAGRycy9lMm9Eb2MueG1sUEsBAi0AFAAG&#10;AAgAAAAhAJYUNE7gAAAACAEAAA8AAAAAAAAAAAAAAAAA/wUAAGRycy9kb3ducmV2LnhtbFBLBQYA&#10;AAAABAAEAPMAAAAMBwAAAAA=&#10;">
                <v:shape id="Graphic 101" o:spid="_x0000_s1064" style="position:absolute;left:127;top:235;width:42106;height:7505;visibility:visible;mso-wrap-style:square;v-text-anchor:top" coordsize="42106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Tt8qvwAAANwAAAAPAAAAZHJzL2Rvd25yZXYueG1sRE/NisIw&#10;EL4v+A5hhL1p6sKqVNMiwoIerT7A0Ixt2WbSTWJtfXojCHubj+93tvlgWtGT841lBYt5AoK4tLrh&#10;SsHl/DNbg/ABWWNrmRSM5CHPJh9bTLW984n6IlQihrBPUUEdQpdK6cuaDPq57Ygjd7XOYIjQVVI7&#10;vMdw08qvJFlKgw3Hhho72tdU/hY3o6DB4jj2D3MaB3/8/rt1KymNU+pzOuw2IAIN4V/8dh90nJ8s&#10;4PVMvEBmTwAAAP//AwBQSwECLQAUAAYACAAAACEA2+H2y+4AAACFAQAAEwAAAAAAAAAAAAAAAAAA&#10;AAAAW0NvbnRlbnRfVHlwZXNdLnhtbFBLAQItABQABgAIAAAAIQBa9CxbvwAAABUBAAALAAAAAAAA&#10;AAAAAAAAAB8BAABfcmVscy8ucmVsc1BLAQItABQABgAIAAAAIQAuTt8qvwAAANwAAAAPAAAAAAAA&#10;AAAAAAAAAAcCAABkcnMvZG93bnJldi54bWxQSwUGAAAAAAMAAwC3AAAA8wIAAAAA&#10;" path="m,l,305269r2614,48390l10275,400555r12433,45130l39642,488775r21159,40776l85914,567742r28792,35331l146905,635270r35331,28792l220426,689173r40777,21159l304292,727265r45129,12433l396316,747358r48387,2615l4210507,749973e" filled="f" strokecolor="#005496" strokeweight="2pt">
                  <v:path arrowok="t"/>
                </v:shape>
                <v:shape id="Textbox 102" o:spid="_x0000_s1065" type="#_x0000_t202" style="position:absolute;width:42360;height:78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GoDwgAAANwAAAAPAAAAZHJzL2Rvd25yZXYueG1sRE9NawIx&#10;EL0X/A9hhN5qogfRrVFELBQKxXU9eJxuxt3gZrJuUt3++0YQvM3jfc5i1btGXKkL1rOG8UiBIC69&#10;sVxpOBQfbzMQISIbbDyThj8KsFoOXhaYGX/jnK77WIkUwiFDDXWMbSZlKGtyGEa+JU7cyXcOY4Jd&#10;JU2HtxTuGjlRaiodWk4NNba0qak873+dhvWR8629fP/s8lNui2Ku+Gt61vp12K/fQUTq41P8cH+a&#10;NF9N4P5MukAu/wEAAP//AwBQSwECLQAUAAYACAAAACEA2+H2y+4AAACFAQAAEwAAAAAAAAAAAAAA&#10;AAAAAAAAW0NvbnRlbnRfVHlwZXNdLnhtbFBLAQItABQABgAIAAAAIQBa9CxbvwAAABUBAAALAAAA&#10;AAAAAAAAAAAAAB8BAABfcmVscy8ucmVsc1BLAQItABQABgAIAAAAIQD+QGoDwgAAANwAAAAPAAAA&#10;AAAAAAAAAAAAAAcCAABkcnMvZG93bnJldi54bWxQSwUGAAAAAAMAAwC3AAAA9gIAAAAA&#10;" filled="f" stroked="f">
                  <v:textbox inset="0,0,0,0">
                    <w:txbxContent>
                      <w:p w14:paraId="56AE763F" w14:textId="77777777" w:rsidR="00F34A36" w:rsidRDefault="00842BCA">
                        <w:pPr>
                          <w:spacing w:line="335" w:lineRule="exact"/>
                          <w:ind w:left="550"/>
                          <w:rPr>
                            <w:b/>
                            <w:sz w:val="30"/>
                          </w:rPr>
                        </w:pPr>
                        <w:r>
                          <w:rPr>
                            <w:b/>
                            <w:color w:val="005496"/>
                            <w:sz w:val="30"/>
                          </w:rPr>
                          <w:t>were</w:t>
                        </w:r>
                        <w:r>
                          <w:rPr>
                            <w:b/>
                            <w:color w:val="005496"/>
                            <w:spacing w:val="-4"/>
                            <w:sz w:val="30"/>
                          </w:rPr>
                          <w:t xml:space="preserve"> </w:t>
                        </w:r>
                        <w:r>
                          <w:rPr>
                            <w:b/>
                            <w:color w:val="005496"/>
                            <w:sz w:val="30"/>
                          </w:rPr>
                          <w:t>taken</w:t>
                        </w:r>
                        <w:r>
                          <w:rPr>
                            <w:b/>
                            <w:color w:val="005496"/>
                            <w:spacing w:val="-1"/>
                            <w:sz w:val="30"/>
                          </w:rPr>
                          <w:t xml:space="preserve"> </w:t>
                        </w:r>
                        <w:r>
                          <w:rPr>
                            <w:b/>
                            <w:color w:val="005496"/>
                            <w:spacing w:val="-2"/>
                            <w:sz w:val="30"/>
                          </w:rPr>
                          <w:t>seriously.</w:t>
                        </w:r>
                      </w:p>
                      <w:p w14:paraId="56AE7640" w14:textId="77777777" w:rsidR="00F34A36" w:rsidRDefault="00842BCA">
                        <w:pPr>
                          <w:spacing w:before="145"/>
                          <w:ind w:left="513"/>
                          <w:rPr>
                            <w:b/>
                            <w:sz w:val="24"/>
                          </w:rPr>
                        </w:pPr>
                        <w:r>
                          <w:rPr>
                            <w:b/>
                            <w:color w:val="005496"/>
                            <w:sz w:val="24"/>
                          </w:rPr>
                          <w:t>PWDA</w:t>
                        </w:r>
                        <w:r>
                          <w:rPr>
                            <w:b/>
                            <w:color w:val="005496"/>
                            <w:spacing w:val="-13"/>
                            <w:sz w:val="24"/>
                          </w:rPr>
                          <w:t xml:space="preserve"> </w:t>
                        </w:r>
                        <w:r>
                          <w:rPr>
                            <w:b/>
                            <w:color w:val="005496"/>
                            <w:sz w:val="24"/>
                          </w:rPr>
                          <w:t>Individual</w:t>
                        </w:r>
                        <w:r>
                          <w:rPr>
                            <w:b/>
                            <w:color w:val="005496"/>
                            <w:spacing w:val="-13"/>
                            <w:sz w:val="24"/>
                          </w:rPr>
                          <w:t xml:space="preserve"> </w:t>
                        </w:r>
                        <w:r>
                          <w:rPr>
                            <w:b/>
                            <w:color w:val="005496"/>
                            <w:sz w:val="24"/>
                          </w:rPr>
                          <w:t>Advocacy</w:t>
                        </w:r>
                        <w:r>
                          <w:rPr>
                            <w:b/>
                            <w:color w:val="005496"/>
                            <w:spacing w:val="-3"/>
                            <w:sz w:val="24"/>
                          </w:rPr>
                          <w:t xml:space="preserve"> </w:t>
                        </w:r>
                        <w:r>
                          <w:rPr>
                            <w:b/>
                            <w:color w:val="005496"/>
                            <w:spacing w:val="-2"/>
                            <w:sz w:val="24"/>
                          </w:rPr>
                          <w:t>client</w:t>
                        </w:r>
                      </w:p>
                    </w:txbxContent>
                  </v:textbox>
                </v:shape>
                <w10:wrap type="topAndBottom" anchorx="page"/>
              </v:group>
            </w:pict>
          </mc:Fallback>
        </mc:AlternateContent>
      </w:r>
    </w:p>
    <w:p w14:paraId="56AE6D57" w14:textId="77777777" w:rsidR="00F34A36" w:rsidRDefault="00F34A36">
      <w:pPr>
        <w:pStyle w:val="BodyText"/>
        <w:rPr>
          <w:b/>
          <w:sz w:val="3"/>
        </w:rPr>
        <w:sectPr w:rsidR="00F34A36">
          <w:footerReference w:type="default" r:id="rId52"/>
          <w:pgSz w:w="11910" w:h="16840"/>
          <w:pgMar w:top="0" w:right="850" w:bottom="0" w:left="708" w:header="0" w:footer="0" w:gutter="0"/>
          <w:cols w:space="720"/>
        </w:sectPr>
      </w:pPr>
    </w:p>
    <w:p w14:paraId="56AE6D58" w14:textId="77777777" w:rsidR="00F34A36" w:rsidRDefault="00842BCA">
      <w:pPr>
        <w:tabs>
          <w:tab w:val="left" w:pos="5386"/>
        </w:tabs>
        <w:ind w:left="312"/>
        <w:rPr>
          <w:sz w:val="20"/>
        </w:rPr>
      </w:pPr>
      <w:r>
        <w:rPr>
          <w:noProof/>
          <w:sz w:val="20"/>
        </w:rPr>
        <w:lastRenderedPageBreak/>
        <w:drawing>
          <wp:inline distT="0" distB="0" distL="0" distR="0" wp14:anchorId="56AE752E" wp14:editId="453DF4B7">
            <wp:extent cx="3042791" cy="4357116"/>
            <wp:effectExtent l="0" t="0" r="5715" b="5715"/>
            <wp:docPr id="104" name="Image 10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4" name="Image 104">
                      <a:extLst>
                        <a:ext uri="{C183D7F6-B498-43B3-948B-1728B52AA6E4}">
                          <adec:decorative xmlns:adec="http://schemas.microsoft.com/office/drawing/2017/decorative" val="1"/>
                        </a:ext>
                      </a:extLst>
                    </pic:cNvPr>
                    <pic:cNvPicPr/>
                  </pic:nvPicPr>
                  <pic:blipFill>
                    <a:blip r:embed="rId53" cstate="print"/>
                    <a:stretch>
                      <a:fillRect/>
                    </a:stretch>
                  </pic:blipFill>
                  <pic:spPr>
                    <a:xfrm>
                      <a:off x="0" y="0"/>
                      <a:ext cx="3042791" cy="4357116"/>
                    </a:xfrm>
                    <a:prstGeom prst="rect">
                      <a:avLst/>
                    </a:prstGeom>
                  </pic:spPr>
                </pic:pic>
              </a:graphicData>
            </a:graphic>
          </wp:inline>
        </w:drawing>
      </w:r>
      <w:r>
        <w:rPr>
          <w:sz w:val="20"/>
        </w:rPr>
        <w:tab/>
      </w:r>
      <w:r>
        <w:rPr>
          <w:noProof/>
          <w:sz w:val="20"/>
        </w:rPr>
        <w:drawing>
          <wp:inline distT="0" distB="0" distL="0" distR="0" wp14:anchorId="56AE7530" wp14:editId="289EA763">
            <wp:extent cx="3042782" cy="4357116"/>
            <wp:effectExtent l="0" t="0" r="5715" b="5715"/>
            <wp:docPr id="105" name="Image 1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5" name="Image 105">
                      <a:extLst>
                        <a:ext uri="{C183D7F6-B498-43B3-948B-1728B52AA6E4}">
                          <adec:decorative xmlns:adec="http://schemas.microsoft.com/office/drawing/2017/decorative" val="1"/>
                        </a:ext>
                      </a:extLst>
                    </pic:cNvPr>
                    <pic:cNvPicPr/>
                  </pic:nvPicPr>
                  <pic:blipFill>
                    <a:blip r:embed="rId54" cstate="print"/>
                    <a:stretch>
                      <a:fillRect/>
                    </a:stretch>
                  </pic:blipFill>
                  <pic:spPr>
                    <a:xfrm>
                      <a:off x="0" y="0"/>
                      <a:ext cx="3042782" cy="4357116"/>
                    </a:xfrm>
                    <a:prstGeom prst="rect">
                      <a:avLst/>
                    </a:prstGeom>
                  </pic:spPr>
                </pic:pic>
              </a:graphicData>
            </a:graphic>
          </wp:inline>
        </w:drawing>
      </w:r>
    </w:p>
    <w:p w14:paraId="56AE6D59" w14:textId="77777777" w:rsidR="00F34A36" w:rsidRDefault="00842BCA">
      <w:pPr>
        <w:pStyle w:val="BodyText"/>
        <w:spacing w:before="30"/>
        <w:ind w:left="0"/>
        <w:rPr>
          <w:b/>
          <w:sz w:val="20"/>
        </w:rPr>
      </w:pPr>
      <w:r>
        <w:rPr>
          <w:b/>
          <w:noProof/>
          <w:sz w:val="20"/>
        </w:rPr>
        <w:drawing>
          <wp:anchor distT="0" distB="0" distL="0" distR="0" simplePos="0" relativeHeight="487604224" behindDoc="1" locked="0" layoutInCell="1" allowOverlap="1" wp14:anchorId="56AE7532" wp14:editId="0319A7A3">
            <wp:simplePos x="0" y="0"/>
            <wp:positionH relativeFrom="page">
              <wp:posOffset>648004</wp:posOffset>
            </wp:positionH>
            <wp:positionV relativeFrom="paragraph">
              <wp:posOffset>180530</wp:posOffset>
            </wp:positionV>
            <wp:extent cx="2982508" cy="4270819"/>
            <wp:effectExtent l="0" t="0" r="8890" b="0"/>
            <wp:wrapTopAndBottom/>
            <wp:docPr id="106" name="Image 10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6" name="Image 106">
                      <a:extLst>
                        <a:ext uri="{C183D7F6-B498-43B3-948B-1728B52AA6E4}">
                          <adec:decorative xmlns:adec="http://schemas.microsoft.com/office/drawing/2017/decorative" val="1"/>
                        </a:ext>
                      </a:extLst>
                    </pic:cNvPr>
                    <pic:cNvPicPr/>
                  </pic:nvPicPr>
                  <pic:blipFill>
                    <a:blip r:embed="rId55" cstate="print"/>
                    <a:stretch>
                      <a:fillRect/>
                    </a:stretch>
                  </pic:blipFill>
                  <pic:spPr>
                    <a:xfrm>
                      <a:off x="0" y="0"/>
                      <a:ext cx="2982508" cy="4270819"/>
                    </a:xfrm>
                    <a:prstGeom prst="rect">
                      <a:avLst/>
                    </a:prstGeom>
                  </pic:spPr>
                </pic:pic>
              </a:graphicData>
            </a:graphic>
          </wp:anchor>
        </w:drawing>
      </w:r>
      <w:r>
        <w:rPr>
          <w:b/>
          <w:noProof/>
          <w:sz w:val="20"/>
        </w:rPr>
        <w:drawing>
          <wp:anchor distT="0" distB="0" distL="0" distR="0" simplePos="0" relativeHeight="487604736" behindDoc="1" locked="0" layoutInCell="1" allowOverlap="1" wp14:anchorId="56AE7534" wp14:editId="44E3BEDE">
            <wp:simplePos x="0" y="0"/>
            <wp:positionH relativeFrom="page">
              <wp:posOffset>3870007</wp:posOffset>
            </wp:positionH>
            <wp:positionV relativeFrom="paragraph">
              <wp:posOffset>180530</wp:posOffset>
            </wp:positionV>
            <wp:extent cx="2982508" cy="4270819"/>
            <wp:effectExtent l="0" t="0" r="8890" b="0"/>
            <wp:wrapTopAndBottom/>
            <wp:docPr id="107" name="Image 10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7" name="Image 107">
                      <a:extLst>
                        <a:ext uri="{C183D7F6-B498-43B3-948B-1728B52AA6E4}">
                          <adec:decorative xmlns:adec="http://schemas.microsoft.com/office/drawing/2017/decorative" val="1"/>
                        </a:ext>
                      </a:extLst>
                    </pic:cNvPr>
                    <pic:cNvPicPr/>
                  </pic:nvPicPr>
                  <pic:blipFill>
                    <a:blip r:embed="rId56" cstate="print"/>
                    <a:stretch>
                      <a:fillRect/>
                    </a:stretch>
                  </pic:blipFill>
                  <pic:spPr>
                    <a:xfrm>
                      <a:off x="0" y="0"/>
                      <a:ext cx="2982508" cy="4270819"/>
                    </a:xfrm>
                    <a:prstGeom prst="rect">
                      <a:avLst/>
                    </a:prstGeom>
                  </pic:spPr>
                </pic:pic>
              </a:graphicData>
            </a:graphic>
          </wp:anchor>
        </w:drawing>
      </w:r>
    </w:p>
    <w:p w14:paraId="56AE6D5A" w14:textId="77777777" w:rsidR="00F34A36" w:rsidRDefault="00F34A36">
      <w:pPr>
        <w:pStyle w:val="BodyText"/>
        <w:rPr>
          <w:b/>
          <w:sz w:val="20"/>
        </w:rPr>
        <w:sectPr w:rsidR="00F34A36">
          <w:footerReference w:type="even" r:id="rId57"/>
          <w:pgSz w:w="11910" w:h="16840"/>
          <w:pgMar w:top="1680" w:right="850" w:bottom="720" w:left="708" w:header="0" w:footer="521" w:gutter="0"/>
          <w:pgNumType w:start="14"/>
          <w:cols w:space="720"/>
        </w:sectPr>
      </w:pPr>
    </w:p>
    <w:p w14:paraId="56AE6D5B" w14:textId="77777777" w:rsidR="00F34A36" w:rsidRDefault="00842BCA">
      <w:pPr>
        <w:pStyle w:val="Heading3"/>
      </w:pPr>
      <w:bookmarkStart w:id="27" w:name="Membership_and_community_engagement"/>
      <w:bookmarkStart w:id="28" w:name="_bookmark4"/>
      <w:bookmarkEnd w:id="27"/>
      <w:bookmarkEnd w:id="28"/>
      <w:r>
        <w:rPr>
          <w:color w:val="00884F"/>
        </w:rPr>
        <w:lastRenderedPageBreak/>
        <w:t>Membership</w:t>
      </w:r>
      <w:r>
        <w:rPr>
          <w:color w:val="00884F"/>
          <w:spacing w:val="-12"/>
        </w:rPr>
        <w:t xml:space="preserve"> </w:t>
      </w:r>
      <w:r>
        <w:rPr>
          <w:color w:val="00884F"/>
          <w:spacing w:val="-5"/>
        </w:rPr>
        <w:t>and</w:t>
      </w:r>
    </w:p>
    <w:p w14:paraId="56AE6D5C" w14:textId="77777777" w:rsidR="00F34A36" w:rsidRDefault="00842BCA">
      <w:pPr>
        <w:spacing w:before="59"/>
        <w:ind w:left="312"/>
        <w:rPr>
          <w:rFonts w:ascii="VAG Rounded"/>
          <w:b/>
          <w:sz w:val="64"/>
        </w:rPr>
      </w:pPr>
      <w:r>
        <w:rPr>
          <w:rFonts w:ascii="VAG Rounded"/>
          <w:b/>
          <w:color w:val="00884F"/>
          <w:sz w:val="64"/>
        </w:rPr>
        <w:t xml:space="preserve">community </w:t>
      </w:r>
      <w:r>
        <w:rPr>
          <w:rFonts w:ascii="VAG Rounded"/>
          <w:b/>
          <w:color w:val="00884F"/>
          <w:spacing w:val="-2"/>
          <w:sz w:val="64"/>
        </w:rPr>
        <w:t>engagement</w:t>
      </w:r>
    </w:p>
    <w:p w14:paraId="56AE6D5D" w14:textId="77777777" w:rsidR="00F34A36" w:rsidRDefault="00842BCA">
      <w:pPr>
        <w:spacing w:before="603" w:line="278" w:lineRule="auto"/>
        <w:ind w:left="312" w:right="623"/>
        <w:rPr>
          <w:b/>
          <w:sz w:val="30"/>
        </w:rPr>
      </w:pPr>
      <w:r>
        <w:rPr>
          <w:b/>
          <w:sz w:val="30"/>
        </w:rPr>
        <w:t>During 2025–26, PWDA membership grew by 19%. We also created</w:t>
      </w:r>
      <w:r>
        <w:rPr>
          <w:b/>
          <w:spacing w:val="-4"/>
          <w:sz w:val="30"/>
        </w:rPr>
        <w:t xml:space="preserve"> </w:t>
      </w:r>
      <w:r>
        <w:rPr>
          <w:b/>
          <w:sz w:val="30"/>
        </w:rPr>
        <w:t>more</w:t>
      </w:r>
      <w:r>
        <w:rPr>
          <w:b/>
          <w:spacing w:val="-4"/>
          <w:sz w:val="30"/>
        </w:rPr>
        <w:t xml:space="preserve"> </w:t>
      </w:r>
      <w:r>
        <w:rPr>
          <w:b/>
          <w:sz w:val="30"/>
        </w:rPr>
        <w:t>opportunities</w:t>
      </w:r>
      <w:r>
        <w:rPr>
          <w:b/>
          <w:spacing w:val="-4"/>
          <w:sz w:val="30"/>
        </w:rPr>
        <w:t xml:space="preserve"> </w:t>
      </w:r>
      <w:r>
        <w:rPr>
          <w:b/>
          <w:sz w:val="30"/>
        </w:rPr>
        <w:t>for</w:t>
      </w:r>
      <w:r>
        <w:rPr>
          <w:b/>
          <w:spacing w:val="-4"/>
          <w:sz w:val="30"/>
        </w:rPr>
        <w:t xml:space="preserve"> </w:t>
      </w:r>
      <w:r>
        <w:rPr>
          <w:b/>
          <w:sz w:val="30"/>
        </w:rPr>
        <w:t>members</w:t>
      </w:r>
      <w:r>
        <w:rPr>
          <w:b/>
          <w:spacing w:val="-4"/>
          <w:sz w:val="30"/>
        </w:rPr>
        <w:t xml:space="preserve"> </w:t>
      </w:r>
      <w:r>
        <w:rPr>
          <w:b/>
          <w:sz w:val="30"/>
        </w:rPr>
        <w:t>to</w:t>
      </w:r>
      <w:r>
        <w:rPr>
          <w:b/>
          <w:spacing w:val="-4"/>
          <w:sz w:val="30"/>
        </w:rPr>
        <w:t xml:space="preserve"> </w:t>
      </w:r>
      <w:r>
        <w:rPr>
          <w:b/>
          <w:sz w:val="30"/>
        </w:rPr>
        <w:t>have</w:t>
      </w:r>
      <w:r>
        <w:rPr>
          <w:b/>
          <w:spacing w:val="-4"/>
          <w:sz w:val="30"/>
        </w:rPr>
        <w:t xml:space="preserve"> </w:t>
      </w:r>
      <w:r>
        <w:rPr>
          <w:b/>
          <w:sz w:val="30"/>
        </w:rPr>
        <w:t>a</w:t>
      </w:r>
      <w:r>
        <w:rPr>
          <w:b/>
          <w:spacing w:val="-4"/>
          <w:sz w:val="30"/>
        </w:rPr>
        <w:t xml:space="preserve"> </w:t>
      </w:r>
      <w:r>
        <w:rPr>
          <w:b/>
          <w:sz w:val="30"/>
        </w:rPr>
        <w:t>say</w:t>
      </w:r>
      <w:r>
        <w:rPr>
          <w:b/>
          <w:spacing w:val="-4"/>
          <w:sz w:val="30"/>
        </w:rPr>
        <w:t xml:space="preserve"> </w:t>
      </w:r>
      <w:r>
        <w:rPr>
          <w:b/>
          <w:sz w:val="30"/>
        </w:rPr>
        <w:t>through consultations, events, webinars and campaigns. This helped</w:t>
      </w:r>
    </w:p>
    <w:p w14:paraId="56AE6D5E" w14:textId="77777777" w:rsidR="00F34A36" w:rsidRDefault="00842BCA">
      <w:pPr>
        <w:spacing w:line="278" w:lineRule="auto"/>
        <w:ind w:left="312"/>
        <w:rPr>
          <w:b/>
          <w:sz w:val="30"/>
        </w:rPr>
      </w:pPr>
      <w:r>
        <w:rPr>
          <w:b/>
          <w:sz w:val="30"/>
        </w:rPr>
        <w:t>ensure</w:t>
      </w:r>
      <w:r>
        <w:rPr>
          <w:b/>
          <w:spacing w:val="-4"/>
          <w:sz w:val="30"/>
        </w:rPr>
        <w:t xml:space="preserve"> </w:t>
      </w:r>
      <w:r>
        <w:rPr>
          <w:b/>
          <w:sz w:val="30"/>
        </w:rPr>
        <w:t>our</w:t>
      </w:r>
      <w:r>
        <w:rPr>
          <w:b/>
          <w:spacing w:val="-4"/>
          <w:sz w:val="30"/>
        </w:rPr>
        <w:t xml:space="preserve"> </w:t>
      </w:r>
      <w:r>
        <w:rPr>
          <w:b/>
          <w:sz w:val="30"/>
        </w:rPr>
        <w:t>advocacy</w:t>
      </w:r>
      <w:r>
        <w:rPr>
          <w:b/>
          <w:spacing w:val="-4"/>
          <w:sz w:val="30"/>
        </w:rPr>
        <w:t xml:space="preserve"> </w:t>
      </w:r>
      <w:r>
        <w:rPr>
          <w:b/>
          <w:sz w:val="30"/>
        </w:rPr>
        <w:t>was</w:t>
      </w:r>
      <w:r>
        <w:rPr>
          <w:b/>
          <w:spacing w:val="-4"/>
          <w:sz w:val="30"/>
        </w:rPr>
        <w:t xml:space="preserve"> </w:t>
      </w:r>
      <w:r>
        <w:rPr>
          <w:b/>
          <w:sz w:val="30"/>
        </w:rPr>
        <w:t>shaped</w:t>
      </w:r>
      <w:r>
        <w:rPr>
          <w:b/>
          <w:spacing w:val="-4"/>
          <w:sz w:val="30"/>
        </w:rPr>
        <w:t xml:space="preserve"> </w:t>
      </w:r>
      <w:r>
        <w:rPr>
          <w:b/>
          <w:sz w:val="30"/>
        </w:rPr>
        <w:t>by</w:t>
      </w:r>
      <w:r>
        <w:rPr>
          <w:b/>
          <w:spacing w:val="-4"/>
          <w:sz w:val="30"/>
        </w:rPr>
        <w:t xml:space="preserve"> </w:t>
      </w:r>
      <w:r>
        <w:rPr>
          <w:b/>
          <w:sz w:val="30"/>
        </w:rPr>
        <w:t>the</w:t>
      </w:r>
      <w:r>
        <w:rPr>
          <w:b/>
          <w:spacing w:val="-4"/>
          <w:sz w:val="30"/>
        </w:rPr>
        <w:t xml:space="preserve"> </w:t>
      </w:r>
      <w:r>
        <w:rPr>
          <w:b/>
          <w:sz w:val="30"/>
        </w:rPr>
        <w:t>experiences,</w:t>
      </w:r>
      <w:r>
        <w:rPr>
          <w:b/>
          <w:spacing w:val="-4"/>
          <w:sz w:val="30"/>
        </w:rPr>
        <w:t xml:space="preserve"> </w:t>
      </w:r>
      <w:r>
        <w:rPr>
          <w:b/>
          <w:sz w:val="30"/>
        </w:rPr>
        <w:t>expertise</w:t>
      </w:r>
      <w:r>
        <w:rPr>
          <w:b/>
          <w:spacing w:val="-4"/>
          <w:sz w:val="30"/>
        </w:rPr>
        <w:t xml:space="preserve"> </w:t>
      </w:r>
      <w:r>
        <w:rPr>
          <w:b/>
          <w:sz w:val="30"/>
        </w:rPr>
        <w:t>and priorities of people with all kinds of disability across Australia.</w:t>
      </w:r>
    </w:p>
    <w:p w14:paraId="56AE6D5F" w14:textId="77777777" w:rsidR="00F34A36" w:rsidRDefault="00F34A36">
      <w:pPr>
        <w:pStyle w:val="BodyText"/>
        <w:spacing w:before="175"/>
        <w:ind w:left="0"/>
        <w:rPr>
          <w:b/>
          <w:sz w:val="30"/>
        </w:rPr>
      </w:pPr>
    </w:p>
    <w:p w14:paraId="56AE6D60" w14:textId="77777777" w:rsidR="00F34A36" w:rsidRDefault="00842BCA">
      <w:pPr>
        <w:pStyle w:val="Heading4"/>
        <w:spacing w:before="0"/>
      </w:pPr>
      <w:bookmarkStart w:id="29" w:name="Elevating_disability_voices_"/>
      <w:bookmarkEnd w:id="29"/>
      <w:r>
        <w:rPr>
          <w:color w:val="005496"/>
        </w:rPr>
        <w:t>Elevating</w:t>
      </w:r>
      <w:r>
        <w:rPr>
          <w:color w:val="005496"/>
          <w:spacing w:val="-5"/>
        </w:rPr>
        <w:t xml:space="preserve"> </w:t>
      </w:r>
      <w:r>
        <w:rPr>
          <w:color w:val="005496"/>
        </w:rPr>
        <w:t>disability</w:t>
      </w:r>
      <w:r>
        <w:rPr>
          <w:color w:val="005496"/>
          <w:spacing w:val="-4"/>
        </w:rPr>
        <w:t xml:space="preserve"> </w:t>
      </w:r>
      <w:r>
        <w:rPr>
          <w:color w:val="005496"/>
          <w:spacing w:val="-2"/>
        </w:rPr>
        <w:t>voices</w:t>
      </w:r>
    </w:p>
    <w:p w14:paraId="56AE6D61" w14:textId="77777777" w:rsidR="00F34A36" w:rsidRDefault="00F34A36">
      <w:pPr>
        <w:pStyle w:val="BodyText"/>
        <w:spacing w:before="47"/>
        <w:ind w:left="0"/>
        <w:rPr>
          <w:rFonts w:ascii="VAG Rounded"/>
          <w:b/>
          <w:sz w:val="20"/>
        </w:rPr>
      </w:pPr>
    </w:p>
    <w:p w14:paraId="56AE6D62" w14:textId="77777777" w:rsidR="00F34A36" w:rsidRDefault="00F34A36">
      <w:pPr>
        <w:pStyle w:val="BodyText"/>
        <w:rPr>
          <w:rFonts w:ascii="VAG Rounded"/>
          <w:b/>
          <w:sz w:val="20"/>
        </w:rPr>
        <w:sectPr w:rsidR="00F34A36">
          <w:footerReference w:type="default" r:id="rId58"/>
          <w:pgSz w:w="11910" w:h="16840"/>
          <w:pgMar w:top="1600" w:right="850" w:bottom="280" w:left="708" w:header="0" w:footer="0" w:gutter="0"/>
          <w:cols w:space="720"/>
        </w:sectPr>
      </w:pPr>
    </w:p>
    <w:p w14:paraId="56AE6D63" w14:textId="77777777" w:rsidR="00F34A36" w:rsidRDefault="00842BCA">
      <w:pPr>
        <w:pStyle w:val="BodyText"/>
        <w:spacing w:before="93" w:line="312" w:lineRule="auto"/>
        <w:ind w:right="48"/>
      </w:pPr>
      <w:r>
        <w:t>Members played a central role in shaping PWDA’s work throughout the year. Their lived experience and expertise informed government submissions and advocacy priorities,</w:t>
      </w:r>
      <w:r>
        <w:rPr>
          <w:spacing w:val="-8"/>
        </w:rPr>
        <w:t xml:space="preserve"> </w:t>
      </w:r>
      <w:r>
        <w:t>while</w:t>
      </w:r>
      <w:r>
        <w:rPr>
          <w:spacing w:val="-8"/>
        </w:rPr>
        <w:t xml:space="preserve"> </w:t>
      </w:r>
      <w:r>
        <w:t>member</w:t>
      </w:r>
      <w:r>
        <w:rPr>
          <w:spacing w:val="-8"/>
        </w:rPr>
        <w:t xml:space="preserve"> </w:t>
      </w:r>
      <w:r>
        <w:t>stories</w:t>
      </w:r>
      <w:r>
        <w:rPr>
          <w:spacing w:val="-8"/>
        </w:rPr>
        <w:t xml:space="preserve"> </w:t>
      </w:r>
      <w:r>
        <w:t>helped</w:t>
      </w:r>
      <w:r>
        <w:rPr>
          <w:spacing w:val="-8"/>
        </w:rPr>
        <w:t xml:space="preserve"> </w:t>
      </w:r>
      <w:r>
        <w:t xml:space="preserve">bring disability voices and experiences directly into our campaigns, media and public </w:t>
      </w:r>
      <w:r>
        <w:rPr>
          <w:spacing w:val="-2"/>
        </w:rPr>
        <w:t>conversations.</w:t>
      </w:r>
    </w:p>
    <w:p w14:paraId="56AE6D64" w14:textId="77777777" w:rsidR="00F34A36" w:rsidRDefault="00842BCA">
      <w:pPr>
        <w:pStyle w:val="BodyText"/>
        <w:spacing w:before="236" w:line="312" w:lineRule="auto"/>
        <w:ind w:right="38"/>
      </w:pPr>
      <w:r>
        <w:t>We also brought members together through events and community forums, creating opportunities</w:t>
      </w:r>
      <w:r>
        <w:rPr>
          <w:spacing w:val="-7"/>
        </w:rPr>
        <w:t xml:space="preserve"> </w:t>
      </w:r>
      <w:r>
        <w:t>to</w:t>
      </w:r>
      <w:r>
        <w:rPr>
          <w:spacing w:val="-7"/>
        </w:rPr>
        <w:t xml:space="preserve"> </w:t>
      </w:r>
      <w:r>
        <w:t>connect</w:t>
      </w:r>
      <w:r>
        <w:rPr>
          <w:spacing w:val="-7"/>
        </w:rPr>
        <w:t xml:space="preserve"> </w:t>
      </w:r>
      <w:r>
        <w:t>with</w:t>
      </w:r>
      <w:r>
        <w:rPr>
          <w:spacing w:val="-7"/>
        </w:rPr>
        <w:t xml:space="preserve"> </w:t>
      </w:r>
      <w:r>
        <w:t>each</w:t>
      </w:r>
      <w:r>
        <w:rPr>
          <w:spacing w:val="-7"/>
        </w:rPr>
        <w:t xml:space="preserve"> </w:t>
      </w:r>
      <w:r>
        <w:t>other</w:t>
      </w:r>
      <w:r>
        <w:rPr>
          <w:spacing w:val="-7"/>
        </w:rPr>
        <w:t xml:space="preserve"> </w:t>
      </w:r>
      <w:r>
        <w:t xml:space="preserve">and hear from new voices, including members who joined us as speakers, presenters and </w:t>
      </w:r>
      <w:r>
        <w:rPr>
          <w:spacing w:val="-2"/>
        </w:rPr>
        <w:t>performers.</w:t>
      </w:r>
    </w:p>
    <w:p w14:paraId="56AE6D65" w14:textId="77777777" w:rsidR="00F34A36" w:rsidRDefault="00842BCA">
      <w:pPr>
        <w:pStyle w:val="BodyText"/>
        <w:spacing w:before="234" w:line="312" w:lineRule="auto"/>
        <w:ind w:right="182"/>
        <w:jc w:val="both"/>
      </w:pPr>
      <w:r>
        <w:t>PWDA</w:t>
      </w:r>
      <w:r>
        <w:rPr>
          <w:spacing w:val="-17"/>
        </w:rPr>
        <w:t xml:space="preserve"> </w:t>
      </w:r>
      <w:r>
        <w:t>member,</w:t>
      </w:r>
      <w:r>
        <w:rPr>
          <w:spacing w:val="-17"/>
        </w:rPr>
        <w:t xml:space="preserve"> </w:t>
      </w:r>
      <w:r>
        <w:t>Margie</w:t>
      </w:r>
      <w:r>
        <w:rPr>
          <w:spacing w:val="-16"/>
        </w:rPr>
        <w:t xml:space="preserve"> </w:t>
      </w:r>
      <w:r>
        <w:t>McCumstie</w:t>
      </w:r>
      <w:r>
        <w:rPr>
          <w:spacing w:val="-15"/>
        </w:rPr>
        <w:t xml:space="preserve"> </w:t>
      </w:r>
      <w:r>
        <w:t>hosted PWDA’s</w:t>
      </w:r>
      <w:r>
        <w:rPr>
          <w:spacing w:val="-5"/>
        </w:rPr>
        <w:t xml:space="preserve"> </w:t>
      </w:r>
      <w:r>
        <w:t>InFocus:</w:t>
      </w:r>
      <w:r>
        <w:rPr>
          <w:spacing w:val="-5"/>
        </w:rPr>
        <w:t xml:space="preserve"> </w:t>
      </w:r>
      <w:r>
        <w:t>Queer</w:t>
      </w:r>
      <w:r>
        <w:rPr>
          <w:spacing w:val="-5"/>
        </w:rPr>
        <w:t xml:space="preserve"> </w:t>
      </w:r>
      <w:r>
        <w:t>&amp;</w:t>
      </w:r>
      <w:r>
        <w:rPr>
          <w:spacing w:val="-5"/>
        </w:rPr>
        <w:t xml:space="preserve"> </w:t>
      </w:r>
      <w:r>
        <w:t>Disabled</w:t>
      </w:r>
      <w:r>
        <w:rPr>
          <w:spacing w:val="-5"/>
        </w:rPr>
        <w:t xml:space="preserve"> </w:t>
      </w:r>
      <w:r>
        <w:t>online event, held on 18 February 2026.</w:t>
      </w:r>
    </w:p>
    <w:p w14:paraId="56AE6D66" w14:textId="77777777" w:rsidR="00F34A36" w:rsidRDefault="00842BCA">
      <w:pPr>
        <w:pStyle w:val="BodyText"/>
        <w:spacing w:before="11" w:after="24"/>
        <w:ind w:left="0"/>
        <w:rPr>
          <w:sz w:val="9"/>
        </w:rPr>
      </w:pPr>
      <w:r>
        <w:br w:type="column"/>
      </w:r>
    </w:p>
    <w:p w14:paraId="56AE6D67" w14:textId="77777777" w:rsidR="00F34A36" w:rsidRDefault="00842BCA">
      <w:pPr>
        <w:ind w:left="312"/>
        <w:rPr>
          <w:sz w:val="20"/>
        </w:rPr>
      </w:pPr>
      <w:r>
        <w:rPr>
          <w:noProof/>
          <w:sz w:val="20"/>
        </w:rPr>
        <w:drawing>
          <wp:inline distT="0" distB="0" distL="0" distR="0" wp14:anchorId="56AE7536" wp14:editId="56AE7537">
            <wp:extent cx="3001453" cy="1197864"/>
            <wp:effectExtent l="0" t="0" r="0" b="0"/>
            <wp:docPr id="108" name="Image 108" descr="Screenshot of an online video meeting with five participants, including a PWDA representative and an Auslan interprete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8" name="Image 108" descr="Screenshot of an online video meeting with five participants, including a PWDA representative and an Auslan interpreter."/>
                    <pic:cNvPicPr/>
                  </pic:nvPicPr>
                  <pic:blipFill>
                    <a:blip r:embed="rId59" cstate="print"/>
                    <a:stretch>
                      <a:fillRect/>
                    </a:stretch>
                  </pic:blipFill>
                  <pic:spPr>
                    <a:xfrm>
                      <a:off x="0" y="0"/>
                      <a:ext cx="3001453" cy="1197864"/>
                    </a:xfrm>
                    <a:prstGeom prst="rect">
                      <a:avLst/>
                    </a:prstGeom>
                  </pic:spPr>
                </pic:pic>
              </a:graphicData>
            </a:graphic>
          </wp:inline>
        </w:drawing>
      </w:r>
    </w:p>
    <w:p w14:paraId="56AE6D68" w14:textId="77777777" w:rsidR="00F34A36" w:rsidRDefault="00F34A36">
      <w:pPr>
        <w:pStyle w:val="BodyText"/>
        <w:ind w:left="0"/>
        <w:rPr>
          <w:sz w:val="20"/>
        </w:rPr>
      </w:pPr>
    </w:p>
    <w:p w14:paraId="56AE6D69" w14:textId="77777777" w:rsidR="00F34A36" w:rsidRDefault="00842BCA">
      <w:pPr>
        <w:pStyle w:val="BodyText"/>
        <w:spacing w:before="41"/>
        <w:ind w:left="0"/>
        <w:rPr>
          <w:sz w:val="20"/>
        </w:rPr>
      </w:pPr>
      <w:r>
        <w:rPr>
          <w:noProof/>
          <w:sz w:val="20"/>
        </w:rPr>
        <mc:AlternateContent>
          <mc:Choice Requires="wps">
            <w:drawing>
              <wp:anchor distT="0" distB="0" distL="0" distR="0" simplePos="0" relativeHeight="487605248" behindDoc="1" locked="0" layoutInCell="1" allowOverlap="1" wp14:anchorId="56AE7538" wp14:editId="56AE7539">
                <wp:simplePos x="0" y="0"/>
                <wp:positionH relativeFrom="page">
                  <wp:posOffset>3873197</wp:posOffset>
                </wp:positionH>
                <wp:positionV relativeFrom="paragraph">
                  <wp:posOffset>187808</wp:posOffset>
                </wp:positionV>
                <wp:extent cx="393700" cy="282575"/>
                <wp:effectExtent l="0" t="0" r="0" b="0"/>
                <wp:wrapTopAndBottom/>
                <wp:docPr id="109" name="Graphic 1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312051" y="0"/>
                              </a:moveTo>
                              <a:lnTo>
                                <a:pt x="267106" y="13539"/>
                              </a:lnTo>
                              <a:lnTo>
                                <a:pt x="235302" y="53754"/>
                              </a:lnTo>
                              <a:lnTo>
                                <a:pt x="229031" y="94691"/>
                              </a:lnTo>
                              <a:lnTo>
                                <a:pt x="230017" y="111815"/>
                              </a:lnTo>
                              <a:lnTo>
                                <a:pt x="244708" y="163574"/>
                              </a:lnTo>
                              <a:lnTo>
                                <a:pt x="261791" y="197718"/>
                              </a:lnTo>
                              <a:lnTo>
                                <a:pt x="291528" y="244678"/>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87" y="1650"/>
                              </a:lnTo>
                              <a:lnTo>
                                <a:pt x="312051" y="0"/>
                              </a:lnTo>
                              <a:close/>
                            </a:path>
                            <a:path w="393700" h="282575">
                              <a:moveTo>
                                <a:pt x="83019" y="0"/>
                              </a:moveTo>
                              <a:lnTo>
                                <a:pt x="38074" y="13539"/>
                              </a:lnTo>
                              <a:lnTo>
                                <a:pt x="6270" y="53754"/>
                              </a:lnTo>
                              <a:lnTo>
                                <a:pt x="0" y="94691"/>
                              </a:lnTo>
                              <a:lnTo>
                                <a:pt x="985" y="111815"/>
                              </a:lnTo>
                              <a:lnTo>
                                <a:pt x="15677" y="163574"/>
                              </a:lnTo>
                              <a:lnTo>
                                <a:pt x="32759" y="197718"/>
                              </a:lnTo>
                              <a:lnTo>
                                <a:pt x="62496" y="244678"/>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23D74B50" id="Graphic 109" o:spid="_x0000_s1026" style="position:absolute;margin-left:305pt;margin-top:14.8pt;width:31pt;height:22.25pt;z-index:-15711232;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SA53pQMAANoLAAAOAAAAZHJzL2Uyb0RvYy54bWysVl1v2zYUfR+w/yDofTG/KRlxiqFFhwFF&#10;V6AZ9kzLUixMEjWSsZ1/v0tSdIIFFbOiL9KVeXR17tfxvX13GYfi1Brb62lX4htUFu3U6EM/PezK&#10;P+8//lKVhXVqOqhBT+2ufGpt+e7u559uz/O2Jfqoh0NrCnAy2e153pVH5+btZmObYzsqe6PndoLD&#10;TptROXg0D5uDUWfwPg4bgpDYnLU5zEY3rbXw64d4WN4F/13XNu6PrrOtK4ZdCdxcuJpw3fvr5u5W&#10;bR+Mmo99s9BQ38FiVP0EH726+qCcKh5N/8rV2DdGW925m0aPG911fdOGGCAajP4TzdejmtsQCyTH&#10;ztc02R/ntvl8+jp/MZ66nT/p5m8LGdmcZ7u9nvgHu2AunRk9FogXl5DFp2sW24srGviR1lQiyHUD&#10;R6QiXHKf5Y3appebR+t+a3VwpE6frItFOCRLHZPVXKZkGiilL+IQiujKAopoygKKuI9FnJXz73l2&#10;3izOz0yOVyL+dNSn9l4HnPNBUEwQx2WRIgGmz5BhegklQmIkAhRTTuslsARK9zn4JYBAJIA5lZyt&#10;g0mNaCRRM1HjdTBFCMtIA+MKpwSn76f7woMxiWAMIT4sKJcZIgJL+HxA11Liap1JjTmJvgljQq6j&#10;KUGC1cE3NAarM2gpaxSZvAlNkVh8S44pXeVNoZCCRSaCMyrW0YwRwSOaUEYyvkkNoJhBCU2y3iXe&#10;nZ8WXx2JOFqvJeWMpOrka0kriqvIG1OMyXpXwdym6lQVq4I2wiykZkr32FS0JuAy0JbgeL2nqKgp&#10;NKmPkQhaZzwTWVdLcwuewb4e3USzGbRto+54Ofj/slBRhGM/JQ7fUgVaIRiqUMGsKAgiY7HzkhBx&#10;eTWoU4nzUoC5kCm1WSWgRPKYAJwXAgHjHIXxDTpQYxCZ2A55GcCsqtJgvwXNEF1852UA08orRWzM&#10;rAxg0LqEzssARogs8o/zMoAxJWIR6bwMYMKJWEQjLwOYM8xjlG+QAdDFVJ28DMAfCgKB8wnMywBm&#10;iFRJdHMyUFc1X6QrpwKvJ/WbIgB6dt0TwH65iVg99IeP/TB4qbDmYf9+MMVJ+b0Rcd/cUUxewMKa&#10;FDcjvyPt9eHpiynOsEzuSvvPozJtWQy/T7CtQalcMkwy9skwbnivw34aVMpYd3/5S5m5mMHclQ4W&#10;q8867YJqm1YmH8sV69+c9K+PTne936cCt8hoeYAFMmxhy7LrN9SXzwH1vJLf/QsAAP//AwBQSwME&#10;FAAGAAgAAAAhAK8F9czdAAAACQEAAA8AAABkcnMvZG93bnJldi54bWxMj8FOwzAQRO9I/IO1SNyo&#10;kwglEOJUFVIlrrS99ObGSxLVXofYbQxfz3KC4+yMZt806+SsuOIcRk8K8lUGAqnzZqRewWG/fXgC&#10;EaImo60nVPCFAdbt7U2ja+MXesfrLvaCSyjUWsEQ41RLGboBnQ4rPyGx9+FnpyPLuZdm1guXOyuL&#10;LCul0yPxh0FP+Dpgd95dnIJPm2Fl7OaYEn2fi+XNbA/7qNT9Xdq8gIiY4l8YfvEZHVpmOvkLmSCs&#10;gjLPeEtUUDyXIDhQVgUfTgqqxxxk28j/C9ofAAAA//8DAFBLAQItABQABgAIAAAAIQC2gziS/gAA&#10;AOEBAAATAAAAAAAAAAAAAAAAAAAAAABbQ29udGVudF9UeXBlc10ueG1sUEsBAi0AFAAGAAgAAAAh&#10;ADj9If/WAAAAlAEAAAsAAAAAAAAAAAAAAAAALwEAAF9yZWxzLy5yZWxzUEsBAi0AFAAGAAgAAAAh&#10;ADhIDnelAwAA2gsAAA4AAAAAAAAAAAAAAAAALgIAAGRycy9lMm9Eb2MueG1sUEsBAi0AFAAGAAgA&#10;AAAhAK8F9czdAAAACQEAAA8AAAAAAAAAAAAAAAAA/wUAAGRycy9kb3ducmV2LnhtbFBLBQYAAAAA&#10;BAAEAPMAAAAJBwAAAAA=&#10;" path="m312051,l267106,13539,235302,53754r-6271,40937l230017,111815r14691,51759l261791,197718r29737,46960l320649,282498r57252,l373069,275133r-5905,-9697l344265,223423,329234,175399r13066,-4894l354291,163574r28894,-32453l393649,88480,392131,71214,369315,26390,327987,1650,312051,xem83019,l38074,13539,6270,53754,,94691r985,17124l15677,163574r17082,34144l62496,244678r29121,37820l148869,282498r-4832,-7365l138133,265436,115233,223423,100202,175399r13066,-4894l125260,163574r28893,-32453l164617,88480,163099,71214,140284,26390,98955,1650,83019,xe" fillcolor="#005496" stroked="f">
                <v:path arrowok="t"/>
                <w10:wrap type="topAndBottom" anchorx="page"/>
              </v:shape>
            </w:pict>
          </mc:Fallback>
        </mc:AlternateContent>
      </w:r>
    </w:p>
    <w:p w14:paraId="56AE6D6A" w14:textId="77777777" w:rsidR="00F34A36" w:rsidRDefault="00842BCA">
      <w:pPr>
        <w:spacing w:before="232" w:line="278" w:lineRule="auto"/>
        <w:ind w:left="709" w:right="304"/>
        <w:rPr>
          <w:b/>
          <w:sz w:val="30"/>
        </w:rPr>
      </w:pPr>
      <w:r>
        <w:rPr>
          <w:b/>
          <w:color w:val="005496"/>
          <w:sz w:val="30"/>
        </w:rPr>
        <w:t>In</w:t>
      </w:r>
      <w:r>
        <w:rPr>
          <w:b/>
          <w:color w:val="005496"/>
          <w:spacing w:val="-11"/>
          <w:sz w:val="30"/>
        </w:rPr>
        <w:t xml:space="preserve"> </w:t>
      </w:r>
      <w:r>
        <w:rPr>
          <w:b/>
          <w:color w:val="005496"/>
          <w:sz w:val="30"/>
        </w:rPr>
        <w:t>sharing</w:t>
      </w:r>
      <w:r>
        <w:rPr>
          <w:b/>
          <w:color w:val="005496"/>
          <w:spacing w:val="-11"/>
          <w:sz w:val="30"/>
        </w:rPr>
        <w:t xml:space="preserve"> </w:t>
      </w:r>
      <w:r>
        <w:rPr>
          <w:b/>
          <w:color w:val="005496"/>
          <w:sz w:val="30"/>
        </w:rPr>
        <w:t>our</w:t>
      </w:r>
      <w:r>
        <w:rPr>
          <w:b/>
          <w:color w:val="005496"/>
          <w:spacing w:val="-11"/>
          <w:sz w:val="30"/>
        </w:rPr>
        <w:t xml:space="preserve"> </w:t>
      </w:r>
      <w:r>
        <w:rPr>
          <w:b/>
          <w:color w:val="005496"/>
          <w:sz w:val="30"/>
        </w:rPr>
        <w:t>experiences, our lived realities and our needs, we shine a light on our community.</w:t>
      </w:r>
    </w:p>
    <w:p w14:paraId="56AE6D6B" w14:textId="77777777" w:rsidR="00F34A36" w:rsidRDefault="00842BCA">
      <w:pPr>
        <w:pStyle w:val="Heading9"/>
        <w:spacing w:before="89"/>
        <w:ind w:left="672"/>
      </w:pPr>
      <w:r>
        <w:rPr>
          <w:noProof/>
        </w:rPr>
        <mc:AlternateContent>
          <mc:Choice Requires="wps">
            <w:drawing>
              <wp:anchor distT="0" distB="0" distL="0" distR="0" simplePos="0" relativeHeight="485451264" behindDoc="1" locked="0" layoutInCell="1" allowOverlap="1" wp14:anchorId="56AE753A" wp14:editId="56AE753B">
                <wp:simplePos x="0" y="0"/>
                <wp:positionH relativeFrom="page">
                  <wp:posOffset>3911298</wp:posOffset>
                </wp:positionH>
                <wp:positionV relativeFrom="paragraph">
                  <wp:posOffset>-187911</wp:posOffset>
                </wp:positionV>
                <wp:extent cx="2331085" cy="750570"/>
                <wp:effectExtent l="0" t="0" r="0" b="0"/>
                <wp:wrapNone/>
                <wp:docPr id="110" name="Graphic 1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2330894" y="749973"/>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49B278F2" id="Graphic 110" o:spid="_x0000_s1026" style="position:absolute;margin-left:308pt;margin-top:-14.8pt;width:183.55pt;height:59.1pt;z-index:-17865216;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2Gj2gIAAEIHAAAOAAAAZHJzL2Uyb0RvYy54bWysVdtq3DAQfS/0H4TeG8uSJdtLdkNJSCmE&#10;NpCUPmttedfUtlxJe8nfdyRfkibgQOmLPfIcj86c0Ywur85tg47K2Fp3axxfEIxUV+iy7nZr/OPx&#10;9lOGkXWyK2WjO7XGT8riq83HD5enfqWo3uumVAZBkM6uTv0a753rV1Fki71qpb3QverAWWnTSgdL&#10;s4tKI08QvW0iSoiITtqUvdGFsha+3gxOvAnxq0oV7ntVWeVQs8bAzYWnCc+tf0abS7naGdnv62Kk&#10;If+BRSvrDjadQ91IJ9HB1G9CtXVhtNWVuyh0G+mqqgsVcoBsYvIqm4e97FXIBcSx/SyT/X9hi2/H&#10;h/7eeOq2v9PFLwuKRKfermaPX9gRc65M67FAHJ2Dik+ziursUAEfKWMxyThGBfhSTngaZI7kavq7&#10;OFj3RekQSR7vrBuqUE6W3E9Wce4m00AtfRWbUEWHEVTRYARV3A5V7KXz/3l63kSnF1T2MxPvbvVR&#10;PeoAdK/SAJbP3qZ7i2KEU5H7HQE6AaZ3H8JREScYQfKMM8GXsTGhKUgF4IQQzvlyYJoS6CcPTrgA&#10;iZdYsFwkdABnWQqbLIEFyUgcwJzmnMeL4IznY4JcpClsshQ5jpOUiBBaEEZStoxORE4GPQTjkO4y&#10;OqOUjbFFQsQyE0pJQkd0lsfvMIEiUsIC7zQmjC3HZhA6H9ROaUrFstosyRM6yJ1CmfJsMUtAsHjg&#10;nSYp48voJAG9R95Jnr+XJWMky4fTmr6FwxH3rRTO+txe8PFlAzdd6DQO5zdMQKuburytm8b3lzW7&#10;7XVj0FH6+Ut4kosx179gvbHuRtr9gAuuWZJxHA0TyM+irS6f7g06wdBeY/v7II3CqPnawVT0E34y&#10;zGRsJ8O45lqHeyC0Puz5eP4pTY/89mvsYIB909PMlatpMnkRZqz/s9OfD05XtR9bYVQOjMYFDOqg&#10;13ip+Jvg5Tqgnq++zR8AAAD//wMAUEsDBBQABgAIAAAAIQBA/7Jq4QAAAAoBAAAPAAAAZHJzL2Rv&#10;d25yZXYueG1sTI9BS8NAEIXvgv9hGcGLtJtUWdOYTRGlUKQKVr1vsmMSzM7G7LZN/73jSY/DPL73&#10;vWI1uV4ccAydJw3pPAGBVHvbUaPh/W09y0CEaMia3hNqOGGAVXl+Vpjc+iO94mEXG8EQCrnR0MY4&#10;5FKGukVnwtwPSPz79KMzkc+xkXY0R4a7Xi6SRElnOuKG1gz40GL9tds7Dap7pvTpdlNtXr5Pa//x&#10;6K/S7Y3WlxfT/R2IiFP8C8OvPqtDyU6V35MNomdGqnhL1DBbLBUITiyz6xREpSHLFMiykP8nlD8A&#10;AAD//wMAUEsBAi0AFAAGAAgAAAAhALaDOJL+AAAA4QEAABMAAAAAAAAAAAAAAAAAAAAAAFtDb250&#10;ZW50X1R5cGVzXS54bWxQSwECLQAUAAYACAAAACEAOP0h/9YAAACUAQAACwAAAAAAAAAAAAAAAAAv&#10;AQAAX3JlbHMvLnJlbHNQSwECLQAUAAYACAAAACEAyF9ho9oCAABCBwAADgAAAAAAAAAAAAAAAAAu&#10;AgAAZHJzL2Uyb0RvYy54bWxQSwECLQAUAAYACAAAACEAQP+yauEAAAAKAQAADwAAAAAAAAAAAAAA&#10;AAA0BQAAZHJzL2Rvd25yZXYueG1sUEsFBgAAAAAEAAQA8wAAAEIGAAAAAA==&#10;" path="m,l,305269r2614,48390l10275,400555r12433,45130l39642,488775r21159,40776l85914,567742r28792,35331l146905,635270r35331,28792l220426,689173r40777,21159l304292,727265r45129,12433l396316,747358r48387,2615l2330894,749973e" filled="f" strokecolor="#005496" strokeweight="2pt">
                <v:path arrowok="t"/>
                <w10:wrap anchorx="page"/>
              </v:shape>
            </w:pict>
          </mc:Fallback>
        </mc:AlternateContent>
      </w:r>
      <w:r>
        <w:rPr>
          <w:noProof/>
        </w:rPr>
        <mc:AlternateContent>
          <mc:Choice Requires="wps">
            <w:drawing>
              <wp:anchor distT="0" distB="0" distL="0" distR="0" simplePos="0" relativeHeight="485451776" behindDoc="1" locked="0" layoutInCell="1" allowOverlap="1" wp14:anchorId="56AE753C" wp14:editId="56AE753D">
                <wp:simplePos x="0" y="0"/>
                <wp:positionH relativeFrom="page">
                  <wp:posOffset>4593205</wp:posOffset>
                </wp:positionH>
                <wp:positionV relativeFrom="paragraph">
                  <wp:posOffset>-1408131</wp:posOffset>
                </wp:positionV>
                <wp:extent cx="2331085" cy="750570"/>
                <wp:effectExtent l="0" t="0" r="0" b="0"/>
                <wp:wrapNone/>
                <wp:docPr id="111" name="Graphic 1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2330894" y="749973"/>
                              </a:moveTo>
                              <a:lnTo>
                                <a:pt x="2330894" y="444677"/>
                              </a:lnTo>
                              <a:lnTo>
                                <a:pt x="2328280" y="396293"/>
                              </a:lnTo>
                              <a:lnTo>
                                <a:pt x="2320619" y="349401"/>
                              </a:lnTo>
                              <a:lnTo>
                                <a:pt x="2308185" y="304274"/>
                              </a:lnTo>
                              <a:lnTo>
                                <a:pt x="2291252" y="261188"/>
                              </a:lnTo>
                              <a:lnTo>
                                <a:pt x="2270092" y="220413"/>
                              </a:lnTo>
                              <a:lnTo>
                                <a:pt x="2244979" y="182225"/>
                              </a:lnTo>
                              <a:lnTo>
                                <a:pt x="2216187" y="146896"/>
                              </a:lnTo>
                              <a:lnTo>
                                <a:pt x="2183989" y="114699"/>
                              </a:lnTo>
                              <a:lnTo>
                                <a:pt x="2148658" y="85909"/>
                              </a:lnTo>
                              <a:lnTo>
                                <a:pt x="2110467" y="60798"/>
                              </a:lnTo>
                              <a:lnTo>
                                <a:pt x="2069691" y="39639"/>
                              </a:lnTo>
                              <a:lnTo>
                                <a:pt x="2026601" y="22707"/>
                              </a:lnTo>
                              <a:lnTo>
                                <a:pt x="1981473" y="10274"/>
                              </a:lnTo>
                              <a:lnTo>
                                <a:pt x="1934578" y="2614"/>
                              </a:lnTo>
                              <a:lnTo>
                                <a:pt x="1886191" y="0"/>
                              </a:lnTo>
                              <a:lnTo>
                                <a:pt x="0" y="0"/>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494A71BF" id="Graphic 111" o:spid="_x0000_s1026" style="position:absolute;margin-left:361.65pt;margin-top:-110.9pt;width:183.55pt;height:59.1pt;z-index:-17864704;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Zis5gIAAFIHAAAOAAAAZHJzL2Uyb0RvYy54bWysVd1u2yAYvZ+0d0C+Xw0E/xA1qaZWnSZV&#10;W6V22jWxcWzNNh7QJH37fWDjtpsWS9NubDCH48N34HB5depadJDaNKrfROQCR0j2hSqbfr+Jvj3e&#10;fsgjZKzoS9GqXm6iZ2miq+37d5fHYS2pqlVbSo2ApDfr47CJamuHdRybopadMBdqkD0MVkp3wkJX&#10;7+NSiyOwd21MMU7jo9LloFUhjYGvN+NgtPX8VSUL+7WqjLSo3USgzfqn9s+de8bbS7HeazHUTTHJ&#10;EP+gohNNDz+dqW6EFehJN39QdU2hlVGVvShUF6uqagrp1wCrIfi31TzUYpB+LVAcM8xlMv+Ptvhy&#10;eBjutZNuhjtV/DBQkfg4mPU84jpmwpwq3TksCEcnX8XnuYryZFEBH+lqRXCeRKiAsSzBSebLHIt1&#10;mF08GftJKs8kDnfGji6UoSXq0CpOfWhq8NK52HoXbYTARR0hcHE3ujgI6+Y5ea6Jjq+k1LMSN9yp&#10;g3xUHmjdMkAxzjmLkBPMOM9WjhEEvwDb/m8TGGNplk0TAiy8h4mf5jSH7Qf8K55SHvgDLLxnOE4J&#10;H+GMM0wW2HFOXL0dO2Y0Y+fhlBOaUA+nKSF5vgDPMOYTnGJGFrRTxng2aic5pTRZYCcpyTMvhrA0&#10;5+l5OMlXPJ/YAc/5ApzlaQIJBJXJE46X0ASDlR6d4owv1AWnPOXEo8HT1QI3pmkKPjollGb4/H4h&#10;PCcMNqFDE7xkKOErlmTjKsHQ8+6D3bC1RiHhWIbdF97jLhy361sMHAl3tPzZmI8bfHx9oNven7yE&#10;YewT0ai2KW+btnXnzej97rrV6CBcHuOEzYa/gQ3a2Bth6hHnh2ajp3gaE8ll006Vz/caHSHEN5H5&#10;+SS0jFD7uYeUdIkfGjo0dqGhbXut/L3gowD++Xj6LvSA3O83kYVA+6JCBot1SCpXhBnrZvbq45NV&#10;VeNizEfnqGjqQHD7ek2XjLsZXvc96uUq3P4CAAD//wMAUEsDBBQABgAIAAAAIQB5J1eG5AAAAA4B&#10;AAAPAAAAZHJzL2Rvd25yZXYueG1sTI/BTsMwDIbvSLxDZCQuaEvSTh2UphMCTZrQQGLAPW1CW9E4&#10;pcm27u3xTnC0/en39xeryfXsYMfQeVQg5wKYxdqbDhsFH+/r2S2wEDUa3Xu0Ck42wKq8vCh0bvwR&#10;3+xhFxtGIRhyraCNccg5D3VrnQ5zP1ik25cfnY40jg03oz5SuOt5IkTGne6QPrR6sI+trb93e6cg&#10;615QPi831eb157T2n0/+Rm4XSl1fTQ/3wKKd4h8MZ31Sh5KcKr9HE1ivYJmkKaEKZkkiqcQZEXdi&#10;AayinRRpBrws+P8a5S8AAAD//wMAUEsBAi0AFAAGAAgAAAAhALaDOJL+AAAA4QEAABMAAAAAAAAA&#10;AAAAAAAAAAAAAFtDb250ZW50X1R5cGVzXS54bWxQSwECLQAUAAYACAAAACEAOP0h/9YAAACUAQAA&#10;CwAAAAAAAAAAAAAAAAAvAQAAX3JlbHMvLnJlbHNQSwECLQAUAAYACAAAACEAC3WYrOYCAABSBwAA&#10;DgAAAAAAAAAAAAAAAAAuAgAAZHJzL2Uyb0RvYy54bWxQSwECLQAUAAYACAAAACEAeSdXhuQAAAAO&#10;AQAADwAAAAAAAAAAAAAAAABABQAAZHJzL2Rvd25yZXYueG1sUEsFBgAAAAAEAAQA8wAAAFEGAAAA&#10;AA==&#10;" path="m2330894,749973r,-305296l2328280,396293r-7661,-46892l2308185,304274r-16933,-43086l2270092,220413r-25113,-38188l2216187,146896r-32198,-32197l2148658,85909,2110467,60798,2069691,39639,2026601,22707,1981473,10274,1934578,2614,1886191,,,e" filled="f" strokecolor="#005496" strokeweight="2pt">
                <v:path arrowok="t"/>
                <w10:wrap anchorx="page"/>
              </v:shape>
            </w:pict>
          </mc:Fallback>
        </mc:AlternateContent>
      </w:r>
      <w:r>
        <w:rPr>
          <w:color w:val="005496"/>
        </w:rPr>
        <w:t>Margie</w:t>
      </w:r>
      <w:r>
        <w:rPr>
          <w:color w:val="005496"/>
          <w:spacing w:val="-5"/>
        </w:rPr>
        <w:t xml:space="preserve"> </w:t>
      </w:r>
      <w:r>
        <w:rPr>
          <w:color w:val="005496"/>
          <w:spacing w:val="-2"/>
        </w:rPr>
        <w:t>McCumstie</w:t>
      </w:r>
    </w:p>
    <w:p w14:paraId="56AE6D6C" w14:textId="77777777" w:rsidR="00F34A36" w:rsidRDefault="00842BCA">
      <w:pPr>
        <w:pStyle w:val="BodyText"/>
        <w:spacing w:before="7"/>
        <w:ind w:left="0"/>
        <w:rPr>
          <w:b/>
          <w:sz w:val="9"/>
        </w:rPr>
      </w:pPr>
      <w:r>
        <w:rPr>
          <w:b/>
          <w:noProof/>
          <w:sz w:val="9"/>
        </w:rPr>
        <mc:AlternateContent>
          <mc:Choice Requires="wps">
            <w:drawing>
              <wp:anchor distT="0" distB="0" distL="0" distR="0" simplePos="0" relativeHeight="487605760" behindDoc="1" locked="0" layoutInCell="1" allowOverlap="1" wp14:anchorId="56AE753E" wp14:editId="56AE753F">
                <wp:simplePos x="0" y="0"/>
                <wp:positionH relativeFrom="page">
                  <wp:posOffset>6568552</wp:posOffset>
                </wp:positionH>
                <wp:positionV relativeFrom="paragraph">
                  <wp:posOffset>85893</wp:posOffset>
                </wp:positionV>
                <wp:extent cx="393700" cy="282575"/>
                <wp:effectExtent l="0" t="0" r="0" b="0"/>
                <wp:wrapTopAndBottom/>
                <wp:docPr id="112" name="Graphic 1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97" y="0"/>
                              </a:moveTo>
                              <a:lnTo>
                                <a:pt x="37033" y="14846"/>
                              </a:lnTo>
                              <a:lnTo>
                                <a:pt x="6075" y="55111"/>
                              </a:lnTo>
                              <a:lnTo>
                                <a:pt x="0" y="88480"/>
                              </a:lnTo>
                              <a:lnTo>
                                <a:pt x="1162" y="103574"/>
                              </a:lnTo>
                              <a:lnTo>
                                <a:pt x="18605" y="143586"/>
                              </a:lnTo>
                              <a:lnTo>
                                <a:pt x="51348" y="170505"/>
                              </a:lnTo>
                              <a:lnTo>
                                <a:pt x="64414" y="175399"/>
                              </a:lnTo>
                              <a:lnTo>
                                <a:pt x="60833" y="191601"/>
                              </a:lnTo>
                              <a:lnTo>
                                <a:pt x="41516" y="239039"/>
                              </a:lnTo>
                              <a:lnTo>
                                <a:pt x="20579" y="275133"/>
                              </a:lnTo>
                              <a:lnTo>
                                <a:pt x="15748" y="282498"/>
                              </a:lnTo>
                              <a:lnTo>
                                <a:pt x="72999" y="282498"/>
                              </a:lnTo>
                              <a:lnTo>
                                <a:pt x="102121" y="244678"/>
                              </a:lnTo>
                              <a:lnTo>
                                <a:pt x="131857" y="197718"/>
                              </a:lnTo>
                              <a:lnTo>
                                <a:pt x="155755" y="146344"/>
                              </a:lnTo>
                              <a:lnTo>
                                <a:pt x="164617" y="94691"/>
                              </a:lnTo>
                              <a:lnTo>
                                <a:pt x="163048" y="72813"/>
                              </a:lnTo>
                              <a:lnTo>
                                <a:pt x="139560" y="24066"/>
                              </a:lnTo>
                              <a:lnTo>
                                <a:pt x="97558" y="1504"/>
                              </a:lnTo>
                              <a:lnTo>
                                <a:pt x="81597"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8"/>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4596C07E" id="Graphic 112" o:spid="_x0000_s1026" style="position:absolute;margin-left:517.2pt;margin-top:6.75pt;width:31pt;height:22.25pt;z-index:-15710720;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ZwVmg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rqqyyI4A0WdEP7xEgl+URiRmkonJrYzJ9zFaFQj8DkY5xxjP&#10;QiFWgJOSyViPQCCbyvdkEmNB0umI8orN2sRSoHQ+ZpTLea4cUwY6BRK4Qhy+S/nKp+f75BhjmE1g&#10;TpWaByOZI6awQPNxYJhjES0TqhCdt0wQr1QCV8CfztLAEK7kIBQkU3IWXBEFXoVoXAHGiGCCE5ox&#10;Uc2bxhRLnmoNq6rCC2gO2slJFJQtZFwwgZNtxYSaDzUWFE0RqYjEC9GjiotUpIQhMV9LCihPtcTR&#10;POMfhZcrre6Na1IRBi3/uqYpRmKqpaypn4maCIHEVNCLqiaUY5SCvKxrQqCKU20si5tQhNVEY1ne&#10;hFWCToW0rG8iEYXecqXAiYJSSzrE1aLCiVQyh29Z4gT6S1biFRpnSkDvjFJcFjlhrMotYVnlFJGc&#10;nCtkTinGPDVfOGZJ5lQgKVMLuULmVLJK5lwuyhz+roIl28syp4qgKfHLMqdCcpV9XJI5JYLLqTct&#10;6fxfxPhTocPP7/Ijh/XLUcGZvtu97/o+tANnH7Zve1scdRjsoKhUbksvYHGOSaNLGGK2Zvf02RYn&#10;mPY2pfv2qG1TFv0fA4xTIA6fFzYvtnlhff/WxAEydiLr/P35q7ZjMcJyU3qYfD6ZPKzpdZ5pgi8X&#10;bPhyML8/etN2YeCJ3BKj6QEmvDgmTdNoGCFfPkfU88x89w8AAAD//wMAUEsDBBQABgAIAAAAIQAB&#10;rq5a3QAAAAsBAAAPAAAAZHJzL2Rvd25yZXYueG1sTI/NTsMwEITvSLyDtUjcqE3/KCFOVSFV4krb&#10;Czc3XpKo9jrEbmN4erYnuO3sjma/KdfZO3HBIXaBNDxOFAikOtiOGg2H/fZhBSImQ9a4QKjhGyOs&#10;q9ub0hQ2jPSOl11qBIdQLIyGNqW+kDLWLXoTJ6FH4ttnGLxJLIdG2sGMHO6dnCq1lN50xB9a0+Nr&#10;i/Vpd/YavpzCJ+s2HznTz2k6vtntYZ+0vr/LmxcQCXP6M8MVn9GhYqZjOJONwrFWs/mcvTzNFiCu&#10;DvW85M1Rw2KlQFal/N+h+gUAAP//AwBQSwECLQAUAAYACAAAACEAtoM4kv4AAADhAQAAEwAAAAAA&#10;AAAAAAAAAAAAAAAAW0NvbnRlbnRfVHlwZXNdLnhtbFBLAQItABQABgAIAAAAIQA4/SH/1gAAAJQB&#10;AAALAAAAAAAAAAAAAAAAAC8BAABfcmVscy8ucmVsc1BLAQItABQABgAIAAAAIQDObZwVmgMAAHsL&#10;AAAOAAAAAAAAAAAAAAAAAC4CAABkcnMvZTJvRG9jLnhtbFBLAQItABQABgAIAAAAIQABrq5a3QAA&#10;AAsBAAAPAAAAAAAAAAAAAAAAAPQFAABkcnMvZG93bnJldi54bWxQSwUGAAAAAAQABADzAAAA/gYA&#10;AAAA&#10;" path="m81597,l37033,14846,6075,55111,,88480r1162,15094l18605,143586r32743,26919l64414,175399r-3581,16202l41516,239039,20579,275133r-4831,7365l72999,282498r29122,-37820l131857,197718r23898,-51374l164617,94691,163048,72813,139560,24066,97558,1504,81597,xem310616,l266064,14846,235107,55111r-6076,33369l230194,103574r17443,40012l280380,170505r13066,4894l289864,191601r-19316,47438l249611,275133r-4832,7365l302031,282498r29121,-37820l360889,197718r23898,-51374l393649,94691,392080,72813,368592,24066,326585,1504,310616,xe" fillcolor="#005496" stroked="f">
                <v:path arrowok="t"/>
                <w10:wrap type="topAndBottom" anchorx="page"/>
              </v:shape>
            </w:pict>
          </mc:Fallback>
        </mc:AlternateContent>
      </w:r>
    </w:p>
    <w:p w14:paraId="56AE6D6D" w14:textId="77777777" w:rsidR="00F34A36" w:rsidRDefault="00F34A36">
      <w:pPr>
        <w:pStyle w:val="BodyText"/>
        <w:rPr>
          <w:b/>
          <w:sz w:val="9"/>
        </w:rPr>
        <w:sectPr w:rsidR="00F34A36">
          <w:type w:val="continuous"/>
          <w:pgSz w:w="11910" w:h="16840"/>
          <w:pgMar w:top="740" w:right="850" w:bottom="280" w:left="708" w:header="0" w:footer="0" w:gutter="0"/>
          <w:cols w:num="2" w:space="720" w:equalWidth="0">
            <w:col w:w="5058" w:space="100"/>
            <w:col w:w="5194"/>
          </w:cols>
        </w:sectPr>
      </w:pPr>
    </w:p>
    <w:p w14:paraId="56AE6D6E" w14:textId="77777777" w:rsidR="00F34A36" w:rsidRDefault="00F34A36">
      <w:pPr>
        <w:pStyle w:val="BodyText"/>
        <w:ind w:left="0"/>
        <w:rPr>
          <w:b/>
        </w:rPr>
      </w:pPr>
    </w:p>
    <w:p w14:paraId="56AE6D6F" w14:textId="77777777" w:rsidR="00F34A36" w:rsidRDefault="00F34A36">
      <w:pPr>
        <w:pStyle w:val="BodyText"/>
        <w:ind w:left="0"/>
        <w:rPr>
          <w:b/>
        </w:rPr>
      </w:pPr>
    </w:p>
    <w:p w14:paraId="56AE6D70" w14:textId="77777777" w:rsidR="00F34A36" w:rsidRDefault="00F34A36">
      <w:pPr>
        <w:pStyle w:val="BodyText"/>
        <w:ind w:left="0"/>
        <w:rPr>
          <w:b/>
        </w:rPr>
      </w:pPr>
    </w:p>
    <w:p w14:paraId="56AE6D71" w14:textId="77777777" w:rsidR="00F34A36" w:rsidRDefault="00F34A36">
      <w:pPr>
        <w:pStyle w:val="BodyText"/>
        <w:ind w:left="0"/>
        <w:rPr>
          <w:b/>
        </w:rPr>
      </w:pPr>
    </w:p>
    <w:p w14:paraId="56AE6D72" w14:textId="77777777" w:rsidR="00F34A36" w:rsidRDefault="00F34A36">
      <w:pPr>
        <w:pStyle w:val="BodyText"/>
        <w:ind w:left="0"/>
        <w:rPr>
          <w:b/>
        </w:rPr>
      </w:pPr>
    </w:p>
    <w:p w14:paraId="56AE6D73" w14:textId="77777777" w:rsidR="00F34A36" w:rsidRDefault="00F34A36">
      <w:pPr>
        <w:pStyle w:val="BodyText"/>
        <w:ind w:left="0"/>
        <w:rPr>
          <w:b/>
        </w:rPr>
      </w:pPr>
    </w:p>
    <w:p w14:paraId="56AE6D74" w14:textId="77777777" w:rsidR="00F34A36" w:rsidRDefault="00F34A36">
      <w:pPr>
        <w:pStyle w:val="BodyText"/>
        <w:ind w:left="0"/>
        <w:rPr>
          <w:b/>
        </w:rPr>
      </w:pPr>
    </w:p>
    <w:p w14:paraId="56AE6D75" w14:textId="77777777" w:rsidR="00F34A36" w:rsidRDefault="00F34A36">
      <w:pPr>
        <w:pStyle w:val="BodyText"/>
        <w:spacing w:before="139"/>
        <w:ind w:left="0"/>
        <w:rPr>
          <w:b/>
        </w:rPr>
      </w:pPr>
    </w:p>
    <w:p w14:paraId="56AE6D76" w14:textId="77777777" w:rsidR="00F34A36" w:rsidRDefault="00842BCA">
      <w:pPr>
        <w:pStyle w:val="Heading9"/>
        <w:ind w:left="0" w:right="168"/>
        <w:jc w:val="right"/>
      </w:pPr>
      <w:r>
        <w:rPr>
          <w:color w:val="005496"/>
          <w:spacing w:val="-5"/>
        </w:rPr>
        <w:lastRenderedPageBreak/>
        <w:t>15</w:t>
      </w:r>
    </w:p>
    <w:p w14:paraId="56AE6D77" w14:textId="77777777" w:rsidR="00F34A36" w:rsidRDefault="00F34A36">
      <w:pPr>
        <w:pStyle w:val="Heading9"/>
        <w:jc w:val="right"/>
        <w:sectPr w:rsidR="00F34A36">
          <w:type w:val="continuous"/>
          <w:pgSz w:w="11910" w:h="16840"/>
          <w:pgMar w:top="740" w:right="850" w:bottom="280" w:left="708" w:header="0" w:footer="0" w:gutter="0"/>
          <w:cols w:space="720"/>
        </w:sectPr>
      </w:pPr>
    </w:p>
    <w:p w14:paraId="56AE6D78" w14:textId="77777777" w:rsidR="00F34A36" w:rsidRDefault="00842BCA">
      <w:pPr>
        <w:ind w:left="312"/>
        <w:rPr>
          <w:sz w:val="20"/>
        </w:rPr>
      </w:pPr>
      <w:r>
        <w:rPr>
          <w:noProof/>
          <w:sz w:val="20"/>
        </w:rPr>
        <w:lastRenderedPageBreak/>
        <w:drawing>
          <wp:inline distT="0" distB="0" distL="0" distR="0" wp14:anchorId="56AE7540" wp14:editId="56AE7541">
            <wp:extent cx="6276724" cy="3607308"/>
            <wp:effectExtent l="0" t="0" r="0" b="0"/>
            <wp:docPr id="114" name="Image 114" descr="Screenshot of eight participants, many dressed in pink, at PWDA's A Voice of Our Own national online conference, including an Auslan interpreter in the cent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4" name="Image 114" descr="Screenshot of eight participants, many dressed in pink, at PWDA's A Voice of Our Own national online conference, including an Auslan interpreter in the centre."/>
                    <pic:cNvPicPr/>
                  </pic:nvPicPr>
                  <pic:blipFill>
                    <a:blip r:embed="rId60" cstate="print"/>
                    <a:stretch>
                      <a:fillRect/>
                    </a:stretch>
                  </pic:blipFill>
                  <pic:spPr>
                    <a:xfrm>
                      <a:off x="0" y="0"/>
                      <a:ext cx="6276724" cy="3607308"/>
                    </a:xfrm>
                    <a:prstGeom prst="rect">
                      <a:avLst/>
                    </a:prstGeom>
                  </pic:spPr>
                </pic:pic>
              </a:graphicData>
            </a:graphic>
          </wp:inline>
        </w:drawing>
      </w:r>
    </w:p>
    <w:p w14:paraId="56AE6D79" w14:textId="77777777" w:rsidR="00F34A36" w:rsidRDefault="00842BCA">
      <w:pPr>
        <w:pStyle w:val="BodyText"/>
        <w:spacing w:before="111"/>
        <w:ind w:left="4387"/>
      </w:pPr>
      <w:r>
        <w:rPr>
          <w:color w:val="005496"/>
        </w:rPr>
        <w:t>PWDA</w:t>
      </w:r>
      <w:r>
        <w:rPr>
          <w:color w:val="005496"/>
          <w:spacing w:val="-27"/>
        </w:rPr>
        <w:t xml:space="preserve"> </w:t>
      </w:r>
      <w:r>
        <w:rPr>
          <w:color w:val="005496"/>
        </w:rPr>
        <w:t>A</w:t>
      </w:r>
      <w:r>
        <w:rPr>
          <w:color w:val="005496"/>
          <w:spacing w:val="-17"/>
        </w:rPr>
        <w:t xml:space="preserve"> </w:t>
      </w:r>
      <w:r>
        <w:rPr>
          <w:color w:val="005496"/>
        </w:rPr>
        <w:t>Voice</w:t>
      </w:r>
      <w:r>
        <w:rPr>
          <w:color w:val="005496"/>
          <w:spacing w:val="-8"/>
        </w:rPr>
        <w:t xml:space="preserve"> </w:t>
      </w:r>
      <w:r>
        <w:rPr>
          <w:color w:val="005496"/>
        </w:rPr>
        <w:t>of</w:t>
      </w:r>
      <w:r>
        <w:rPr>
          <w:color w:val="005496"/>
          <w:spacing w:val="-4"/>
        </w:rPr>
        <w:t xml:space="preserve"> </w:t>
      </w:r>
      <w:r>
        <w:rPr>
          <w:color w:val="005496"/>
        </w:rPr>
        <w:t>Our</w:t>
      </w:r>
      <w:r>
        <w:rPr>
          <w:color w:val="005496"/>
          <w:spacing w:val="-4"/>
        </w:rPr>
        <w:t xml:space="preserve"> </w:t>
      </w:r>
      <w:r>
        <w:rPr>
          <w:color w:val="005496"/>
        </w:rPr>
        <w:t>Own</w:t>
      </w:r>
      <w:r>
        <w:rPr>
          <w:color w:val="005496"/>
          <w:spacing w:val="-4"/>
        </w:rPr>
        <w:t xml:space="preserve"> </w:t>
      </w:r>
      <w:r>
        <w:rPr>
          <w:color w:val="005496"/>
        </w:rPr>
        <w:t>national</w:t>
      </w:r>
      <w:r>
        <w:rPr>
          <w:color w:val="005496"/>
          <w:spacing w:val="-4"/>
        </w:rPr>
        <w:t xml:space="preserve"> </w:t>
      </w:r>
      <w:r>
        <w:rPr>
          <w:color w:val="005496"/>
        </w:rPr>
        <w:t>online</w:t>
      </w:r>
      <w:r>
        <w:rPr>
          <w:color w:val="005496"/>
          <w:spacing w:val="-4"/>
        </w:rPr>
        <w:t xml:space="preserve"> </w:t>
      </w:r>
      <w:r>
        <w:rPr>
          <w:color w:val="005496"/>
          <w:spacing w:val="-2"/>
        </w:rPr>
        <w:t>conference.</w:t>
      </w:r>
    </w:p>
    <w:p w14:paraId="56AE6D7A" w14:textId="77777777" w:rsidR="00F34A36" w:rsidRDefault="00842BCA">
      <w:pPr>
        <w:pStyle w:val="Heading4"/>
        <w:spacing w:before="548"/>
      </w:pPr>
      <w:bookmarkStart w:id="30" w:name="Key_activities_"/>
      <w:bookmarkEnd w:id="30"/>
      <w:r>
        <w:rPr>
          <w:color w:val="005496"/>
        </w:rPr>
        <w:t xml:space="preserve">Key </w:t>
      </w:r>
      <w:r>
        <w:rPr>
          <w:color w:val="005496"/>
          <w:spacing w:val="-2"/>
        </w:rPr>
        <w:t>activities</w:t>
      </w:r>
    </w:p>
    <w:p w14:paraId="56AE6D7B" w14:textId="77777777" w:rsidR="00F34A36" w:rsidRDefault="00F34A36">
      <w:pPr>
        <w:pStyle w:val="BodyText"/>
        <w:spacing w:before="47"/>
        <w:ind w:left="0"/>
        <w:rPr>
          <w:rFonts w:ascii="VAG Rounded"/>
          <w:b/>
          <w:sz w:val="20"/>
        </w:rPr>
      </w:pPr>
    </w:p>
    <w:p w14:paraId="56AE6D7C" w14:textId="77777777" w:rsidR="00F34A36" w:rsidRDefault="00F34A36">
      <w:pPr>
        <w:pStyle w:val="BodyText"/>
        <w:rPr>
          <w:rFonts w:ascii="VAG Rounded"/>
          <w:b/>
          <w:sz w:val="20"/>
        </w:rPr>
        <w:sectPr w:rsidR="00F34A36">
          <w:footerReference w:type="even" r:id="rId61"/>
          <w:pgSz w:w="11910" w:h="16840"/>
          <w:pgMar w:top="1680" w:right="850" w:bottom="720" w:left="708" w:header="0" w:footer="521" w:gutter="0"/>
          <w:pgNumType w:start="16"/>
          <w:cols w:space="720"/>
        </w:sectPr>
      </w:pPr>
    </w:p>
    <w:p w14:paraId="56AE6D7D" w14:textId="77777777" w:rsidR="00F34A36" w:rsidRDefault="00842BCA">
      <w:pPr>
        <w:pStyle w:val="ListParagraph"/>
        <w:numPr>
          <w:ilvl w:val="0"/>
          <w:numId w:val="9"/>
        </w:numPr>
        <w:tabs>
          <w:tab w:val="left" w:pos="572"/>
        </w:tabs>
        <w:spacing w:before="92" w:line="312" w:lineRule="auto"/>
        <w:ind w:right="245"/>
        <w:rPr>
          <w:sz w:val="24"/>
        </w:rPr>
      </w:pPr>
      <w:r>
        <w:rPr>
          <w:sz w:val="24"/>
        </w:rPr>
        <w:t>A Voice of Our Own, PWDA’s national online conference for International Day of People with Disability</w:t>
      </w:r>
    </w:p>
    <w:p w14:paraId="56AE6D7E" w14:textId="77777777" w:rsidR="00F34A36" w:rsidRDefault="00842BCA">
      <w:pPr>
        <w:pStyle w:val="ListParagraph"/>
        <w:numPr>
          <w:ilvl w:val="0"/>
          <w:numId w:val="9"/>
        </w:numPr>
        <w:tabs>
          <w:tab w:val="left" w:pos="572"/>
        </w:tabs>
        <w:spacing w:before="174" w:line="312" w:lineRule="auto"/>
        <w:ind w:right="1016"/>
        <w:rPr>
          <w:sz w:val="24"/>
        </w:rPr>
      </w:pPr>
      <w:r>
        <w:rPr>
          <w:sz w:val="24"/>
        </w:rPr>
        <w:t>National community forums and consultations on NDIS reforms</w:t>
      </w:r>
    </w:p>
    <w:p w14:paraId="56AE6D7F" w14:textId="77777777" w:rsidR="00F34A36" w:rsidRDefault="00842BCA">
      <w:pPr>
        <w:pStyle w:val="ListParagraph"/>
        <w:numPr>
          <w:ilvl w:val="0"/>
          <w:numId w:val="9"/>
        </w:numPr>
        <w:tabs>
          <w:tab w:val="left" w:pos="572"/>
        </w:tabs>
        <w:spacing w:before="173" w:line="312" w:lineRule="auto"/>
        <w:ind w:right="38"/>
        <w:rPr>
          <w:sz w:val="24"/>
        </w:rPr>
      </w:pPr>
      <w:r>
        <w:rPr>
          <w:sz w:val="24"/>
        </w:rPr>
        <w:t>Two Years on from the Disability Royal Commission community forum, reflecting on progress towards implementing the Royal Commission’s recommendations</w:t>
      </w:r>
    </w:p>
    <w:p w14:paraId="56AE6D80" w14:textId="77777777" w:rsidR="00F34A36" w:rsidRDefault="00842BCA">
      <w:pPr>
        <w:pStyle w:val="ListParagraph"/>
        <w:numPr>
          <w:ilvl w:val="0"/>
          <w:numId w:val="9"/>
        </w:numPr>
        <w:tabs>
          <w:tab w:val="left" w:pos="571"/>
        </w:tabs>
        <w:spacing w:before="175"/>
        <w:ind w:left="571" w:hanging="259"/>
        <w:rPr>
          <w:sz w:val="24"/>
        </w:rPr>
      </w:pPr>
      <w:r>
        <w:rPr>
          <w:sz w:val="24"/>
        </w:rPr>
        <w:t>National</w:t>
      </w:r>
      <w:r>
        <w:rPr>
          <w:spacing w:val="16"/>
          <w:sz w:val="24"/>
        </w:rPr>
        <w:t xml:space="preserve"> </w:t>
      </w:r>
      <w:r>
        <w:rPr>
          <w:sz w:val="24"/>
        </w:rPr>
        <w:t>Redress</w:t>
      </w:r>
      <w:r>
        <w:rPr>
          <w:spacing w:val="16"/>
          <w:sz w:val="24"/>
        </w:rPr>
        <w:t xml:space="preserve"> </w:t>
      </w:r>
      <w:r>
        <w:rPr>
          <w:sz w:val="24"/>
        </w:rPr>
        <w:t>Scheme</w:t>
      </w:r>
      <w:r>
        <w:rPr>
          <w:spacing w:val="16"/>
          <w:sz w:val="24"/>
        </w:rPr>
        <w:t xml:space="preserve"> </w:t>
      </w:r>
      <w:r>
        <w:rPr>
          <w:spacing w:val="-2"/>
          <w:sz w:val="24"/>
        </w:rPr>
        <w:t>webinar</w:t>
      </w:r>
    </w:p>
    <w:p w14:paraId="56AE6D81" w14:textId="77777777" w:rsidR="00F34A36" w:rsidRDefault="00842BCA">
      <w:pPr>
        <w:pStyle w:val="ListParagraph"/>
        <w:numPr>
          <w:ilvl w:val="0"/>
          <w:numId w:val="9"/>
        </w:numPr>
        <w:tabs>
          <w:tab w:val="left" w:pos="572"/>
        </w:tabs>
        <w:spacing w:line="312" w:lineRule="auto"/>
        <w:ind w:right="127"/>
        <w:rPr>
          <w:sz w:val="24"/>
        </w:rPr>
      </w:pPr>
      <w:r>
        <w:rPr>
          <w:sz w:val="24"/>
        </w:rPr>
        <w:t>InFocus: Queer &amp; Disabled online event and storytelling campaign</w:t>
      </w:r>
    </w:p>
    <w:p w14:paraId="56AE6D82" w14:textId="77777777" w:rsidR="00F34A36" w:rsidRDefault="00842BCA">
      <w:pPr>
        <w:pStyle w:val="ListParagraph"/>
        <w:numPr>
          <w:ilvl w:val="0"/>
          <w:numId w:val="9"/>
        </w:numPr>
        <w:tabs>
          <w:tab w:val="left" w:pos="572"/>
        </w:tabs>
        <w:spacing w:before="92" w:line="312" w:lineRule="auto"/>
        <w:ind w:right="198"/>
        <w:rPr>
          <w:sz w:val="24"/>
        </w:rPr>
      </w:pPr>
      <w:r>
        <w:br w:type="column"/>
      </w:r>
      <w:r>
        <w:rPr>
          <w:sz w:val="24"/>
        </w:rPr>
        <w:t>Participation in Sydney Gay and Lesbian Mardi Gras and Midsumma, celebrating the experiences of LGBTQIA+ people with disability</w:t>
      </w:r>
    </w:p>
    <w:p w14:paraId="56AE6D83" w14:textId="77777777" w:rsidR="00F34A36" w:rsidRDefault="00842BCA">
      <w:pPr>
        <w:pStyle w:val="ListParagraph"/>
        <w:numPr>
          <w:ilvl w:val="0"/>
          <w:numId w:val="9"/>
        </w:numPr>
        <w:tabs>
          <w:tab w:val="left" w:pos="572"/>
        </w:tabs>
        <w:spacing w:before="175" w:line="312" w:lineRule="auto"/>
        <w:ind w:right="822"/>
        <w:rPr>
          <w:sz w:val="24"/>
        </w:rPr>
      </w:pPr>
      <w:r>
        <w:rPr>
          <w:sz w:val="24"/>
        </w:rPr>
        <w:t>PWDA</w:t>
      </w:r>
      <w:r>
        <w:rPr>
          <w:spacing w:val="-5"/>
          <w:sz w:val="24"/>
        </w:rPr>
        <w:t xml:space="preserve"> </w:t>
      </w:r>
      <w:r>
        <w:rPr>
          <w:sz w:val="24"/>
        </w:rPr>
        <w:t>Member Mingles and Board information sessions</w:t>
      </w:r>
    </w:p>
    <w:p w14:paraId="56AE6D84" w14:textId="77777777" w:rsidR="00F34A36" w:rsidRDefault="00842BCA">
      <w:pPr>
        <w:pStyle w:val="ListParagraph"/>
        <w:numPr>
          <w:ilvl w:val="0"/>
          <w:numId w:val="9"/>
        </w:numPr>
        <w:tabs>
          <w:tab w:val="left" w:pos="572"/>
        </w:tabs>
        <w:spacing w:before="173" w:line="312" w:lineRule="auto"/>
        <w:ind w:right="413"/>
        <w:rPr>
          <w:sz w:val="24"/>
        </w:rPr>
      </w:pPr>
      <w:r>
        <w:rPr>
          <w:sz w:val="24"/>
        </w:rPr>
        <w:t>PWDA</w:t>
      </w:r>
      <w:r>
        <w:rPr>
          <w:spacing w:val="-17"/>
          <w:sz w:val="24"/>
        </w:rPr>
        <w:t xml:space="preserve"> </w:t>
      </w:r>
      <w:r>
        <w:rPr>
          <w:sz w:val="24"/>
        </w:rPr>
        <w:t>Annual General Meeting (AGM) was held for members on Thursday</w:t>
      </w:r>
    </w:p>
    <w:p w14:paraId="56AE6D85" w14:textId="77777777" w:rsidR="00F34A36" w:rsidRDefault="00842BCA">
      <w:pPr>
        <w:pStyle w:val="BodyText"/>
        <w:spacing w:before="2"/>
        <w:ind w:left="572"/>
      </w:pPr>
      <w:r>
        <w:t>13</w:t>
      </w:r>
      <w:r>
        <w:rPr>
          <w:spacing w:val="12"/>
        </w:rPr>
        <w:t xml:space="preserve"> </w:t>
      </w:r>
      <w:r>
        <w:t>November</w:t>
      </w:r>
      <w:r>
        <w:rPr>
          <w:spacing w:val="12"/>
        </w:rPr>
        <w:t xml:space="preserve"> </w:t>
      </w:r>
      <w:r>
        <w:rPr>
          <w:spacing w:val="-2"/>
        </w:rPr>
        <w:t>2025.</w:t>
      </w:r>
    </w:p>
    <w:p w14:paraId="56AE6D86" w14:textId="77777777" w:rsidR="00F34A36" w:rsidRDefault="00F34A36">
      <w:pPr>
        <w:pStyle w:val="BodyText"/>
        <w:sectPr w:rsidR="00F34A36">
          <w:type w:val="continuous"/>
          <w:pgSz w:w="11910" w:h="16840"/>
          <w:pgMar w:top="740" w:right="850" w:bottom="280" w:left="708" w:header="0" w:footer="521" w:gutter="0"/>
          <w:cols w:num="2" w:space="720" w:equalWidth="0">
            <w:col w:w="5036" w:space="123"/>
            <w:col w:w="5193"/>
          </w:cols>
        </w:sectPr>
      </w:pPr>
    </w:p>
    <w:p w14:paraId="56AE6D87" w14:textId="77777777" w:rsidR="00F34A36" w:rsidRDefault="00842BCA">
      <w:pPr>
        <w:pStyle w:val="Heading4"/>
      </w:pPr>
      <w:bookmarkStart w:id="31" w:name="Strengthening_PWDA’s_national_voice"/>
      <w:bookmarkEnd w:id="31"/>
      <w:r>
        <w:rPr>
          <w:color w:val="005496"/>
        </w:rPr>
        <w:lastRenderedPageBreak/>
        <w:t>Strengthening</w:t>
      </w:r>
      <w:r>
        <w:rPr>
          <w:color w:val="005496"/>
          <w:spacing w:val="-8"/>
        </w:rPr>
        <w:t xml:space="preserve"> </w:t>
      </w:r>
      <w:r>
        <w:rPr>
          <w:color w:val="005496"/>
        </w:rPr>
        <w:t>PWDA’s</w:t>
      </w:r>
      <w:r>
        <w:rPr>
          <w:color w:val="005496"/>
          <w:spacing w:val="-6"/>
        </w:rPr>
        <w:t xml:space="preserve"> </w:t>
      </w:r>
      <w:r>
        <w:rPr>
          <w:color w:val="005496"/>
        </w:rPr>
        <w:t>national</w:t>
      </w:r>
      <w:r>
        <w:rPr>
          <w:color w:val="005496"/>
          <w:spacing w:val="-7"/>
        </w:rPr>
        <w:t xml:space="preserve"> </w:t>
      </w:r>
      <w:r>
        <w:rPr>
          <w:color w:val="005496"/>
          <w:spacing w:val="-2"/>
        </w:rPr>
        <w:t>voice</w:t>
      </w:r>
    </w:p>
    <w:p w14:paraId="56AE6D88" w14:textId="77777777" w:rsidR="00F34A36" w:rsidRDefault="00F34A36">
      <w:pPr>
        <w:pStyle w:val="BodyText"/>
        <w:spacing w:before="46"/>
        <w:ind w:left="0"/>
        <w:rPr>
          <w:rFonts w:ascii="VAG Rounded"/>
          <w:b/>
          <w:sz w:val="20"/>
        </w:rPr>
      </w:pPr>
    </w:p>
    <w:p w14:paraId="56AE6D89" w14:textId="77777777" w:rsidR="00F34A36" w:rsidRDefault="00F34A36">
      <w:pPr>
        <w:pStyle w:val="BodyText"/>
        <w:rPr>
          <w:rFonts w:ascii="VAG Rounded"/>
          <w:b/>
          <w:sz w:val="20"/>
        </w:rPr>
        <w:sectPr w:rsidR="00F34A36">
          <w:footerReference w:type="default" r:id="rId62"/>
          <w:pgSz w:w="11910" w:h="16840"/>
          <w:pgMar w:top="1600" w:right="850" w:bottom="0" w:left="708" w:header="0" w:footer="0" w:gutter="0"/>
          <w:cols w:space="720"/>
        </w:sectPr>
      </w:pPr>
    </w:p>
    <w:p w14:paraId="56AE6D8A" w14:textId="77777777" w:rsidR="00F34A36" w:rsidRDefault="00842BCA">
      <w:pPr>
        <w:pStyle w:val="BodyText"/>
        <w:spacing w:before="93" w:line="312" w:lineRule="auto"/>
        <w:ind w:right="38"/>
      </w:pPr>
      <w:r>
        <w:t>PWDA continued to bring the perspectives of people with disability into public debate and national media. Throughout the year, major</w:t>
      </w:r>
      <w:r>
        <w:rPr>
          <w:spacing w:val="-14"/>
        </w:rPr>
        <w:t xml:space="preserve"> </w:t>
      </w:r>
      <w:r>
        <w:t>news</w:t>
      </w:r>
      <w:r>
        <w:rPr>
          <w:spacing w:val="-14"/>
        </w:rPr>
        <w:t xml:space="preserve"> </w:t>
      </w:r>
      <w:r>
        <w:t>outlets</w:t>
      </w:r>
      <w:r>
        <w:rPr>
          <w:spacing w:val="-14"/>
        </w:rPr>
        <w:t xml:space="preserve"> </w:t>
      </w:r>
      <w:r>
        <w:t>regularly</w:t>
      </w:r>
      <w:r>
        <w:rPr>
          <w:spacing w:val="-14"/>
        </w:rPr>
        <w:t xml:space="preserve"> </w:t>
      </w:r>
      <w:r>
        <w:t>sought</w:t>
      </w:r>
      <w:r>
        <w:rPr>
          <w:spacing w:val="-14"/>
        </w:rPr>
        <w:t xml:space="preserve"> </w:t>
      </w:r>
      <w:r>
        <w:t>PWDA’s expert commentary on disability rights</w:t>
      </w:r>
    </w:p>
    <w:p w14:paraId="56AE6D8B" w14:textId="77777777" w:rsidR="00F34A36" w:rsidRDefault="00842BCA">
      <w:pPr>
        <w:pStyle w:val="BodyText"/>
        <w:spacing w:before="6" w:line="312" w:lineRule="auto"/>
        <w:ind w:right="44"/>
      </w:pPr>
      <w:r>
        <w:t>and public policy, with coverage across ABC, SBS, Seven, Nine, Network 10, The Guardian,</w:t>
      </w:r>
      <w:r>
        <w:rPr>
          <w:spacing w:val="-12"/>
        </w:rPr>
        <w:t xml:space="preserve"> </w:t>
      </w:r>
      <w:r>
        <w:t>The</w:t>
      </w:r>
      <w:r>
        <w:rPr>
          <w:spacing w:val="-8"/>
        </w:rPr>
        <w:t xml:space="preserve"> </w:t>
      </w:r>
      <w:r>
        <w:t>Sydney</w:t>
      </w:r>
      <w:r>
        <w:rPr>
          <w:spacing w:val="-8"/>
        </w:rPr>
        <w:t xml:space="preserve"> </w:t>
      </w:r>
      <w:r>
        <w:t>Morning</w:t>
      </w:r>
      <w:r>
        <w:rPr>
          <w:spacing w:val="-8"/>
        </w:rPr>
        <w:t xml:space="preserve"> </w:t>
      </w:r>
      <w:r>
        <w:t>Herald,</w:t>
      </w:r>
      <w:r>
        <w:rPr>
          <w:spacing w:val="-11"/>
        </w:rPr>
        <w:t xml:space="preserve"> </w:t>
      </w:r>
      <w:r>
        <w:t>The Age, The West Australian, AAP and other national and international media.</w:t>
      </w:r>
    </w:p>
    <w:p w14:paraId="56AE6D8C" w14:textId="77777777" w:rsidR="00F34A36" w:rsidRDefault="00842BCA">
      <w:pPr>
        <w:pStyle w:val="BodyText"/>
        <w:spacing w:before="233"/>
      </w:pPr>
      <w:r>
        <w:t>Our</w:t>
      </w:r>
      <w:r>
        <w:rPr>
          <w:spacing w:val="-5"/>
        </w:rPr>
        <w:t xml:space="preserve"> </w:t>
      </w:r>
      <w:r>
        <w:t>media</w:t>
      </w:r>
      <w:r>
        <w:rPr>
          <w:spacing w:val="-2"/>
        </w:rPr>
        <w:t xml:space="preserve"> </w:t>
      </w:r>
      <w:r>
        <w:t>advocacy</w:t>
      </w:r>
      <w:r>
        <w:rPr>
          <w:spacing w:val="-2"/>
        </w:rPr>
        <w:t xml:space="preserve"> </w:t>
      </w:r>
      <w:r>
        <w:t>focused</w:t>
      </w:r>
      <w:r>
        <w:rPr>
          <w:spacing w:val="-2"/>
        </w:rPr>
        <w:t xml:space="preserve"> </w:t>
      </w:r>
      <w:r>
        <w:t>on</w:t>
      </w:r>
      <w:r>
        <w:rPr>
          <w:spacing w:val="-2"/>
        </w:rPr>
        <w:t xml:space="preserve"> issues</w:t>
      </w:r>
    </w:p>
    <w:p w14:paraId="56AE6D8D" w14:textId="77777777" w:rsidR="00F34A36" w:rsidRDefault="00842BCA">
      <w:pPr>
        <w:pStyle w:val="BodyText"/>
        <w:spacing w:before="84"/>
      </w:pPr>
      <w:r>
        <w:t>affecting</w:t>
      </w:r>
      <w:r>
        <w:rPr>
          <w:spacing w:val="-11"/>
        </w:rPr>
        <w:t xml:space="preserve"> </w:t>
      </w:r>
      <w:r>
        <w:t>people</w:t>
      </w:r>
      <w:r>
        <w:rPr>
          <w:spacing w:val="-11"/>
        </w:rPr>
        <w:t xml:space="preserve"> </w:t>
      </w:r>
      <w:r>
        <w:t>with</w:t>
      </w:r>
      <w:r>
        <w:rPr>
          <w:spacing w:val="-11"/>
        </w:rPr>
        <w:t xml:space="preserve"> </w:t>
      </w:r>
      <w:r>
        <w:t>disability,</w:t>
      </w:r>
      <w:r>
        <w:rPr>
          <w:spacing w:val="-11"/>
        </w:rPr>
        <w:t xml:space="preserve"> </w:t>
      </w:r>
      <w:r>
        <w:rPr>
          <w:spacing w:val="-2"/>
        </w:rPr>
        <w:t>including:</w:t>
      </w:r>
    </w:p>
    <w:p w14:paraId="56AE6D8E" w14:textId="77777777" w:rsidR="00F34A36" w:rsidRDefault="00842BCA">
      <w:pPr>
        <w:pStyle w:val="ListParagraph"/>
        <w:numPr>
          <w:ilvl w:val="0"/>
          <w:numId w:val="9"/>
        </w:numPr>
        <w:tabs>
          <w:tab w:val="left" w:pos="572"/>
        </w:tabs>
        <w:spacing w:before="93" w:line="312" w:lineRule="auto"/>
        <w:ind w:right="363"/>
        <w:rPr>
          <w:sz w:val="24"/>
        </w:rPr>
      </w:pPr>
      <w:r>
        <w:br w:type="column"/>
      </w:r>
      <w:r>
        <w:rPr>
          <w:sz w:val="24"/>
        </w:rPr>
        <w:t xml:space="preserve">proposed NDIS reforms and participant </w:t>
      </w:r>
      <w:r>
        <w:rPr>
          <w:spacing w:val="-2"/>
          <w:sz w:val="24"/>
        </w:rPr>
        <w:t>safeguards</w:t>
      </w:r>
    </w:p>
    <w:p w14:paraId="56AE6D8F" w14:textId="77777777" w:rsidR="00F34A36" w:rsidRDefault="00842BCA">
      <w:pPr>
        <w:pStyle w:val="ListParagraph"/>
        <w:numPr>
          <w:ilvl w:val="0"/>
          <w:numId w:val="9"/>
        </w:numPr>
        <w:tabs>
          <w:tab w:val="left" w:pos="572"/>
        </w:tabs>
        <w:spacing w:before="172" w:line="312" w:lineRule="auto"/>
        <w:ind w:right="462"/>
        <w:rPr>
          <w:sz w:val="24"/>
        </w:rPr>
      </w:pPr>
      <w:r>
        <w:rPr>
          <w:sz w:val="24"/>
        </w:rPr>
        <w:t xml:space="preserve">accessible transport, public toilets and </w:t>
      </w:r>
      <w:r>
        <w:rPr>
          <w:spacing w:val="-2"/>
          <w:sz w:val="24"/>
        </w:rPr>
        <w:t>aviation</w:t>
      </w:r>
    </w:p>
    <w:p w14:paraId="56AE6D90" w14:textId="77777777" w:rsidR="00F34A36" w:rsidRDefault="00842BCA">
      <w:pPr>
        <w:pStyle w:val="ListParagraph"/>
        <w:numPr>
          <w:ilvl w:val="0"/>
          <w:numId w:val="9"/>
        </w:numPr>
        <w:tabs>
          <w:tab w:val="left" w:pos="571"/>
        </w:tabs>
        <w:spacing w:before="173"/>
        <w:ind w:left="571" w:hanging="259"/>
        <w:rPr>
          <w:sz w:val="24"/>
        </w:rPr>
      </w:pPr>
      <w:r>
        <w:rPr>
          <w:sz w:val="24"/>
        </w:rPr>
        <w:t>inclusive</w:t>
      </w:r>
      <w:r>
        <w:rPr>
          <w:spacing w:val="20"/>
          <w:sz w:val="24"/>
        </w:rPr>
        <w:t xml:space="preserve"> </w:t>
      </w:r>
      <w:r>
        <w:rPr>
          <w:spacing w:val="-2"/>
          <w:sz w:val="24"/>
        </w:rPr>
        <w:t>education</w:t>
      </w:r>
    </w:p>
    <w:p w14:paraId="56AE6D91" w14:textId="77777777" w:rsidR="00F34A36" w:rsidRDefault="00842BCA">
      <w:pPr>
        <w:pStyle w:val="ListParagraph"/>
        <w:numPr>
          <w:ilvl w:val="0"/>
          <w:numId w:val="9"/>
        </w:numPr>
        <w:tabs>
          <w:tab w:val="left" w:pos="571"/>
        </w:tabs>
        <w:ind w:left="571" w:hanging="259"/>
        <w:rPr>
          <w:sz w:val="24"/>
        </w:rPr>
      </w:pPr>
      <w:r>
        <w:rPr>
          <w:sz w:val="24"/>
        </w:rPr>
        <w:t>disability</w:t>
      </w:r>
      <w:r>
        <w:rPr>
          <w:spacing w:val="22"/>
          <w:sz w:val="24"/>
        </w:rPr>
        <w:t xml:space="preserve"> </w:t>
      </w:r>
      <w:r>
        <w:rPr>
          <w:spacing w:val="-2"/>
          <w:sz w:val="24"/>
        </w:rPr>
        <w:t>employment</w:t>
      </w:r>
    </w:p>
    <w:p w14:paraId="56AE6D92" w14:textId="77777777" w:rsidR="00F34A36" w:rsidRDefault="00842BCA">
      <w:pPr>
        <w:pStyle w:val="ListParagraph"/>
        <w:numPr>
          <w:ilvl w:val="0"/>
          <w:numId w:val="9"/>
        </w:numPr>
        <w:tabs>
          <w:tab w:val="left" w:pos="571"/>
        </w:tabs>
        <w:ind w:left="571" w:hanging="259"/>
        <w:rPr>
          <w:sz w:val="24"/>
        </w:rPr>
      </w:pPr>
      <w:r>
        <w:rPr>
          <w:sz w:val="24"/>
        </w:rPr>
        <w:t>safeguarding</w:t>
      </w:r>
      <w:r>
        <w:rPr>
          <w:spacing w:val="19"/>
          <w:sz w:val="24"/>
        </w:rPr>
        <w:t xml:space="preserve"> </w:t>
      </w:r>
      <w:r>
        <w:rPr>
          <w:sz w:val="24"/>
        </w:rPr>
        <w:t>and</w:t>
      </w:r>
      <w:r>
        <w:rPr>
          <w:spacing w:val="19"/>
          <w:sz w:val="24"/>
        </w:rPr>
        <w:t xml:space="preserve"> </w:t>
      </w:r>
      <w:r>
        <w:rPr>
          <w:sz w:val="24"/>
        </w:rPr>
        <w:t>restrictive</w:t>
      </w:r>
      <w:r>
        <w:rPr>
          <w:spacing w:val="20"/>
          <w:sz w:val="24"/>
        </w:rPr>
        <w:t xml:space="preserve"> </w:t>
      </w:r>
      <w:r>
        <w:rPr>
          <w:spacing w:val="-2"/>
          <w:sz w:val="24"/>
        </w:rPr>
        <w:t>practices</w:t>
      </w:r>
    </w:p>
    <w:p w14:paraId="56AE6D93" w14:textId="77777777" w:rsidR="00F34A36" w:rsidRDefault="00842BCA">
      <w:pPr>
        <w:pStyle w:val="ListParagraph"/>
        <w:numPr>
          <w:ilvl w:val="0"/>
          <w:numId w:val="9"/>
        </w:numPr>
        <w:tabs>
          <w:tab w:val="left" w:pos="571"/>
        </w:tabs>
        <w:spacing w:before="255"/>
        <w:ind w:left="571" w:hanging="259"/>
        <w:rPr>
          <w:sz w:val="24"/>
        </w:rPr>
      </w:pPr>
      <w:r>
        <w:rPr>
          <w:sz w:val="24"/>
        </w:rPr>
        <w:t>supported</w:t>
      </w:r>
      <w:r>
        <w:rPr>
          <w:spacing w:val="38"/>
          <w:sz w:val="24"/>
        </w:rPr>
        <w:t xml:space="preserve"> </w:t>
      </w:r>
      <w:r>
        <w:rPr>
          <w:sz w:val="24"/>
        </w:rPr>
        <w:t>decision-</w:t>
      </w:r>
      <w:r>
        <w:rPr>
          <w:spacing w:val="-2"/>
          <w:sz w:val="24"/>
        </w:rPr>
        <w:t>making</w:t>
      </w:r>
    </w:p>
    <w:p w14:paraId="56AE6D94" w14:textId="77777777" w:rsidR="00F34A36" w:rsidRDefault="00842BCA">
      <w:pPr>
        <w:pStyle w:val="ListParagraph"/>
        <w:numPr>
          <w:ilvl w:val="0"/>
          <w:numId w:val="9"/>
        </w:numPr>
        <w:tabs>
          <w:tab w:val="left" w:pos="571"/>
        </w:tabs>
        <w:ind w:left="571" w:hanging="259"/>
        <w:rPr>
          <w:sz w:val="24"/>
        </w:rPr>
      </w:pPr>
      <w:r>
        <w:rPr>
          <w:sz w:val="24"/>
        </w:rPr>
        <w:t>emergency</w:t>
      </w:r>
      <w:r>
        <w:rPr>
          <w:spacing w:val="20"/>
          <w:sz w:val="24"/>
        </w:rPr>
        <w:t xml:space="preserve"> </w:t>
      </w:r>
      <w:r>
        <w:rPr>
          <w:spacing w:val="-2"/>
          <w:sz w:val="24"/>
        </w:rPr>
        <w:t>management</w:t>
      </w:r>
    </w:p>
    <w:p w14:paraId="56AE6D95" w14:textId="77777777" w:rsidR="00F34A36" w:rsidRDefault="00842BCA">
      <w:pPr>
        <w:pStyle w:val="ListParagraph"/>
        <w:numPr>
          <w:ilvl w:val="0"/>
          <w:numId w:val="9"/>
        </w:numPr>
        <w:tabs>
          <w:tab w:val="left" w:pos="572"/>
        </w:tabs>
        <w:spacing w:line="312" w:lineRule="auto"/>
        <w:ind w:right="794"/>
        <w:rPr>
          <w:sz w:val="24"/>
        </w:rPr>
      </w:pPr>
      <w:r>
        <w:rPr>
          <w:sz w:val="24"/>
        </w:rPr>
        <w:t>broader disability rights and human rights issues.</w:t>
      </w:r>
    </w:p>
    <w:p w14:paraId="56AE6D96" w14:textId="77777777" w:rsidR="00F34A36" w:rsidRDefault="00F34A36">
      <w:pPr>
        <w:pStyle w:val="ListParagraph"/>
        <w:spacing w:line="312" w:lineRule="auto"/>
        <w:rPr>
          <w:sz w:val="24"/>
        </w:rPr>
        <w:sectPr w:rsidR="00F34A36">
          <w:type w:val="continuous"/>
          <w:pgSz w:w="11910" w:h="16840"/>
          <w:pgMar w:top="740" w:right="850" w:bottom="280" w:left="708" w:header="0" w:footer="0" w:gutter="0"/>
          <w:cols w:num="2" w:space="720" w:equalWidth="0">
            <w:col w:w="5059" w:space="100"/>
            <w:col w:w="5193"/>
          </w:cols>
        </w:sectPr>
      </w:pPr>
    </w:p>
    <w:p w14:paraId="56AE6D97" w14:textId="77777777" w:rsidR="00F34A36" w:rsidRDefault="00F34A36">
      <w:pPr>
        <w:pStyle w:val="BodyText"/>
        <w:ind w:left="0"/>
        <w:rPr>
          <w:sz w:val="20"/>
        </w:rPr>
      </w:pPr>
    </w:p>
    <w:p w14:paraId="56AE6D98" w14:textId="77777777" w:rsidR="00F34A36" w:rsidRDefault="00F34A36">
      <w:pPr>
        <w:pStyle w:val="BodyText"/>
        <w:ind w:left="0"/>
        <w:rPr>
          <w:sz w:val="20"/>
        </w:rPr>
      </w:pPr>
    </w:p>
    <w:p w14:paraId="56AE6D99" w14:textId="77777777" w:rsidR="00F34A36" w:rsidRDefault="00F34A36">
      <w:pPr>
        <w:pStyle w:val="BodyText"/>
        <w:spacing w:before="35"/>
        <w:ind w:left="0"/>
        <w:rPr>
          <w:sz w:val="20"/>
        </w:rPr>
      </w:pPr>
    </w:p>
    <w:p w14:paraId="56AE6D9A" w14:textId="77777777" w:rsidR="00F34A36" w:rsidRDefault="00842BCA">
      <w:pPr>
        <w:tabs>
          <w:tab w:val="left" w:pos="3695"/>
          <w:tab w:val="left" w:pos="7077"/>
        </w:tabs>
        <w:ind w:left="312"/>
        <w:rPr>
          <w:position w:val="1"/>
          <w:sz w:val="20"/>
        </w:rPr>
      </w:pPr>
      <w:r>
        <w:rPr>
          <w:noProof/>
          <w:position w:val="1"/>
          <w:sz w:val="20"/>
        </w:rPr>
        <w:drawing>
          <wp:inline distT="0" distB="0" distL="0" distR="0" wp14:anchorId="56AE7542" wp14:editId="56AE7543">
            <wp:extent cx="1970438" cy="2455164"/>
            <wp:effectExtent l="0" t="0" r="0" b="0"/>
            <wp:docPr id="115" name="Image 115" descr="Podcast cover for NDIS Insights with Dr George, showing Megan Spindler-Smith, Skye Kakoschke-Moore and Dr Stevie Lang Howson under the title &quot;What you need to know about the NDIS Bill: Advocates unpack the sweeping changes.&quo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5" name="Image 115" descr="Podcast cover for NDIS Insights with Dr George, showing Megan Spindler-Smith, Skye Kakoschke-Moore and Dr Stevie Lang Howson under the title &quot;What you need to know about the NDIS Bill: Advocates unpack the sweeping changes.&quot;"/>
                    <pic:cNvPicPr/>
                  </pic:nvPicPr>
                  <pic:blipFill>
                    <a:blip r:embed="rId63" cstate="print"/>
                    <a:stretch>
                      <a:fillRect/>
                    </a:stretch>
                  </pic:blipFill>
                  <pic:spPr>
                    <a:xfrm>
                      <a:off x="0" y="0"/>
                      <a:ext cx="1970438" cy="2455164"/>
                    </a:xfrm>
                    <a:prstGeom prst="rect">
                      <a:avLst/>
                    </a:prstGeom>
                  </pic:spPr>
                </pic:pic>
              </a:graphicData>
            </a:graphic>
          </wp:inline>
        </w:drawing>
      </w:r>
      <w:r>
        <w:rPr>
          <w:position w:val="1"/>
          <w:sz w:val="20"/>
        </w:rPr>
        <w:tab/>
      </w:r>
      <w:r>
        <w:rPr>
          <w:noProof/>
          <w:sz w:val="20"/>
        </w:rPr>
        <w:drawing>
          <wp:inline distT="0" distB="0" distL="0" distR="0" wp14:anchorId="56AE7544" wp14:editId="56AE7545">
            <wp:extent cx="1974120" cy="2459736"/>
            <wp:effectExtent l="0" t="0" r="0" b="0"/>
            <wp:docPr id="116" name="Image 116" descr="PWDA Vice President Jarrod Sandell-Hay, who has a beard, glasses and a black hat, speaks in a TV interview."/>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6" name="Image 116" descr="PWDA Vice President Jarrod Sandell-Hay, who has a beard, glasses and a black hat, speaks in a TV interview."/>
                    <pic:cNvPicPr/>
                  </pic:nvPicPr>
                  <pic:blipFill>
                    <a:blip r:embed="rId64" cstate="print"/>
                    <a:stretch>
                      <a:fillRect/>
                    </a:stretch>
                  </pic:blipFill>
                  <pic:spPr>
                    <a:xfrm>
                      <a:off x="0" y="0"/>
                      <a:ext cx="1974120" cy="2459736"/>
                    </a:xfrm>
                    <a:prstGeom prst="rect">
                      <a:avLst/>
                    </a:prstGeom>
                  </pic:spPr>
                </pic:pic>
              </a:graphicData>
            </a:graphic>
          </wp:inline>
        </w:drawing>
      </w:r>
      <w:r>
        <w:rPr>
          <w:sz w:val="20"/>
        </w:rPr>
        <w:tab/>
      </w:r>
      <w:r>
        <w:rPr>
          <w:noProof/>
          <w:position w:val="1"/>
          <w:sz w:val="20"/>
        </w:rPr>
        <w:drawing>
          <wp:inline distT="0" distB="0" distL="0" distR="0" wp14:anchorId="56AE7546" wp14:editId="56AE7547">
            <wp:extent cx="1970450" cy="2455164"/>
            <wp:effectExtent l="0" t="0" r="0" b="0"/>
            <wp:docPr id="117" name="Image 117" descr="Jeramy Hope, then PWDA President, speaks to a TV camera crew at Midsumma, with rainbow flags behind him."/>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7" name="Image 117" descr="Jeramy Hope, then PWDA President, speaks to a TV camera crew at Midsumma, with rainbow flags behind him."/>
                    <pic:cNvPicPr/>
                  </pic:nvPicPr>
                  <pic:blipFill>
                    <a:blip r:embed="rId65" cstate="print"/>
                    <a:stretch>
                      <a:fillRect/>
                    </a:stretch>
                  </pic:blipFill>
                  <pic:spPr>
                    <a:xfrm>
                      <a:off x="0" y="0"/>
                      <a:ext cx="1970450" cy="2455164"/>
                    </a:xfrm>
                    <a:prstGeom prst="rect">
                      <a:avLst/>
                    </a:prstGeom>
                  </pic:spPr>
                </pic:pic>
              </a:graphicData>
            </a:graphic>
          </wp:inline>
        </w:drawing>
      </w:r>
    </w:p>
    <w:p w14:paraId="56AE6D9B" w14:textId="77777777" w:rsidR="00F34A36" w:rsidRDefault="00F34A36">
      <w:pPr>
        <w:pStyle w:val="BodyText"/>
        <w:spacing w:before="1"/>
        <w:ind w:left="0"/>
        <w:rPr>
          <w:sz w:val="6"/>
        </w:rPr>
      </w:pPr>
    </w:p>
    <w:p w14:paraId="56AE6D9C" w14:textId="77777777" w:rsidR="00F34A36" w:rsidRDefault="00F34A36">
      <w:pPr>
        <w:pStyle w:val="BodyText"/>
        <w:rPr>
          <w:sz w:val="6"/>
        </w:rPr>
        <w:sectPr w:rsidR="00F34A36">
          <w:type w:val="continuous"/>
          <w:pgSz w:w="11910" w:h="16840"/>
          <w:pgMar w:top="740" w:right="850" w:bottom="280" w:left="708" w:header="0" w:footer="0" w:gutter="0"/>
          <w:cols w:space="720"/>
        </w:sectPr>
      </w:pPr>
    </w:p>
    <w:p w14:paraId="56AE6D9D" w14:textId="77777777" w:rsidR="00F34A36" w:rsidRDefault="00842BCA">
      <w:pPr>
        <w:pStyle w:val="BodyText"/>
        <w:spacing w:before="37" w:line="278" w:lineRule="auto"/>
        <w:ind w:left="169" w:right="38" w:firstLine="947"/>
        <w:jc w:val="right"/>
      </w:pPr>
      <w:r>
        <w:rPr>
          <w:noProof/>
        </w:rPr>
        <mc:AlternateContent>
          <mc:Choice Requires="wpg">
            <w:drawing>
              <wp:anchor distT="0" distB="0" distL="0" distR="0" simplePos="0" relativeHeight="15748096" behindDoc="0" locked="0" layoutInCell="1" allowOverlap="1" wp14:anchorId="56AE7548" wp14:editId="56AE7549">
                <wp:simplePos x="0" y="0"/>
                <wp:positionH relativeFrom="page">
                  <wp:posOffset>5052121</wp:posOffset>
                </wp:positionH>
                <wp:positionV relativeFrom="page">
                  <wp:posOffset>8682387</wp:posOffset>
                </wp:positionV>
                <wp:extent cx="2508250" cy="2009775"/>
                <wp:effectExtent l="0" t="0" r="0" b="0"/>
                <wp:wrapNone/>
                <wp:docPr id="118" name="Group 1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119" name="Graphic 119"/>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120" name="Graphic 120"/>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121" name="Graphic 121"/>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62C26EEC" id="Group 118" o:spid="_x0000_s1026" style="position:absolute;margin-left:397.8pt;margin-top:683.65pt;width:197.5pt;height:158.25pt;z-index:15748096;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5yg/AQQAAGARAAAOAAAAZHJzL2Uyb0RvYy54bWzsWNtu3DYQfS/QfyD4XkuibpTgdZD4hgJB&#10;GiAu+szVZSVEElWSe/Hfd0iKu9tdRHYSGIGRGPCKFIejmTOHh5Qu3+z6Dm0qIVs+LHBw4WNUDQUv&#10;22G1wH8/3P1BMZKKDSXr+FAt8GMl8Zur33+73I55RXjDu7ISCJwMMt+OC9woNeaeJ4um6pm84GM1&#10;wGDNRc8UdMXKKwXbgve+84jvJ96Wi3IUvKikhLs3dhBfGf91XRXqr7qWlULdAkNsyvwK87vUv97V&#10;JctXgo1NW0xhsG+IomftAA/du7phiqG1aM9c9W0huOS1uih47/G6bovK5ADZBP5JNveCr0eTyyrf&#10;rsY9TADtCU7f7Lb4sLkX46fxo7DRQ/M9Lz5LwMXbjqv8eFz3VwfjXS16PQmSQDuD6OMe0WqnUAE3&#10;SexT+MeogDGoV5amscW8aKAwZ/OK5vaJmR7L7YNNePtwtiPwRx4gkt8H0aeGjZVBXmoIPgrUlkDv&#10;IMNoYD3w+H6ijL4FWOnHg53GcerJCdITlIIkiTOSYHSOFY00BSxUQRAlFDq6DC5hlhdrqe4rblBn&#10;m/dSwTBQrnQt1rhWsRtcU8Aa0OzvDPsVRsB+gRGwf2krMTKl52lXuom2C+xCaXTONhI93PNN9cCN&#10;odKlCzI/TGCBu1wg1INJN/zPNEqTzKadhiGdEnM27jpatz71/dS4JWEYRbPGKUl86zdKgyiYtY1I&#10;mkEFIdw0pfG8bZDRjBhbQCDO0lnHMSBhbeMk9ucdW0Pik4TOZ2YNdVJPhEqjIItiF2sSheFssEfm&#10;IdQvmi8GQBZBvTRoQURDw3aos6uYu9rKkRCKMFWOQAktfZ2Nu05VPiePMyg6Lis7VzPSrIE9S+Hh&#10;x+tA8q4t79qu07SUYrW87gTaMCB8Qq8JvZliODID4ZC5XZ66teTlI6zvLSzoBZb/rpmoMOr+HEBB&#10;oALKNYRrLF1DqO6am23FrAgh1cPuHyZGNEJzgRVo4AfuhITlbsFC/NrA2uqZA3+7Vrxu9Wo2sdmI&#10;pg6ImpWXl1c3AvmeqBvcgqierW6WsjSjhBiisNxtBGkC4g8c1ftAAH+Umn0AwHACeVxUh9WLiJsL&#10;xYibjUSX4aBcX+TnwcQxdTL9icTN7UkOAXe1SFgCPFvcNBNCmszqRAriC5JqBOjrzEkSRITMOn+9&#10;6hbcvbu+vf2lbuenZie5k2q5sxsBDp2qm9mpn61uhomhYWKYphEcZ0AbDxIXpBFNKZwvjMYlIYl/&#10;nMbtY9EiN4XyS+TMQcIJlrta4XrBE5zGf3pN+OLBSdcrSOzJ6Wvt04RmT53LXu0hzidxbBcaYPe6&#10;D3HmhRVe4w0Lp08O+jvBcd8c+g4fRq7+AwAA//8DAFBLAwQUAAYACAAAACEAOZV6UOMAAAAOAQAA&#10;DwAAAGRycy9kb3ducmV2LnhtbEyPQW+CQBCF7036HzbTpLe6UCIishhj2p5Mk2qTxtsKIxDZWcKu&#10;gP++46m9zcx7efO9bD2ZVgzYu8aSgnAWgEAqbNlQpeD78P6SgHBeU6lbS6jghg7W+eNDptPSjvSF&#10;w95XgkPIpVpB7X2XSumKGo12M9shsXa2vdGe176SZa9HDjetfA2CWBrdEH+odYfbGovL/moUfIx6&#10;3ETh27C7nLe342H++bMLUannp2mzAuFx8n9muOMzOuTMdLJXKp1oFSyW85itLETxIgJxt4TLgG8n&#10;nuIkSkDmmfxfI/8FAAD//wMAUEsBAi0AFAAGAAgAAAAhALaDOJL+AAAA4QEAABMAAAAAAAAAAAAA&#10;AAAAAAAAAFtDb250ZW50X1R5cGVzXS54bWxQSwECLQAUAAYACAAAACEAOP0h/9YAAACUAQAACwAA&#10;AAAAAAAAAAAAAAAvAQAAX3JlbHMvLnJlbHNQSwECLQAUAAYACAAAACEAbucoPwEEAABgEQAADgAA&#10;AAAAAAAAAAAAAAAuAgAAZHJzL2Uyb0RvYy54bWxQSwECLQAUAAYACAAAACEAOZV6UOMAAAAOAQAA&#10;DwAAAAAAAAAAAAAAAABbBgAAZHJzL2Rvd25yZXYueG1sUEsFBgAAAAAEAAQA8wAAAGsHAAAAAA==&#10;">
                <v:shape id="Graphic 119"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mIgaxAAAANwAAAAPAAAAZHJzL2Rvd25yZXYueG1sRE/basJA&#10;EH0v+A/LFPqmmxQsNs0mlEiLFCtopeDbkJ1cMDsbsqvGv3cLQt/mcK6T5qPpxJkG11pWEM8iEMSl&#10;1S3XCvY/H9MFCOeRNXaWScGVHOTZ5CHFRNsLb+m887UIIewSVNB43ydSurIhg25me+LAVXYw6AMc&#10;aqkHvIRw08nnKHqRBlsODQ32VDRUHncno8BsjZTzr9/q+r0sFuVmP19/dgelnh7H9zcQnkb/L767&#10;VzrMj1/h75lwgcxuAAAA//8DAFBLAQItABQABgAIAAAAIQDb4fbL7gAAAIUBAAATAAAAAAAAAAAA&#10;AAAAAAAAAABbQ29udGVudF9UeXBlc10ueG1sUEsBAi0AFAAGAAgAAAAhAFr0LFu/AAAAFQEAAAsA&#10;AAAAAAAAAAAAAAAAHwEAAF9yZWxzLy5yZWxzUEsBAi0AFAAGAAgAAAAhALyYiBrEAAAA3AAAAA8A&#10;AAAAAAAAAAAAAAAABwIAAGRycy9kb3ducmV2LnhtbFBLBQYAAAAAAwADALcAAAD4AgAAAAA=&#10;" path="m190368,l147696,7338,108007,23344,72606,47141,42799,77851,19892,114597,5190,156501,,202684,,714151r841945,432282l841945,303648,279438,14839,234717,2207,190368,xe" fillcolor="#68c28d" stroked="f">
                  <v:path arrowok="t"/>
                </v:shape>
                <v:shape id="Graphic 120"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bJPswgAAANwAAAAPAAAAZHJzL2Rvd25yZXYueG1sRI9NawIx&#10;EIbvBf9DGKG3mu2CpWyNYhcFr9pK6W3YTDfBzWTZRN36651DobcZ5v14ZrEaQ6cuNCQf2cDzrABF&#10;3ETruTXw+bF9egWVMrLFLjIZ+KUEq+XkYYGVjVfe0+WQWyUhnCo04HLuK61T4yhgmsWeWG4/cQiY&#10;ZR1abQe8SnjodFkULzqgZ2lw2FPtqDkdzkFKyvlXcrd+v/HH93rD0YfvtjbmcTqu30BlGvO/+M+9&#10;s4JfCr48IxPo5R0AAP//AwBQSwECLQAUAAYACAAAACEA2+H2y+4AAACFAQAAEwAAAAAAAAAAAAAA&#10;AAAAAAAAW0NvbnRlbnRfVHlwZXNdLnhtbFBLAQItABQABgAIAAAAIQBa9CxbvwAAABUBAAALAAAA&#10;AAAAAAAAAAAAAB8BAABfcmVscy8ucmVsc1BLAQItABQABgAIAAAAIQBtbJPswgAAANwAAAAPAAAA&#10;AAAAAAAAAAAAAAcCAABkcnMvZG93bnJldi54bWxQSwUGAAAAAAMAAwC3AAAA9gIAAAAA&#10;" path="m190368,l147696,7338,108007,23344,72606,47141,42799,77851,19892,114597,5190,156500,,202684r,908702l759701,1111386r,-849964l279438,14839,234717,2207,190368,xe" fillcolor="#1fbcee" stroked="f">
                  <v:path arrowok="t"/>
                </v:shape>
                <v:shape id="Graphic 121"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LVwQAAANwAAAAPAAAAZHJzL2Rvd25yZXYueG1sRE9NawIx&#10;EL0X/A9hBG81aygqq1FEUApWUFs8D8m4u7iZLJuo679vhEJv83ifM192rhZ3akPlWcNomIEgNt5W&#10;XGj4+d68T0GEiGyx9kwanhRguei9zTG3/sFHup9iIVIIhxw1lDE2uZTBlOQwDH1DnLiLbx3GBNtC&#10;2hYfKdzVUmXZWDqsODWU2NC6JHM93ZyGvTXHy3lnPsY3nKjDZrdF9aW0HvS71QxEpC7+i//cnzbN&#10;VyN4PZMukItfAAAA//8DAFBLAQItABQABgAIAAAAIQDb4fbL7gAAAIUBAAATAAAAAAAAAAAAAAAA&#10;AAAAAABbQ29udGVudF9UeXBlc10ueG1sUEsBAi0AFAAGAAgAAAAhAFr0LFu/AAAAFQEAAAsAAAAA&#10;AAAAAAAAAAAAHwEAAF9yZWxzLy5yZWxzUEsBAi0AFAAGAAgAAAAhACz4YtXBAAAA3AAAAA8AAAAA&#10;AAAAAAAAAAAABwIAAGRycy9kb3ducmV2LnhtbFBLBQYAAAAAAwADALcAAAD1AgAAAAA=&#10;" path="m190368,l147696,7338,108007,23344,72606,47141,42799,77851,19892,114597,5190,156501,,202684,,1632119r1748167,l1748167,768939,279438,14839,234717,2207,190368,xe" fillcolor="#025596" stroked="f">
                  <v:path arrowok="t"/>
                </v:shape>
                <w10:wrap anchorx="page" anchory="page"/>
              </v:group>
            </w:pict>
          </mc:Fallback>
        </mc:AlternateContent>
      </w:r>
      <w:r>
        <w:rPr>
          <w:color w:val="005496"/>
        </w:rPr>
        <w:t>PWDA</w:t>
      </w:r>
      <w:r>
        <w:rPr>
          <w:color w:val="005496"/>
          <w:spacing w:val="-17"/>
        </w:rPr>
        <w:t xml:space="preserve"> </w:t>
      </w:r>
      <w:r>
        <w:rPr>
          <w:color w:val="005496"/>
        </w:rPr>
        <w:t>partnered</w:t>
      </w:r>
      <w:r>
        <w:rPr>
          <w:color w:val="005496"/>
          <w:spacing w:val="-17"/>
        </w:rPr>
        <w:t xml:space="preserve"> </w:t>
      </w:r>
      <w:r>
        <w:rPr>
          <w:color w:val="005496"/>
        </w:rPr>
        <w:t>with Dr George Taleporos’ NDIS Insights podcast on a limited three-episode</w:t>
      </w:r>
      <w:r>
        <w:rPr>
          <w:color w:val="005496"/>
          <w:spacing w:val="-13"/>
        </w:rPr>
        <w:t xml:space="preserve"> </w:t>
      </w:r>
      <w:r>
        <w:rPr>
          <w:color w:val="005496"/>
        </w:rPr>
        <w:t>series</w:t>
      </w:r>
      <w:r>
        <w:rPr>
          <w:color w:val="005496"/>
          <w:spacing w:val="-13"/>
        </w:rPr>
        <w:t xml:space="preserve"> </w:t>
      </w:r>
      <w:r>
        <w:rPr>
          <w:color w:val="005496"/>
        </w:rPr>
        <w:t>about</w:t>
      </w:r>
      <w:r>
        <w:rPr>
          <w:color w:val="005496"/>
          <w:spacing w:val="-13"/>
        </w:rPr>
        <w:t xml:space="preserve"> </w:t>
      </w:r>
      <w:r>
        <w:rPr>
          <w:color w:val="005496"/>
        </w:rPr>
        <w:t>the NDIS changes. Pictured are Megan Spindler-Smith, Skye Kakoschke-Moore and</w:t>
      </w:r>
    </w:p>
    <w:p w14:paraId="56AE6D9E" w14:textId="77777777" w:rsidR="00F34A36" w:rsidRDefault="00842BCA">
      <w:pPr>
        <w:pStyle w:val="BodyText"/>
        <w:spacing w:line="274" w:lineRule="exact"/>
        <w:ind w:left="0" w:right="38"/>
        <w:jc w:val="right"/>
      </w:pPr>
      <w:r>
        <w:rPr>
          <w:color w:val="005496"/>
        </w:rPr>
        <w:t>Dr</w:t>
      </w:r>
      <w:r>
        <w:rPr>
          <w:color w:val="005496"/>
          <w:spacing w:val="-5"/>
        </w:rPr>
        <w:t xml:space="preserve"> </w:t>
      </w:r>
      <w:r>
        <w:rPr>
          <w:color w:val="005496"/>
        </w:rPr>
        <w:t>Stevie</w:t>
      </w:r>
      <w:r>
        <w:rPr>
          <w:color w:val="005496"/>
          <w:spacing w:val="-3"/>
        </w:rPr>
        <w:t xml:space="preserve"> </w:t>
      </w:r>
      <w:r>
        <w:rPr>
          <w:color w:val="005496"/>
        </w:rPr>
        <w:t>Lang</w:t>
      </w:r>
      <w:r>
        <w:rPr>
          <w:color w:val="005496"/>
          <w:spacing w:val="-2"/>
        </w:rPr>
        <w:t xml:space="preserve"> Howson.</w:t>
      </w:r>
    </w:p>
    <w:p w14:paraId="56AE6D9F" w14:textId="77777777" w:rsidR="00F34A36" w:rsidRDefault="00842BCA">
      <w:pPr>
        <w:pStyle w:val="BodyText"/>
        <w:spacing w:before="37" w:line="278" w:lineRule="auto"/>
        <w:ind w:left="1165" w:right="38" w:hanging="214"/>
      </w:pPr>
      <w:r>
        <w:br w:type="column"/>
      </w:r>
      <w:r>
        <w:rPr>
          <w:color w:val="005496"/>
        </w:rPr>
        <w:t>PWDA</w:t>
      </w:r>
      <w:r>
        <w:rPr>
          <w:color w:val="005496"/>
          <w:spacing w:val="-17"/>
        </w:rPr>
        <w:t xml:space="preserve"> </w:t>
      </w:r>
      <w:r>
        <w:rPr>
          <w:color w:val="005496"/>
        </w:rPr>
        <w:t>Vice</w:t>
      </w:r>
      <w:r>
        <w:rPr>
          <w:color w:val="005496"/>
          <w:spacing w:val="-17"/>
        </w:rPr>
        <w:t xml:space="preserve"> </w:t>
      </w:r>
      <w:r>
        <w:rPr>
          <w:color w:val="005496"/>
        </w:rPr>
        <w:t>President Jarrod</w:t>
      </w:r>
      <w:r>
        <w:rPr>
          <w:color w:val="005496"/>
          <w:spacing w:val="-5"/>
        </w:rPr>
        <w:t xml:space="preserve"> </w:t>
      </w:r>
      <w:r>
        <w:rPr>
          <w:color w:val="005496"/>
        </w:rPr>
        <w:t>Sandell-</w:t>
      </w:r>
      <w:r>
        <w:rPr>
          <w:color w:val="005496"/>
          <w:spacing w:val="-6"/>
        </w:rPr>
        <w:t>Hay.</w:t>
      </w:r>
    </w:p>
    <w:p w14:paraId="56AE6DA0" w14:textId="77777777" w:rsidR="00F34A36" w:rsidRDefault="00842BCA">
      <w:pPr>
        <w:pStyle w:val="BodyText"/>
        <w:spacing w:before="37" w:line="278" w:lineRule="auto"/>
        <w:ind w:left="48" w:right="154"/>
        <w:jc w:val="right"/>
      </w:pPr>
      <w:r>
        <w:br w:type="column"/>
      </w:r>
      <w:r>
        <w:rPr>
          <w:color w:val="005496"/>
        </w:rPr>
        <w:t>Jeramy</w:t>
      </w:r>
      <w:r>
        <w:rPr>
          <w:color w:val="005496"/>
          <w:spacing w:val="-17"/>
        </w:rPr>
        <w:t xml:space="preserve"> </w:t>
      </w:r>
      <w:r>
        <w:rPr>
          <w:color w:val="005496"/>
        </w:rPr>
        <w:t>Hope,</w:t>
      </w:r>
      <w:r>
        <w:rPr>
          <w:color w:val="005496"/>
          <w:spacing w:val="-17"/>
        </w:rPr>
        <w:t xml:space="preserve"> </w:t>
      </w:r>
      <w:r>
        <w:rPr>
          <w:color w:val="005496"/>
        </w:rPr>
        <w:t>PWDA President</w:t>
      </w:r>
      <w:r>
        <w:rPr>
          <w:color w:val="005496"/>
          <w:spacing w:val="-1"/>
        </w:rPr>
        <w:t xml:space="preserve"> </w:t>
      </w:r>
      <w:r>
        <w:rPr>
          <w:color w:val="005496"/>
        </w:rPr>
        <w:t>at</w:t>
      </w:r>
      <w:r>
        <w:rPr>
          <w:color w:val="005496"/>
          <w:spacing w:val="-1"/>
        </w:rPr>
        <w:t xml:space="preserve"> </w:t>
      </w:r>
      <w:r>
        <w:rPr>
          <w:color w:val="005496"/>
        </w:rPr>
        <w:t xml:space="preserve">the </w:t>
      </w:r>
      <w:r>
        <w:rPr>
          <w:color w:val="005496"/>
          <w:spacing w:val="-2"/>
        </w:rPr>
        <w:t>time,</w:t>
      </w:r>
    </w:p>
    <w:p w14:paraId="56AE6DA1" w14:textId="77777777" w:rsidR="00F34A36" w:rsidRDefault="00842BCA">
      <w:pPr>
        <w:pStyle w:val="BodyText"/>
        <w:spacing w:line="276" w:lineRule="exact"/>
        <w:ind w:left="48" w:right="167"/>
        <w:jc w:val="right"/>
      </w:pPr>
      <w:r>
        <w:rPr>
          <w:color w:val="005496"/>
        </w:rPr>
        <w:t xml:space="preserve">at </w:t>
      </w:r>
      <w:r>
        <w:rPr>
          <w:color w:val="005496"/>
          <w:spacing w:val="-2"/>
        </w:rPr>
        <w:t>Midsumma.</w:t>
      </w:r>
    </w:p>
    <w:p w14:paraId="56AE6DA2" w14:textId="77777777" w:rsidR="00F34A36" w:rsidRDefault="00F34A36">
      <w:pPr>
        <w:pStyle w:val="BodyText"/>
        <w:spacing w:line="276" w:lineRule="exact"/>
        <w:jc w:val="right"/>
        <w:sectPr w:rsidR="00F34A36">
          <w:type w:val="continuous"/>
          <w:pgSz w:w="11910" w:h="16840"/>
          <w:pgMar w:top="740" w:right="850" w:bottom="280" w:left="708" w:header="0" w:footer="0" w:gutter="0"/>
          <w:cols w:num="3" w:space="720" w:equalWidth="0">
            <w:col w:w="3453" w:space="73"/>
            <w:col w:w="3310" w:space="73"/>
            <w:col w:w="3443"/>
          </w:cols>
        </w:sectPr>
      </w:pPr>
    </w:p>
    <w:p w14:paraId="56AE6DA3" w14:textId="77777777" w:rsidR="00F34A36" w:rsidRDefault="00842BCA">
      <w:pPr>
        <w:pStyle w:val="BodyText"/>
        <w:spacing w:before="72" w:line="312" w:lineRule="auto"/>
        <w:ind w:right="177"/>
      </w:pPr>
      <w:r>
        <w:lastRenderedPageBreak/>
        <w:t>A</w:t>
      </w:r>
      <w:r>
        <w:rPr>
          <w:spacing w:val="-17"/>
        </w:rPr>
        <w:t xml:space="preserve"> </w:t>
      </w:r>
      <w:r>
        <w:t>significant</w:t>
      </w:r>
      <w:r>
        <w:rPr>
          <w:spacing w:val="-9"/>
        </w:rPr>
        <w:t xml:space="preserve"> </w:t>
      </w:r>
      <w:r>
        <w:t>focus</w:t>
      </w:r>
      <w:r>
        <w:rPr>
          <w:spacing w:val="-7"/>
        </w:rPr>
        <w:t xml:space="preserve"> </w:t>
      </w:r>
      <w:r>
        <w:t>of</w:t>
      </w:r>
      <w:r>
        <w:rPr>
          <w:spacing w:val="-7"/>
        </w:rPr>
        <w:t xml:space="preserve"> </w:t>
      </w:r>
      <w:r>
        <w:t>our</w:t>
      </w:r>
      <w:r>
        <w:rPr>
          <w:spacing w:val="-7"/>
        </w:rPr>
        <w:t xml:space="preserve"> </w:t>
      </w:r>
      <w:r>
        <w:t>public</w:t>
      </w:r>
      <w:r>
        <w:rPr>
          <w:spacing w:val="-7"/>
        </w:rPr>
        <w:t xml:space="preserve"> </w:t>
      </w:r>
      <w:r>
        <w:t xml:space="preserve">messaging during the year was PWDA’s </w:t>
      </w:r>
      <w:r>
        <w:rPr>
          <w:i/>
        </w:rPr>
        <w:t xml:space="preserve">Reasonable. Necessary. Ordinary. </w:t>
      </w:r>
      <w:r>
        <w:t>campaign. Informed by the stories, concerns and priorities of our members and the broader disability community,</w:t>
      </w:r>
      <w:r>
        <w:rPr>
          <w:spacing w:val="-6"/>
        </w:rPr>
        <w:t xml:space="preserve"> </w:t>
      </w:r>
      <w:r>
        <w:t>the</w:t>
      </w:r>
      <w:r>
        <w:rPr>
          <w:spacing w:val="-6"/>
        </w:rPr>
        <w:t xml:space="preserve"> </w:t>
      </w:r>
      <w:r>
        <w:t>campaign</w:t>
      </w:r>
      <w:r>
        <w:rPr>
          <w:spacing w:val="-6"/>
        </w:rPr>
        <w:t xml:space="preserve"> </w:t>
      </w:r>
      <w:r>
        <w:t>launched</w:t>
      </w:r>
      <w:r>
        <w:rPr>
          <w:spacing w:val="-6"/>
        </w:rPr>
        <w:t xml:space="preserve"> </w:t>
      </w:r>
      <w:r>
        <w:t>ahead of Minister Mark Butler’s National Press Club address announcing proposed</w:t>
      </w:r>
    </w:p>
    <w:p w14:paraId="56AE6DA4" w14:textId="77777777" w:rsidR="00F34A36" w:rsidRDefault="00842BCA">
      <w:pPr>
        <w:pStyle w:val="BodyText"/>
        <w:spacing w:before="10" w:line="312" w:lineRule="auto"/>
        <w:ind w:right="57"/>
      </w:pPr>
      <w:r>
        <w:t>NDIS reforms. From there, PWDA led a sustained advocacy and media campaign opposing</w:t>
      </w:r>
      <w:r>
        <w:rPr>
          <w:spacing w:val="-6"/>
        </w:rPr>
        <w:t xml:space="preserve"> </w:t>
      </w:r>
      <w:r>
        <w:t>the</w:t>
      </w:r>
      <w:r>
        <w:rPr>
          <w:spacing w:val="-6"/>
        </w:rPr>
        <w:t xml:space="preserve"> </w:t>
      </w:r>
      <w:r>
        <w:t>cuts</w:t>
      </w:r>
      <w:r>
        <w:rPr>
          <w:spacing w:val="-6"/>
        </w:rPr>
        <w:t xml:space="preserve"> </w:t>
      </w:r>
      <w:r>
        <w:t>and</w:t>
      </w:r>
      <w:r>
        <w:rPr>
          <w:spacing w:val="-6"/>
        </w:rPr>
        <w:t xml:space="preserve"> </w:t>
      </w:r>
      <w:r>
        <w:t>working</w:t>
      </w:r>
      <w:r>
        <w:rPr>
          <w:spacing w:val="-6"/>
        </w:rPr>
        <w:t xml:space="preserve"> </w:t>
      </w:r>
      <w:r>
        <w:t>to</w:t>
      </w:r>
      <w:r>
        <w:rPr>
          <w:spacing w:val="-6"/>
        </w:rPr>
        <w:t xml:space="preserve"> </w:t>
      </w:r>
      <w:r>
        <w:t>keep</w:t>
      </w:r>
      <w:r>
        <w:rPr>
          <w:spacing w:val="-6"/>
        </w:rPr>
        <w:t xml:space="preserve"> </w:t>
      </w:r>
      <w:r>
        <w:t xml:space="preserve">the experiences and expertise of people with disability at the centre of public and policy </w:t>
      </w:r>
      <w:r>
        <w:rPr>
          <w:spacing w:val="-2"/>
        </w:rPr>
        <w:t>debate.</w:t>
      </w:r>
    </w:p>
    <w:p w14:paraId="56AE6DA5" w14:textId="77777777" w:rsidR="00F34A36" w:rsidRDefault="00842BCA">
      <w:pPr>
        <w:pStyle w:val="BodyText"/>
        <w:spacing w:before="234" w:line="312" w:lineRule="auto"/>
        <w:ind w:right="358"/>
      </w:pPr>
      <w:r>
        <w:t>This year PWDA achieved 3,440 media mentions. Our communications reached a</w:t>
      </w:r>
      <w:r>
        <w:rPr>
          <w:spacing w:val="-7"/>
        </w:rPr>
        <w:t xml:space="preserve"> </w:t>
      </w:r>
      <w:r>
        <w:t>further</w:t>
      </w:r>
      <w:r>
        <w:rPr>
          <w:spacing w:val="-7"/>
        </w:rPr>
        <w:t xml:space="preserve"> </w:t>
      </w:r>
      <w:r>
        <w:t>2.5</w:t>
      </w:r>
      <w:r>
        <w:rPr>
          <w:spacing w:val="-7"/>
        </w:rPr>
        <w:t xml:space="preserve"> </w:t>
      </w:r>
      <w:r>
        <w:t>million</w:t>
      </w:r>
      <w:r>
        <w:rPr>
          <w:spacing w:val="-7"/>
        </w:rPr>
        <w:t xml:space="preserve"> </w:t>
      </w:r>
      <w:r>
        <w:t>people</w:t>
      </w:r>
      <w:r>
        <w:rPr>
          <w:spacing w:val="-7"/>
        </w:rPr>
        <w:t xml:space="preserve"> </w:t>
      </w:r>
      <w:r>
        <w:t>through</w:t>
      </w:r>
      <w:r>
        <w:rPr>
          <w:spacing w:val="-7"/>
        </w:rPr>
        <w:t xml:space="preserve"> </w:t>
      </w:r>
      <w:r>
        <w:t>social</w:t>
      </w:r>
    </w:p>
    <w:p w14:paraId="56AE6DA6" w14:textId="77777777" w:rsidR="00F34A36" w:rsidRDefault="00842BCA">
      <w:pPr>
        <w:pStyle w:val="BodyText"/>
        <w:spacing w:before="4" w:line="312" w:lineRule="auto"/>
        <w:ind w:right="57"/>
      </w:pPr>
      <w:r>
        <w:t>media</w:t>
      </w:r>
      <w:r>
        <w:rPr>
          <w:spacing w:val="-8"/>
        </w:rPr>
        <w:t xml:space="preserve"> </w:t>
      </w:r>
      <w:r>
        <w:t>while</w:t>
      </w:r>
      <w:r>
        <w:rPr>
          <w:spacing w:val="-8"/>
        </w:rPr>
        <w:t xml:space="preserve"> </w:t>
      </w:r>
      <w:r>
        <w:t>almost</w:t>
      </w:r>
      <w:r>
        <w:rPr>
          <w:spacing w:val="-8"/>
        </w:rPr>
        <w:t xml:space="preserve"> </w:t>
      </w:r>
      <w:r>
        <w:t>80,000</w:t>
      </w:r>
      <w:r>
        <w:rPr>
          <w:spacing w:val="-8"/>
        </w:rPr>
        <w:t xml:space="preserve"> </w:t>
      </w:r>
      <w:r>
        <w:t>people</w:t>
      </w:r>
      <w:r>
        <w:rPr>
          <w:spacing w:val="-8"/>
        </w:rPr>
        <w:t xml:space="preserve"> </w:t>
      </w:r>
      <w:r>
        <w:t>followed PWDA across our social media channels.</w:t>
      </w:r>
    </w:p>
    <w:p w14:paraId="56AE6DA7" w14:textId="77777777" w:rsidR="00F34A36" w:rsidRDefault="00842BCA">
      <w:pPr>
        <w:pStyle w:val="BodyText"/>
        <w:spacing w:before="229" w:line="312" w:lineRule="auto"/>
        <w:ind w:right="48"/>
      </w:pPr>
      <w:r>
        <w:t>PWDA’s</w:t>
      </w:r>
      <w:r>
        <w:rPr>
          <w:spacing w:val="-11"/>
        </w:rPr>
        <w:t xml:space="preserve"> </w:t>
      </w:r>
      <w:r>
        <w:t>website</w:t>
      </w:r>
      <w:r>
        <w:rPr>
          <w:spacing w:val="-11"/>
        </w:rPr>
        <w:t xml:space="preserve"> </w:t>
      </w:r>
      <w:r>
        <w:t>continued</w:t>
      </w:r>
      <w:r>
        <w:rPr>
          <w:spacing w:val="-11"/>
        </w:rPr>
        <w:t xml:space="preserve"> </w:t>
      </w:r>
      <w:r>
        <w:t>to</w:t>
      </w:r>
      <w:r>
        <w:rPr>
          <w:spacing w:val="-11"/>
        </w:rPr>
        <w:t xml:space="preserve"> </w:t>
      </w:r>
      <w:r>
        <w:t>be</w:t>
      </w:r>
      <w:r>
        <w:rPr>
          <w:spacing w:val="-11"/>
        </w:rPr>
        <w:t xml:space="preserve"> </w:t>
      </w:r>
      <w:r>
        <w:t>a</w:t>
      </w:r>
      <w:r>
        <w:rPr>
          <w:spacing w:val="-11"/>
        </w:rPr>
        <w:t xml:space="preserve"> </w:t>
      </w:r>
      <w:r>
        <w:t>trusted source of disability information, attracting 433,000 users during the year. Strong interest in resources on disability rights, NDIS</w:t>
      </w:r>
      <w:r>
        <w:rPr>
          <w:spacing w:val="-6"/>
        </w:rPr>
        <w:t xml:space="preserve"> </w:t>
      </w:r>
      <w:r>
        <w:t>reform,</w:t>
      </w:r>
      <w:r>
        <w:rPr>
          <w:spacing w:val="-6"/>
        </w:rPr>
        <w:t xml:space="preserve"> </w:t>
      </w:r>
      <w:r>
        <w:t>the</w:t>
      </w:r>
      <w:r>
        <w:rPr>
          <w:spacing w:val="-6"/>
        </w:rPr>
        <w:t xml:space="preserve"> </w:t>
      </w:r>
      <w:r>
        <w:t>social</w:t>
      </w:r>
      <w:r>
        <w:rPr>
          <w:spacing w:val="-6"/>
        </w:rPr>
        <w:t xml:space="preserve"> </w:t>
      </w:r>
      <w:r>
        <w:t>model</w:t>
      </w:r>
      <w:r>
        <w:rPr>
          <w:spacing w:val="-6"/>
        </w:rPr>
        <w:t xml:space="preserve"> </w:t>
      </w:r>
      <w:r>
        <w:t>of</w:t>
      </w:r>
      <w:r>
        <w:rPr>
          <w:spacing w:val="-6"/>
        </w:rPr>
        <w:t xml:space="preserve"> </w:t>
      </w:r>
      <w:r>
        <w:t>disability and PWDA’s language guide reflected</w:t>
      </w:r>
    </w:p>
    <w:p w14:paraId="56AE6DA8" w14:textId="77777777" w:rsidR="00F34A36" w:rsidRDefault="00842BCA">
      <w:pPr>
        <w:pStyle w:val="BodyText"/>
        <w:spacing w:before="8" w:line="312" w:lineRule="auto"/>
        <w:ind w:right="48"/>
      </w:pPr>
      <w:r>
        <w:t>our</w:t>
      </w:r>
      <w:r>
        <w:rPr>
          <w:spacing w:val="-11"/>
        </w:rPr>
        <w:t xml:space="preserve"> </w:t>
      </w:r>
      <w:r>
        <w:t>community’s</w:t>
      </w:r>
      <w:r>
        <w:rPr>
          <w:spacing w:val="-11"/>
        </w:rPr>
        <w:t xml:space="preserve"> </w:t>
      </w:r>
      <w:r>
        <w:t>ongoing</w:t>
      </w:r>
      <w:r>
        <w:rPr>
          <w:spacing w:val="-11"/>
        </w:rPr>
        <w:t xml:space="preserve"> </w:t>
      </w:r>
      <w:r>
        <w:t>demand</w:t>
      </w:r>
      <w:r>
        <w:rPr>
          <w:spacing w:val="-11"/>
        </w:rPr>
        <w:t xml:space="preserve"> </w:t>
      </w:r>
      <w:r>
        <w:t>for accessible,</w:t>
      </w:r>
      <w:r>
        <w:rPr>
          <w:spacing w:val="-6"/>
        </w:rPr>
        <w:t xml:space="preserve"> </w:t>
      </w:r>
      <w:r>
        <w:t>rights-based</w:t>
      </w:r>
      <w:r>
        <w:rPr>
          <w:spacing w:val="-5"/>
        </w:rPr>
        <w:t xml:space="preserve"> </w:t>
      </w:r>
      <w:r>
        <w:rPr>
          <w:spacing w:val="-2"/>
        </w:rPr>
        <w:t>information.</w:t>
      </w:r>
    </w:p>
    <w:p w14:paraId="56AE6DA9" w14:textId="77777777" w:rsidR="00F34A36" w:rsidRDefault="00842BCA">
      <w:pPr>
        <w:pStyle w:val="Heading4"/>
        <w:spacing w:before="42" w:line="249" w:lineRule="auto"/>
      </w:pPr>
      <w:r>
        <w:rPr>
          <w:b w:val="0"/>
        </w:rPr>
        <w:br w:type="column"/>
      </w:r>
      <w:bookmarkStart w:id="32" w:name="Designing_accessibility_with_people_with"/>
      <w:bookmarkEnd w:id="32"/>
      <w:r>
        <w:rPr>
          <w:color w:val="005496"/>
        </w:rPr>
        <w:t>Designing</w:t>
      </w:r>
      <w:r>
        <w:rPr>
          <w:color w:val="005496"/>
          <w:spacing w:val="-33"/>
        </w:rPr>
        <w:t xml:space="preserve"> </w:t>
      </w:r>
      <w:r>
        <w:rPr>
          <w:color w:val="005496"/>
        </w:rPr>
        <w:t xml:space="preserve">accessibility with people with </w:t>
      </w:r>
      <w:r>
        <w:rPr>
          <w:color w:val="005496"/>
          <w:spacing w:val="-2"/>
        </w:rPr>
        <w:t>disability</w:t>
      </w:r>
    </w:p>
    <w:p w14:paraId="56AE6DAA" w14:textId="77777777" w:rsidR="00F34A36" w:rsidRDefault="00842BCA">
      <w:pPr>
        <w:pStyle w:val="BodyText"/>
        <w:spacing w:before="353" w:line="312" w:lineRule="auto"/>
        <w:ind w:right="433"/>
      </w:pPr>
      <w:r>
        <w:t>This year PWDA strengthened its commitment to ensuring accessibility is designed</w:t>
      </w:r>
      <w:r>
        <w:rPr>
          <w:spacing w:val="-10"/>
        </w:rPr>
        <w:t xml:space="preserve"> </w:t>
      </w:r>
      <w:r>
        <w:t>with</w:t>
      </w:r>
      <w:r>
        <w:rPr>
          <w:spacing w:val="-10"/>
        </w:rPr>
        <w:t xml:space="preserve"> </w:t>
      </w:r>
      <w:r>
        <w:t>people</w:t>
      </w:r>
      <w:r>
        <w:rPr>
          <w:spacing w:val="-10"/>
        </w:rPr>
        <w:t xml:space="preserve"> </w:t>
      </w:r>
      <w:r>
        <w:t>with</w:t>
      </w:r>
      <w:r>
        <w:rPr>
          <w:spacing w:val="-10"/>
        </w:rPr>
        <w:t xml:space="preserve"> </w:t>
      </w:r>
      <w:r>
        <w:t>disability,</w:t>
      </w:r>
      <w:r>
        <w:rPr>
          <w:spacing w:val="-10"/>
        </w:rPr>
        <w:t xml:space="preserve"> </w:t>
      </w:r>
      <w:r>
        <w:t>not simply for people with disability.</w:t>
      </w:r>
    </w:p>
    <w:p w14:paraId="56AE6DAB" w14:textId="77777777" w:rsidR="00F34A36" w:rsidRDefault="00842BCA">
      <w:pPr>
        <w:pStyle w:val="BodyText"/>
        <w:spacing w:before="232" w:line="312" w:lineRule="auto"/>
        <w:ind w:right="262"/>
      </w:pPr>
      <w:r>
        <w:t>In March 2026, we launched the Accessibility Review Network, bringing together people with disability with diverse lived</w:t>
      </w:r>
      <w:r>
        <w:rPr>
          <w:spacing w:val="-9"/>
        </w:rPr>
        <w:t xml:space="preserve"> </w:t>
      </w:r>
      <w:r>
        <w:t>experience</w:t>
      </w:r>
      <w:r>
        <w:rPr>
          <w:spacing w:val="-9"/>
        </w:rPr>
        <w:t xml:space="preserve"> </w:t>
      </w:r>
      <w:r>
        <w:t>and</w:t>
      </w:r>
      <w:r>
        <w:rPr>
          <w:spacing w:val="-9"/>
        </w:rPr>
        <w:t xml:space="preserve"> </w:t>
      </w:r>
      <w:r>
        <w:t>accessibility</w:t>
      </w:r>
      <w:r>
        <w:rPr>
          <w:spacing w:val="-9"/>
        </w:rPr>
        <w:t xml:space="preserve"> </w:t>
      </w:r>
      <w:r>
        <w:t>expertise to undertake paid reviews of websites, digital products, publications and services.</w:t>
      </w:r>
    </w:p>
    <w:p w14:paraId="56AE6DAC" w14:textId="77777777" w:rsidR="00F34A36" w:rsidRDefault="00842BCA">
      <w:pPr>
        <w:pStyle w:val="BodyText"/>
        <w:spacing w:before="234" w:line="312" w:lineRule="auto"/>
        <w:ind w:right="140"/>
      </w:pPr>
      <w:r>
        <w:t>Beyond strengthening PWDA’s own capability,</w:t>
      </w:r>
      <w:r>
        <w:rPr>
          <w:spacing w:val="-11"/>
        </w:rPr>
        <w:t xml:space="preserve"> </w:t>
      </w:r>
      <w:r>
        <w:t>the</w:t>
      </w:r>
      <w:r>
        <w:rPr>
          <w:spacing w:val="-11"/>
        </w:rPr>
        <w:t xml:space="preserve"> </w:t>
      </w:r>
      <w:r>
        <w:t>Network</w:t>
      </w:r>
      <w:r>
        <w:rPr>
          <w:spacing w:val="-11"/>
        </w:rPr>
        <w:t xml:space="preserve"> </w:t>
      </w:r>
      <w:r>
        <w:t>also</w:t>
      </w:r>
      <w:r>
        <w:rPr>
          <w:spacing w:val="-11"/>
        </w:rPr>
        <w:t xml:space="preserve"> </w:t>
      </w:r>
      <w:r>
        <w:t>enables</w:t>
      </w:r>
      <w:r>
        <w:rPr>
          <w:spacing w:val="-11"/>
        </w:rPr>
        <w:t xml:space="preserve"> </w:t>
      </w:r>
      <w:r>
        <w:t>PWDA to support government, community and private sector organisations to improve accessibility while recognising lived experience as professional expertise.</w:t>
      </w:r>
    </w:p>
    <w:p w14:paraId="56AE6DAD" w14:textId="77777777" w:rsidR="00F34A36" w:rsidRDefault="00842BCA">
      <w:pPr>
        <w:pStyle w:val="BodyText"/>
        <w:spacing w:before="234" w:line="312" w:lineRule="auto"/>
        <w:ind w:right="564"/>
      </w:pPr>
      <w:r>
        <w:rPr>
          <w:noProof/>
        </w:rPr>
        <w:drawing>
          <wp:anchor distT="0" distB="0" distL="0" distR="0" simplePos="0" relativeHeight="15748608" behindDoc="0" locked="0" layoutInCell="1" allowOverlap="1" wp14:anchorId="56AE754A" wp14:editId="56AE754B">
            <wp:simplePos x="0" y="0"/>
            <wp:positionH relativeFrom="page">
              <wp:posOffset>648004</wp:posOffset>
            </wp:positionH>
            <wp:positionV relativeFrom="paragraph">
              <wp:posOffset>1554236</wp:posOffset>
            </wp:positionV>
            <wp:extent cx="2987992" cy="2123998"/>
            <wp:effectExtent l="0" t="0" r="0" b="0"/>
            <wp:wrapNone/>
            <wp:docPr id="124" name="Image 124" descr="Three people with disability pose against a purple background under the campaign banner &quot;Reasonable. Necessary. Ordinary.&quot;: a woman with a white cane, a woman with dark hair and glasses, and a man in a wheelchai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4" name="Image 124" descr="Three people with disability pose against a purple background under the campaign banner &quot;Reasonable. Necessary. Ordinary.&quot;: a woman with a white cane, a woman with dark hair and glasses, and a man in a wheelchair."/>
                    <pic:cNvPicPr/>
                  </pic:nvPicPr>
                  <pic:blipFill>
                    <a:blip r:embed="rId66" cstate="print"/>
                    <a:stretch>
                      <a:fillRect/>
                    </a:stretch>
                  </pic:blipFill>
                  <pic:spPr>
                    <a:xfrm>
                      <a:off x="0" y="0"/>
                      <a:ext cx="2987992" cy="2123998"/>
                    </a:xfrm>
                    <a:prstGeom prst="rect">
                      <a:avLst/>
                    </a:prstGeom>
                  </pic:spPr>
                </pic:pic>
              </a:graphicData>
            </a:graphic>
          </wp:anchor>
        </w:drawing>
      </w:r>
      <w:r>
        <w:t>Throughout the year, PWDA improved the accessibility of our communications by redesigning our digital newsletter, introducing</w:t>
      </w:r>
      <w:r>
        <w:rPr>
          <w:spacing w:val="-13"/>
        </w:rPr>
        <w:t xml:space="preserve"> </w:t>
      </w:r>
      <w:r>
        <w:t>Easy</w:t>
      </w:r>
      <w:r>
        <w:rPr>
          <w:spacing w:val="-13"/>
        </w:rPr>
        <w:t xml:space="preserve"> </w:t>
      </w:r>
      <w:r>
        <w:t>Read</w:t>
      </w:r>
      <w:r>
        <w:rPr>
          <w:spacing w:val="-13"/>
        </w:rPr>
        <w:t xml:space="preserve"> </w:t>
      </w:r>
      <w:r>
        <w:t>survey</w:t>
      </w:r>
      <w:r>
        <w:rPr>
          <w:spacing w:val="-13"/>
        </w:rPr>
        <w:t xml:space="preserve"> </w:t>
      </w:r>
      <w:r>
        <w:t>capability, developing accessible communication templates, improving website content and governance, introducing post-</w:t>
      </w:r>
    </w:p>
    <w:p w14:paraId="56AE6DAE" w14:textId="77777777" w:rsidR="00F34A36" w:rsidRDefault="00842BCA">
      <w:pPr>
        <w:pStyle w:val="BodyText"/>
        <w:spacing w:before="9" w:line="312" w:lineRule="auto"/>
        <w:ind w:right="992"/>
        <w:jc w:val="both"/>
      </w:pPr>
      <w:r>
        <w:t>event</w:t>
      </w:r>
      <w:r>
        <w:rPr>
          <w:spacing w:val="-3"/>
        </w:rPr>
        <w:t xml:space="preserve"> </w:t>
      </w:r>
      <w:r>
        <w:t>evaluations</w:t>
      </w:r>
      <w:r>
        <w:rPr>
          <w:spacing w:val="-3"/>
        </w:rPr>
        <w:t xml:space="preserve"> </w:t>
      </w:r>
      <w:r>
        <w:t>and</w:t>
      </w:r>
      <w:r>
        <w:rPr>
          <w:spacing w:val="-3"/>
        </w:rPr>
        <w:t xml:space="preserve"> </w:t>
      </w:r>
      <w:r>
        <w:t>strengthening communications</w:t>
      </w:r>
      <w:r>
        <w:rPr>
          <w:spacing w:val="-12"/>
        </w:rPr>
        <w:t xml:space="preserve"> </w:t>
      </w:r>
      <w:r>
        <w:t>planning</w:t>
      </w:r>
      <w:r>
        <w:rPr>
          <w:spacing w:val="-12"/>
        </w:rPr>
        <w:t xml:space="preserve"> </w:t>
      </w:r>
      <w:r>
        <w:t>across</w:t>
      </w:r>
      <w:r>
        <w:rPr>
          <w:spacing w:val="-12"/>
        </w:rPr>
        <w:t xml:space="preserve"> </w:t>
      </w:r>
      <w:r>
        <w:t xml:space="preserve">the </w:t>
      </w:r>
      <w:r>
        <w:rPr>
          <w:spacing w:val="-2"/>
        </w:rPr>
        <w:t>organisation.</w:t>
      </w:r>
    </w:p>
    <w:p w14:paraId="56AE6DAF" w14:textId="77777777" w:rsidR="00F34A36" w:rsidRDefault="00F34A36">
      <w:pPr>
        <w:pStyle w:val="BodyText"/>
        <w:spacing w:before="57"/>
        <w:ind w:left="0"/>
      </w:pPr>
    </w:p>
    <w:p w14:paraId="56AE6DB0" w14:textId="77777777" w:rsidR="00F34A36" w:rsidRDefault="00842BCA">
      <w:pPr>
        <w:pStyle w:val="BodyText"/>
        <w:spacing w:line="312" w:lineRule="auto"/>
      </w:pPr>
      <w:r>
        <w:t>Together,</w:t>
      </w:r>
      <w:r>
        <w:rPr>
          <w:spacing w:val="-13"/>
        </w:rPr>
        <w:t xml:space="preserve"> </w:t>
      </w:r>
      <w:r>
        <w:t>these</w:t>
      </w:r>
      <w:r>
        <w:rPr>
          <w:spacing w:val="-13"/>
        </w:rPr>
        <w:t xml:space="preserve"> </w:t>
      </w:r>
      <w:r>
        <w:t>initiatives</w:t>
      </w:r>
      <w:r>
        <w:rPr>
          <w:spacing w:val="-13"/>
        </w:rPr>
        <w:t xml:space="preserve"> </w:t>
      </w:r>
      <w:r>
        <w:t>made</w:t>
      </w:r>
      <w:r>
        <w:rPr>
          <w:spacing w:val="-13"/>
        </w:rPr>
        <w:t xml:space="preserve"> </w:t>
      </w:r>
      <w:r>
        <w:t>it</w:t>
      </w:r>
      <w:r>
        <w:rPr>
          <w:spacing w:val="-13"/>
        </w:rPr>
        <w:t xml:space="preserve"> </w:t>
      </w:r>
      <w:r>
        <w:t>easier</w:t>
      </w:r>
      <w:r>
        <w:rPr>
          <w:spacing w:val="-13"/>
        </w:rPr>
        <w:t xml:space="preserve"> </w:t>
      </w:r>
      <w:r>
        <w:t>for people</w:t>
      </w:r>
      <w:r>
        <w:rPr>
          <w:spacing w:val="-4"/>
        </w:rPr>
        <w:t xml:space="preserve"> </w:t>
      </w:r>
      <w:r>
        <w:t>with</w:t>
      </w:r>
      <w:r>
        <w:rPr>
          <w:spacing w:val="-4"/>
        </w:rPr>
        <w:t xml:space="preserve"> </w:t>
      </w:r>
      <w:r>
        <w:t>disability</w:t>
      </w:r>
      <w:r>
        <w:rPr>
          <w:spacing w:val="-4"/>
        </w:rPr>
        <w:t xml:space="preserve"> </w:t>
      </w:r>
      <w:r>
        <w:t>to</w:t>
      </w:r>
      <w:r>
        <w:rPr>
          <w:spacing w:val="-4"/>
        </w:rPr>
        <w:t xml:space="preserve"> </w:t>
      </w:r>
      <w:r>
        <w:t>access</w:t>
      </w:r>
      <w:r>
        <w:rPr>
          <w:spacing w:val="-4"/>
        </w:rPr>
        <w:t xml:space="preserve"> </w:t>
      </w:r>
      <w:r>
        <w:t xml:space="preserve">information, engage with PWDA and participate in our </w:t>
      </w:r>
      <w:r>
        <w:rPr>
          <w:spacing w:val="-2"/>
        </w:rPr>
        <w:t>work.</w:t>
      </w:r>
    </w:p>
    <w:p w14:paraId="56AE6DB1" w14:textId="77777777" w:rsidR="00F34A36" w:rsidRDefault="00F34A36">
      <w:pPr>
        <w:pStyle w:val="BodyText"/>
        <w:spacing w:line="312" w:lineRule="auto"/>
        <w:sectPr w:rsidR="00F34A36">
          <w:footerReference w:type="even" r:id="rId67"/>
          <w:footerReference w:type="default" r:id="rId68"/>
          <w:pgSz w:w="11910" w:h="16840"/>
          <w:pgMar w:top="1560" w:right="850" w:bottom="720" w:left="708" w:header="0" w:footer="521" w:gutter="0"/>
          <w:pgNumType w:start="18"/>
          <w:cols w:num="2" w:space="720" w:equalWidth="0">
            <w:col w:w="5058" w:space="101"/>
            <w:col w:w="5193"/>
          </w:cols>
        </w:sectPr>
      </w:pPr>
    </w:p>
    <w:p w14:paraId="56AE6DB2" w14:textId="77777777" w:rsidR="00F34A36" w:rsidRDefault="00842BCA">
      <w:pPr>
        <w:ind w:left="312"/>
        <w:rPr>
          <w:sz w:val="20"/>
        </w:rPr>
      </w:pPr>
      <w:r>
        <w:rPr>
          <w:noProof/>
          <w:sz w:val="20"/>
        </w:rPr>
        <w:lastRenderedPageBreak/>
        <w:drawing>
          <wp:inline distT="0" distB="0" distL="0" distR="0" wp14:anchorId="56AE754C" wp14:editId="56AE754D">
            <wp:extent cx="6267415" cy="8449056"/>
            <wp:effectExtent l="0" t="0" r="0" b="0"/>
            <wp:docPr id="125" name="Image 125" descr="PWDA Acting CEO Megan Spindler-Smith, standing with a walking stick, and Senator Jordon Steele-John, in a wheelchair, smile as they hold a petition sign reading &quot;13,000 signatures, change.org/stopNDIScuts.&quo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5" name="Image 125" descr="PWDA Acting CEO Megan Spindler-Smith, standing with a walking stick, and Senator Jordon Steele-John, in a wheelchair, smile as they hold a petition sign reading &quot;13,000 signatures, change.org/stopNDIScuts.&quot;"/>
                    <pic:cNvPicPr/>
                  </pic:nvPicPr>
                  <pic:blipFill>
                    <a:blip r:embed="rId69" cstate="print"/>
                    <a:stretch>
                      <a:fillRect/>
                    </a:stretch>
                  </pic:blipFill>
                  <pic:spPr>
                    <a:xfrm>
                      <a:off x="0" y="0"/>
                      <a:ext cx="6267415" cy="8449056"/>
                    </a:xfrm>
                    <a:prstGeom prst="rect">
                      <a:avLst/>
                    </a:prstGeom>
                  </pic:spPr>
                </pic:pic>
              </a:graphicData>
            </a:graphic>
          </wp:inline>
        </w:drawing>
      </w:r>
    </w:p>
    <w:p w14:paraId="56AE6DB3" w14:textId="77777777" w:rsidR="00F34A36" w:rsidRDefault="00842BCA">
      <w:pPr>
        <w:pStyle w:val="BodyText"/>
        <w:spacing w:before="115" w:line="278" w:lineRule="auto"/>
        <w:ind w:left="3386" w:firstLine="128"/>
      </w:pPr>
      <w:r>
        <w:rPr>
          <w:color w:val="005496"/>
        </w:rPr>
        <w:t>PWDA</w:t>
      </w:r>
      <w:r>
        <w:rPr>
          <w:color w:val="005496"/>
          <w:spacing w:val="-27"/>
        </w:rPr>
        <w:t xml:space="preserve"> </w:t>
      </w:r>
      <w:r>
        <w:rPr>
          <w:color w:val="005496"/>
        </w:rPr>
        <w:t>Acting</w:t>
      </w:r>
      <w:r>
        <w:rPr>
          <w:color w:val="005496"/>
          <w:spacing w:val="-8"/>
        </w:rPr>
        <w:t xml:space="preserve"> </w:t>
      </w:r>
      <w:r>
        <w:rPr>
          <w:color w:val="005496"/>
        </w:rPr>
        <w:t>CEO</w:t>
      </w:r>
      <w:r>
        <w:rPr>
          <w:color w:val="005496"/>
          <w:spacing w:val="-5"/>
        </w:rPr>
        <w:t xml:space="preserve"> </w:t>
      </w:r>
      <w:r>
        <w:rPr>
          <w:color w:val="005496"/>
        </w:rPr>
        <w:t>Megan</w:t>
      </w:r>
      <w:r>
        <w:rPr>
          <w:color w:val="005496"/>
          <w:spacing w:val="-5"/>
        </w:rPr>
        <w:t xml:space="preserve"> </w:t>
      </w:r>
      <w:r>
        <w:rPr>
          <w:color w:val="005496"/>
        </w:rPr>
        <w:t>Spindler-Smith</w:t>
      </w:r>
      <w:r>
        <w:rPr>
          <w:color w:val="005496"/>
          <w:spacing w:val="-5"/>
        </w:rPr>
        <w:t xml:space="preserve"> </w:t>
      </w:r>
      <w:r>
        <w:rPr>
          <w:color w:val="005496"/>
        </w:rPr>
        <w:t>hands</w:t>
      </w:r>
      <w:r>
        <w:rPr>
          <w:color w:val="005496"/>
          <w:spacing w:val="-5"/>
        </w:rPr>
        <w:t xml:space="preserve"> </w:t>
      </w:r>
      <w:r>
        <w:rPr>
          <w:color w:val="005496"/>
        </w:rPr>
        <w:t>over</w:t>
      </w:r>
      <w:r>
        <w:rPr>
          <w:color w:val="005496"/>
          <w:spacing w:val="-5"/>
        </w:rPr>
        <w:t xml:space="preserve"> </w:t>
      </w:r>
      <w:r>
        <w:rPr>
          <w:color w:val="005496"/>
        </w:rPr>
        <w:t>PWDA's petition</w:t>
      </w:r>
      <w:r>
        <w:rPr>
          <w:color w:val="005496"/>
          <w:spacing w:val="-3"/>
        </w:rPr>
        <w:t xml:space="preserve"> </w:t>
      </w:r>
      <w:r>
        <w:rPr>
          <w:color w:val="005496"/>
        </w:rPr>
        <w:t>regarding</w:t>
      </w:r>
      <w:r>
        <w:rPr>
          <w:color w:val="005496"/>
          <w:spacing w:val="-3"/>
        </w:rPr>
        <w:t xml:space="preserve"> </w:t>
      </w:r>
      <w:r>
        <w:rPr>
          <w:color w:val="005496"/>
        </w:rPr>
        <w:t>the</w:t>
      </w:r>
      <w:r>
        <w:rPr>
          <w:color w:val="005496"/>
          <w:spacing w:val="-3"/>
        </w:rPr>
        <w:t xml:space="preserve"> </w:t>
      </w:r>
      <w:r>
        <w:rPr>
          <w:color w:val="005496"/>
        </w:rPr>
        <w:t>NDIS</w:t>
      </w:r>
      <w:r>
        <w:rPr>
          <w:color w:val="005496"/>
          <w:spacing w:val="-3"/>
        </w:rPr>
        <w:t xml:space="preserve"> </w:t>
      </w:r>
      <w:r>
        <w:rPr>
          <w:color w:val="005496"/>
        </w:rPr>
        <w:t>cuts</w:t>
      </w:r>
      <w:r>
        <w:rPr>
          <w:color w:val="005496"/>
          <w:spacing w:val="-3"/>
        </w:rPr>
        <w:t xml:space="preserve"> </w:t>
      </w:r>
      <w:r>
        <w:rPr>
          <w:color w:val="005496"/>
        </w:rPr>
        <w:t>to</w:t>
      </w:r>
      <w:r>
        <w:rPr>
          <w:color w:val="005496"/>
          <w:spacing w:val="-3"/>
        </w:rPr>
        <w:t xml:space="preserve"> </w:t>
      </w:r>
      <w:r>
        <w:rPr>
          <w:color w:val="005496"/>
        </w:rPr>
        <w:t>Senator</w:t>
      </w:r>
      <w:r>
        <w:rPr>
          <w:color w:val="005496"/>
          <w:spacing w:val="-3"/>
        </w:rPr>
        <w:t xml:space="preserve"> </w:t>
      </w:r>
      <w:r>
        <w:rPr>
          <w:color w:val="005496"/>
        </w:rPr>
        <w:t>Jordon</w:t>
      </w:r>
      <w:r>
        <w:rPr>
          <w:color w:val="005496"/>
          <w:spacing w:val="-2"/>
        </w:rPr>
        <w:t xml:space="preserve"> </w:t>
      </w:r>
      <w:r>
        <w:rPr>
          <w:color w:val="005496"/>
        </w:rPr>
        <w:t>Steele-</w:t>
      </w:r>
      <w:r>
        <w:rPr>
          <w:color w:val="005496"/>
          <w:spacing w:val="-2"/>
        </w:rPr>
        <w:t>John.</w:t>
      </w:r>
    </w:p>
    <w:p w14:paraId="56AE6DB4" w14:textId="77777777" w:rsidR="00F34A36" w:rsidRDefault="00F34A36">
      <w:pPr>
        <w:pStyle w:val="BodyText"/>
        <w:spacing w:line="278" w:lineRule="auto"/>
        <w:sectPr w:rsidR="00F34A36">
          <w:pgSz w:w="11910" w:h="16840"/>
          <w:pgMar w:top="1680" w:right="850" w:bottom="720" w:left="708" w:header="0" w:footer="531" w:gutter="0"/>
          <w:cols w:space="720"/>
        </w:sectPr>
      </w:pPr>
    </w:p>
    <w:p w14:paraId="56AE6DB5" w14:textId="77777777" w:rsidR="00F34A36" w:rsidRDefault="00842BCA">
      <w:pPr>
        <w:pStyle w:val="Heading3"/>
      </w:pPr>
      <w:bookmarkStart w:id="33" w:name="Systemic_advocacy"/>
      <w:bookmarkStart w:id="34" w:name="_bookmark5"/>
      <w:bookmarkEnd w:id="33"/>
      <w:bookmarkEnd w:id="34"/>
      <w:r>
        <w:rPr>
          <w:color w:val="00884F"/>
        </w:rPr>
        <w:lastRenderedPageBreak/>
        <w:t xml:space="preserve">Systemic </w:t>
      </w:r>
      <w:r>
        <w:rPr>
          <w:color w:val="00884F"/>
          <w:spacing w:val="-2"/>
        </w:rPr>
        <w:t>advocacy</w:t>
      </w:r>
    </w:p>
    <w:p w14:paraId="56AE6DB6" w14:textId="77777777" w:rsidR="00F34A36" w:rsidRDefault="00842BCA">
      <w:pPr>
        <w:spacing w:before="502" w:line="278" w:lineRule="auto"/>
        <w:ind w:left="312"/>
        <w:rPr>
          <w:b/>
          <w:sz w:val="30"/>
        </w:rPr>
      </w:pPr>
      <w:r>
        <w:rPr>
          <w:b/>
          <w:sz w:val="30"/>
        </w:rPr>
        <w:t>Informed by the lived experience of our members and community, throughout</w:t>
      </w:r>
      <w:r>
        <w:rPr>
          <w:b/>
          <w:spacing w:val="-5"/>
          <w:sz w:val="30"/>
        </w:rPr>
        <w:t xml:space="preserve"> </w:t>
      </w:r>
      <w:r>
        <w:rPr>
          <w:b/>
          <w:sz w:val="30"/>
        </w:rPr>
        <w:t>2025–26</w:t>
      </w:r>
      <w:r>
        <w:rPr>
          <w:b/>
          <w:spacing w:val="-5"/>
          <w:sz w:val="30"/>
        </w:rPr>
        <w:t xml:space="preserve"> </w:t>
      </w:r>
      <w:r>
        <w:rPr>
          <w:b/>
          <w:sz w:val="30"/>
        </w:rPr>
        <w:t>PWDA</w:t>
      </w:r>
      <w:r>
        <w:rPr>
          <w:b/>
          <w:spacing w:val="-16"/>
          <w:sz w:val="30"/>
        </w:rPr>
        <w:t xml:space="preserve"> </w:t>
      </w:r>
      <w:r>
        <w:rPr>
          <w:b/>
          <w:sz w:val="30"/>
        </w:rPr>
        <w:t>addressed</w:t>
      </w:r>
      <w:r>
        <w:rPr>
          <w:b/>
          <w:spacing w:val="-5"/>
          <w:sz w:val="30"/>
        </w:rPr>
        <w:t xml:space="preserve"> </w:t>
      </w:r>
      <w:r>
        <w:rPr>
          <w:b/>
          <w:sz w:val="30"/>
        </w:rPr>
        <w:t>some</w:t>
      </w:r>
      <w:r>
        <w:rPr>
          <w:b/>
          <w:spacing w:val="-5"/>
          <w:sz w:val="30"/>
        </w:rPr>
        <w:t xml:space="preserve"> </w:t>
      </w:r>
      <w:r>
        <w:rPr>
          <w:b/>
          <w:sz w:val="30"/>
        </w:rPr>
        <w:t>of</w:t>
      </w:r>
      <w:r>
        <w:rPr>
          <w:b/>
          <w:spacing w:val="-5"/>
          <w:sz w:val="30"/>
        </w:rPr>
        <w:t xml:space="preserve"> </w:t>
      </w:r>
      <w:r>
        <w:rPr>
          <w:b/>
          <w:sz w:val="30"/>
        </w:rPr>
        <w:t>the</w:t>
      </w:r>
      <w:r>
        <w:rPr>
          <w:b/>
          <w:spacing w:val="-5"/>
          <w:sz w:val="30"/>
        </w:rPr>
        <w:t xml:space="preserve"> </w:t>
      </w:r>
      <w:r>
        <w:rPr>
          <w:b/>
          <w:sz w:val="30"/>
        </w:rPr>
        <w:t>most</w:t>
      </w:r>
      <w:r>
        <w:rPr>
          <w:b/>
          <w:spacing w:val="-5"/>
          <w:sz w:val="30"/>
        </w:rPr>
        <w:t xml:space="preserve"> </w:t>
      </w:r>
      <w:r>
        <w:rPr>
          <w:b/>
          <w:sz w:val="30"/>
        </w:rPr>
        <w:t>significant disability rights issues at state, national and international levels.</w:t>
      </w:r>
    </w:p>
    <w:p w14:paraId="56AE6DB7" w14:textId="77777777" w:rsidR="00F34A36" w:rsidRDefault="00F34A36">
      <w:pPr>
        <w:pStyle w:val="BodyText"/>
        <w:spacing w:before="204"/>
        <w:ind w:left="0"/>
        <w:rPr>
          <w:b/>
          <w:sz w:val="20"/>
        </w:rPr>
      </w:pPr>
    </w:p>
    <w:p w14:paraId="56AE6DB8" w14:textId="77777777" w:rsidR="00F34A36" w:rsidRDefault="00F34A36">
      <w:pPr>
        <w:pStyle w:val="BodyText"/>
        <w:rPr>
          <w:b/>
          <w:sz w:val="20"/>
        </w:rPr>
        <w:sectPr w:rsidR="00F34A36">
          <w:pgSz w:w="11910" w:h="16840"/>
          <w:pgMar w:top="1600" w:right="850" w:bottom="720" w:left="708" w:header="0" w:footer="521" w:gutter="0"/>
          <w:cols w:space="720"/>
        </w:sectPr>
      </w:pPr>
    </w:p>
    <w:p w14:paraId="56AE6DB9" w14:textId="77777777" w:rsidR="00F34A36" w:rsidRDefault="00842BCA">
      <w:pPr>
        <w:pStyle w:val="BodyText"/>
        <w:spacing w:before="92" w:line="312" w:lineRule="auto"/>
        <w:ind w:right="38"/>
      </w:pPr>
      <w:r>
        <w:t>Working alongside members, governments, Disability Representative Organisations and cross-sector partners, we provided expert policy advice, developed submissions, appeared before parliamentary inquiries, participated in advisory groups and led public campaigns to advance human rights and meaningful reform. Our advocacy focused on ensuring that people with disability</w:t>
      </w:r>
      <w:r>
        <w:rPr>
          <w:spacing w:val="-7"/>
        </w:rPr>
        <w:t xml:space="preserve"> </w:t>
      </w:r>
      <w:r>
        <w:t>are</w:t>
      </w:r>
      <w:r>
        <w:rPr>
          <w:spacing w:val="-7"/>
        </w:rPr>
        <w:t xml:space="preserve"> </w:t>
      </w:r>
      <w:r>
        <w:t>actively</w:t>
      </w:r>
      <w:r>
        <w:rPr>
          <w:spacing w:val="-7"/>
        </w:rPr>
        <w:t xml:space="preserve"> </w:t>
      </w:r>
      <w:r>
        <w:t>involved</w:t>
      </w:r>
      <w:r>
        <w:rPr>
          <w:spacing w:val="-7"/>
        </w:rPr>
        <w:t xml:space="preserve"> </w:t>
      </w:r>
      <w:r>
        <w:t>in</w:t>
      </w:r>
      <w:r>
        <w:rPr>
          <w:spacing w:val="-7"/>
        </w:rPr>
        <w:t xml:space="preserve"> </w:t>
      </w:r>
      <w:r>
        <w:t>shaping</w:t>
      </w:r>
      <w:r>
        <w:rPr>
          <w:spacing w:val="-7"/>
        </w:rPr>
        <w:t xml:space="preserve"> </w:t>
      </w:r>
      <w:r>
        <w:t>the decisions that affect our lives.</w:t>
      </w:r>
    </w:p>
    <w:p w14:paraId="56AE6DBA" w14:textId="77777777" w:rsidR="00F34A36" w:rsidRDefault="00842BCA">
      <w:pPr>
        <w:pStyle w:val="Heading4"/>
        <w:spacing w:before="235" w:line="249" w:lineRule="auto"/>
        <w:ind w:right="48"/>
      </w:pPr>
      <w:bookmarkStart w:id="35" w:name="National_advocacy_priorities"/>
      <w:bookmarkEnd w:id="35"/>
      <w:r>
        <w:rPr>
          <w:color w:val="005496"/>
        </w:rPr>
        <w:t>National</w:t>
      </w:r>
      <w:r>
        <w:rPr>
          <w:color w:val="005496"/>
          <w:spacing w:val="-33"/>
        </w:rPr>
        <w:t xml:space="preserve"> </w:t>
      </w:r>
      <w:r>
        <w:rPr>
          <w:color w:val="005496"/>
        </w:rPr>
        <w:t xml:space="preserve">advocacy </w:t>
      </w:r>
      <w:r>
        <w:rPr>
          <w:color w:val="005496"/>
          <w:spacing w:val="-2"/>
        </w:rPr>
        <w:t>priorities</w:t>
      </w:r>
    </w:p>
    <w:p w14:paraId="56AE6DBB" w14:textId="77777777" w:rsidR="00F34A36" w:rsidRDefault="00842BCA">
      <w:pPr>
        <w:pStyle w:val="Heading6"/>
        <w:spacing w:before="454" w:line="259" w:lineRule="auto"/>
        <w:ind w:right="909"/>
      </w:pPr>
      <w:bookmarkStart w:id="36" w:name="Protecting_the_future_of_the_NDIS"/>
      <w:bookmarkEnd w:id="36"/>
      <w:r>
        <w:rPr>
          <w:color w:val="00884F"/>
        </w:rPr>
        <w:t>Protecting</w:t>
      </w:r>
      <w:r>
        <w:rPr>
          <w:color w:val="00884F"/>
          <w:spacing w:val="-20"/>
        </w:rPr>
        <w:t xml:space="preserve"> </w:t>
      </w:r>
      <w:r>
        <w:rPr>
          <w:color w:val="00884F"/>
        </w:rPr>
        <w:t>the</w:t>
      </w:r>
      <w:r>
        <w:rPr>
          <w:color w:val="00884F"/>
          <w:spacing w:val="-20"/>
        </w:rPr>
        <w:t xml:space="preserve"> </w:t>
      </w:r>
      <w:r>
        <w:rPr>
          <w:color w:val="00884F"/>
        </w:rPr>
        <w:t>future of the NDIS</w:t>
      </w:r>
    </w:p>
    <w:p w14:paraId="56AE6DBC" w14:textId="77777777" w:rsidR="00F34A36" w:rsidRDefault="00842BCA">
      <w:pPr>
        <w:spacing w:before="238" w:line="312" w:lineRule="auto"/>
        <w:ind w:left="312" w:right="48"/>
        <w:rPr>
          <w:sz w:val="24"/>
        </w:rPr>
      </w:pPr>
      <w:r>
        <w:rPr>
          <w:sz w:val="24"/>
        </w:rPr>
        <w:t xml:space="preserve">Protecting the rights of NDIS participants remained PWDA’s highest national advocacy priority. The proposed </w:t>
      </w:r>
      <w:r>
        <w:rPr>
          <w:i/>
          <w:sz w:val="24"/>
        </w:rPr>
        <w:t>National Disability Insurance Scheme Amendment (Securing</w:t>
      </w:r>
      <w:r>
        <w:rPr>
          <w:i/>
          <w:spacing w:val="-8"/>
          <w:sz w:val="24"/>
        </w:rPr>
        <w:t xml:space="preserve"> </w:t>
      </w:r>
      <w:r>
        <w:rPr>
          <w:i/>
          <w:sz w:val="24"/>
        </w:rPr>
        <w:t>the</w:t>
      </w:r>
      <w:r>
        <w:rPr>
          <w:i/>
          <w:spacing w:val="-8"/>
          <w:sz w:val="24"/>
        </w:rPr>
        <w:t xml:space="preserve"> </w:t>
      </w:r>
      <w:r>
        <w:rPr>
          <w:i/>
          <w:sz w:val="24"/>
        </w:rPr>
        <w:t>NDIS</w:t>
      </w:r>
      <w:r>
        <w:rPr>
          <w:i/>
          <w:spacing w:val="-8"/>
          <w:sz w:val="24"/>
        </w:rPr>
        <w:t xml:space="preserve"> </w:t>
      </w:r>
      <w:r>
        <w:rPr>
          <w:i/>
          <w:sz w:val="24"/>
        </w:rPr>
        <w:t>for</w:t>
      </w:r>
      <w:r>
        <w:rPr>
          <w:i/>
          <w:spacing w:val="-8"/>
          <w:sz w:val="24"/>
        </w:rPr>
        <w:t xml:space="preserve"> </w:t>
      </w:r>
      <w:r>
        <w:rPr>
          <w:i/>
          <w:sz w:val="24"/>
        </w:rPr>
        <w:t>Future</w:t>
      </w:r>
      <w:r>
        <w:rPr>
          <w:i/>
          <w:spacing w:val="-8"/>
          <w:sz w:val="24"/>
        </w:rPr>
        <w:t xml:space="preserve"> </w:t>
      </w:r>
      <w:r>
        <w:rPr>
          <w:i/>
          <w:sz w:val="24"/>
        </w:rPr>
        <w:t xml:space="preserve">Generations) Bill 2026 </w:t>
      </w:r>
      <w:r>
        <w:rPr>
          <w:sz w:val="24"/>
        </w:rPr>
        <w:t xml:space="preserve">represented one of the most significant reforms to the NDIS since its </w:t>
      </w:r>
      <w:r>
        <w:rPr>
          <w:spacing w:val="-2"/>
          <w:sz w:val="24"/>
        </w:rPr>
        <w:t>introduction.</w:t>
      </w:r>
    </w:p>
    <w:p w14:paraId="56AE6DBD" w14:textId="77777777" w:rsidR="00F34A36" w:rsidRDefault="00842BCA">
      <w:pPr>
        <w:pStyle w:val="BodyText"/>
        <w:spacing w:before="236" w:line="312" w:lineRule="auto"/>
        <w:ind w:right="314"/>
      </w:pPr>
      <w:r>
        <w:t>PWDA developed a submission containing 44 recommendations, worked alongside</w:t>
      </w:r>
      <w:r>
        <w:rPr>
          <w:spacing w:val="-3"/>
        </w:rPr>
        <w:t xml:space="preserve"> </w:t>
      </w:r>
      <w:r>
        <w:t>other</w:t>
      </w:r>
      <w:r>
        <w:rPr>
          <w:spacing w:val="-3"/>
        </w:rPr>
        <w:t xml:space="preserve"> </w:t>
      </w:r>
      <w:r>
        <w:t>Disability</w:t>
      </w:r>
      <w:r>
        <w:rPr>
          <w:spacing w:val="-2"/>
        </w:rPr>
        <w:t xml:space="preserve"> Representative</w:t>
      </w:r>
    </w:p>
    <w:p w14:paraId="56AE6DBE" w14:textId="77777777" w:rsidR="00F34A36" w:rsidRDefault="00842BCA">
      <w:pPr>
        <w:pStyle w:val="BodyText"/>
        <w:spacing w:before="93" w:line="312" w:lineRule="auto"/>
        <w:ind w:right="564"/>
      </w:pPr>
      <w:r>
        <w:br w:type="column"/>
      </w:r>
      <w:r>
        <w:t>Organisations on a joint submission,</w:t>
      </w:r>
      <w:r>
        <w:rPr>
          <w:spacing w:val="40"/>
        </w:rPr>
        <w:t xml:space="preserve"> </w:t>
      </w:r>
      <w:r>
        <w:t>met directly with Ministers, Members of Parliament</w:t>
      </w:r>
      <w:r>
        <w:rPr>
          <w:spacing w:val="-9"/>
        </w:rPr>
        <w:t xml:space="preserve"> </w:t>
      </w:r>
      <w:r>
        <w:t>and</w:t>
      </w:r>
      <w:r>
        <w:rPr>
          <w:spacing w:val="-9"/>
        </w:rPr>
        <w:t xml:space="preserve"> </w:t>
      </w:r>
      <w:r>
        <w:t>Senators,</w:t>
      </w:r>
      <w:r>
        <w:rPr>
          <w:spacing w:val="-9"/>
        </w:rPr>
        <w:t xml:space="preserve"> </w:t>
      </w:r>
      <w:r>
        <w:t>and</w:t>
      </w:r>
      <w:r>
        <w:rPr>
          <w:spacing w:val="-9"/>
        </w:rPr>
        <w:t xml:space="preserve"> </w:t>
      </w:r>
      <w:r>
        <w:t>presented evidence to the Parliamentary Inquiry.</w:t>
      </w:r>
    </w:p>
    <w:p w14:paraId="56AE6DBF" w14:textId="77777777" w:rsidR="00F34A36" w:rsidRDefault="00842BCA">
      <w:pPr>
        <w:spacing w:before="4" w:line="312" w:lineRule="auto"/>
        <w:ind w:left="312" w:right="698"/>
        <w:rPr>
          <w:sz w:val="24"/>
        </w:rPr>
      </w:pPr>
      <w:r>
        <w:rPr>
          <w:sz w:val="24"/>
        </w:rPr>
        <w:t>Alongside this work, thousands of people with disability and allies joined the</w:t>
      </w:r>
      <w:r>
        <w:rPr>
          <w:spacing w:val="-19"/>
          <w:sz w:val="24"/>
        </w:rPr>
        <w:t xml:space="preserve"> </w:t>
      </w:r>
      <w:r>
        <w:rPr>
          <w:i/>
          <w:sz w:val="24"/>
        </w:rPr>
        <w:t>Reasonable.</w:t>
      </w:r>
      <w:r>
        <w:rPr>
          <w:i/>
          <w:spacing w:val="-17"/>
          <w:sz w:val="24"/>
        </w:rPr>
        <w:t xml:space="preserve"> </w:t>
      </w:r>
      <w:r>
        <w:rPr>
          <w:i/>
          <w:sz w:val="24"/>
        </w:rPr>
        <w:t>Necessary.</w:t>
      </w:r>
      <w:r>
        <w:rPr>
          <w:i/>
          <w:spacing w:val="-16"/>
          <w:sz w:val="24"/>
        </w:rPr>
        <w:t xml:space="preserve"> </w:t>
      </w:r>
      <w:r>
        <w:rPr>
          <w:i/>
          <w:sz w:val="24"/>
        </w:rPr>
        <w:t xml:space="preserve">Ordinary. </w:t>
      </w:r>
      <w:r>
        <w:rPr>
          <w:spacing w:val="-2"/>
          <w:sz w:val="24"/>
        </w:rPr>
        <w:t>campaign.</w:t>
      </w:r>
    </w:p>
    <w:p w14:paraId="56AE6DC0" w14:textId="77777777" w:rsidR="00F34A36" w:rsidRDefault="00842BCA">
      <w:pPr>
        <w:pStyle w:val="BodyText"/>
        <w:spacing w:before="232" w:line="312" w:lineRule="auto"/>
        <w:ind w:right="428"/>
      </w:pPr>
      <w:r>
        <w:t>The campaign helped people understand what</w:t>
      </w:r>
      <w:r>
        <w:rPr>
          <w:spacing w:val="-6"/>
        </w:rPr>
        <w:t xml:space="preserve"> </w:t>
      </w:r>
      <w:r>
        <w:t>the</w:t>
      </w:r>
      <w:r>
        <w:rPr>
          <w:spacing w:val="-6"/>
        </w:rPr>
        <w:t xml:space="preserve"> </w:t>
      </w:r>
      <w:r>
        <w:t>proposed</w:t>
      </w:r>
      <w:r>
        <w:rPr>
          <w:spacing w:val="-6"/>
        </w:rPr>
        <w:t xml:space="preserve"> </w:t>
      </w:r>
      <w:r>
        <w:t>reforms</w:t>
      </w:r>
      <w:r>
        <w:rPr>
          <w:spacing w:val="-6"/>
        </w:rPr>
        <w:t xml:space="preserve"> </w:t>
      </w:r>
      <w:r>
        <w:t>meant</w:t>
      </w:r>
      <w:r>
        <w:rPr>
          <w:spacing w:val="-6"/>
        </w:rPr>
        <w:t xml:space="preserve"> </w:t>
      </w:r>
      <w:r>
        <w:t>for</w:t>
      </w:r>
      <w:r>
        <w:rPr>
          <w:spacing w:val="-6"/>
        </w:rPr>
        <w:t xml:space="preserve"> </w:t>
      </w:r>
      <w:r>
        <w:t>their everyday lives while creating practical ways for people to have their voices</w:t>
      </w:r>
      <w:r>
        <w:rPr>
          <w:spacing w:val="40"/>
        </w:rPr>
        <w:t xml:space="preserve"> </w:t>
      </w:r>
      <w:r>
        <w:t>heard by Parliament. It generated more than 21,400 petition signatures, 7,117 Parliamentary e-petition signatures, 543 emails to Members of Parliament, more than 1,000 downloads of PWDA’s Senate Inquiry</w:t>
      </w:r>
      <w:r>
        <w:rPr>
          <w:spacing w:val="-2"/>
        </w:rPr>
        <w:t xml:space="preserve"> </w:t>
      </w:r>
      <w:r>
        <w:t>submission</w:t>
      </w:r>
      <w:r>
        <w:rPr>
          <w:spacing w:val="-2"/>
        </w:rPr>
        <w:t xml:space="preserve"> </w:t>
      </w:r>
      <w:r>
        <w:t>template</w:t>
      </w:r>
      <w:r>
        <w:rPr>
          <w:spacing w:val="-2"/>
        </w:rPr>
        <w:t xml:space="preserve"> </w:t>
      </w:r>
      <w:r>
        <w:t>and</w:t>
      </w:r>
      <w:r>
        <w:rPr>
          <w:spacing w:val="-2"/>
        </w:rPr>
        <w:t xml:space="preserve"> </w:t>
      </w:r>
      <w:r>
        <w:t>over</w:t>
      </w:r>
      <w:r>
        <w:rPr>
          <w:spacing w:val="-2"/>
        </w:rPr>
        <w:t xml:space="preserve"> </w:t>
      </w:r>
      <w:r>
        <w:t xml:space="preserve">140 lived experience stories. It also supported community participation in the Senate Inquiry, which received more than 4,000 </w:t>
      </w:r>
      <w:r>
        <w:rPr>
          <w:spacing w:val="-2"/>
        </w:rPr>
        <w:t>submissions.</w:t>
      </w:r>
    </w:p>
    <w:p w14:paraId="56AE6DC1" w14:textId="77777777" w:rsidR="00F34A36" w:rsidRDefault="00842BCA">
      <w:pPr>
        <w:pStyle w:val="BodyText"/>
        <w:spacing w:before="244" w:line="312" w:lineRule="auto"/>
        <w:ind w:right="165"/>
      </w:pPr>
      <w:r>
        <w:t>PWDA’s</w:t>
      </w:r>
      <w:r>
        <w:rPr>
          <w:spacing w:val="-2"/>
        </w:rPr>
        <w:t xml:space="preserve"> </w:t>
      </w:r>
      <w:r>
        <w:t>advocacy</w:t>
      </w:r>
      <w:r>
        <w:rPr>
          <w:spacing w:val="-2"/>
        </w:rPr>
        <w:t xml:space="preserve"> </w:t>
      </w:r>
      <w:r>
        <w:t>contributed</w:t>
      </w:r>
      <w:r>
        <w:rPr>
          <w:spacing w:val="-2"/>
        </w:rPr>
        <w:t xml:space="preserve"> </w:t>
      </w:r>
      <w:r>
        <w:t>to</w:t>
      </w:r>
      <w:r>
        <w:rPr>
          <w:spacing w:val="-2"/>
        </w:rPr>
        <w:t xml:space="preserve"> </w:t>
      </w:r>
      <w:r>
        <w:t>increased public</w:t>
      </w:r>
      <w:r>
        <w:rPr>
          <w:spacing w:val="-6"/>
        </w:rPr>
        <w:t xml:space="preserve"> </w:t>
      </w:r>
      <w:r>
        <w:t>and</w:t>
      </w:r>
      <w:r>
        <w:rPr>
          <w:spacing w:val="-6"/>
        </w:rPr>
        <w:t xml:space="preserve"> </w:t>
      </w:r>
      <w:r>
        <w:t>parliamentary</w:t>
      </w:r>
      <w:r>
        <w:rPr>
          <w:spacing w:val="-6"/>
        </w:rPr>
        <w:t xml:space="preserve"> </w:t>
      </w:r>
      <w:r>
        <w:t>scrutiny</w:t>
      </w:r>
      <w:r>
        <w:rPr>
          <w:spacing w:val="-6"/>
        </w:rPr>
        <w:t xml:space="preserve"> </w:t>
      </w:r>
      <w:r>
        <w:t>of</w:t>
      </w:r>
      <w:r>
        <w:rPr>
          <w:spacing w:val="-6"/>
        </w:rPr>
        <w:t xml:space="preserve"> </w:t>
      </w:r>
      <w:r>
        <w:t>the</w:t>
      </w:r>
      <w:r>
        <w:rPr>
          <w:spacing w:val="-6"/>
        </w:rPr>
        <w:t xml:space="preserve"> </w:t>
      </w:r>
      <w:r>
        <w:t>Bill. Parliamentary committees recommended amendments, and additional safeguards</w:t>
      </w:r>
    </w:p>
    <w:p w14:paraId="56AE6DC2" w14:textId="77777777" w:rsidR="00F34A36" w:rsidRDefault="00842BCA">
      <w:pPr>
        <w:pStyle w:val="BodyText"/>
        <w:spacing w:before="5" w:line="312" w:lineRule="auto"/>
        <w:ind w:right="165"/>
      </w:pPr>
      <w:r>
        <w:t>for participants were secured during negotiations. While these changes represented</w:t>
      </w:r>
      <w:r>
        <w:rPr>
          <w:spacing w:val="-7"/>
        </w:rPr>
        <w:t xml:space="preserve"> </w:t>
      </w:r>
      <w:r>
        <w:t>important</w:t>
      </w:r>
      <w:r>
        <w:rPr>
          <w:spacing w:val="-7"/>
        </w:rPr>
        <w:t xml:space="preserve"> </w:t>
      </w:r>
      <w:r>
        <w:t>progress,</w:t>
      </w:r>
      <w:r>
        <w:rPr>
          <w:spacing w:val="-7"/>
        </w:rPr>
        <w:t xml:space="preserve"> </w:t>
      </w:r>
      <w:r>
        <w:t>they</w:t>
      </w:r>
      <w:r>
        <w:rPr>
          <w:spacing w:val="-7"/>
        </w:rPr>
        <w:t xml:space="preserve"> </w:t>
      </w:r>
      <w:r>
        <w:t>do</w:t>
      </w:r>
      <w:r>
        <w:rPr>
          <w:spacing w:val="-7"/>
        </w:rPr>
        <w:t xml:space="preserve"> </w:t>
      </w:r>
      <w:r>
        <w:t>not address PWDA’s fundamental concerns.</w:t>
      </w:r>
    </w:p>
    <w:p w14:paraId="56AE6DC3" w14:textId="77777777" w:rsidR="00F34A36" w:rsidRDefault="00F34A36">
      <w:pPr>
        <w:pStyle w:val="BodyText"/>
        <w:spacing w:line="312" w:lineRule="auto"/>
        <w:sectPr w:rsidR="00F34A36">
          <w:type w:val="continuous"/>
          <w:pgSz w:w="11910" w:h="16840"/>
          <w:pgMar w:top="740" w:right="850" w:bottom="280" w:left="708" w:header="0" w:footer="521" w:gutter="0"/>
          <w:cols w:num="2" w:space="720" w:equalWidth="0">
            <w:col w:w="5058" w:space="101"/>
            <w:col w:w="5193"/>
          </w:cols>
        </w:sectPr>
      </w:pPr>
    </w:p>
    <w:p w14:paraId="56AE6DC4" w14:textId="77777777" w:rsidR="00F34A36" w:rsidRDefault="00F34A36">
      <w:pPr>
        <w:pStyle w:val="BodyText"/>
        <w:spacing w:before="8"/>
        <w:ind w:left="0"/>
        <w:rPr>
          <w:sz w:val="10"/>
        </w:rPr>
      </w:pPr>
    </w:p>
    <w:p w14:paraId="56AE6DC5" w14:textId="77777777" w:rsidR="00F34A36" w:rsidRDefault="00842BCA">
      <w:pPr>
        <w:ind w:left="312" w:right="-15"/>
        <w:rPr>
          <w:sz w:val="20"/>
        </w:rPr>
      </w:pPr>
      <w:r>
        <w:rPr>
          <w:noProof/>
          <w:sz w:val="20"/>
        </w:rPr>
        <w:drawing>
          <wp:inline distT="0" distB="0" distL="0" distR="0" wp14:anchorId="56AE754E" wp14:editId="29061367">
            <wp:extent cx="2990972" cy="4270248"/>
            <wp:effectExtent l="0" t="0" r="0" b="0"/>
            <wp:docPr id="126" name="Image 126" descr="Trinity Ford, PWDA President at the time, Dr. Monique Ryan and PWDA Acting CEO Megan Spindler-Smith.&#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6" name="Image 126" descr="Trinity Ford, PWDA President at the time, Dr. Monique Ryan and PWDA Acting CEO Megan Spindler-Smith.&#10;"/>
                    <pic:cNvPicPr/>
                  </pic:nvPicPr>
                  <pic:blipFill>
                    <a:blip r:embed="rId70" cstate="print"/>
                    <a:stretch>
                      <a:fillRect/>
                    </a:stretch>
                  </pic:blipFill>
                  <pic:spPr>
                    <a:xfrm>
                      <a:off x="0" y="0"/>
                      <a:ext cx="2990972" cy="4270248"/>
                    </a:xfrm>
                    <a:prstGeom prst="rect">
                      <a:avLst/>
                    </a:prstGeom>
                  </pic:spPr>
                </pic:pic>
              </a:graphicData>
            </a:graphic>
          </wp:inline>
        </w:drawing>
      </w:r>
    </w:p>
    <w:p w14:paraId="56AE6DC6" w14:textId="77777777" w:rsidR="00F34A36" w:rsidRDefault="00842BCA">
      <w:pPr>
        <w:pStyle w:val="BodyText"/>
        <w:spacing w:before="130" w:line="278" w:lineRule="auto"/>
        <w:ind w:left="549" w:right="38" w:firstLine="89"/>
      </w:pPr>
      <w:r>
        <w:rPr>
          <w:color w:val="005496"/>
        </w:rPr>
        <w:t>Trinity</w:t>
      </w:r>
      <w:r>
        <w:rPr>
          <w:color w:val="005496"/>
          <w:spacing w:val="-12"/>
        </w:rPr>
        <w:t xml:space="preserve"> </w:t>
      </w:r>
      <w:r>
        <w:rPr>
          <w:color w:val="005496"/>
        </w:rPr>
        <w:t>Ford,</w:t>
      </w:r>
      <w:r>
        <w:rPr>
          <w:color w:val="005496"/>
          <w:spacing w:val="-8"/>
        </w:rPr>
        <w:t xml:space="preserve"> </w:t>
      </w:r>
      <w:r>
        <w:rPr>
          <w:color w:val="005496"/>
        </w:rPr>
        <w:t>PWDA</w:t>
      </w:r>
      <w:r>
        <w:rPr>
          <w:color w:val="005496"/>
          <w:spacing w:val="-17"/>
        </w:rPr>
        <w:t xml:space="preserve"> </w:t>
      </w:r>
      <w:r>
        <w:rPr>
          <w:color w:val="005496"/>
        </w:rPr>
        <w:t>President</w:t>
      </w:r>
      <w:r>
        <w:rPr>
          <w:color w:val="005496"/>
          <w:spacing w:val="-8"/>
        </w:rPr>
        <w:t xml:space="preserve"> </w:t>
      </w:r>
      <w:r>
        <w:rPr>
          <w:color w:val="005496"/>
        </w:rPr>
        <w:t>at</w:t>
      </w:r>
      <w:r>
        <w:rPr>
          <w:color w:val="005496"/>
          <w:spacing w:val="-8"/>
        </w:rPr>
        <w:t xml:space="preserve"> </w:t>
      </w:r>
      <w:r>
        <w:rPr>
          <w:color w:val="005496"/>
        </w:rPr>
        <w:t>the</w:t>
      </w:r>
      <w:r>
        <w:rPr>
          <w:color w:val="005496"/>
          <w:spacing w:val="-8"/>
        </w:rPr>
        <w:t xml:space="preserve"> </w:t>
      </w:r>
      <w:r>
        <w:rPr>
          <w:color w:val="005496"/>
        </w:rPr>
        <w:t>time, Dr.</w:t>
      </w:r>
      <w:r>
        <w:rPr>
          <w:color w:val="005496"/>
          <w:spacing w:val="-9"/>
        </w:rPr>
        <w:t xml:space="preserve"> </w:t>
      </w:r>
      <w:r>
        <w:rPr>
          <w:color w:val="005496"/>
        </w:rPr>
        <w:t>Monique</w:t>
      </w:r>
      <w:r>
        <w:rPr>
          <w:color w:val="005496"/>
          <w:spacing w:val="-5"/>
        </w:rPr>
        <w:t xml:space="preserve"> </w:t>
      </w:r>
      <w:r>
        <w:rPr>
          <w:color w:val="005496"/>
        </w:rPr>
        <w:t>Ryan</w:t>
      </w:r>
      <w:r>
        <w:rPr>
          <w:color w:val="005496"/>
          <w:spacing w:val="-6"/>
        </w:rPr>
        <w:t xml:space="preserve"> </w:t>
      </w:r>
      <w:r>
        <w:rPr>
          <w:color w:val="005496"/>
        </w:rPr>
        <w:t>and</w:t>
      </w:r>
      <w:r>
        <w:rPr>
          <w:color w:val="005496"/>
          <w:spacing w:val="-5"/>
        </w:rPr>
        <w:t xml:space="preserve"> </w:t>
      </w:r>
      <w:r>
        <w:rPr>
          <w:color w:val="005496"/>
        </w:rPr>
        <w:t>PWDA</w:t>
      </w:r>
      <w:r>
        <w:rPr>
          <w:color w:val="005496"/>
          <w:spacing w:val="-27"/>
        </w:rPr>
        <w:t xml:space="preserve"> </w:t>
      </w:r>
      <w:r>
        <w:rPr>
          <w:color w:val="005496"/>
        </w:rPr>
        <w:t>Acting</w:t>
      </w:r>
      <w:r>
        <w:rPr>
          <w:color w:val="005496"/>
          <w:spacing w:val="-5"/>
        </w:rPr>
        <w:t xml:space="preserve"> CEO</w:t>
      </w:r>
    </w:p>
    <w:p w14:paraId="56AE6DC7" w14:textId="77777777" w:rsidR="00F34A36" w:rsidRDefault="00842BCA">
      <w:pPr>
        <w:pStyle w:val="BodyText"/>
        <w:spacing w:line="276" w:lineRule="exact"/>
        <w:ind w:left="2576"/>
      </w:pPr>
      <w:r>
        <w:rPr>
          <w:color w:val="005496"/>
        </w:rPr>
        <w:t>Megan</w:t>
      </w:r>
      <w:r>
        <w:rPr>
          <w:color w:val="005496"/>
          <w:spacing w:val="-4"/>
        </w:rPr>
        <w:t xml:space="preserve"> </w:t>
      </w:r>
      <w:r>
        <w:rPr>
          <w:color w:val="005496"/>
        </w:rPr>
        <w:t>Spindler-</w:t>
      </w:r>
      <w:r>
        <w:rPr>
          <w:color w:val="005496"/>
          <w:spacing w:val="-2"/>
        </w:rPr>
        <w:t>Smith.</w:t>
      </w:r>
    </w:p>
    <w:p w14:paraId="56AE6DC8" w14:textId="77777777" w:rsidR="00F34A36" w:rsidRDefault="00F34A36">
      <w:pPr>
        <w:pStyle w:val="BodyText"/>
        <w:spacing w:before="190"/>
        <w:ind w:left="0"/>
      </w:pPr>
    </w:p>
    <w:p w14:paraId="56AE6DC9" w14:textId="77777777" w:rsidR="00F34A36" w:rsidRDefault="00842BCA">
      <w:pPr>
        <w:pStyle w:val="BodyText"/>
        <w:spacing w:line="312" w:lineRule="auto"/>
        <w:ind w:right="48"/>
      </w:pPr>
      <w:r>
        <w:t>PWDA continues to oppose the Bill and remains concerned it will result in people with disability losing access to essential supports. Our advocacy will continue until the NDIS delivers on its original promise: a rights-based scheme that provides people with</w:t>
      </w:r>
      <w:r>
        <w:rPr>
          <w:spacing w:val="-8"/>
        </w:rPr>
        <w:t xml:space="preserve"> </w:t>
      </w:r>
      <w:r>
        <w:t>disability</w:t>
      </w:r>
      <w:r>
        <w:rPr>
          <w:spacing w:val="-8"/>
        </w:rPr>
        <w:t xml:space="preserve"> </w:t>
      </w:r>
      <w:r>
        <w:t>the</w:t>
      </w:r>
      <w:r>
        <w:rPr>
          <w:spacing w:val="-8"/>
        </w:rPr>
        <w:t xml:space="preserve"> </w:t>
      </w:r>
      <w:r>
        <w:t>reasonable</w:t>
      </w:r>
      <w:r>
        <w:rPr>
          <w:spacing w:val="-8"/>
        </w:rPr>
        <w:t xml:space="preserve"> </w:t>
      </w:r>
      <w:r>
        <w:t>and</w:t>
      </w:r>
      <w:r>
        <w:rPr>
          <w:spacing w:val="-8"/>
        </w:rPr>
        <w:t xml:space="preserve"> </w:t>
      </w:r>
      <w:r>
        <w:t>necessary supports they need to live with choice, control and dignity.</w:t>
      </w:r>
    </w:p>
    <w:p w14:paraId="56AE6DCA" w14:textId="77777777" w:rsidR="00F34A36" w:rsidRDefault="00F34A36">
      <w:pPr>
        <w:pStyle w:val="BodyText"/>
        <w:spacing w:before="65"/>
        <w:ind w:left="0"/>
      </w:pPr>
    </w:p>
    <w:p w14:paraId="56AE6DCB" w14:textId="77777777" w:rsidR="00F34A36" w:rsidRDefault="00842BCA">
      <w:pPr>
        <w:pStyle w:val="Heading6"/>
      </w:pPr>
      <w:bookmarkStart w:id="37" w:name="2026_–27_Federal_Budget"/>
      <w:bookmarkEnd w:id="37"/>
      <w:r>
        <w:rPr>
          <w:color w:val="00884F"/>
        </w:rPr>
        <w:t>2026–27</w:t>
      </w:r>
      <w:r>
        <w:rPr>
          <w:color w:val="00884F"/>
          <w:spacing w:val="-7"/>
        </w:rPr>
        <w:t xml:space="preserve"> </w:t>
      </w:r>
      <w:r>
        <w:rPr>
          <w:color w:val="00884F"/>
        </w:rPr>
        <w:t>Federal</w:t>
      </w:r>
      <w:r>
        <w:rPr>
          <w:color w:val="00884F"/>
          <w:spacing w:val="-7"/>
        </w:rPr>
        <w:t xml:space="preserve"> </w:t>
      </w:r>
      <w:r>
        <w:rPr>
          <w:color w:val="00884F"/>
          <w:spacing w:val="-2"/>
        </w:rPr>
        <w:t>Budget</w:t>
      </w:r>
    </w:p>
    <w:p w14:paraId="56AE6DCC" w14:textId="77777777" w:rsidR="00F34A36" w:rsidRDefault="00842BCA">
      <w:pPr>
        <w:pStyle w:val="BodyText"/>
        <w:spacing w:before="274" w:line="312" w:lineRule="auto"/>
        <w:ind w:right="142"/>
      </w:pPr>
      <w:r>
        <w:t>The 2026-27 Federal Budget reduced projected NDIS funding by $37.8 billion over four years while introducing the first Commonwealth</w:t>
      </w:r>
      <w:r>
        <w:rPr>
          <w:spacing w:val="-13"/>
        </w:rPr>
        <w:t xml:space="preserve"> </w:t>
      </w:r>
      <w:r>
        <w:t>investment</w:t>
      </w:r>
      <w:r>
        <w:rPr>
          <w:spacing w:val="-13"/>
        </w:rPr>
        <w:t xml:space="preserve"> </w:t>
      </w:r>
      <w:r>
        <w:t>in</w:t>
      </w:r>
      <w:r>
        <w:rPr>
          <w:spacing w:val="-13"/>
        </w:rPr>
        <w:t xml:space="preserve"> </w:t>
      </w:r>
      <w:r>
        <w:t>Foundational</w:t>
      </w:r>
    </w:p>
    <w:p w14:paraId="56AE6DCD" w14:textId="77777777" w:rsidR="00F34A36" w:rsidRDefault="00842BCA">
      <w:pPr>
        <w:pStyle w:val="BodyText"/>
        <w:spacing w:before="72" w:line="312" w:lineRule="auto"/>
        <w:ind w:right="165"/>
      </w:pPr>
      <w:r>
        <w:br w:type="column"/>
      </w:r>
      <w:r>
        <w:t>Supports. PWDA remained deeply concerned that the Budget reduced the supports</w:t>
      </w:r>
      <w:r>
        <w:rPr>
          <w:spacing w:val="-5"/>
        </w:rPr>
        <w:t xml:space="preserve"> </w:t>
      </w:r>
      <w:r>
        <w:t>people</w:t>
      </w:r>
      <w:r>
        <w:rPr>
          <w:spacing w:val="-5"/>
        </w:rPr>
        <w:t xml:space="preserve"> </w:t>
      </w:r>
      <w:r>
        <w:t>with</w:t>
      </w:r>
      <w:r>
        <w:rPr>
          <w:spacing w:val="-5"/>
        </w:rPr>
        <w:t xml:space="preserve"> </w:t>
      </w:r>
      <w:r>
        <w:t>disability</w:t>
      </w:r>
      <w:r>
        <w:rPr>
          <w:spacing w:val="-5"/>
        </w:rPr>
        <w:t xml:space="preserve"> </w:t>
      </w:r>
      <w:r>
        <w:t>rely</w:t>
      </w:r>
      <w:r>
        <w:rPr>
          <w:spacing w:val="-5"/>
        </w:rPr>
        <w:t xml:space="preserve"> </w:t>
      </w:r>
      <w:r>
        <w:t>on</w:t>
      </w:r>
      <w:r>
        <w:rPr>
          <w:spacing w:val="-5"/>
        </w:rPr>
        <w:t xml:space="preserve"> </w:t>
      </w:r>
      <w:r>
        <w:t>to</w:t>
      </w:r>
      <w:r>
        <w:rPr>
          <w:spacing w:val="-5"/>
        </w:rPr>
        <w:t xml:space="preserve"> </w:t>
      </w:r>
      <w:r>
        <w:t>live ordinary lives without ensuring equivalent supports were available to replace them.</w:t>
      </w:r>
    </w:p>
    <w:p w14:paraId="56AE6DCE" w14:textId="77777777" w:rsidR="00F34A36" w:rsidRDefault="00842BCA">
      <w:pPr>
        <w:pStyle w:val="BodyText"/>
        <w:spacing w:before="233" w:line="312" w:lineRule="auto"/>
        <w:ind w:right="183"/>
      </w:pPr>
      <w:r>
        <w:t>Ahead of the Budget, PWDA developed a comprehensive Pre-Budget Submission informed by the experiences and priorities</w:t>
      </w:r>
      <w:r>
        <w:rPr>
          <w:spacing w:val="40"/>
        </w:rPr>
        <w:t xml:space="preserve"> </w:t>
      </w:r>
      <w:r>
        <w:t>of our members and the broader disability community.</w:t>
      </w:r>
      <w:r>
        <w:rPr>
          <w:spacing w:val="-13"/>
        </w:rPr>
        <w:t xml:space="preserve"> </w:t>
      </w:r>
      <w:r>
        <w:t>Our</w:t>
      </w:r>
      <w:r>
        <w:rPr>
          <w:spacing w:val="-13"/>
        </w:rPr>
        <w:t xml:space="preserve"> </w:t>
      </w:r>
      <w:r>
        <w:t>recommendations</w:t>
      </w:r>
      <w:r>
        <w:rPr>
          <w:spacing w:val="-13"/>
        </w:rPr>
        <w:t xml:space="preserve"> </w:t>
      </w:r>
      <w:r>
        <w:t>called</w:t>
      </w:r>
      <w:r>
        <w:rPr>
          <w:spacing w:val="-13"/>
        </w:rPr>
        <w:t xml:space="preserve"> </w:t>
      </w:r>
      <w:r>
        <w:t>for stronger investment in disability supports, action on poverty and housing insecurity, stronger human rights protections and greater investment in disability-led research and genuine co-design.</w:t>
      </w:r>
    </w:p>
    <w:p w14:paraId="56AE6DCF" w14:textId="77777777" w:rsidR="00F34A36" w:rsidRDefault="00842BCA">
      <w:pPr>
        <w:pStyle w:val="BodyText"/>
        <w:spacing w:before="239" w:line="312" w:lineRule="auto"/>
        <w:ind w:hanging="1"/>
      </w:pPr>
      <w:r>
        <w:t>Throughout the Budget debate, PWDA consistently advocated that no person with disability</w:t>
      </w:r>
      <w:r>
        <w:rPr>
          <w:spacing w:val="-8"/>
        </w:rPr>
        <w:t xml:space="preserve"> </w:t>
      </w:r>
      <w:r>
        <w:t>should</w:t>
      </w:r>
      <w:r>
        <w:rPr>
          <w:spacing w:val="-8"/>
        </w:rPr>
        <w:t xml:space="preserve"> </w:t>
      </w:r>
      <w:r>
        <w:t>lose</w:t>
      </w:r>
      <w:r>
        <w:rPr>
          <w:spacing w:val="-8"/>
        </w:rPr>
        <w:t xml:space="preserve"> </w:t>
      </w:r>
      <w:r>
        <w:t>essential</w:t>
      </w:r>
      <w:r>
        <w:rPr>
          <w:spacing w:val="-8"/>
        </w:rPr>
        <w:t xml:space="preserve"> </w:t>
      </w:r>
      <w:r>
        <w:t>supports</w:t>
      </w:r>
      <w:r>
        <w:rPr>
          <w:spacing w:val="-8"/>
        </w:rPr>
        <w:t xml:space="preserve"> </w:t>
      </w:r>
      <w:r>
        <w:t>until equivalent replacement supports are fully funded, available, accessible and proven</w:t>
      </w:r>
    </w:p>
    <w:p w14:paraId="56AE6DD0" w14:textId="77777777" w:rsidR="00F34A36" w:rsidRDefault="00842BCA">
      <w:pPr>
        <w:pStyle w:val="BodyText"/>
        <w:spacing w:before="7" w:line="312" w:lineRule="auto"/>
        <w:ind w:right="433"/>
      </w:pPr>
      <w:r>
        <w:t>to meet people’s needs. We also called for</w:t>
      </w:r>
      <w:r>
        <w:rPr>
          <w:spacing w:val="-9"/>
        </w:rPr>
        <w:t xml:space="preserve"> </w:t>
      </w:r>
      <w:r>
        <w:t>greater</w:t>
      </w:r>
      <w:r>
        <w:rPr>
          <w:spacing w:val="-9"/>
        </w:rPr>
        <w:t xml:space="preserve"> </w:t>
      </w:r>
      <w:r>
        <w:t>transparency</w:t>
      </w:r>
      <w:r>
        <w:rPr>
          <w:spacing w:val="-9"/>
        </w:rPr>
        <w:t xml:space="preserve"> </w:t>
      </w:r>
      <w:r>
        <w:t>around</w:t>
      </w:r>
      <w:r>
        <w:rPr>
          <w:spacing w:val="-9"/>
        </w:rPr>
        <w:t xml:space="preserve"> </w:t>
      </w:r>
      <w:r>
        <w:t>proposed NDIS cuts, stronger safeguards for NDIS participants and sustained investment in</w:t>
      </w:r>
    </w:p>
    <w:p w14:paraId="56AE6DD1" w14:textId="77777777" w:rsidR="00F34A36" w:rsidRDefault="00842BCA">
      <w:pPr>
        <w:pStyle w:val="BodyText"/>
        <w:spacing w:before="4" w:line="312" w:lineRule="auto"/>
      </w:pPr>
      <w:r>
        <w:t>community</w:t>
      </w:r>
      <w:r>
        <w:rPr>
          <w:spacing w:val="-7"/>
        </w:rPr>
        <w:t xml:space="preserve"> </w:t>
      </w:r>
      <w:r>
        <w:t>supports</w:t>
      </w:r>
      <w:r>
        <w:rPr>
          <w:spacing w:val="-7"/>
        </w:rPr>
        <w:t xml:space="preserve"> </w:t>
      </w:r>
      <w:r>
        <w:t>that</w:t>
      </w:r>
      <w:r>
        <w:rPr>
          <w:spacing w:val="-7"/>
        </w:rPr>
        <w:t xml:space="preserve"> </w:t>
      </w:r>
      <w:r>
        <w:t>enable</w:t>
      </w:r>
      <w:r>
        <w:rPr>
          <w:spacing w:val="-7"/>
        </w:rPr>
        <w:t xml:space="preserve"> </w:t>
      </w:r>
      <w:r>
        <w:t>people</w:t>
      </w:r>
      <w:r>
        <w:rPr>
          <w:spacing w:val="-7"/>
        </w:rPr>
        <w:t xml:space="preserve"> </w:t>
      </w:r>
      <w:r>
        <w:t>with disability to participate equally in society.</w:t>
      </w:r>
    </w:p>
    <w:p w14:paraId="56AE6DD2" w14:textId="77777777" w:rsidR="00F34A36" w:rsidRDefault="00842BCA">
      <w:pPr>
        <w:pStyle w:val="BodyText"/>
        <w:spacing w:before="230" w:line="312" w:lineRule="auto"/>
        <w:ind w:right="205"/>
      </w:pPr>
      <w:r>
        <w:t>PWDA’s advocacy helped keep the voices and priorities of people with disability at the centre</w:t>
      </w:r>
      <w:r>
        <w:rPr>
          <w:spacing w:val="-5"/>
        </w:rPr>
        <w:t xml:space="preserve"> </w:t>
      </w:r>
      <w:r>
        <w:t>of</w:t>
      </w:r>
      <w:r>
        <w:rPr>
          <w:spacing w:val="-5"/>
        </w:rPr>
        <w:t xml:space="preserve"> </w:t>
      </w:r>
      <w:r>
        <w:t>national</w:t>
      </w:r>
      <w:r>
        <w:rPr>
          <w:spacing w:val="-5"/>
        </w:rPr>
        <w:t xml:space="preserve"> </w:t>
      </w:r>
      <w:r>
        <w:t>debate</w:t>
      </w:r>
      <w:r>
        <w:rPr>
          <w:spacing w:val="-5"/>
        </w:rPr>
        <w:t xml:space="preserve"> </w:t>
      </w:r>
      <w:r>
        <w:t>on</w:t>
      </w:r>
      <w:r>
        <w:rPr>
          <w:spacing w:val="-5"/>
        </w:rPr>
        <w:t xml:space="preserve"> </w:t>
      </w:r>
      <w:r>
        <w:t>the</w:t>
      </w:r>
      <w:r>
        <w:rPr>
          <w:spacing w:val="-5"/>
        </w:rPr>
        <w:t xml:space="preserve"> </w:t>
      </w:r>
      <w:r>
        <w:t>Budget</w:t>
      </w:r>
      <w:r>
        <w:rPr>
          <w:spacing w:val="-5"/>
        </w:rPr>
        <w:t xml:space="preserve"> </w:t>
      </w:r>
      <w:r>
        <w:t>and NDIS reform. We will continue advocating for governments to honour the original promise of the NDIS and ensure any reforms strengthen the rights, choice and support available to people with disability.</w:t>
      </w:r>
    </w:p>
    <w:p w14:paraId="56AE6DD3" w14:textId="77777777" w:rsidR="00F34A36" w:rsidRDefault="00F34A36">
      <w:pPr>
        <w:pStyle w:val="BodyText"/>
        <w:spacing w:line="312" w:lineRule="auto"/>
        <w:sectPr w:rsidR="00F34A36">
          <w:pgSz w:w="11910" w:h="16840"/>
          <w:pgMar w:top="1560" w:right="850" w:bottom="720" w:left="708" w:header="0" w:footer="531" w:gutter="0"/>
          <w:cols w:num="2" w:space="720" w:equalWidth="0">
            <w:col w:w="5059" w:space="100"/>
            <w:col w:w="5193"/>
          </w:cols>
        </w:sectPr>
      </w:pPr>
    </w:p>
    <w:p w14:paraId="56AE6DD4" w14:textId="77777777" w:rsidR="00F34A36" w:rsidRDefault="00842BCA">
      <w:pPr>
        <w:pStyle w:val="Heading6"/>
        <w:spacing w:before="55" w:line="259" w:lineRule="auto"/>
        <w:ind w:right="52"/>
      </w:pPr>
      <w:bookmarkStart w:id="38" w:name="Disability_Royal_Commission_"/>
      <w:bookmarkEnd w:id="38"/>
      <w:r>
        <w:rPr>
          <w:color w:val="00884F"/>
        </w:rPr>
        <w:lastRenderedPageBreak/>
        <w:t>Disability</w:t>
      </w:r>
      <w:r>
        <w:rPr>
          <w:color w:val="00884F"/>
          <w:spacing w:val="-27"/>
        </w:rPr>
        <w:t xml:space="preserve"> </w:t>
      </w:r>
      <w:r>
        <w:rPr>
          <w:color w:val="00884F"/>
        </w:rPr>
        <w:t xml:space="preserve">Royal </w:t>
      </w:r>
      <w:r>
        <w:rPr>
          <w:color w:val="00884F"/>
          <w:spacing w:val="-2"/>
        </w:rPr>
        <w:t>Commission</w:t>
      </w:r>
    </w:p>
    <w:p w14:paraId="56AE6DD5" w14:textId="77777777" w:rsidR="00F34A36" w:rsidRDefault="00842BCA">
      <w:pPr>
        <w:pStyle w:val="BodyText"/>
        <w:spacing w:before="238" w:line="312" w:lineRule="auto"/>
        <w:ind w:right="567"/>
      </w:pPr>
      <w:r>
        <w:t>Two years after the Disability Royal Commission’s Final Report, PWDA continued working to ensure its recommendations remained central to disability reform and that governments remained accountable for delivering</w:t>
      </w:r>
      <w:r>
        <w:rPr>
          <w:spacing w:val="40"/>
        </w:rPr>
        <w:t xml:space="preserve"> </w:t>
      </w:r>
      <w:r>
        <w:t>the</w:t>
      </w:r>
      <w:r>
        <w:rPr>
          <w:spacing w:val="-8"/>
        </w:rPr>
        <w:t xml:space="preserve"> </w:t>
      </w:r>
      <w:r>
        <w:t>changes</w:t>
      </w:r>
      <w:r>
        <w:rPr>
          <w:spacing w:val="-8"/>
        </w:rPr>
        <w:t xml:space="preserve"> </w:t>
      </w:r>
      <w:r>
        <w:t>people</w:t>
      </w:r>
      <w:r>
        <w:rPr>
          <w:spacing w:val="-8"/>
        </w:rPr>
        <w:t xml:space="preserve"> </w:t>
      </w:r>
      <w:r>
        <w:t>with</w:t>
      </w:r>
      <w:r>
        <w:rPr>
          <w:spacing w:val="-8"/>
        </w:rPr>
        <w:t xml:space="preserve"> </w:t>
      </w:r>
      <w:r>
        <w:t>disability</w:t>
      </w:r>
      <w:r>
        <w:rPr>
          <w:spacing w:val="-8"/>
        </w:rPr>
        <w:t xml:space="preserve"> </w:t>
      </w:r>
      <w:r>
        <w:t xml:space="preserve">were </w:t>
      </w:r>
      <w:r>
        <w:rPr>
          <w:spacing w:val="-2"/>
        </w:rPr>
        <w:t>promised.</w:t>
      </w:r>
    </w:p>
    <w:p w14:paraId="56AE6DD6" w14:textId="77777777" w:rsidR="00F34A36" w:rsidRDefault="00842BCA">
      <w:pPr>
        <w:pStyle w:val="BodyText"/>
        <w:spacing w:before="237" w:line="312" w:lineRule="auto"/>
        <w:ind w:right="38"/>
      </w:pPr>
      <w:r>
        <w:t>Following the release of the Australian Government’s 2025 Progress Report, PWDA</w:t>
      </w:r>
      <w:r>
        <w:rPr>
          <w:spacing w:val="-16"/>
        </w:rPr>
        <w:t xml:space="preserve"> </w:t>
      </w:r>
      <w:r>
        <w:t>reviewed</w:t>
      </w:r>
      <w:r>
        <w:rPr>
          <w:spacing w:val="-3"/>
        </w:rPr>
        <w:t xml:space="preserve"> </w:t>
      </w:r>
      <w:r>
        <w:t>progress</w:t>
      </w:r>
      <w:r>
        <w:rPr>
          <w:spacing w:val="-3"/>
        </w:rPr>
        <w:t xml:space="preserve"> </w:t>
      </w:r>
      <w:r>
        <w:t>against</w:t>
      </w:r>
      <w:r>
        <w:rPr>
          <w:spacing w:val="-3"/>
        </w:rPr>
        <w:t xml:space="preserve"> </w:t>
      </w:r>
      <w:r>
        <w:t>the</w:t>
      </w:r>
      <w:r>
        <w:rPr>
          <w:spacing w:val="-3"/>
        </w:rPr>
        <w:t xml:space="preserve"> </w:t>
      </w:r>
      <w:r>
        <w:t>Royal Commission’s recommendations and our own advocacy priorities, identifying where meaningful</w:t>
      </w:r>
      <w:r>
        <w:rPr>
          <w:spacing w:val="-8"/>
        </w:rPr>
        <w:t xml:space="preserve"> </w:t>
      </w:r>
      <w:r>
        <w:t>change</w:t>
      </w:r>
      <w:r>
        <w:rPr>
          <w:spacing w:val="-8"/>
        </w:rPr>
        <w:t xml:space="preserve"> </w:t>
      </w:r>
      <w:r>
        <w:t>had</w:t>
      </w:r>
      <w:r>
        <w:rPr>
          <w:spacing w:val="-8"/>
        </w:rPr>
        <w:t xml:space="preserve"> </w:t>
      </w:r>
      <w:r>
        <w:t>occurred</w:t>
      </w:r>
      <w:r>
        <w:rPr>
          <w:spacing w:val="-8"/>
        </w:rPr>
        <w:t xml:space="preserve"> </w:t>
      </w:r>
      <w:r>
        <w:t>and</w:t>
      </w:r>
      <w:r>
        <w:rPr>
          <w:spacing w:val="-8"/>
        </w:rPr>
        <w:t xml:space="preserve"> </w:t>
      </w:r>
      <w:r>
        <w:t>where significant gaps remained. Through our</w:t>
      </w:r>
    </w:p>
    <w:p w14:paraId="56AE6DD7" w14:textId="77777777" w:rsidR="00F34A36" w:rsidRDefault="00842BCA">
      <w:pPr>
        <w:pStyle w:val="BodyText"/>
        <w:spacing w:before="8" w:line="312" w:lineRule="auto"/>
        <w:ind w:right="53"/>
      </w:pPr>
      <w:r>
        <w:rPr>
          <w:i/>
        </w:rPr>
        <w:t xml:space="preserve">Two Years On from the Disability Royal Commission </w:t>
      </w:r>
      <w:r>
        <w:t>event, people with disability came together to reflect on progress, share their experiences and identify the reforms they believe governments should prioritise next. Their experiences continue to guide PWDA’s advocacy and reinforce that meaningful reform must be co-designed with</w:t>
      </w:r>
      <w:r>
        <w:rPr>
          <w:spacing w:val="-8"/>
        </w:rPr>
        <w:t xml:space="preserve"> </w:t>
      </w:r>
      <w:r>
        <w:t>people</w:t>
      </w:r>
      <w:r>
        <w:rPr>
          <w:spacing w:val="-8"/>
        </w:rPr>
        <w:t xml:space="preserve"> </w:t>
      </w:r>
      <w:r>
        <w:t>with</w:t>
      </w:r>
      <w:r>
        <w:rPr>
          <w:spacing w:val="-8"/>
        </w:rPr>
        <w:t xml:space="preserve"> </w:t>
      </w:r>
      <w:r>
        <w:t>disability</w:t>
      </w:r>
      <w:r>
        <w:rPr>
          <w:spacing w:val="-8"/>
        </w:rPr>
        <w:t xml:space="preserve"> </w:t>
      </w:r>
      <w:r>
        <w:t>and</w:t>
      </w:r>
      <w:r>
        <w:rPr>
          <w:spacing w:val="-8"/>
        </w:rPr>
        <w:t xml:space="preserve"> </w:t>
      </w:r>
      <w:r>
        <w:t>implemented.</w:t>
      </w:r>
    </w:p>
    <w:p w14:paraId="56AE6DD8" w14:textId="77777777" w:rsidR="00F34A36" w:rsidRDefault="00F34A36">
      <w:pPr>
        <w:pStyle w:val="BodyText"/>
        <w:spacing w:before="65"/>
        <w:ind w:left="0"/>
      </w:pPr>
    </w:p>
    <w:p w14:paraId="56AE6DD9" w14:textId="77777777" w:rsidR="00F34A36" w:rsidRDefault="00842BCA">
      <w:pPr>
        <w:pStyle w:val="Heading6"/>
        <w:spacing w:line="259" w:lineRule="auto"/>
        <w:ind w:right="9"/>
      </w:pPr>
      <w:bookmarkStart w:id="39" w:name="Strengthening_human_rights_protections_"/>
      <w:bookmarkEnd w:id="39"/>
      <w:r>
        <w:rPr>
          <w:color w:val="00884F"/>
        </w:rPr>
        <w:t>Strengthening</w:t>
      </w:r>
      <w:r>
        <w:rPr>
          <w:color w:val="00884F"/>
          <w:spacing w:val="-27"/>
        </w:rPr>
        <w:t xml:space="preserve"> </w:t>
      </w:r>
      <w:r>
        <w:rPr>
          <w:color w:val="00884F"/>
        </w:rPr>
        <w:t>human rights protections</w:t>
      </w:r>
    </w:p>
    <w:p w14:paraId="56AE6DDA" w14:textId="77777777" w:rsidR="00F34A36" w:rsidRDefault="00842BCA">
      <w:pPr>
        <w:pStyle w:val="BodyText"/>
        <w:spacing w:before="238" w:line="312" w:lineRule="auto"/>
        <w:ind w:right="9"/>
      </w:pPr>
      <w:r>
        <w:t xml:space="preserve">PWDA continued advocating for stronger legal protections for people with disability through the review of the </w:t>
      </w:r>
      <w:r>
        <w:rPr>
          <w:i/>
        </w:rPr>
        <w:t>Disability Discrimination</w:t>
      </w:r>
      <w:r>
        <w:rPr>
          <w:i/>
          <w:spacing w:val="-16"/>
        </w:rPr>
        <w:t xml:space="preserve"> </w:t>
      </w:r>
      <w:r>
        <w:rPr>
          <w:i/>
        </w:rPr>
        <w:t>Act</w:t>
      </w:r>
      <w:r>
        <w:rPr>
          <w:i/>
          <w:spacing w:val="-8"/>
        </w:rPr>
        <w:t xml:space="preserve"> </w:t>
      </w:r>
      <w:r>
        <w:rPr>
          <w:i/>
        </w:rPr>
        <w:t>1992</w:t>
      </w:r>
      <w:r>
        <w:rPr>
          <w:i/>
          <w:spacing w:val="-8"/>
        </w:rPr>
        <w:t xml:space="preserve"> </w:t>
      </w:r>
      <w:r>
        <w:t>(Cth)</w:t>
      </w:r>
      <w:r>
        <w:rPr>
          <w:spacing w:val="-8"/>
        </w:rPr>
        <w:t xml:space="preserve"> </w:t>
      </w:r>
      <w:r>
        <w:t>and</w:t>
      </w:r>
      <w:r>
        <w:rPr>
          <w:spacing w:val="-8"/>
        </w:rPr>
        <w:t xml:space="preserve"> </w:t>
      </w:r>
      <w:r>
        <w:t>ongoing calls for a national Human Rights Act.</w:t>
      </w:r>
    </w:p>
    <w:p w14:paraId="56AE6DDB" w14:textId="77777777" w:rsidR="00F34A36" w:rsidRDefault="00842BCA">
      <w:pPr>
        <w:pStyle w:val="BodyText"/>
        <w:spacing w:before="72" w:line="312" w:lineRule="auto"/>
        <w:ind w:right="262"/>
      </w:pPr>
      <w:r>
        <w:br w:type="column"/>
      </w:r>
      <w:r>
        <w:t>More than 300 people with disability contributed to a national survey that informed PWDA’s submission to the Disability Discrimination Act review. Drawing</w:t>
      </w:r>
      <w:r>
        <w:rPr>
          <w:spacing w:val="-7"/>
        </w:rPr>
        <w:t xml:space="preserve"> </w:t>
      </w:r>
      <w:r>
        <w:t>directly</w:t>
      </w:r>
      <w:r>
        <w:rPr>
          <w:spacing w:val="-7"/>
        </w:rPr>
        <w:t xml:space="preserve"> </w:t>
      </w:r>
      <w:r>
        <w:t>on</w:t>
      </w:r>
      <w:r>
        <w:rPr>
          <w:spacing w:val="-7"/>
        </w:rPr>
        <w:t xml:space="preserve"> </w:t>
      </w:r>
      <w:r>
        <w:t>the</w:t>
      </w:r>
      <w:r>
        <w:rPr>
          <w:spacing w:val="-7"/>
        </w:rPr>
        <w:t xml:space="preserve"> </w:t>
      </w:r>
      <w:r>
        <w:t>experiences</w:t>
      </w:r>
      <w:r>
        <w:rPr>
          <w:spacing w:val="-7"/>
        </w:rPr>
        <w:t xml:space="preserve"> </w:t>
      </w:r>
      <w:r>
        <w:t>shared by people with disability, our submission recommended stronger legal protections,</w:t>
      </w:r>
    </w:p>
    <w:p w14:paraId="56AE6DDC" w14:textId="77777777" w:rsidR="00F34A36" w:rsidRDefault="00842BCA">
      <w:pPr>
        <w:pStyle w:val="BodyText"/>
        <w:spacing w:before="9" w:line="312" w:lineRule="auto"/>
        <w:ind w:right="205"/>
      </w:pPr>
      <w:r>
        <w:t>a positive duty and better recognition of disability rights in Australian law. PWDA is co-leading with Women With Disabilities Australia</w:t>
      </w:r>
      <w:r>
        <w:rPr>
          <w:spacing w:val="-5"/>
        </w:rPr>
        <w:t xml:space="preserve"> </w:t>
      </w:r>
      <w:r>
        <w:t>a</w:t>
      </w:r>
      <w:r>
        <w:rPr>
          <w:spacing w:val="-5"/>
        </w:rPr>
        <w:t xml:space="preserve"> </w:t>
      </w:r>
      <w:r>
        <w:t>key</w:t>
      </w:r>
      <w:r>
        <w:rPr>
          <w:spacing w:val="-5"/>
        </w:rPr>
        <w:t xml:space="preserve"> </w:t>
      </w:r>
      <w:r>
        <w:t>working</w:t>
      </w:r>
      <w:r>
        <w:rPr>
          <w:spacing w:val="-5"/>
        </w:rPr>
        <w:t xml:space="preserve"> </w:t>
      </w:r>
      <w:r>
        <w:t>group</w:t>
      </w:r>
      <w:r>
        <w:rPr>
          <w:spacing w:val="-5"/>
        </w:rPr>
        <w:t xml:space="preserve"> </w:t>
      </w:r>
      <w:r>
        <w:t>that</w:t>
      </w:r>
      <w:r>
        <w:rPr>
          <w:spacing w:val="-5"/>
        </w:rPr>
        <w:t xml:space="preserve"> </w:t>
      </w:r>
      <w:r>
        <w:t>has</w:t>
      </w:r>
      <w:r>
        <w:rPr>
          <w:spacing w:val="-5"/>
        </w:rPr>
        <w:t xml:space="preserve"> </w:t>
      </w:r>
      <w:r>
        <w:t>been engaging with the</w:t>
      </w:r>
      <w:r>
        <w:rPr>
          <w:spacing w:val="-4"/>
        </w:rPr>
        <w:t xml:space="preserve"> </w:t>
      </w:r>
      <w:r>
        <w:t xml:space="preserve">Attorney General directly to ensure a disability community focused </w:t>
      </w:r>
      <w:r>
        <w:rPr>
          <w:spacing w:val="-2"/>
        </w:rPr>
        <w:t>approach.</w:t>
      </w:r>
    </w:p>
    <w:p w14:paraId="56AE6DDD" w14:textId="77777777" w:rsidR="00F34A36" w:rsidRDefault="00F34A36">
      <w:pPr>
        <w:pStyle w:val="BodyText"/>
        <w:spacing w:before="62"/>
        <w:ind w:left="0"/>
      </w:pPr>
    </w:p>
    <w:p w14:paraId="56AE6DDE" w14:textId="77777777" w:rsidR="00F34A36" w:rsidRDefault="00842BCA">
      <w:pPr>
        <w:pStyle w:val="Heading6"/>
        <w:spacing w:line="259" w:lineRule="auto"/>
        <w:ind w:right="262"/>
      </w:pPr>
      <w:bookmarkStart w:id="40" w:name="Improving_emergency_preparedness"/>
      <w:bookmarkEnd w:id="40"/>
      <w:r>
        <w:rPr>
          <w:color w:val="00884F"/>
        </w:rPr>
        <w:t>Improving</w:t>
      </w:r>
      <w:r>
        <w:rPr>
          <w:color w:val="00884F"/>
          <w:spacing w:val="-27"/>
        </w:rPr>
        <w:t xml:space="preserve"> </w:t>
      </w:r>
      <w:r>
        <w:rPr>
          <w:color w:val="00884F"/>
        </w:rPr>
        <w:t xml:space="preserve">emergency </w:t>
      </w:r>
      <w:r>
        <w:rPr>
          <w:color w:val="00884F"/>
          <w:spacing w:val="-2"/>
        </w:rPr>
        <w:t>preparedness</w:t>
      </w:r>
    </w:p>
    <w:p w14:paraId="56AE6DDF" w14:textId="77777777" w:rsidR="00F34A36" w:rsidRDefault="00842BCA">
      <w:pPr>
        <w:pStyle w:val="BodyText"/>
        <w:spacing w:before="228" w:line="304" w:lineRule="auto"/>
        <w:ind w:right="262"/>
      </w:pPr>
      <w:r>
        <w:t>People with disability continue to face disproportionately high risks during disasters and emergencies. The Disability Royal Commission found that people with disability are four times more likely to lose their lives during disasters, highlighting the urgent need for emergency responses that are</w:t>
      </w:r>
      <w:r>
        <w:rPr>
          <w:spacing w:val="-7"/>
        </w:rPr>
        <w:t xml:space="preserve"> </w:t>
      </w:r>
      <w:r>
        <w:t>accessible,</w:t>
      </w:r>
      <w:r>
        <w:rPr>
          <w:spacing w:val="-7"/>
        </w:rPr>
        <w:t xml:space="preserve"> </w:t>
      </w:r>
      <w:r>
        <w:t>inclusive</w:t>
      </w:r>
      <w:r>
        <w:rPr>
          <w:spacing w:val="-7"/>
        </w:rPr>
        <w:t xml:space="preserve"> </w:t>
      </w:r>
      <w:r>
        <w:t>and</w:t>
      </w:r>
      <w:r>
        <w:rPr>
          <w:spacing w:val="-7"/>
        </w:rPr>
        <w:t xml:space="preserve"> </w:t>
      </w:r>
      <w:r>
        <w:t>designed</w:t>
      </w:r>
      <w:r>
        <w:rPr>
          <w:spacing w:val="-7"/>
        </w:rPr>
        <w:t xml:space="preserve"> </w:t>
      </w:r>
      <w:r>
        <w:t>with people with disability.</w:t>
      </w:r>
    </w:p>
    <w:p w14:paraId="56AE6DE0" w14:textId="77777777" w:rsidR="00F34A36" w:rsidRDefault="00842BCA">
      <w:pPr>
        <w:pStyle w:val="BodyText"/>
        <w:spacing w:before="222" w:line="304" w:lineRule="auto"/>
      </w:pPr>
      <w:r>
        <w:t>Throughout</w:t>
      </w:r>
      <w:r>
        <w:rPr>
          <w:spacing w:val="-17"/>
        </w:rPr>
        <w:t xml:space="preserve"> </w:t>
      </w:r>
      <w:r>
        <w:t>the</w:t>
      </w:r>
      <w:r>
        <w:rPr>
          <w:spacing w:val="-11"/>
        </w:rPr>
        <w:t xml:space="preserve"> </w:t>
      </w:r>
      <w:r>
        <w:t>year,</w:t>
      </w:r>
      <w:r>
        <w:rPr>
          <w:spacing w:val="-11"/>
        </w:rPr>
        <w:t xml:space="preserve"> </w:t>
      </w:r>
      <w:r>
        <w:t>PWDA</w:t>
      </w:r>
      <w:r>
        <w:rPr>
          <w:spacing w:val="-17"/>
        </w:rPr>
        <w:t xml:space="preserve"> </w:t>
      </w:r>
      <w:r>
        <w:t>worked</w:t>
      </w:r>
      <w:r>
        <w:rPr>
          <w:spacing w:val="-11"/>
        </w:rPr>
        <w:t xml:space="preserve"> </w:t>
      </w:r>
      <w:r>
        <w:t>with</w:t>
      </w:r>
      <w:r>
        <w:rPr>
          <w:spacing w:val="-11"/>
        </w:rPr>
        <w:t xml:space="preserve"> </w:t>
      </w:r>
      <w:r>
        <w:t>the National Emergency Management Agency (NEMA) and governments to improve accessibility and inclusion in emergency planning. PWDA provided advice during</w:t>
      </w:r>
    </w:p>
    <w:p w14:paraId="56AE6DE1" w14:textId="77777777" w:rsidR="00F34A36" w:rsidRDefault="00842BCA">
      <w:pPr>
        <w:pStyle w:val="BodyText"/>
        <w:spacing w:line="304" w:lineRule="auto"/>
        <w:ind w:right="246"/>
      </w:pPr>
      <w:r>
        <w:t>the development of the AusAlert system and called for improved testing for people with</w:t>
      </w:r>
      <w:r>
        <w:rPr>
          <w:spacing w:val="-5"/>
        </w:rPr>
        <w:t xml:space="preserve"> </w:t>
      </w:r>
      <w:r>
        <w:t>disability</w:t>
      </w:r>
      <w:r>
        <w:rPr>
          <w:spacing w:val="-5"/>
        </w:rPr>
        <w:t xml:space="preserve"> </w:t>
      </w:r>
      <w:r>
        <w:t>in</w:t>
      </w:r>
      <w:r>
        <w:rPr>
          <w:spacing w:val="-5"/>
        </w:rPr>
        <w:t xml:space="preserve"> </w:t>
      </w:r>
      <w:r>
        <w:t>rural</w:t>
      </w:r>
      <w:r>
        <w:rPr>
          <w:spacing w:val="-5"/>
        </w:rPr>
        <w:t xml:space="preserve"> </w:t>
      </w:r>
      <w:r>
        <w:t>and</w:t>
      </w:r>
      <w:r>
        <w:rPr>
          <w:spacing w:val="-5"/>
        </w:rPr>
        <w:t xml:space="preserve"> </w:t>
      </w:r>
      <w:r>
        <w:t>remote</w:t>
      </w:r>
      <w:r>
        <w:rPr>
          <w:spacing w:val="-5"/>
        </w:rPr>
        <w:t xml:space="preserve"> </w:t>
      </w:r>
      <w:r>
        <w:t>areas</w:t>
      </w:r>
      <w:r>
        <w:rPr>
          <w:spacing w:val="-5"/>
        </w:rPr>
        <w:t xml:space="preserve"> </w:t>
      </w:r>
      <w:r>
        <w:t>and who rely on older technology. PWDA also contributed to government responses to fuel</w:t>
      </w:r>
      <w:r>
        <w:rPr>
          <w:spacing w:val="-7"/>
        </w:rPr>
        <w:t xml:space="preserve"> </w:t>
      </w:r>
      <w:r>
        <w:t>security</w:t>
      </w:r>
      <w:r>
        <w:rPr>
          <w:spacing w:val="-7"/>
        </w:rPr>
        <w:t xml:space="preserve"> </w:t>
      </w:r>
      <w:r>
        <w:t>and</w:t>
      </w:r>
      <w:r>
        <w:rPr>
          <w:spacing w:val="-7"/>
        </w:rPr>
        <w:t xml:space="preserve"> </w:t>
      </w:r>
      <w:r>
        <w:t>highlighted</w:t>
      </w:r>
      <w:r>
        <w:rPr>
          <w:spacing w:val="-7"/>
        </w:rPr>
        <w:t xml:space="preserve"> </w:t>
      </w:r>
      <w:r>
        <w:t>the</w:t>
      </w:r>
      <w:r>
        <w:rPr>
          <w:spacing w:val="-7"/>
        </w:rPr>
        <w:t xml:space="preserve"> </w:t>
      </w:r>
      <w:r>
        <w:t>importance</w:t>
      </w:r>
    </w:p>
    <w:p w14:paraId="56AE6DE2" w14:textId="77777777" w:rsidR="00F34A36" w:rsidRDefault="00F34A36">
      <w:pPr>
        <w:pStyle w:val="BodyText"/>
        <w:spacing w:line="304" w:lineRule="auto"/>
        <w:sectPr w:rsidR="00F34A36">
          <w:pgSz w:w="11910" w:h="16840"/>
          <w:pgMar w:top="1560" w:right="850" w:bottom="720" w:left="708" w:header="0" w:footer="521" w:gutter="0"/>
          <w:cols w:num="2" w:space="720" w:equalWidth="0">
            <w:col w:w="5035" w:space="124"/>
            <w:col w:w="5193"/>
          </w:cols>
        </w:sectPr>
      </w:pPr>
    </w:p>
    <w:p w14:paraId="56AE6DE3" w14:textId="77777777" w:rsidR="00F34A36" w:rsidRDefault="00842BCA">
      <w:pPr>
        <w:pStyle w:val="BodyText"/>
        <w:spacing w:before="72" w:line="312" w:lineRule="auto"/>
      </w:pPr>
      <w:r>
        <w:lastRenderedPageBreak/>
        <w:t>of</w:t>
      </w:r>
      <w:r>
        <w:rPr>
          <w:spacing w:val="-10"/>
        </w:rPr>
        <w:t xml:space="preserve"> </w:t>
      </w:r>
      <w:r>
        <w:t>maintaining</w:t>
      </w:r>
      <w:r>
        <w:rPr>
          <w:spacing w:val="-10"/>
        </w:rPr>
        <w:t xml:space="preserve"> </w:t>
      </w:r>
      <w:r>
        <w:t>essential</w:t>
      </w:r>
      <w:r>
        <w:rPr>
          <w:spacing w:val="-10"/>
        </w:rPr>
        <w:t xml:space="preserve"> </w:t>
      </w:r>
      <w:r>
        <w:t>disability</w:t>
      </w:r>
      <w:r>
        <w:rPr>
          <w:spacing w:val="-10"/>
        </w:rPr>
        <w:t xml:space="preserve"> </w:t>
      </w:r>
      <w:r>
        <w:t>supports during emergencies.</w:t>
      </w:r>
    </w:p>
    <w:p w14:paraId="56AE6DE4" w14:textId="77777777" w:rsidR="00F34A36" w:rsidRDefault="00842BCA">
      <w:pPr>
        <w:pStyle w:val="BodyText"/>
        <w:spacing w:before="230" w:line="312" w:lineRule="auto"/>
      </w:pPr>
      <w:r>
        <w:t>Drawing on research and the experiences shared by people with disability, PWDA advocated for more accessible emergency alerts, better transport planning during evacuations and stronger coordination across health, energy and transport systems. This work has contributed to improvements in the development of AusAlert</w:t>
      </w:r>
      <w:r>
        <w:rPr>
          <w:spacing w:val="-8"/>
        </w:rPr>
        <w:t xml:space="preserve"> </w:t>
      </w:r>
      <w:r>
        <w:t>and</w:t>
      </w:r>
      <w:r>
        <w:rPr>
          <w:spacing w:val="-8"/>
        </w:rPr>
        <w:t xml:space="preserve"> </w:t>
      </w:r>
      <w:r>
        <w:t>greater</w:t>
      </w:r>
      <w:r>
        <w:rPr>
          <w:spacing w:val="-8"/>
        </w:rPr>
        <w:t xml:space="preserve"> </w:t>
      </w:r>
      <w:r>
        <w:t>recognition</w:t>
      </w:r>
      <w:r>
        <w:rPr>
          <w:spacing w:val="-8"/>
        </w:rPr>
        <w:t xml:space="preserve"> </w:t>
      </w:r>
      <w:r>
        <w:t>of</w:t>
      </w:r>
      <w:r>
        <w:rPr>
          <w:spacing w:val="-8"/>
        </w:rPr>
        <w:t xml:space="preserve"> </w:t>
      </w:r>
      <w:r>
        <w:t xml:space="preserve">disability needs in emergency and fuel security </w:t>
      </w:r>
      <w:r>
        <w:rPr>
          <w:spacing w:val="-2"/>
        </w:rPr>
        <w:t>planning.</w:t>
      </w:r>
    </w:p>
    <w:p w14:paraId="56AE6DE5" w14:textId="77777777" w:rsidR="00F34A36" w:rsidRDefault="00842BCA">
      <w:pPr>
        <w:pStyle w:val="BodyText"/>
        <w:spacing w:before="240" w:line="312" w:lineRule="auto"/>
        <w:ind w:right="78"/>
      </w:pPr>
      <w:r>
        <w:t>While progress has been made, PWDA continues to advocate for emergency systems</w:t>
      </w:r>
      <w:r>
        <w:rPr>
          <w:spacing w:val="-8"/>
        </w:rPr>
        <w:t xml:space="preserve"> </w:t>
      </w:r>
      <w:r>
        <w:t>that</w:t>
      </w:r>
      <w:r>
        <w:rPr>
          <w:spacing w:val="-8"/>
        </w:rPr>
        <w:t xml:space="preserve"> </w:t>
      </w:r>
      <w:r>
        <w:t>recognise</w:t>
      </w:r>
      <w:r>
        <w:rPr>
          <w:spacing w:val="-8"/>
        </w:rPr>
        <w:t xml:space="preserve"> </w:t>
      </w:r>
      <w:r>
        <w:t>the</w:t>
      </w:r>
      <w:r>
        <w:rPr>
          <w:spacing w:val="-8"/>
        </w:rPr>
        <w:t xml:space="preserve"> </w:t>
      </w:r>
      <w:r>
        <w:t>rights,</w:t>
      </w:r>
      <w:r>
        <w:rPr>
          <w:spacing w:val="-8"/>
        </w:rPr>
        <w:t xml:space="preserve"> </w:t>
      </w:r>
      <w:r>
        <w:t>expertise and needs of people with disability before, during and after disasters.</w:t>
      </w:r>
    </w:p>
    <w:p w14:paraId="56AE6DE6" w14:textId="77777777" w:rsidR="00F34A36" w:rsidRDefault="00F34A36">
      <w:pPr>
        <w:pStyle w:val="BodyText"/>
        <w:spacing w:before="60"/>
        <w:ind w:left="0"/>
      </w:pPr>
    </w:p>
    <w:p w14:paraId="56AE6DE7" w14:textId="77777777" w:rsidR="00F34A36" w:rsidRDefault="00842BCA">
      <w:pPr>
        <w:pStyle w:val="Heading6"/>
        <w:spacing w:line="259" w:lineRule="auto"/>
        <w:ind w:right="1021"/>
      </w:pPr>
      <w:bookmarkStart w:id="41" w:name="Making_aviation_more_accessible"/>
      <w:bookmarkEnd w:id="41"/>
      <w:r>
        <w:rPr>
          <w:color w:val="00884F"/>
        </w:rPr>
        <w:t>Making</w:t>
      </w:r>
      <w:r>
        <w:rPr>
          <w:color w:val="00884F"/>
          <w:spacing w:val="-27"/>
        </w:rPr>
        <w:t xml:space="preserve"> </w:t>
      </w:r>
      <w:r>
        <w:rPr>
          <w:color w:val="00884F"/>
        </w:rPr>
        <w:t>aviation more</w:t>
      </w:r>
      <w:r>
        <w:rPr>
          <w:color w:val="00884F"/>
          <w:spacing w:val="-4"/>
        </w:rPr>
        <w:t xml:space="preserve"> </w:t>
      </w:r>
      <w:r>
        <w:rPr>
          <w:color w:val="00884F"/>
          <w:spacing w:val="-2"/>
        </w:rPr>
        <w:t>accessible</w:t>
      </w:r>
    </w:p>
    <w:p w14:paraId="56AE6DE8" w14:textId="77777777" w:rsidR="00F34A36" w:rsidRDefault="00842BCA">
      <w:pPr>
        <w:pStyle w:val="BodyText"/>
        <w:spacing w:before="238" w:line="312" w:lineRule="auto"/>
      </w:pPr>
      <w:r>
        <w:t>Accessible air travel remains a significant human</w:t>
      </w:r>
      <w:r>
        <w:rPr>
          <w:spacing w:val="-10"/>
        </w:rPr>
        <w:t xml:space="preserve"> </w:t>
      </w:r>
      <w:r>
        <w:t>rights</w:t>
      </w:r>
      <w:r>
        <w:rPr>
          <w:spacing w:val="-10"/>
        </w:rPr>
        <w:t xml:space="preserve"> </w:t>
      </w:r>
      <w:r>
        <w:t>issue</w:t>
      </w:r>
      <w:r>
        <w:rPr>
          <w:spacing w:val="-10"/>
        </w:rPr>
        <w:t xml:space="preserve"> </w:t>
      </w:r>
      <w:r>
        <w:t>for</w:t>
      </w:r>
      <w:r>
        <w:rPr>
          <w:spacing w:val="-10"/>
        </w:rPr>
        <w:t xml:space="preserve"> </w:t>
      </w:r>
      <w:r>
        <w:t>people</w:t>
      </w:r>
      <w:r>
        <w:rPr>
          <w:spacing w:val="-10"/>
        </w:rPr>
        <w:t xml:space="preserve"> </w:t>
      </w:r>
      <w:r>
        <w:t>with</w:t>
      </w:r>
      <w:r>
        <w:rPr>
          <w:spacing w:val="-10"/>
        </w:rPr>
        <w:t xml:space="preserve"> </w:t>
      </w:r>
      <w:r>
        <w:t>disability. Many people continue to experience discrimination, damaged assistive technology, unsafe travel conditions and barriers that limit participation in work, education, healthcare and community life.</w:t>
      </w:r>
    </w:p>
    <w:p w14:paraId="56AE6DE9" w14:textId="77777777" w:rsidR="00F34A36" w:rsidRDefault="00842BCA">
      <w:pPr>
        <w:pStyle w:val="BodyText"/>
        <w:spacing w:before="235" w:line="312" w:lineRule="auto"/>
        <w:ind w:right="274" w:hanging="1"/>
      </w:pPr>
      <w:r>
        <w:t>Throughout the year, PWDA worked in partnership</w:t>
      </w:r>
      <w:r>
        <w:rPr>
          <w:spacing w:val="-3"/>
        </w:rPr>
        <w:t xml:space="preserve"> </w:t>
      </w:r>
      <w:r>
        <w:t>with</w:t>
      </w:r>
      <w:r>
        <w:rPr>
          <w:spacing w:val="-3"/>
        </w:rPr>
        <w:t xml:space="preserve"> </w:t>
      </w:r>
      <w:r>
        <w:t>the</w:t>
      </w:r>
      <w:r>
        <w:rPr>
          <w:spacing w:val="-3"/>
        </w:rPr>
        <w:t xml:space="preserve"> </w:t>
      </w:r>
      <w:r>
        <w:t>Federal</w:t>
      </w:r>
      <w:r>
        <w:rPr>
          <w:spacing w:val="-3"/>
        </w:rPr>
        <w:t xml:space="preserve"> </w:t>
      </w:r>
      <w:r>
        <w:t>Department of Infrastructure, Transport, Regional Development, Communications, Sport and</w:t>
      </w:r>
      <w:r>
        <w:rPr>
          <w:spacing w:val="-15"/>
        </w:rPr>
        <w:t xml:space="preserve"> </w:t>
      </w:r>
      <w:r>
        <w:t>the</w:t>
      </w:r>
      <w:r>
        <w:rPr>
          <w:spacing w:val="-17"/>
        </w:rPr>
        <w:t xml:space="preserve"> </w:t>
      </w:r>
      <w:r>
        <w:t>Arts</w:t>
      </w:r>
      <w:r>
        <w:rPr>
          <w:spacing w:val="-8"/>
        </w:rPr>
        <w:t xml:space="preserve"> </w:t>
      </w:r>
      <w:r>
        <w:t>(DITRDCSA),</w:t>
      </w:r>
      <w:r>
        <w:rPr>
          <w:spacing w:val="-8"/>
        </w:rPr>
        <w:t xml:space="preserve"> </w:t>
      </w:r>
      <w:r>
        <w:t>the</w:t>
      </w:r>
      <w:r>
        <w:rPr>
          <w:spacing w:val="-17"/>
        </w:rPr>
        <w:t xml:space="preserve"> </w:t>
      </w:r>
      <w:r>
        <w:t>Australian Federation of Disability Organisations, and the Justice and Equity Centre (JEC) to co-design Australia’s new Disability</w:t>
      </w:r>
    </w:p>
    <w:p w14:paraId="56AE6DEA" w14:textId="77777777" w:rsidR="00F34A36" w:rsidRDefault="00842BCA">
      <w:pPr>
        <w:pStyle w:val="BodyText"/>
        <w:spacing w:before="72" w:line="312" w:lineRule="auto"/>
        <w:ind w:left="393" w:right="298"/>
      </w:pPr>
      <w:r>
        <w:br w:type="column"/>
      </w:r>
      <w:r>
        <w:t>Aviation Standards. We advocated for a process that recognised lived experience as</w:t>
      </w:r>
      <w:r>
        <w:rPr>
          <w:spacing w:val="-7"/>
        </w:rPr>
        <w:t xml:space="preserve"> </w:t>
      </w:r>
      <w:r>
        <w:t>expertise,</w:t>
      </w:r>
      <w:r>
        <w:rPr>
          <w:spacing w:val="-7"/>
        </w:rPr>
        <w:t xml:space="preserve"> </w:t>
      </w:r>
      <w:r>
        <w:t>brought</w:t>
      </w:r>
      <w:r>
        <w:rPr>
          <w:spacing w:val="-7"/>
        </w:rPr>
        <w:t xml:space="preserve"> </w:t>
      </w:r>
      <w:r>
        <w:t>together</w:t>
      </w:r>
      <w:r>
        <w:rPr>
          <w:spacing w:val="-7"/>
        </w:rPr>
        <w:t xml:space="preserve"> </w:t>
      </w:r>
      <w:r>
        <w:t>people</w:t>
      </w:r>
      <w:r>
        <w:rPr>
          <w:spacing w:val="-7"/>
        </w:rPr>
        <w:t xml:space="preserve"> </w:t>
      </w:r>
      <w:r>
        <w:t>with diverse disability experiences, including young people with disability, and ensured</w:t>
      </w:r>
    </w:p>
    <w:p w14:paraId="56AE6DEB" w14:textId="77777777" w:rsidR="00F34A36" w:rsidRDefault="00842BCA">
      <w:pPr>
        <w:pStyle w:val="BodyText"/>
        <w:spacing w:before="6" w:line="312" w:lineRule="auto"/>
        <w:ind w:left="393"/>
      </w:pPr>
      <w:r>
        <w:t>participants</w:t>
      </w:r>
      <w:r>
        <w:rPr>
          <w:spacing w:val="-11"/>
        </w:rPr>
        <w:t xml:space="preserve"> </w:t>
      </w:r>
      <w:r>
        <w:t>were</w:t>
      </w:r>
      <w:r>
        <w:rPr>
          <w:spacing w:val="-12"/>
        </w:rPr>
        <w:t xml:space="preserve"> </w:t>
      </w:r>
      <w:r>
        <w:t>appropriately</w:t>
      </w:r>
      <w:r>
        <w:rPr>
          <w:spacing w:val="-11"/>
        </w:rPr>
        <w:t xml:space="preserve"> </w:t>
      </w:r>
      <w:r>
        <w:t>remunerated for their contribution.</w:t>
      </w:r>
    </w:p>
    <w:p w14:paraId="56AE6DEC" w14:textId="77777777" w:rsidR="00F34A36" w:rsidRDefault="00842BCA">
      <w:pPr>
        <w:pStyle w:val="BodyText"/>
        <w:spacing w:before="230" w:line="312" w:lineRule="auto"/>
        <w:ind w:left="393"/>
      </w:pPr>
      <w:r>
        <w:t>The</w:t>
      </w:r>
      <w:r>
        <w:rPr>
          <w:spacing w:val="-7"/>
        </w:rPr>
        <w:t xml:space="preserve"> </w:t>
      </w:r>
      <w:r>
        <w:t>draft</w:t>
      </w:r>
      <w:r>
        <w:rPr>
          <w:spacing w:val="-7"/>
        </w:rPr>
        <w:t xml:space="preserve"> </w:t>
      </w:r>
      <w:r>
        <w:t>Standards</w:t>
      </w:r>
      <w:r>
        <w:rPr>
          <w:spacing w:val="-7"/>
        </w:rPr>
        <w:t xml:space="preserve"> </w:t>
      </w:r>
      <w:r>
        <w:t>represent</w:t>
      </w:r>
      <w:r>
        <w:rPr>
          <w:spacing w:val="-7"/>
        </w:rPr>
        <w:t xml:space="preserve"> </w:t>
      </w:r>
      <w:r>
        <w:t>an</w:t>
      </w:r>
      <w:r>
        <w:rPr>
          <w:spacing w:val="-7"/>
        </w:rPr>
        <w:t xml:space="preserve"> </w:t>
      </w:r>
      <w:r>
        <w:t>important opportunity to improve accessibility,</w:t>
      </w:r>
    </w:p>
    <w:p w14:paraId="56AE6DED" w14:textId="77777777" w:rsidR="00F34A36" w:rsidRDefault="00842BCA">
      <w:pPr>
        <w:pStyle w:val="BodyText"/>
        <w:spacing w:before="2" w:line="312" w:lineRule="auto"/>
        <w:ind w:left="393" w:right="452"/>
      </w:pPr>
      <w:r>
        <w:t>safety and dignity for people with disability</w:t>
      </w:r>
      <w:r>
        <w:rPr>
          <w:spacing w:val="-8"/>
        </w:rPr>
        <w:t xml:space="preserve"> </w:t>
      </w:r>
      <w:r>
        <w:t>travelling</w:t>
      </w:r>
      <w:r>
        <w:rPr>
          <w:spacing w:val="-8"/>
        </w:rPr>
        <w:t xml:space="preserve"> </w:t>
      </w:r>
      <w:r>
        <w:t>by</w:t>
      </w:r>
      <w:r>
        <w:rPr>
          <w:spacing w:val="-8"/>
        </w:rPr>
        <w:t xml:space="preserve"> </w:t>
      </w:r>
      <w:r>
        <w:t>air.</w:t>
      </w:r>
      <w:r>
        <w:rPr>
          <w:spacing w:val="-13"/>
        </w:rPr>
        <w:t xml:space="preserve"> </w:t>
      </w:r>
      <w:r>
        <w:t>The</w:t>
      </w:r>
      <w:r>
        <w:rPr>
          <w:spacing w:val="-8"/>
        </w:rPr>
        <w:t xml:space="preserve"> </w:t>
      </w:r>
      <w:r>
        <w:t>project</w:t>
      </w:r>
      <w:r>
        <w:rPr>
          <w:spacing w:val="-8"/>
        </w:rPr>
        <w:t xml:space="preserve"> </w:t>
      </w:r>
      <w:r>
        <w:t>also demonstrated how genuine partnership</w:t>
      </w:r>
    </w:p>
    <w:p w14:paraId="56AE6DEE" w14:textId="77777777" w:rsidR="00F34A36" w:rsidRDefault="00842BCA">
      <w:pPr>
        <w:pStyle w:val="BodyText"/>
        <w:spacing w:before="4" w:line="312" w:lineRule="auto"/>
        <w:ind w:left="393" w:right="325"/>
        <w:jc w:val="both"/>
      </w:pPr>
      <w:r>
        <w:t>with</w:t>
      </w:r>
      <w:r>
        <w:rPr>
          <w:spacing w:val="-6"/>
        </w:rPr>
        <w:t xml:space="preserve"> </w:t>
      </w:r>
      <w:r>
        <w:t>people</w:t>
      </w:r>
      <w:r>
        <w:rPr>
          <w:spacing w:val="-6"/>
        </w:rPr>
        <w:t xml:space="preserve"> </w:t>
      </w:r>
      <w:r>
        <w:t>with</w:t>
      </w:r>
      <w:r>
        <w:rPr>
          <w:spacing w:val="-6"/>
        </w:rPr>
        <w:t xml:space="preserve"> </w:t>
      </w:r>
      <w:r>
        <w:t>disability</w:t>
      </w:r>
      <w:r>
        <w:rPr>
          <w:spacing w:val="-6"/>
        </w:rPr>
        <w:t xml:space="preserve"> </w:t>
      </w:r>
      <w:r>
        <w:t>leads</w:t>
      </w:r>
      <w:r>
        <w:rPr>
          <w:spacing w:val="-6"/>
        </w:rPr>
        <w:t xml:space="preserve"> </w:t>
      </w:r>
      <w:r>
        <w:t>to</w:t>
      </w:r>
      <w:r>
        <w:rPr>
          <w:spacing w:val="-6"/>
        </w:rPr>
        <w:t xml:space="preserve"> </w:t>
      </w:r>
      <w:r>
        <w:t>stronger policy and better outcomes than designing systems without those most affected.</w:t>
      </w:r>
    </w:p>
    <w:p w14:paraId="56AE6DEF" w14:textId="77777777" w:rsidR="00F34A36" w:rsidRDefault="00842BCA">
      <w:pPr>
        <w:pStyle w:val="BodyText"/>
        <w:spacing w:before="230" w:line="312" w:lineRule="auto"/>
        <w:ind w:left="393" w:right="298"/>
      </w:pPr>
      <w:r>
        <w:t>PWDA also completed submissions on Aviation</w:t>
      </w:r>
      <w:r>
        <w:rPr>
          <w:spacing w:val="-13"/>
        </w:rPr>
        <w:t xml:space="preserve"> </w:t>
      </w:r>
      <w:r>
        <w:t>Consumer</w:t>
      </w:r>
      <w:r>
        <w:rPr>
          <w:spacing w:val="-13"/>
        </w:rPr>
        <w:t xml:space="preserve"> </w:t>
      </w:r>
      <w:r>
        <w:t>Protection</w:t>
      </w:r>
      <w:r>
        <w:rPr>
          <w:spacing w:val="-13"/>
        </w:rPr>
        <w:t xml:space="preserve"> </w:t>
      </w:r>
      <w:r>
        <w:t>Principles, Regional Airfares.</w:t>
      </w:r>
    </w:p>
    <w:p w14:paraId="56AE6DF0" w14:textId="77777777" w:rsidR="00F34A36" w:rsidRDefault="00842BCA">
      <w:pPr>
        <w:pStyle w:val="BodyText"/>
        <w:spacing w:before="231" w:line="312" w:lineRule="auto"/>
        <w:ind w:left="393"/>
      </w:pPr>
      <w:r>
        <w:t>This</w:t>
      </w:r>
      <w:r>
        <w:rPr>
          <w:spacing w:val="-5"/>
        </w:rPr>
        <w:t xml:space="preserve"> </w:t>
      </w:r>
      <w:r>
        <w:t>work</w:t>
      </w:r>
      <w:r>
        <w:rPr>
          <w:spacing w:val="-5"/>
        </w:rPr>
        <w:t xml:space="preserve"> </w:t>
      </w:r>
      <w:r>
        <w:t>builds</w:t>
      </w:r>
      <w:r>
        <w:rPr>
          <w:spacing w:val="-5"/>
        </w:rPr>
        <w:t xml:space="preserve"> </w:t>
      </w:r>
      <w:r>
        <w:t>on</w:t>
      </w:r>
      <w:r>
        <w:rPr>
          <w:spacing w:val="-5"/>
        </w:rPr>
        <w:t xml:space="preserve"> </w:t>
      </w:r>
      <w:r>
        <w:t>decades</w:t>
      </w:r>
      <w:r>
        <w:rPr>
          <w:spacing w:val="-5"/>
        </w:rPr>
        <w:t xml:space="preserve"> </w:t>
      </w:r>
      <w:r>
        <w:t>of</w:t>
      </w:r>
      <w:r>
        <w:rPr>
          <w:spacing w:val="-5"/>
        </w:rPr>
        <w:t xml:space="preserve"> </w:t>
      </w:r>
      <w:r>
        <w:t>advocacy</w:t>
      </w:r>
      <w:r>
        <w:rPr>
          <w:spacing w:val="-5"/>
        </w:rPr>
        <w:t xml:space="preserve"> </w:t>
      </w:r>
      <w:r>
        <w:t>by PWDA members and the broader disability community, whose experiences continue</w:t>
      </w:r>
    </w:p>
    <w:p w14:paraId="56AE6DF1" w14:textId="77777777" w:rsidR="00F34A36" w:rsidRDefault="00842BCA">
      <w:pPr>
        <w:pStyle w:val="BodyText"/>
        <w:spacing w:before="3" w:line="312" w:lineRule="auto"/>
        <w:ind w:left="393" w:right="298"/>
      </w:pPr>
      <w:r>
        <w:t>to</w:t>
      </w:r>
      <w:r>
        <w:rPr>
          <w:spacing w:val="-5"/>
        </w:rPr>
        <w:t xml:space="preserve"> </w:t>
      </w:r>
      <w:r>
        <w:t>drive</w:t>
      </w:r>
      <w:r>
        <w:rPr>
          <w:spacing w:val="-5"/>
        </w:rPr>
        <w:t xml:space="preserve"> </w:t>
      </w:r>
      <w:r>
        <w:t>reform</w:t>
      </w:r>
      <w:r>
        <w:rPr>
          <w:spacing w:val="-5"/>
        </w:rPr>
        <w:t xml:space="preserve"> </w:t>
      </w:r>
      <w:r>
        <w:t>towards</w:t>
      </w:r>
      <w:r>
        <w:rPr>
          <w:spacing w:val="-5"/>
        </w:rPr>
        <w:t xml:space="preserve"> </w:t>
      </w:r>
      <w:r>
        <w:t>a</w:t>
      </w:r>
      <w:r>
        <w:rPr>
          <w:spacing w:val="-5"/>
        </w:rPr>
        <w:t xml:space="preserve"> </w:t>
      </w:r>
      <w:r>
        <w:t>fairer</w:t>
      </w:r>
      <w:r>
        <w:rPr>
          <w:spacing w:val="-5"/>
        </w:rPr>
        <w:t xml:space="preserve"> </w:t>
      </w:r>
      <w:r>
        <w:t>and</w:t>
      </w:r>
      <w:r>
        <w:rPr>
          <w:spacing w:val="-5"/>
        </w:rPr>
        <w:t xml:space="preserve"> </w:t>
      </w:r>
      <w:r>
        <w:t>more accessible aviation system.</w:t>
      </w:r>
    </w:p>
    <w:p w14:paraId="56AE6DF2" w14:textId="77777777" w:rsidR="00F34A36" w:rsidRDefault="00842BCA">
      <w:pPr>
        <w:pStyle w:val="BodyText"/>
        <w:spacing w:before="68"/>
        <w:ind w:left="0"/>
        <w:rPr>
          <w:sz w:val="20"/>
        </w:rPr>
      </w:pPr>
      <w:r>
        <w:rPr>
          <w:noProof/>
          <w:sz w:val="20"/>
        </w:rPr>
        <w:drawing>
          <wp:anchor distT="0" distB="0" distL="0" distR="0" simplePos="0" relativeHeight="487608320" behindDoc="1" locked="0" layoutInCell="1" allowOverlap="1" wp14:anchorId="56AE7550" wp14:editId="0463B035">
            <wp:simplePos x="0" y="0"/>
            <wp:positionH relativeFrom="page">
              <wp:posOffset>3924000</wp:posOffset>
            </wp:positionH>
            <wp:positionV relativeFrom="paragraph">
              <wp:posOffset>205041</wp:posOffset>
            </wp:positionV>
            <wp:extent cx="2994428" cy="2798064"/>
            <wp:effectExtent l="0" t="0" r="0" b="0"/>
            <wp:wrapTopAndBottom/>
            <wp:docPr id="127" name="Image 127" descr="PWDA Senior Policy Officer Bastien Walla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7" name="Image 127" descr="PWDA Senior Policy Officer Bastien Wallace"/>
                    <pic:cNvPicPr/>
                  </pic:nvPicPr>
                  <pic:blipFill>
                    <a:blip r:embed="rId71" cstate="print"/>
                    <a:stretch>
                      <a:fillRect/>
                    </a:stretch>
                  </pic:blipFill>
                  <pic:spPr>
                    <a:xfrm>
                      <a:off x="0" y="0"/>
                      <a:ext cx="2994428" cy="2798064"/>
                    </a:xfrm>
                    <a:prstGeom prst="rect">
                      <a:avLst/>
                    </a:prstGeom>
                  </pic:spPr>
                </pic:pic>
              </a:graphicData>
            </a:graphic>
          </wp:anchor>
        </w:drawing>
      </w:r>
    </w:p>
    <w:p w14:paraId="56AE6DF3" w14:textId="77777777" w:rsidR="00F34A36" w:rsidRDefault="00842BCA">
      <w:pPr>
        <w:pStyle w:val="BodyText"/>
        <w:spacing w:before="142"/>
      </w:pPr>
      <w:r>
        <w:rPr>
          <w:color w:val="005496"/>
        </w:rPr>
        <w:t>PWDA</w:t>
      </w:r>
      <w:r>
        <w:rPr>
          <w:color w:val="005496"/>
          <w:spacing w:val="-17"/>
        </w:rPr>
        <w:t xml:space="preserve"> </w:t>
      </w:r>
      <w:r>
        <w:rPr>
          <w:color w:val="005496"/>
        </w:rPr>
        <w:t>Senior</w:t>
      </w:r>
      <w:r>
        <w:rPr>
          <w:color w:val="005496"/>
          <w:spacing w:val="-2"/>
        </w:rPr>
        <w:t xml:space="preserve"> </w:t>
      </w:r>
      <w:r>
        <w:rPr>
          <w:color w:val="005496"/>
        </w:rPr>
        <w:t>Policy</w:t>
      </w:r>
      <w:r>
        <w:rPr>
          <w:color w:val="005496"/>
          <w:spacing w:val="-3"/>
        </w:rPr>
        <w:t xml:space="preserve"> </w:t>
      </w:r>
      <w:r>
        <w:rPr>
          <w:color w:val="005496"/>
        </w:rPr>
        <w:t>Officer</w:t>
      </w:r>
      <w:r>
        <w:rPr>
          <w:color w:val="005496"/>
          <w:spacing w:val="-3"/>
        </w:rPr>
        <w:t xml:space="preserve"> </w:t>
      </w:r>
      <w:r>
        <w:rPr>
          <w:color w:val="005496"/>
        </w:rPr>
        <w:t>Bastien</w:t>
      </w:r>
      <w:r>
        <w:rPr>
          <w:color w:val="005496"/>
          <w:spacing w:val="-3"/>
        </w:rPr>
        <w:t xml:space="preserve"> </w:t>
      </w:r>
      <w:r>
        <w:rPr>
          <w:color w:val="005496"/>
          <w:spacing w:val="-2"/>
        </w:rPr>
        <w:t>Wallace.</w:t>
      </w:r>
    </w:p>
    <w:p w14:paraId="56AE6DF4" w14:textId="77777777" w:rsidR="00F34A36" w:rsidRDefault="00F34A36">
      <w:pPr>
        <w:pStyle w:val="BodyText"/>
        <w:sectPr w:rsidR="00F34A36">
          <w:pgSz w:w="11910" w:h="16840"/>
          <w:pgMar w:top="1560" w:right="850" w:bottom="720" w:left="708" w:header="0" w:footer="531" w:gutter="0"/>
          <w:cols w:num="2" w:space="720" w:equalWidth="0">
            <w:col w:w="5009" w:space="69"/>
            <w:col w:w="5274"/>
          </w:cols>
        </w:sectPr>
      </w:pPr>
    </w:p>
    <w:p w14:paraId="56AE6DF5" w14:textId="77777777" w:rsidR="00F34A36" w:rsidRDefault="00842BCA">
      <w:pPr>
        <w:pStyle w:val="Heading6"/>
        <w:spacing w:before="55"/>
      </w:pPr>
      <w:bookmarkStart w:id="42" w:name="Health_equity"/>
      <w:bookmarkEnd w:id="42"/>
      <w:r>
        <w:rPr>
          <w:color w:val="00884F"/>
        </w:rPr>
        <w:lastRenderedPageBreak/>
        <w:t>Health</w:t>
      </w:r>
      <w:r>
        <w:rPr>
          <w:color w:val="00884F"/>
          <w:spacing w:val="-6"/>
        </w:rPr>
        <w:t xml:space="preserve"> </w:t>
      </w:r>
      <w:r>
        <w:rPr>
          <w:color w:val="00884F"/>
          <w:spacing w:val="-2"/>
        </w:rPr>
        <w:t>equity</w:t>
      </w:r>
    </w:p>
    <w:p w14:paraId="56AE6DF6" w14:textId="77777777" w:rsidR="00F34A36" w:rsidRDefault="00842BCA">
      <w:pPr>
        <w:pStyle w:val="BodyText"/>
        <w:spacing w:before="275" w:line="312" w:lineRule="auto"/>
      </w:pPr>
      <w:r>
        <w:t>People</w:t>
      </w:r>
      <w:r>
        <w:rPr>
          <w:spacing w:val="-9"/>
        </w:rPr>
        <w:t xml:space="preserve"> </w:t>
      </w:r>
      <w:r>
        <w:t>with</w:t>
      </w:r>
      <w:r>
        <w:rPr>
          <w:spacing w:val="-9"/>
        </w:rPr>
        <w:t xml:space="preserve"> </w:t>
      </w:r>
      <w:r>
        <w:t>disability</w:t>
      </w:r>
      <w:r>
        <w:rPr>
          <w:spacing w:val="-9"/>
        </w:rPr>
        <w:t xml:space="preserve"> </w:t>
      </w:r>
      <w:r>
        <w:t>continue</w:t>
      </w:r>
      <w:r>
        <w:rPr>
          <w:spacing w:val="-9"/>
        </w:rPr>
        <w:t xml:space="preserve"> </w:t>
      </w:r>
      <w:r>
        <w:t>to</w:t>
      </w:r>
      <w:r>
        <w:rPr>
          <w:spacing w:val="-9"/>
        </w:rPr>
        <w:t xml:space="preserve"> </w:t>
      </w:r>
      <w:r>
        <w:t>experience poorer health outcomes than the broader community, often because healthcare is inaccessible, services are not designed to meet disability needs and barriers such as inaccessible transport prevent people from getting the care they need.</w:t>
      </w:r>
    </w:p>
    <w:p w14:paraId="56AE6DF7" w14:textId="77777777" w:rsidR="00F34A36" w:rsidRDefault="00842BCA">
      <w:pPr>
        <w:pStyle w:val="BodyText"/>
        <w:spacing w:before="235" w:line="312" w:lineRule="auto"/>
        <w:ind w:right="70" w:hanging="1"/>
      </w:pPr>
      <w:r>
        <w:t>Throughout the year, PWDA influenced national health reforms by contributing to</w:t>
      </w:r>
      <w:r>
        <w:rPr>
          <w:spacing w:val="40"/>
        </w:rPr>
        <w:t xml:space="preserve"> </w:t>
      </w:r>
      <w:r>
        <w:t>the Strengthening Medicare consultation, reviews of the National Safety and Quality Health Service Standards and the Optimal Cancer Care Pathway, while working with Cancer</w:t>
      </w:r>
      <w:r>
        <w:rPr>
          <w:spacing w:val="-17"/>
        </w:rPr>
        <w:t xml:space="preserve"> </w:t>
      </w:r>
      <w:r>
        <w:t>Australia</w:t>
      </w:r>
      <w:r>
        <w:rPr>
          <w:spacing w:val="-11"/>
        </w:rPr>
        <w:t xml:space="preserve"> </w:t>
      </w:r>
      <w:r>
        <w:t>to</w:t>
      </w:r>
      <w:r>
        <w:rPr>
          <w:spacing w:val="-8"/>
        </w:rPr>
        <w:t xml:space="preserve"> </w:t>
      </w:r>
      <w:r>
        <w:t>improve</w:t>
      </w:r>
      <w:r>
        <w:rPr>
          <w:spacing w:val="-8"/>
        </w:rPr>
        <w:t xml:space="preserve"> </w:t>
      </w:r>
      <w:r>
        <w:t>the</w:t>
      </w:r>
      <w:r>
        <w:rPr>
          <w:spacing w:val="-8"/>
        </w:rPr>
        <w:t xml:space="preserve"> </w:t>
      </w:r>
      <w:r>
        <w:t xml:space="preserve">accessibility of cancer screening, treatment and support </w:t>
      </w:r>
      <w:r>
        <w:rPr>
          <w:spacing w:val="-2"/>
        </w:rPr>
        <w:t>services.</w:t>
      </w:r>
    </w:p>
    <w:p w14:paraId="56AE6DF8" w14:textId="77777777" w:rsidR="00F34A36" w:rsidRDefault="00842BCA">
      <w:pPr>
        <w:pStyle w:val="BodyText"/>
        <w:spacing w:before="238"/>
      </w:pPr>
      <w:r>
        <w:t>Our</w:t>
      </w:r>
      <w:r>
        <w:rPr>
          <w:spacing w:val="-4"/>
        </w:rPr>
        <w:t xml:space="preserve"> </w:t>
      </w:r>
      <w:r>
        <w:t>advocacy</w:t>
      </w:r>
      <w:r>
        <w:rPr>
          <w:spacing w:val="-2"/>
        </w:rPr>
        <w:t xml:space="preserve"> </w:t>
      </w:r>
      <w:r>
        <w:t>has</w:t>
      </w:r>
      <w:r>
        <w:rPr>
          <w:spacing w:val="-2"/>
        </w:rPr>
        <w:t xml:space="preserve"> </w:t>
      </w:r>
      <w:r>
        <w:t>helped</w:t>
      </w:r>
      <w:r>
        <w:rPr>
          <w:spacing w:val="-2"/>
        </w:rPr>
        <w:t xml:space="preserve"> </w:t>
      </w:r>
      <w:r>
        <w:t>ensure</w:t>
      </w:r>
      <w:r>
        <w:rPr>
          <w:spacing w:val="-2"/>
        </w:rPr>
        <w:t xml:space="preserve"> disability</w:t>
      </w:r>
    </w:p>
    <w:p w14:paraId="56AE6DF9" w14:textId="77777777" w:rsidR="00F34A36" w:rsidRDefault="00842BCA">
      <w:pPr>
        <w:pStyle w:val="BodyText"/>
        <w:spacing w:before="84"/>
      </w:pPr>
      <w:r>
        <w:t>perspectives</w:t>
      </w:r>
      <w:r>
        <w:rPr>
          <w:spacing w:val="-4"/>
        </w:rPr>
        <w:t xml:space="preserve"> </w:t>
      </w:r>
      <w:r>
        <w:t>are</w:t>
      </w:r>
      <w:r>
        <w:rPr>
          <w:spacing w:val="-4"/>
        </w:rPr>
        <w:t xml:space="preserve"> </w:t>
      </w:r>
      <w:r>
        <w:t>reflected</w:t>
      </w:r>
      <w:r>
        <w:rPr>
          <w:spacing w:val="-3"/>
        </w:rPr>
        <w:t xml:space="preserve"> </w:t>
      </w:r>
      <w:r>
        <w:t>in</w:t>
      </w:r>
      <w:r>
        <w:rPr>
          <w:spacing w:val="-4"/>
        </w:rPr>
        <w:t xml:space="preserve"> </w:t>
      </w:r>
      <w:r>
        <w:t>national</w:t>
      </w:r>
      <w:r>
        <w:rPr>
          <w:spacing w:val="-3"/>
        </w:rPr>
        <w:t xml:space="preserve"> </w:t>
      </w:r>
      <w:r>
        <w:rPr>
          <w:spacing w:val="-2"/>
        </w:rPr>
        <w:t>health</w:t>
      </w:r>
    </w:p>
    <w:p w14:paraId="56AE6DFA" w14:textId="77777777" w:rsidR="00F34A36" w:rsidRDefault="00F34A36">
      <w:pPr>
        <w:pStyle w:val="BodyText"/>
        <w:ind w:left="0"/>
        <w:rPr>
          <w:sz w:val="20"/>
        </w:rPr>
      </w:pPr>
    </w:p>
    <w:p w14:paraId="56AE6DFB" w14:textId="77777777" w:rsidR="00F34A36" w:rsidRDefault="00842BCA">
      <w:pPr>
        <w:pStyle w:val="BodyText"/>
        <w:spacing w:before="207"/>
        <w:ind w:left="0"/>
        <w:rPr>
          <w:sz w:val="20"/>
        </w:rPr>
      </w:pPr>
      <w:r>
        <w:rPr>
          <w:noProof/>
          <w:sz w:val="20"/>
        </w:rPr>
        <w:drawing>
          <wp:anchor distT="0" distB="0" distL="0" distR="0" simplePos="0" relativeHeight="487608832" behindDoc="1" locked="0" layoutInCell="1" allowOverlap="1" wp14:anchorId="56AE7552" wp14:editId="56AE7553">
            <wp:simplePos x="0" y="0"/>
            <wp:positionH relativeFrom="page">
              <wp:posOffset>648004</wp:posOffset>
            </wp:positionH>
            <wp:positionV relativeFrom="paragraph">
              <wp:posOffset>292721</wp:posOffset>
            </wp:positionV>
            <wp:extent cx="2993751" cy="2244852"/>
            <wp:effectExtent l="0" t="0" r="0" b="0"/>
            <wp:wrapTopAndBottom/>
            <wp:docPr id="128" name="Image 128" descr="Stuart Mawbey, stands in front of a National Emergency Management Agency backdrop at the NEMA Exercise Convergence even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8" name="Image 128" descr="Stuart Mawbey, stands in front of a National Emergency Management Agency backdrop at the NEMA Exercise Convergence event."/>
                    <pic:cNvPicPr/>
                  </pic:nvPicPr>
                  <pic:blipFill>
                    <a:blip r:embed="rId72" cstate="print"/>
                    <a:stretch>
                      <a:fillRect/>
                    </a:stretch>
                  </pic:blipFill>
                  <pic:spPr>
                    <a:xfrm>
                      <a:off x="0" y="0"/>
                      <a:ext cx="2993751" cy="2244852"/>
                    </a:xfrm>
                    <a:prstGeom prst="rect">
                      <a:avLst/>
                    </a:prstGeom>
                  </pic:spPr>
                </pic:pic>
              </a:graphicData>
            </a:graphic>
          </wp:anchor>
        </w:drawing>
      </w:r>
    </w:p>
    <w:p w14:paraId="56AE6DFC" w14:textId="77777777" w:rsidR="00F34A36" w:rsidRDefault="00842BCA">
      <w:pPr>
        <w:pStyle w:val="BodyText"/>
        <w:spacing w:before="113" w:line="278" w:lineRule="auto"/>
        <w:ind w:left="380" w:right="38" w:firstLine="49"/>
        <w:jc w:val="right"/>
      </w:pPr>
      <w:r>
        <w:rPr>
          <w:color w:val="005496"/>
        </w:rPr>
        <w:t>(left</w:t>
      </w:r>
      <w:r>
        <w:rPr>
          <w:color w:val="005496"/>
          <w:spacing w:val="-4"/>
        </w:rPr>
        <w:t xml:space="preserve"> </w:t>
      </w:r>
      <w:r>
        <w:rPr>
          <w:color w:val="005496"/>
        </w:rPr>
        <w:t>to</w:t>
      </w:r>
      <w:r>
        <w:rPr>
          <w:color w:val="005496"/>
          <w:spacing w:val="-4"/>
        </w:rPr>
        <w:t xml:space="preserve"> </w:t>
      </w:r>
      <w:r>
        <w:rPr>
          <w:color w:val="005496"/>
        </w:rPr>
        <w:t>right)</w:t>
      </w:r>
      <w:r>
        <w:rPr>
          <w:color w:val="005496"/>
          <w:spacing w:val="-4"/>
        </w:rPr>
        <w:t xml:space="preserve"> </w:t>
      </w:r>
      <w:r>
        <w:rPr>
          <w:color w:val="005496"/>
        </w:rPr>
        <w:t>Lowri</w:t>
      </w:r>
      <w:r>
        <w:rPr>
          <w:color w:val="005496"/>
          <w:spacing w:val="-4"/>
        </w:rPr>
        <w:t xml:space="preserve"> </w:t>
      </w:r>
      <w:r>
        <w:rPr>
          <w:color w:val="005496"/>
        </w:rPr>
        <w:t>Williams,</w:t>
      </w:r>
      <w:r>
        <w:rPr>
          <w:color w:val="005496"/>
          <w:spacing w:val="-4"/>
        </w:rPr>
        <w:t xml:space="preserve"> </w:t>
      </w:r>
      <w:r>
        <w:rPr>
          <w:color w:val="005496"/>
        </w:rPr>
        <w:t>State</w:t>
      </w:r>
      <w:r>
        <w:rPr>
          <w:color w:val="005496"/>
          <w:spacing w:val="-4"/>
        </w:rPr>
        <w:t xml:space="preserve"> </w:t>
      </w:r>
      <w:r>
        <w:rPr>
          <w:color w:val="005496"/>
        </w:rPr>
        <w:t>Manager NSW, National Disability Services, PWDA Senior Policy Officer Julian Laurens and Brett</w:t>
      </w:r>
      <w:r>
        <w:rPr>
          <w:color w:val="005496"/>
          <w:spacing w:val="-11"/>
        </w:rPr>
        <w:t xml:space="preserve"> </w:t>
      </w:r>
      <w:r>
        <w:rPr>
          <w:color w:val="005496"/>
        </w:rPr>
        <w:t>Thompson,</w:t>
      </w:r>
      <w:r>
        <w:rPr>
          <w:color w:val="005496"/>
          <w:spacing w:val="-6"/>
        </w:rPr>
        <w:t xml:space="preserve"> </w:t>
      </w:r>
      <w:r>
        <w:rPr>
          <w:color w:val="005496"/>
        </w:rPr>
        <w:t>CEO,</w:t>
      </w:r>
      <w:r>
        <w:rPr>
          <w:color w:val="005496"/>
          <w:spacing w:val="-6"/>
        </w:rPr>
        <w:t xml:space="preserve"> </w:t>
      </w:r>
      <w:r>
        <w:rPr>
          <w:color w:val="005496"/>
        </w:rPr>
        <w:t>Interaction</w:t>
      </w:r>
      <w:r>
        <w:rPr>
          <w:color w:val="005496"/>
          <w:spacing w:val="-6"/>
        </w:rPr>
        <w:t xml:space="preserve"> </w:t>
      </w:r>
      <w:r>
        <w:rPr>
          <w:color w:val="005496"/>
        </w:rPr>
        <w:t>Disability Service, at the NSW Parliamentary inquiry into supported decision-making for adults with disability and older people in NSW.</w:t>
      </w:r>
    </w:p>
    <w:p w14:paraId="56AE6DFD" w14:textId="77777777" w:rsidR="00F34A36" w:rsidRDefault="00842BCA">
      <w:pPr>
        <w:pStyle w:val="BodyText"/>
        <w:spacing w:before="72" w:line="312" w:lineRule="auto"/>
      </w:pPr>
      <w:r>
        <w:br w:type="column"/>
      </w:r>
      <w:r>
        <w:t>reforms</w:t>
      </w:r>
      <w:r>
        <w:rPr>
          <w:spacing w:val="-7"/>
        </w:rPr>
        <w:t xml:space="preserve"> </w:t>
      </w:r>
      <w:r>
        <w:t>and</w:t>
      </w:r>
      <w:r>
        <w:rPr>
          <w:spacing w:val="-7"/>
        </w:rPr>
        <w:t xml:space="preserve"> </w:t>
      </w:r>
      <w:r>
        <w:t>reinforced</w:t>
      </w:r>
      <w:r>
        <w:rPr>
          <w:spacing w:val="-7"/>
        </w:rPr>
        <w:t xml:space="preserve"> </w:t>
      </w:r>
      <w:r>
        <w:t>a</w:t>
      </w:r>
      <w:r>
        <w:rPr>
          <w:spacing w:val="-7"/>
        </w:rPr>
        <w:t xml:space="preserve"> </w:t>
      </w:r>
      <w:r>
        <w:t>simple</w:t>
      </w:r>
      <w:r>
        <w:rPr>
          <w:spacing w:val="-7"/>
        </w:rPr>
        <w:t xml:space="preserve"> </w:t>
      </w:r>
      <w:r>
        <w:t>principle: people with disability should receive</w:t>
      </w:r>
    </w:p>
    <w:p w14:paraId="56AE6DFE" w14:textId="77777777" w:rsidR="00F34A36" w:rsidRDefault="00842BCA">
      <w:pPr>
        <w:pStyle w:val="BodyText"/>
        <w:spacing w:before="3" w:line="312" w:lineRule="auto"/>
      </w:pPr>
      <w:r>
        <w:t>the</w:t>
      </w:r>
      <w:r>
        <w:rPr>
          <w:spacing w:val="-11"/>
        </w:rPr>
        <w:t xml:space="preserve"> </w:t>
      </w:r>
      <w:r>
        <w:t>same</w:t>
      </w:r>
      <w:r>
        <w:rPr>
          <w:spacing w:val="-11"/>
        </w:rPr>
        <w:t xml:space="preserve"> </w:t>
      </w:r>
      <w:r>
        <w:t>timely,</w:t>
      </w:r>
      <w:r>
        <w:rPr>
          <w:spacing w:val="-11"/>
        </w:rPr>
        <w:t xml:space="preserve"> </w:t>
      </w:r>
      <w:r>
        <w:t>safe</w:t>
      </w:r>
      <w:r>
        <w:rPr>
          <w:spacing w:val="-11"/>
        </w:rPr>
        <w:t xml:space="preserve"> </w:t>
      </w:r>
      <w:r>
        <w:t>and</w:t>
      </w:r>
      <w:r>
        <w:rPr>
          <w:spacing w:val="-11"/>
        </w:rPr>
        <w:t xml:space="preserve"> </w:t>
      </w:r>
      <w:r>
        <w:t>high-quality healthcare as everyone else.</w:t>
      </w:r>
    </w:p>
    <w:p w14:paraId="56AE6DFF" w14:textId="77777777" w:rsidR="00F34A36" w:rsidRDefault="00F34A36">
      <w:pPr>
        <w:pStyle w:val="BodyText"/>
        <w:spacing w:before="56"/>
        <w:ind w:left="0"/>
      </w:pPr>
    </w:p>
    <w:p w14:paraId="56AE6E00" w14:textId="77777777" w:rsidR="00F34A36" w:rsidRDefault="00842BCA">
      <w:pPr>
        <w:pStyle w:val="Heading6"/>
        <w:spacing w:line="259" w:lineRule="auto"/>
        <w:ind w:right="698"/>
      </w:pPr>
      <w:bookmarkStart w:id="43" w:name="Protecting_human_rights_in_automated_dec"/>
      <w:bookmarkEnd w:id="43"/>
      <w:r>
        <w:rPr>
          <w:color w:val="00884F"/>
        </w:rPr>
        <w:t>Protecting</w:t>
      </w:r>
      <w:r>
        <w:rPr>
          <w:color w:val="00884F"/>
          <w:spacing w:val="-17"/>
        </w:rPr>
        <w:t xml:space="preserve"> </w:t>
      </w:r>
      <w:r>
        <w:rPr>
          <w:color w:val="00884F"/>
        </w:rPr>
        <w:t>human</w:t>
      </w:r>
      <w:r>
        <w:rPr>
          <w:color w:val="00884F"/>
          <w:spacing w:val="-17"/>
        </w:rPr>
        <w:t xml:space="preserve"> </w:t>
      </w:r>
      <w:r>
        <w:rPr>
          <w:color w:val="00884F"/>
        </w:rPr>
        <w:t>rights in automated decision-</w:t>
      </w:r>
      <w:r>
        <w:rPr>
          <w:color w:val="00884F"/>
          <w:spacing w:val="-2"/>
        </w:rPr>
        <w:t>making</w:t>
      </w:r>
    </w:p>
    <w:p w14:paraId="56AE6E01" w14:textId="77777777" w:rsidR="00F34A36" w:rsidRDefault="00842BCA">
      <w:pPr>
        <w:pStyle w:val="BodyText"/>
        <w:spacing w:before="238" w:line="312" w:lineRule="auto"/>
        <w:ind w:right="271"/>
      </w:pPr>
      <w:r>
        <w:t>As governments increasingly use artificial intelligence and automated decision-making to deliver services, PWDA continued</w:t>
      </w:r>
      <w:r>
        <w:rPr>
          <w:spacing w:val="-9"/>
        </w:rPr>
        <w:t xml:space="preserve"> </w:t>
      </w:r>
      <w:r>
        <w:t>advocating</w:t>
      </w:r>
      <w:r>
        <w:rPr>
          <w:spacing w:val="-9"/>
        </w:rPr>
        <w:t xml:space="preserve"> </w:t>
      </w:r>
      <w:r>
        <w:t>to</w:t>
      </w:r>
      <w:r>
        <w:rPr>
          <w:spacing w:val="-9"/>
        </w:rPr>
        <w:t xml:space="preserve"> </w:t>
      </w:r>
      <w:r>
        <w:t>ensure</w:t>
      </w:r>
      <w:r>
        <w:rPr>
          <w:spacing w:val="-9"/>
        </w:rPr>
        <w:t xml:space="preserve"> </w:t>
      </w:r>
      <w:r>
        <w:t>technology strengthens, rather than undermines, the rights of people with disability.</w:t>
      </w:r>
    </w:p>
    <w:p w14:paraId="56AE6E02" w14:textId="77777777" w:rsidR="00F34A36" w:rsidRDefault="00842BCA">
      <w:pPr>
        <w:pStyle w:val="BodyText"/>
        <w:spacing w:before="234" w:line="312" w:lineRule="auto"/>
        <w:ind w:right="390" w:hanging="1"/>
      </w:pPr>
      <w:r>
        <w:t>Throughout the year, PWDA contributed to</w:t>
      </w:r>
      <w:r>
        <w:rPr>
          <w:spacing w:val="-4"/>
        </w:rPr>
        <w:t xml:space="preserve"> </w:t>
      </w:r>
      <w:r>
        <w:t>national</w:t>
      </w:r>
      <w:r>
        <w:rPr>
          <w:spacing w:val="-4"/>
        </w:rPr>
        <w:t xml:space="preserve"> </w:t>
      </w:r>
      <w:r>
        <w:t>reforms</w:t>
      </w:r>
      <w:r>
        <w:rPr>
          <w:spacing w:val="-4"/>
        </w:rPr>
        <w:t xml:space="preserve"> </w:t>
      </w:r>
      <w:r>
        <w:t>on</w:t>
      </w:r>
      <w:r>
        <w:rPr>
          <w:spacing w:val="-4"/>
        </w:rPr>
        <w:t xml:space="preserve"> </w:t>
      </w:r>
      <w:r>
        <w:t>artificial</w:t>
      </w:r>
      <w:r>
        <w:rPr>
          <w:spacing w:val="-4"/>
        </w:rPr>
        <w:t xml:space="preserve"> </w:t>
      </w:r>
      <w:r>
        <w:t>intelligence and</w:t>
      </w:r>
      <w:r>
        <w:rPr>
          <w:spacing w:val="-11"/>
        </w:rPr>
        <w:t xml:space="preserve"> </w:t>
      </w:r>
      <w:r>
        <w:t>automated</w:t>
      </w:r>
      <w:r>
        <w:rPr>
          <w:spacing w:val="-11"/>
        </w:rPr>
        <w:t xml:space="preserve"> </w:t>
      </w:r>
      <w:r>
        <w:t>decision-making,</w:t>
      </w:r>
      <w:r>
        <w:rPr>
          <w:spacing w:val="-11"/>
        </w:rPr>
        <w:t xml:space="preserve"> </w:t>
      </w:r>
      <w:r>
        <w:t>including Australia’s Artificial Intelligence Ethics Framework and guidance for government decision-making. Our advocacy called</w:t>
      </w:r>
    </w:p>
    <w:p w14:paraId="56AE6E03" w14:textId="77777777" w:rsidR="00F34A36" w:rsidRDefault="00842BCA">
      <w:pPr>
        <w:pStyle w:val="BodyText"/>
        <w:spacing w:before="8" w:line="312" w:lineRule="auto"/>
        <w:ind w:right="433"/>
      </w:pPr>
      <w:r>
        <w:t>for strong safeguards, transparency and meaningful human oversight wherever technology</w:t>
      </w:r>
      <w:r>
        <w:rPr>
          <w:spacing w:val="-6"/>
        </w:rPr>
        <w:t xml:space="preserve"> </w:t>
      </w:r>
      <w:r>
        <w:t>is</w:t>
      </w:r>
      <w:r>
        <w:rPr>
          <w:spacing w:val="-6"/>
        </w:rPr>
        <w:t xml:space="preserve"> </w:t>
      </w:r>
      <w:r>
        <w:t>used</w:t>
      </w:r>
      <w:r>
        <w:rPr>
          <w:spacing w:val="-6"/>
        </w:rPr>
        <w:t xml:space="preserve"> </w:t>
      </w:r>
      <w:r>
        <w:t>to</w:t>
      </w:r>
      <w:r>
        <w:rPr>
          <w:spacing w:val="-6"/>
        </w:rPr>
        <w:t xml:space="preserve"> </w:t>
      </w:r>
      <w:r>
        <w:t>make</w:t>
      </w:r>
      <w:r>
        <w:rPr>
          <w:spacing w:val="-6"/>
        </w:rPr>
        <w:t xml:space="preserve"> </w:t>
      </w:r>
      <w:r>
        <w:t>decisions</w:t>
      </w:r>
      <w:r>
        <w:rPr>
          <w:spacing w:val="-6"/>
        </w:rPr>
        <w:t xml:space="preserve"> </w:t>
      </w:r>
      <w:r>
        <w:t>that affect people’s rights, access to supports and participation in the community.</w:t>
      </w:r>
    </w:p>
    <w:p w14:paraId="56AE6E04" w14:textId="77777777" w:rsidR="00F34A36" w:rsidRDefault="00842BCA">
      <w:pPr>
        <w:pStyle w:val="BodyText"/>
        <w:spacing w:before="233" w:line="312" w:lineRule="auto"/>
        <w:ind w:right="405"/>
      </w:pPr>
      <w:r>
        <w:t>Drawing</w:t>
      </w:r>
      <w:r>
        <w:rPr>
          <w:spacing w:val="-7"/>
        </w:rPr>
        <w:t xml:space="preserve"> </w:t>
      </w:r>
      <w:r>
        <w:t>on</w:t>
      </w:r>
      <w:r>
        <w:rPr>
          <w:spacing w:val="-7"/>
        </w:rPr>
        <w:t xml:space="preserve"> </w:t>
      </w:r>
      <w:r>
        <w:t>lessons</w:t>
      </w:r>
      <w:r>
        <w:rPr>
          <w:spacing w:val="-7"/>
        </w:rPr>
        <w:t xml:space="preserve"> </w:t>
      </w:r>
      <w:r>
        <w:t>from</w:t>
      </w:r>
      <w:r>
        <w:rPr>
          <w:spacing w:val="-7"/>
        </w:rPr>
        <w:t xml:space="preserve"> </w:t>
      </w:r>
      <w:r>
        <w:t>previous</w:t>
      </w:r>
      <w:r>
        <w:rPr>
          <w:spacing w:val="-7"/>
        </w:rPr>
        <w:t xml:space="preserve"> </w:t>
      </w:r>
      <w:r>
        <w:t>harmful automated government decision-making</w:t>
      </w:r>
      <w:r>
        <w:rPr>
          <w:spacing w:val="40"/>
        </w:rPr>
        <w:t xml:space="preserve"> </w:t>
      </w:r>
      <w:r>
        <w:t>in</w:t>
      </w:r>
      <w:r>
        <w:rPr>
          <w:spacing w:val="-17"/>
        </w:rPr>
        <w:t xml:space="preserve"> </w:t>
      </w:r>
      <w:r>
        <w:t>Australia,</w:t>
      </w:r>
      <w:r>
        <w:rPr>
          <w:spacing w:val="-12"/>
        </w:rPr>
        <w:t xml:space="preserve"> </w:t>
      </w:r>
      <w:r>
        <w:t>PWDA</w:t>
      </w:r>
      <w:r>
        <w:rPr>
          <w:spacing w:val="-17"/>
        </w:rPr>
        <w:t xml:space="preserve"> </w:t>
      </w:r>
      <w:r>
        <w:t>advocated</w:t>
      </w:r>
      <w:r>
        <w:rPr>
          <w:spacing w:val="-7"/>
        </w:rPr>
        <w:t xml:space="preserve"> </w:t>
      </w:r>
      <w:r>
        <w:t>for</w:t>
      </w:r>
      <w:r>
        <w:rPr>
          <w:spacing w:val="-7"/>
        </w:rPr>
        <w:t xml:space="preserve"> </w:t>
      </w:r>
      <w:r>
        <w:t>systems that people can understand, question and</w:t>
      </w:r>
    </w:p>
    <w:p w14:paraId="56AE6E05" w14:textId="77777777" w:rsidR="00F34A36" w:rsidRDefault="00842BCA">
      <w:pPr>
        <w:pStyle w:val="BodyText"/>
        <w:spacing w:before="4" w:line="312" w:lineRule="auto"/>
        <w:ind w:right="195"/>
      </w:pPr>
      <w:r>
        <w:t>challenge.</w:t>
      </w:r>
      <w:r>
        <w:rPr>
          <w:spacing w:val="-8"/>
        </w:rPr>
        <w:t xml:space="preserve"> </w:t>
      </w:r>
      <w:r>
        <w:t>We</w:t>
      </w:r>
      <w:r>
        <w:rPr>
          <w:spacing w:val="-8"/>
        </w:rPr>
        <w:t xml:space="preserve"> </w:t>
      </w:r>
      <w:r>
        <w:t>consistently</w:t>
      </w:r>
      <w:r>
        <w:rPr>
          <w:spacing w:val="-8"/>
        </w:rPr>
        <w:t xml:space="preserve"> </w:t>
      </w:r>
      <w:r>
        <w:t>called</w:t>
      </w:r>
      <w:r>
        <w:rPr>
          <w:spacing w:val="-8"/>
        </w:rPr>
        <w:t xml:space="preserve"> </w:t>
      </w:r>
      <w:r>
        <w:t>for</w:t>
      </w:r>
      <w:r>
        <w:rPr>
          <w:spacing w:val="-8"/>
        </w:rPr>
        <w:t xml:space="preserve"> </w:t>
      </w:r>
      <w:r>
        <w:t>human decision-makers to remain accountable</w:t>
      </w:r>
    </w:p>
    <w:p w14:paraId="56AE6E06" w14:textId="77777777" w:rsidR="00F34A36" w:rsidRDefault="00842BCA">
      <w:pPr>
        <w:pStyle w:val="BodyText"/>
        <w:spacing w:before="3" w:line="312" w:lineRule="auto"/>
      </w:pPr>
      <w:r>
        <w:t>for decisions affecting access to essential supports</w:t>
      </w:r>
      <w:r>
        <w:rPr>
          <w:spacing w:val="-7"/>
        </w:rPr>
        <w:t xml:space="preserve"> </w:t>
      </w:r>
      <w:r>
        <w:t>and</w:t>
      </w:r>
      <w:r>
        <w:rPr>
          <w:spacing w:val="-7"/>
        </w:rPr>
        <w:t xml:space="preserve"> </w:t>
      </w:r>
      <w:r>
        <w:t>services,</w:t>
      </w:r>
      <w:r>
        <w:rPr>
          <w:spacing w:val="-7"/>
        </w:rPr>
        <w:t xml:space="preserve"> </w:t>
      </w:r>
      <w:r>
        <w:t>including</w:t>
      </w:r>
      <w:r>
        <w:rPr>
          <w:spacing w:val="-7"/>
        </w:rPr>
        <w:t xml:space="preserve"> </w:t>
      </w:r>
      <w:r>
        <w:t>the</w:t>
      </w:r>
      <w:r>
        <w:rPr>
          <w:spacing w:val="-7"/>
        </w:rPr>
        <w:t xml:space="preserve"> </w:t>
      </w:r>
      <w:r>
        <w:t>NDIS, aged care and healthcare.</w:t>
      </w:r>
    </w:p>
    <w:p w14:paraId="56AE6E07" w14:textId="77777777" w:rsidR="00F34A36" w:rsidRDefault="00F34A36">
      <w:pPr>
        <w:pStyle w:val="BodyText"/>
        <w:spacing w:line="312" w:lineRule="auto"/>
        <w:sectPr w:rsidR="00F34A36">
          <w:pgSz w:w="11910" w:h="16840"/>
          <w:pgMar w:top="1560" w:right="850" w:bottom="720" w:left="708" w:header="0" w:footer="521" w:gutter="0"/>
          <w:cols w:num="2" w:space="720" w:equalWidth="0">
            <w:col w:w="5072" w:space="87"/>
            <w:col w:w="5193"/>
          </w:cols>
        </w:sectPr>
      </w:pPr>
    </w:p>
    <w:p w14:paraId="56AE6E08" w14:textId="77777777" w:rsidR="00F34A36" w:rsidRDefault="00842BCA">
      <w:pPr>
        <w:pStyle w:val="BodyText"/>
        <w:spacing w:before="72" w:line="304" w:lineRule="auto"/>
        <w:ind w:right="294"/>
      </w:pPr>
      <w:r>
        <w:lastRenderedPageBreak/>
        <w:t>As governments continue introducing new</w:t>
      </w:r>
      <w:r>
        <w:rPr>
          <w:spacing w:val="-14"/>
        </w:rPr>
        <w:t xml:space="preserve"> </w:t>
      </w:r>
      <w:r>
        <w:t>technologies,</w:t>
      </w:r>
      <w:r>
        <w:rPr>
          <w:spacing w:val="-10"/>
        </w:rPr>
        <w:t xml:space="preserve"> </w:t>
      </w:r>
      <w:r>
        <w:t>PWDA</w:t>
      </w:r>
      <w:r>
        <w:rPr>
          <w:spacing w:val="-17"/>
        </w:rPr>
        <w:t xml:space="preserve"> </w:t>
      </w:r>
      <w:r>
        <w:t>will</w:t>
      </w:r>
      <w:r>
        <w:rPr>
          <w:spacing w:val="-10"/>
        </w:rPr>
        <w:t xml:space="preserve"> </w:t>
      </w:r>
      <w:r>
        <w:t>continue</w:t>
      </w:r>
    </w:p>
    <w:p w14:paraId="56AE6E09" w14:textId="77777777" w:rsidR="00F34A36" w:rsidRDefault="00842BCA">
      <w:pPr>
        <w:pStyle w:val="BodyText"/>
        <w:spacing w:line="307" w:lineRule="auto"/>
        <w:ind w:right="81"/>
      </w:pPr>
      <w:r>
        <w:t>advocating</w:t>
      </w:r>
      <w:r>
        <w:rPr>
          <w:spacing w:val="-6"/>
        </w:rPr>
        <w:t xml:space="preserve"> </w:t>
      </w:r>
      <w:r>
        <w:t>for</w:t>
      </w:r>
      <w:r>
        <w:rPr>
          <w:spacing w:val="-6"/>
        </w:rPr>
        <w:t xml:space="preserve"> </w:t>
      </w:r>
      <w:r>
        <w:t>digital</w:t>
      </w:r>
      <w:r>
        <w:rPr>
          <w:spacing w:val="-6"/>
        </w:rPr>
        <w:t xml:space="preserve"> </w:t>
      </w:r>
      <w:r>
        <w:t>systems</w:t>
      </w:r>
      <w:r>
        <w:rPr>
          <w:spacing w:val="-6"/>
        </w:rPr>
        <w:t xml:space="preserve"> </w:t>
      </w:r>
      <w:r>
        <w:t>that</w:t>
      </w:r>
      <w:r>
        <w:rPr>
          <w:spacing w:val="-6"/>
        </w:rPr>
        <w:t xml:space="preserve"> </w:t>
      </w:r>
      <w:r>
        <w:t>are</w:t>
      </w:r>
      <w:r>
        <w:rPr>
          <w:spacing w:val="-6"/>
        </w:rPr>
        <w:t xml:space="preserve"> </w:t>
      </w:r>
      <w:r>
        <w:t>fair, transparent and accountable, ensuring people with disability remain at the centre of</w:t>
      </w:r>
      <w:r>
        <w:rPr>
          <w:spacing w:val="-6"/>
        </w:rPr>
        <w:t xml:space="preserve"> </w:t>
      </w:r>
      <w:r>
        <w:t>and</w:t>
      </w:r>
      <w:r>
        <w:rPr>
          <w:spacing w:val="-6"/>
        </w:rPr>
        <w:t xml:space="preserve"> </w:t>
      </w:r>
      <w:r>
        <w:t>are</w:t>
      </w:r>
      <w:r>
        <w:rPr>
          <w:spacing w:val="-6"/>
        </w:rPr>
        <w:t xml:space="preserve"> </w:t>
      </w:r>
      <w:r>
        <w:t>able</w:t>
      </w:r>
      <w:r>
        <w:rPr>
          <w:spacing w:val="-6"/>
        </w:rPr>
        <w:t xml:space="preserve"> </w:t>
      </w:r>
      <w:r>
        <w:t>to</w:t>
      </w:r>
      <w:r>
        <w:rPr>
          <w:spacing w:val="-6"/>
        </w:rPr>
        <w:t xml:space="preserve"> </w:t>
      </w:r>
      <w:r>
        <w:t>challenge</w:t>
      </w:r>
      <w:r>
        <w:rPr>
          <w:spacing w:val="-6"/>
        </w:rPr>
        <w:t xml:space="preserve"> </w:t>
      </w:r>
      <w:r>
        <w:t>decisions</w:t>
      </w:r>
      <w:r>
        <w:rPr>
          <w:spacing w:val="-6"/>
        </w:rPr>
        <w:t xml:space="preserve"> </w:t>
      </w:r>
      <w:r>
        <w:t>that affect their lives.</w:t>
      </w:r>
    </w:p>
    <w:p w14:paraId="56AE6E0A" w14:textId="77777777" w:rsidR="00F34A36" w:rsidRDefault="00842BCA">
      <w:pPr>
        <w:pStyle w:val="Heading4"/>
        <w:spacing w:before="224" w:line="249" w:lineRule="auto"/>
        <w:ind w:right="294"/>
      </w:pPr>
      <w:bookmarkStart w:id="44" w:name="NSW_advocacy_priorities"/>
      <w:bookmarkEnd w:id="44"/>
      <w:r>
        <w:rPr>
          <w:color w:val="005496"/>
        </w:rPr>
        <w:t>NSW</w:t>
      </w:r>
      <w:r>
        <w:rPr>
          <w:color w:val="005496"/>
          <w:spacing w:val="-33"/>
        </w:rPr>
        <w:t xml:space="preserve"> </w:t>
      </w:r>
      <w:r>
        <w:rPr>
          <w:color w:val="005496"/>
        </w:rPr>
        <w:t xml:space="preserve">advocacy </w:t>
      </w:r>
      <w:r>
        <w:rPr>
          <w:color w:val="005496"/>
          <w:spacing w:val="-2"/>
        </w:rPr>
        <w:t>priorities</w:t>
      </w:r>
    </w:p>
    <w:p w14:paraId="56AE6E0B" w14:textId="77777777" w:rsidR="00F34A36" w:rsidRDefault="00842BCA">
      <w:pPr>
        <w:pStyle w:val="Heading6"/>
        <w:spacing w:before="341"/>
      </w:pPr>
      <w:bookmarkStart w:id="45" w:name="Human_Rights_Act"/>
      <w:bookmarkEnd w:id="45"/>
      <w:r>
        <w:rPr>
          <w:color w:val="00884F"/>
        </w:rPr>
        <w:t>Human</w:t>
      </w:r>
      <w:r>
        <w:rPr>
          <w:color w:val="00884F"/>
          <w:spacing w:val="-3"/>
        </w:rPr>
        <w:t xml:space="preserve"> </w:t>
      </w:r>
      <w:r>
        <w:rPr>
          <w:color w:val="00884F"/>
        </w:rPr>
        <w:t>Rights</w:t>
      </w:r>
      <w:r>
        <w:rPr>
          <w:color w:val="00884F"/>
          <w:spacing w:val="-2"/>
        </w:rPr>
        <w:t xml:space="preserve"> </w:t>
      </w:r>
      <w:r>
        <w:rPr>
          <w:color w:val="00884F"/>
          <w:spacing w:val="-5"/>
        </w:rPr>
        <w:t>Act</w:t>
      </w:r>
    </w:p>
    <w:p w14:paraId="56AE6E0C" w14:textId="77777777" w:rsidR="00F34A36" w:rsidRDefault="00842BCA">
      <w:pPr>
        <w:pStyle w:val="BodyText"/>
        <w:spacing w:before="264" w:line="304" w:lineRule="auto"/>
        <w:ind w:right="38"/>
      </w:pPr>
      <w:r>
        <w:t>Securing a national Human Rights</w:t>
      </w:r>
      <w:r>
        <w:rPr>
          <w:spacing w:val="-6"/>
        </w:rPr>
        <w:t xml:space="preserve"> </w:t>
      </w:r>
      <w:r>
        <w:t>Act remains</w:t>
      </w:r>
      <w:r>
        <w:rPr>
          <w:spacing w:val="-17"/>
        </w:rPr>
        <w:t xml:space="preserve"> </w:t>
      </w:r>
      <w:r>
        <w:t>a</w:t>
      </w:r>
      <w:r>
        <w:rPr>
          <w:spacing w:val="-17"/>
        </w:rPr>
        <w:t xml:space="preserve"> </w:t>
      </w:r>
      <w:r>
        <w:t>priority</w:t>
      </w:r>
      <w:r>
        <w:rPr>
          <w:spacing w:val="-16"/>
        </w:rPr>
        <w:t xml:space="preserve"> </w:t>
      </w:r>
      <w:r>
        <w:t>for</w:t>
      </w:r>
      <w:r>
        <w:rPr>
          <w:spacing w:val="-17"/>
        </w:rPr>
        <w:t xml:space="preserve"> </w:t>
      </w:r>
      <w:r>
        <w:t>PWDA.</w:t>
      </w:r>
      <w:r>
        <w:rPr>
          <w:spacing w:val="-17"/>
        </w:rPr>
        <w:t xml:space="preserve"> </w:t>
      </w:r>
      <w:r>
        <w:t>While</w:t>
      </w:r>
      <w:r>
        <w:rPr>
          <w:spacing w:val="-17"/>
        </w:rPr>
        <w:t xml:space="preserve"> </w:t>
      </w:r>
      <w:r>
        <w:t>this</w:t>
      </w:r>
      <w:r>
        <w:rPr>
          <w:spacing w:val="-16"/>
        </w:rPr>
        <w:t xml:space="preserve"> </w:t>
      </w:r>
      <w:r>
        <w:t xml:space="preserve">work </w:t>
      </w:r>
      <w:r>
        <w:rPr>
          <w:spacing w:val="-2"/>
        </w:rPr>
        <w:t>continues,</w:t>
      </w:r>
      <w:r>
        <w:rPr>
          <w:spacing w:val="-15"/>
        </w:rPr>
        <w:t xml:space="preserve"> </w:t>
      </w:r>
      <w:r>
        <w:rPr>
          <w:spacing w:val="-2"/>
        </w:rPr>
        <w:t>2025–26</w:t>
      </w:r>
      <w:r>
        <w:rPr>
          <w:spacing w:val="-15"/>
        </w:rPr>
        <w:t xml:space="preserve"> </w:t>
      </w:r>
      <w:r>
        <w:rPr>
          <w:spacing w:val="-2"/>
        </w:rPr>
        <w:t>saw</w:t>
      </w:r>
      <w:r>
        <w:rPr>
          <w:spacing w:val="-14"/>
        </w:rPr>
        <w:t xml:space="preserve"> </w:t>
      </w:r>
      <w:r>
        <w:rPr>
          <w:spacing w:val="-2"/>
        </w:rPr>
        <w:t>significant</w:t>
      </w:r>
      <w:r>
        <w:rPr>
          <w:spacing w:val="-15"/>
        </w:rPr>
        <w:t xml:space="preserve"> </w:t>
      </w:r>
      <w:r>
        <w:rPr>
          <w:spacing w:val="-2"/>
        </w:rPr>
        <w:t xml:space="preserve">progress </w:t>
      </w:r>
      <w:r>
        <w:t xml:space="preserve">towards stronger human rights protections </w:t>
      </w:r>
      <w:r>
        <w:rPr>
          <w:spacing w:val="-2"/>
        </w:rPr>
        <w:t>in</w:t>
      </w:r>
      <w:r>
        <w:rPr>
          <w:spacing w:val="-12"/>
        </w:rPr>
        <w:t xml:space="preserve"> </w:t>
      </w:r>
      <w:r>
        <w:rPr>
          <w:spacing w:val="-2"/>
        </w:rPr>
        <w:t>NSW.</w:t>
      </w:r>
      <w:r>
        <w:rPr>
          <w:spacing w:val="-19"/>
        </w:rPr>
        <w:t xml:space="preserve"> </w:t>
      </w:r>
      <w:r>
        <w:rPr>
          <w:spacing w:val="-2"/>
        </w:rPr>
        <w:t>After</w:t>
      </w:r>
      <w:r>
        <w:rPr>
          <w:spacing w:val="-9"/>
        </w:rPr>
        <w:t xml:space="preserve"> </w:t>
      </w:r>
      <w:r>
        <w:rPr>
          <w:spacing w:val="-2"/>
        </w:rPr>
        <w:t>sustained</w:t>
      </w:r>
      <w:r>
        <w:rPr>
          <w:spacing w:val="-9"/>
        </w:rPr>
        <w:t xml:space="preserve"> </w:t>
      </w:r>
      <w:r>
        <w:rPr>
          <w:spacing w:val="-2"/>
        </w:rPr>
        <w:t>advocacy,</w:t>
      </w:r>
      <w:r>
        <w:rPr>
          <w:spacing w:val="-9"/>
        </w:rPr>
        <w:t xml:space="preserve"> </w:t>
      </w:r>
      <w:r>
        <w:rPr>
          <w:spacing w:val="-2"/>
        </w:rPr>
        <w:t>the</w:t>
      </w:r>
      <w:r>
        <w:rPr>
          <w:spacing w:val="-9"/>
        </w:rPr>
        <w:t xml:space="preserve"> </w:t>
      </w:r>
      <w:r>
        <w:rPr>
          <w:spacing w:val="-2"/>
        </w:rPr>
        <w:t xml:space="preserve">NSW </w:t>
      </w:r>
      <w:r>
        <w:t>Government established a Parliamentary Inquiry into a Human Rights</w:t>
      </w:r>
      <w:r>
        <w:rPr>
          <w:spacing w:val="-9"/>
        </w:rPr>
        <w:t xml:space="preserve"> </w:t>
      </w:r>
      <w:r>
        <w:t>Act, delivering on its election commitment to consult on reform. The Inquiry was a significant win</w:t>
      </w:r>
    </w:p>
    <w:p w14:paraId="56AE6E0D" w14:textId="77777777" w:rsidR="00F34A36" w:rsidRDefault="00842BCA">
      <w:pPr>
        <w:pStyle w:val="BodyText"/>
        <w:spacing w:line="304" w:lineRule="auto"/>
        <w:ind w:right="81"/>
      </w:pPr>
      <w:r>
        <w:t xml:space="preserve">for people with disability and the broader </w:t>
      </w:r>
      <w:r>
        <w:rPr>
          <w:spacing w:val="-2"/>
        </w:rPr>
        <w:t>human</w:t>
      </w:r>
      <w:r>
        <w:rPr>
          <w:spacing w:val="-15"/>
        </w:rPr>
        <w:t xml:space="preserve"> </w:t>
      </w:r>
      <w:r>
        <w:rPr>
          <w:spacing w:val="-2"/>
        </w:rPr>
        <w:t>rights</w:t>
      </w:r>
      <w:r>
        <w:rPr>
          <w:spacing w:val="-15"/>
        </w:rPr>
        <w:t xml:space="preserve"> </w:t>
      </w:r>
      <w:r>
        <w:rPr>
          <w:spacing w:val="-2"/>
        </w:rPr>
        <w:t>community,</w:t>
      </w:r>
      <w:r>
        <w:rPr>
          <w:spacing w:val="-14"/>
        </w:rPr>
        <w:t xml:space="preserve"> </w:t>
      </w:r>
      <w:r>
        <w:rPr>
          <w:spacing w:val="-2"/>
        </w:rPr>
        <w:t>and</w:t>
      </w:r>
      <w:r>
        <w:rPr>
          <w:spacing w:val="-15"/>
        </w:rPr>
        <w:t xml:space="preserve"> </w:t>
      </w:r>
      <w:r>
        <w:rPr>
          <w:spacing w:val="-2"/>
        </w:rPr>
        <w:t>an</w:t>
      </w:r>
      <w:r>
        <w:rPr>
          <w:spacing w:val="-15"/>
        </w:rPr>
        <w:t xml:space="preserve"> </w:t>
      </w:r>
      <w:r>
        <w:rPr>
          <w:spacing w:val="-2"/>
        </w:rPr>
        <w:t xml:space="preserve">important </w:t>
      </w:r>
      <w:r>
        <w:t>step</w:t>
      </w:r>
      <w:r>
        <w:rPr>
          <w:spacing w:val="-15"/>
        </w:rPr>
        <w:t xml:space="preserve"> </w:t>
      </w:r>
      <w:r>
        <w:t>towards</w:t>
      </w:r>
      <w:r>
        <w:rPr>
          <w:spacing w:val="-15"/>
        </w:rPr>
        <w:t xml:space="preserve"> </w:t>
      </w:r>
      <w:r>
        <w:t>stronger</w:t>
      </w:r>
      <w:r>
        <w:rPr>
          <w:spacing w:val="-15"/>
        </w:rPr>
        <w:t xml:space="preserve"> </w:t>
      </w:r>
      <w:r>
        <w:t>legal</w:t>
      </w:r>
      <w:r>
        <w:rPr>
          <w:spacing w:val="-15"/>
        </w:rPr>
        <w:t xml:space="preserve"> </w:t>
      </w:r>
      <w:r>
        <w:t>protections</w:t>
      </w:r>
      <w:r>
        <w:rPr>
          <w:spacing w:val="-15"/>
        </w:rPr>
        <w:t xml:space="preserve"> </w:t>
      </w:r>
      <w:r>
        <w:t>for everyone in NSW.</w:t>
      </w:r>
    </w:p>
    <w:p w14:paraId="56AE6E0E" w14:textId="77777777" w:rsidR="00F34A36" w:rsidRDefault="00842BCA">
      <w:pPr>
        <w:pStyle w:val="BodyText"/>
        <w:spacing w:before="220" w:line="304" w:lineRule="auto"/>
        <w:ind w:right="294"/>
      </w:pPr>
      <w:r>
        <w:t>As</w:t>
      </w:r>
      <w:r>
        <w:rPr>
          <w:spacing w:val="-6"/>
        </w:rPr>
        <w:t xml:space="preserve"> </w:t>
      </w:r>
      <w:r>
        <w:t>a</w:t>
      </w:r>
      <w:r>
        <w:rPr>
          <w:spacing w:val="-6"/>
        </w:rPr>
        <w:t xml:space="preserve"> </w:t>
      </w:r>
      <w:r>
        <w:t>core</w:t>
      </w:r>
      <w:r>
        <w:rPr>
          <w:spacing w:val="-6"/>
        </w:rPr>
        <w:t xml:space="preserve"> </w:t>
      </w:r>
      <w:r>
        <w:t>member</w:t>
      </w:r>
      <w:r>
        <w:rPr>
          <w:spacing w:val="-6"/>
        </w:rPr>
        <w:t xml:space="preserve"> </w:t>
      </w:r>
      <w:r>
        <w:t>of</w:t>
      </w:r>
      <w:r>
        <w:rPr>
          <w:spacing w:val="-6"/>
        </w:rPr>
        <w:t xml:space="preserve"> </w:t>
      </w:r>
      <w:r>
        <w:t>the</w:t>
      </w:r>
      <w:r>
        <w:rPr>
          <w:spacing w:val="-6"/>
        </w:rPr>
        <w:t xml:space="preserve"> </w:t>
      </w:r>
      <w:r>
        <w:t>Human</w:t>
      </w:r>
      <w:r>
        <w:rPr>
          <w:spacing w:val="-6"/>
        </w:rPr>
        <w:t xml:space="preserve"> </w:t>
      </w:r>
      <w:r>
        <w:t>Rights Act for NSW Alliance, PWDA worked</w:t>
      </w:r>
    </w:p>
    <w:p w14:paraId="56AE6E0F" w14:textId="77777777" w:rsidR="00F34A36" w:rsidRDefault="00842BCA">
      <w:pPr>
        <w:pStyle w:val="BodyText"/>
        <w:spacing w:before="72" w:line="304" w:lineRule="auto"/>
        <w:ind w:right="537"/>
      </w:pPr>
      <w:r>
        <w:br w:type="column"/>
      </w:r>
      <w:r>
        <w:t>alongside legal, community and human rights organisations to advocate for the Inquiry through sustained advocacy, public campaigning and engagement with Parliament. Following the Inquiry’s establishment, PWDA prepared a submission calling for a Human Rights Act</w:t>
      </w:r>
      <w:r>
        <w:rPr>
          <w:spacing w:val="-5"/>
        </w:rPr>
        <w:t xml:space="preserve"> </w:t>
      </w:r>
      <w:r>
        <w:t>that</w:t>
      </w:r>
      <w:r>
        <w:rPr>
          <w:spacing w:val="-5"/>
        </w:rPr>
        <w:t xml:space="preserve"> </w:t>
      </w:r>
      <w:r>
        <w:t>protects</w:t>
      </w:r>
      <w:r>
        <w:rPr>
          <w:spacing w:val="-5"/>
        </w:rPr>
        <w:t xml:space="preserve"> </w:t>
      </w:r>
      <w:r>
        <w:t>the</w:t>
      </w:r>
      <w:r>
        <w:rPr>
          <w:spacing w:val="-5"/>
        </w:rPr>
        <w:t xml:space="preserve"> </w:t>
      </w:r>
      <w:r>
        <w:t>rights</w:t>
      </w:r>
      <w:r>
        <w:rPr>
          <w:spacing w:val="-5"/>
        </w:rPr>
        <w:t xml:space="preserve"> </w:t>
      </w:r>
      <w:r>
        <w:t>of</w:t>
      </w:r>
      <w:r>
        <w:rPr>
          <w:spacing w:val="-5"/>
        </w:rPr>
        <w:t xml:space="preserve"> </w:t>
      </w:r>
      <w:r>
        <w:t>people</w:t>
      </w:r>
      <w:r>
        <w:rPr>
          <w:spacing w:val="-5"/>
        </w:rPr>
        <w:t xml:space="preserve"> </w:t>
      </w:r>
      <w:r>
        <w:t>with</w:t>
      </w:r>
    </w:p>
    <w:p w14:paraId="56AE6E10" w14:textId="77777777" w:rsidR="00F34A36" w:rsidRDefault="00842BCA">
      <w:pPr>
        <w:pStyle w:val="BodyText"/>
        <w:spacing w:line="304" w:lineRule="auto"/>
        <w:ind w:right="43"/>
      </w:pPr>
      <w:r>
        <w:t>disability</w:t>
      </w:r>
      <w:r>
        <w:rPr>
          <w:spacing w:val="-9"/>
        </w:rPr>
        <w:t xml:space="preserve"> </w:t>
      </w:r>
      <w:r>
        <w:t>and</w:t>
      </w:r>
      <w:r>
        <w:rPr>
          <w:spacing w:val="-9"/>
        </w:rPr>
        <w:t xml:space="preserve"> </w:t>
      </w:r>
      <w:r>
        <w:t>requires</w:t>
      </w:r>
      <w:r>
        <w:rPr>
          <w:spacing w:val="-9"/>
        </w:rPr>
        <w:t xml:space="preserve"> </w:t>
      </w:r>
      <w:r>
        <w:t>government</w:t>
      </w:r>
      <w:r>
        <w:rPr>
          <w:spacing w:val="-9"/>
        </w:rPr>
        <w:t xml:space="preserve"> </w:t>
      </w:r>
      <w:r>
        <w:t>agencies and other public authorities to consider human rights when making decisions and delivering services.</w:t>
      </w:r>
    </w:p>
    <w:p w14:paraId="56AE6E11" w14:textId="77777777" w:rsidR="00F34A36" w:rsidRDefault="00842BCA">
      <w:pPr>
        <w:pStyle w:val="BodyText"/>
        <w:spacing w:before="220" w:line="304" w:lineRule="auto"/>
        <w:ind w:right="243"/>
      </w:pPr>
      <w:r>
        <w:t>Our submission drew directly on the experiences shared by PWDA members, highlighting the need for stronger protections</w:t>
      </w:r>
      <w:r>
        <w:rPr>
          <w:spacing w:val="-11"/>
        </w:rPr>
        <w:t xml:space="preserve"> </w:t>
      </w:r>
      <w:r>
        <w:t>against</w:t>
      </w:r>
      <w:r>
        <w:rPr>
          <w:spacing w:val="-11"/>
        </w:rPr>
        <w:t xml:space="preserve"> </w:t>
      </w:r>
      <w:r>
        <w:t>discrimination,</w:t>
      </w:r>
      <w:r>
        <w:rPr>
          <w:spacing w:val="-11"/>
        </w:rPr>
        <w:t xml:space="preserve"> </w:t>
      </w:r>
      <w:r>
        <w:t>violence, abuse, neglect and exclusion. The Inquiry provides an important opportunity for people with disability to help shape future human rights laws in NSW and strengthen accountability across government and public services.</w:t>
      </w:r>
    </w:p>
    <w:p w14:paraId="56AE6E12" w14:textId="77777777" w:rsidR="00F34A36" w:rsidRDefault="00842BCA">
      <w:pPr>
        <w:pStyle w:val="BodyText"/>
        <w:spacing w:before="221" w:line="307" w:lineRule="auto"/>
        <w:ind w:right="132"/>
      </w:pPr>
      <w:r>
        <w:t>The Inquiry demonstrates that sustained, collective advocacy can lead to meaningful change. PWDA</w:t>
      </w:r>
      <w:r>
        <w:rPr>
          <w:spacing w:val="-6"/>
        </w:rPr>
        <w:t xml:space="preserve"> </w:t>
      </w:r>
      <w:r>
        <w:t>will continue working with members and</w:t>
      </w:r>
      <w:r>
        <w:rPr>
          <w:spacing w:val="-8"/>
        </w:rPr>
        <w:t xml:space="preserve"> </w:t>
      </w:r>
      <w:r>
        <w:t>Alliance partners to ensure any future Human Rights</w:t>
      </w:r>
      <w:r>
        <w:rPr>
          <w:spacing w:val="-6"/>
        </w:rPr>
        <w:t xml:space="preserve"> </w:t>
      </w:r>
      <w:r>
        <w:t xml:space="preserve">Act delivers </w:t>
      </w:r>
      <w:r>
        <w:rPr>
          <w:spacing w:val="-2"/>
        </w:rPr>
        <w:t>stronger</w:t>
      </w:r>
      <w:r>
        <w:rPr>
          <w:spacing w:val="-15"/>
        </w:rPr>
        <w:t xml:space="preserve"> </w:t>
      </w:r>
      <w:r>
        <w:rPr>
          <w:spacing w:val="-2"/>
        </w:rPr>
        <w:t>protections</w:t>
      </w:r>
      <w:r>
        <w:rPr>
          <w:spacing w:val="-15"/>
        </w:rPr>
        <w:t xml:space="preserve"> </w:t>
      </w:r>
      <w:r>
        <w:rPr>
          <w:spacing w:val="-2"/>
        </w:rPr>
        <w:t>for</w:t>
      </w:r>
      <w:r>
        <w:rPr>
          <w:spacing w:val="-14"/>
        </w:rPr>
        <w:t xml:space="preserve"> </w:t>
      </w:r>
      <w:r>
        <w:rPr>
          <w:spacing w:val="-2"/>
        </w:rPr>
        <w:t>people</w:t>
      </w:r>
      <w:r>
        <w:rPr>
          <w:spacing w:val="-15"/>
        </w:rPr>
        <w:t xml:space="preserve"> </w:t>
      </w:r>
      <w:r>
        <w:rPr>
          <w:spacing w:val="-2"/>
        </w:rPr>
        <w:t>with</w:t>
      </w:r>
      <w:r>
        <w:rPr>
          <w:spacing w:val="-15"/>
        </w:rPr>
        <w:t xml:space="preserve"> </w:t>
      </w:r>
      <w:r>
        <w:rPr>
          <w:spacing w:val="-2"/>
        </w:rPr>
        <w:t>disability.</w:t>
      </w:r>
    </w:p>
    <w:p w14:paraId="56AE6E13" w14:textId="77777777" w:rsidR="00F34A36" w:rsidRDefault="00F34A36">
      <w:pPr>
        <w:pStyle w:val="BodyText"/>
        <w:spacing w:line="307" w:lineRule="auto"/>
        <w:sectPr w:rsidR="00F34A36">
          <w:pgSz w:w="11910" w:h="16840"/>
          <w:pgMar w:top="1560" w:right="850" w:bottom="720" w:left="708" w:header="0" w:footer="531" w:gutter="0"/>
          <w:cols w:num="2" w:space="720" w:equalWidth="0">
            <w:col w:w="4976" w:space="184"/>
            <w:col w:w="5192"/>
          </w:cols>
        </w:sectPr>
      </w:pPr>
    </w:p>
    <w:p w14:paraId="56AE6E14" w14:textId="77777777" w:rsidR="00F34A36" w:rsidRDefault="00F34A36">
      <w:pPr>
        <w:pStyle w:val="BodyText"/>
        <w:ind w:left="0"/>
        <w:rPr>
          <w:sz w:val="20"/>
        </w:rPr>
      </w:pPr>
    </w:p>
    <w:p w14:paraId="56AE6E15" w14:textId="77777777" w:rsidR="00F34A36" w:rsidRDefault="00F34A36">
      <w:pPr>
        <w:pStyle w:val="BodyText"/>
        <w:spacing w:before="37"/>
        <w:ind w:left="0"/>
        <w:rPr>
          <w:sz w:val="20"/>
        </w:rPr>
      </w:pPr>
    </w:p>
    <w:p w14:paraId="56AE6E16" w14:textId="77777777" w:rsidR="00F34A36" w:rsidRDefault="00842BCA">
      <w:pPr>
        <w:ind w:left="312"/>
        <w:rPr>
          <w:sz w:val="20"/>
        </w:rPr>
      </w:pPr>
      <w:r>
        <w:rPr>
          <w:noProof/>
          <w:sz w:val="20"/>
        </w:rPr>
        <w:drawing>
          <wp:inline distT="0" distB="0" distL="0" distR="0" wp14:anchorId="56AE7554" wp14:editId="56AE7555">
            <wp:extent cx="6284115" cy="1796796"/>
            <wp:effectExtent l="0" t="0" r="0" b="0"/>
            <wp:docPr id="129" name="Image 129" descr="Representatives from the Human Rights Act for NSW Alliance gather outdoors holding signs reading &quot;We support a Human Rights Act&quot; and &quot;It's time for a Human Rights Act,&quo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9" name="Image 129" descr="Representatives from the Human Rights Act for NSW Alliance gather outdoors holding signs reading &quot;We support a Human Rights Act&quot; and &quot;It's time for a Human Rights Act,&quot;"/>
                    <pic:cNvPicPr/>
                  </pic:nvPicPr>
                  <pic:blipFill>
                    <a:blip r:embed="rId73" cstate="print"/>
                    <a:stretch>
                      <a:fillRect/>
                    </a:stretch>
                  </pic:blipFill>
                  <pic:spPr>
                    <a:xfrm>
                      <a:off x="0" y="0"/>
                      <a:ext cx="6284115" cy="1796796"/>
                    </a:xfrm>
                    <a:prstGeom prst="rect">
                      <a:avLst/>
                    </a:prstGeom>
                  </pic:spPr>
                </pic:pic>
              </a:graphicData>
            </a:graphic>
          </wp:inline>
        </w:drawing>
      </w:r>
    </w:p>
    <w:p w14:paraId="56AE6E17" w14:textId="77777777" w:rsidR="00F34A36" w:rsidRDefault="00842BCA">
      <w:pPr>
        <w:pStyle w:val="BodyText"/>
        <w:spacing w:before="110"/>
        <w:ind w:left="3574"/>
      </w:pPr>
      <w:r>
        <w:rPr>
          <w:color w:val="005496"/>
        </w:rPr>
        <w:t>Representatives</w:t>
      </w:r>
      <w:r>
        <w:rPr>
          <w:color w:val="005496"/>
          <w:spacing w:val="-1"/>
        </w:rPr>
        <w:t xml:space="preserve"> </w:t>
      </w:r>
      <w:r>
        <w:rPr>
          <w:color w:val="005496"/>
        </w:rPr>
        <w:t>from</w:t>
      </w:r>
      <w:r>
        <w:rPr>
          <w:color w:val="005496"/>
          <w:spacing w:val="-1"/>
        </w:rPr>
        <w:t xml:space="preserve"> </w:t>
      </w:r>
      <w:r>
        <w:rPr>
          <w:color w:val="005496"/>
        </w:rPr>
        <w:t>the</w:t>
      </w:r>
      <w:r>
        <w:rPr>
          <w:color w:val="005496"/>
          <w:spacing w:val="-1"/>
        </w:rPr>
        <w:t xml:space="preserve"> </w:t>
      </w:r>
      <w:r>
        <w:rPr>
          <w:color w:val="005496"/>
        </w:rPr>
        <w:t>Human</w:t>
      </w:r>
      <w:r>
        <w:rPr>
          <w:color w:val="005496"/>
          <w:spacing w:val="-1"/>
        </w:rPr>
        <w:t xml:space="preserve"> </w:t>
      </w:r>
      <w:r>
        <w:rPr>
          <w:color w:val="005496"/>
        </w:rPr>
        <w:t>Rights</w:t>
      </w:r>
      <w:r>
        <w:rPr>
          <w:color w:val="005496"/>
          <w:spacing w:val="-13"/>
        </w:rPr>
        <w:t xml:space="preserve"> </w:t>
      </w:r>
      <w:r>
        <w:rPr>
          <w:color w:val="005496"/>
        </w:rPr>
        <w:t>Act</w:t>
      </w:r>
      <w:r>
        <w:rPr>
          <w:color w:val="005496"/>
          <w:spacing w:val="-1"/>
        </w:rPr>
        <w:t xml:space="preserve"> </w:t>
      </w:r>
      <w:r>
        <w:rPr>
          <w:color w:val="005496"/>
        </w:rPr>
        <w:t>for</w:t>
      </w:r>
      <w:r>
        <w:rPr>
          <w:color w:val="005496"/>
          <w:spacing w:val="-1"/>
        </w:rPr>
        <w:t xml:space="preserve"> </w:t>
      </w:r>
      <w:r>
        <w:rPr>
          <w:color w:val="005496"/>
        </w:rPr>
        <w:t>NSW</w:t>
      </w:r>
      <w:r>
        <w:rPr>
          <w:color w:val="005496"/>
          <w:spacing w:val="-14"/>
        </w:rPr>
        <w:t xml:space="preserve"> </w:t>
      </w:r>
      <w:r>
        <w:rPr>
          <w:color w:val="005496"/>
          <w:spacing w:val="-2"/>
        </w:rPr>
        <w:t>Alliance.</w:t>
      </w:r>
    </w:p>
    <w:p w14:paraId="56AE6E18" w14:textId="77777777" w:rsidR="00F34A36" w:rsidRDefault="00F34A36">
      <w:pPr>
        <w:pStyle w:val="BodyText"/>
        <w:sectPr w:rsidR="00F34A36">
          <w:type w:val="continuous"/>
          <w:pgSz w:w="11910" w:h="16840"/>
          <w:pgMar w:top="740" w:right="850" w:bottom="280" w:left="708" w:header="0" w:footer="531" w:gutter="0"/>
          <w:cols w:space="720"/>
        </w:sectPr>
      </w:pPr>
    </w:p>
    <w:p w14:paraId="56AE6E19" w14:textId="77777777" w:rsidR="00F34A36" w:rsidRDefault="00842BCA">
      <w:pPr>
        <w:pStyle w:val="Heading6"/>
        <w:spacing w:before="55"/>
      </w:pPr>
      <w:bookmarkStart w:id="46" w:name="Foundational_supports"/>
      <w:bookmarkEnd w:id="46"/>
      <w:r>
        <w:rPr>
          <w:color w:val="00884F"/>
        </w:rPr>
        <w:lastRenderedPageBreak/>
        <w:t>Foundational</w:t>
      </w:r>
      <w:r>
        <w:rPr>
          <w:color w:val="00884F"/>
          <w:spacing w:val="-12"/>
        </w:rPr>
        <w:t xml:space="preserve"> </w:t>
      </w:r>
      <w:r>
        <w:rPr>
          <w:color w:val="00884F"/>
          <w:spacing w:val="-2"/>
        </w:rPr>
        <w:t>supports</w:t>
      </w:r>
    </w:p>
    <w:p w14:paraId="56AE6E1A" w14:textId="77777777" w:rsidR="00F34A36" w:rsidRDefault="00842BCA">
      <w:pPr>
        <w:pStyle w:val="BodyText"/>
        <w:spacing w:before="265" w:line="304" w:lineRule="auto"/>
        <w:ind w:right="168"/>
      </w:pPr>
      <w:r>
        <w:t>PWDA continued to advocate nationally</w:t>
      </w:r>
      <w:r>
        <w:rPr>
          <w:spacing w:val="40"/>
        </w:rPr>
        <w:t xml:space="preserve"> </w:t>
      </w:r>
      <w:r>
        <w:t>for</w:t>
      </w:r>
      <w:r>
        <w:rPr>
          <w:spacing w:val="-8"/>
        </w:rPr>
        <w:t xml:space="preserve"> </w:t>
      </w:r>
      <w:r>
        <w:t>fully</w:t>
      </w:r>
      <w:r>
        <w:rPr>
          <w:spacing w:val="-8"/>
        </w:rPr>
        <w:t xml:space="preserve"> </w:t>
      </w:r>
      <w:r>
        <w:t>funded</w:t>
      </w:r>
      <w:r>
        <w:rPr>
          <w:spacing w:val="-8"/>
        </w:rPr>
        <w:t xml:space="preserve"> </w:t>
      </w:r>
      <w:r>
        <w:t>Foundational</w:t>
      </w:r>
      <w:r>
        <w:rPr>
          <w:spacing w:val="-8"/>
        </w:rPr>
        <w:t xml:space="preserve"> </w:t>
      </w:r>
      <w:r>
        <w:t>Supports</w:t>
      </w:r>
      <w:r>
        <w:rPr>
          <w:spacing w:val="-8"/>
        </w:rPr>
        <w:t xml:space="preserve"> </w:t>
      </w:r>
      <w:r>
        <w:t>that</w:t>
      </w:r>
    </w:p>
    <w:p w14:paraId="56AE6E1B" w14:textId="77777777" w:rsidR="00F34A36" w:rsidRDefault="00842BCA">
      <w:pPr>
        <w:pStyle w:val="BodyText"/>
        <w:spacing w:line="304" w:lineRule="auto"/>
        <w:ind w:right="34"/>
      </w:pPr>
      <w:r>
        <w:t>people with disability can rely on, wherever they</w:t>
      </w:r>
      <w:r>
        <w:rPr>
          <w:spacing w:val="-5"/>
        </w:rPr>
        <w:t xml:space="preserve"> </w:t>
      </w:r>
      <w:r>
        <w:t>live.</w:t>
      </w:r>
      <w:r>
        <w:rPr>
          <w:spacing w:val="-5"/>
        </w:rPr>
        <w:t xml:space="preserve"> </w:t>
      </w:r>
      <w:r>
        <w:t>We</w:t>
      </w:r>
      <w:r>
        <w:rPr>
          <w:spacing w:val="-5"/>
        </w:rPr>
        <w:t xml:space="preserve"> </w:t>
      </w:r>
      <w:r>
        <w:t>do</w:t>
      </w:r>
      <w:r>
        <w:rPr>
          <w:spacing w:val="-5"/>
        </w:rPr>
        <w:t xml:space="preserve"> </w:t>
      </w:r>
      <w:r>
        <w:t>not</w:t>
      </w:r>
      <w:r>
        <w:rPr>
          <w:spacing w:val="-5"/>
        </w:rPr>
        <w:t xml:space="preserve"> </w:t>
      </w:r>
      <w:r>
        <w:t>want</w:t>
      </w:r>
      <w:r>
        <w:rPr>
          <w:spacing w:val="-5"/>
        </w:rPr>
        <w:t xml:space="preserve"> </w:t>
      </w:r>
      <w:r>
        <w:t>to</w:t>
      </w:r>
      <w:r>
        <w:rPr>
          <w:spacing w:val="-5"/>
        </w:rPr>
        <w:t xml:space="preserve"> </w:t>
      </w:r>
      <w:r>
        <w:t>see</w:t>
      </w:r>
      <w:r>
        <w:rPr>
          <w:spacing w:val="-5"/>
        </w:rPr>
        <w:t xml:space="preserve"> </w:t>
      </w:r>
      <w:r>
        <w:t>a</w:t>
      </w:r>
      <w:r>
        <w:rPr>
          <w:spacing w:val="-5"/>
        </w:rPr>
        <w:t xml:space="preserve"> </w:t>
      </w:r>
      <w:r>
        <w:t>postcode lottery</w:t>
      </w:r>
      <w:r>
        <w:rPr>
          <w:spacing w:val="-7"/>
        </w:rPr>
        <w:t xml:space="preserve"> </w:t>
      </w:r>
      <w:r>
        <w:t>where</w:t>
      </w:r>
      <w:r>
        <w:rPr>
          <w:spacing w:val="-7"/>
        </w:rPr>
        <w:t xml:space="preserve"> </w:t>
      </w:r>
      <w:r>
        <w:t>access</w:t>
      </w:r>
      <w:r>
        <w:rPr>
          <w:spacing w:val="-7"/>
        </w:rPr>
        <w:t xml:space="preserve"> </w:t>
      </w:r>
      <w:r>
        <w:t>to</w:t>
      </w:r>
      <w:r>
        <w:rPr>
          <w:spacing w:val="-7"/>
        </w:rPr>
        <w:t xml:space="preserve"> </w:t>
      </w:r>
      <w:r>
        <w:t>support</w:t>
      </w:r>
      <w:r>
        <w:rPr>
          <w:spacing w:val="-7"/>
        </w:rPr>
        <w:t xml:space="preserve"> </w:t>
      </w:r>
      <w:r>
        <w:t>depends</w:t>
      </w:r>
      <w:r>
        <w:rPr>
          <w:spacing w:val="-7"/>
        </w:rPr>
        <w:t xml:space="preserve"> </w:t>
      </w:r>
      <w:r>
        <w:t>on which state or territory a person lives in.</w:t>
      </w:r>
    </w:p>
    <w:p w14:paraId="56AE6E1C" w14:textId="77777777" w:rsidR="00F34A36" w:rsidRDefault="00842BCA">
      <w:pPr>
        <w:pStyle w:val="BodyText"/>
        <w:spacing w:before="223" w:line="304" w:lineRule="auto"/>
        <w:ind w:right="34"/>
      </w:pPr>
      <w:r>
        <w:t>In NSW, we worked directly with government to help shape how Foundational</w:t>
      </w:r>
      <w:r>
        <w:rPr>
          <w:spacing w:val="-10"/>
        </w:rPr>
        <w:t xml:space="preserve"> </w:t>
      </w:r>
      <w:r>
        <w:t>Supports</w:t>
      </w:r>
      <w:r>
        <w:rPr>
          <w:spacing w:val="-10"/>
        </w:rPr>
        <w:t xml:space="preserve"> </w:t>
      </w:r>
      <w:r>
        <w:t>would</w:t>
      </w:r>
      <w:r>
        <w:rPr>
          <w:spacing w:val="-10"/>
        </w:rPr>
        <w:t xml:space="preserve"> </w:t>
      </w:r>
      <w:r>
        <w:t>be</w:t>
      </w:r>
      <w:r>
        <w:rPr>
          <w:spacing w:val="-10"/>
        </w:rPr>
        <w:t xml:space="preserve"> </w:t>
      </w:r>
      <w:r>
        <w:t>designed and rolled out. As a member of the NSW Department of Communities and Justice Foundational Supports Advisory Group,</w:t>
      </w:r>
    </w:p>
    <w:p w14:paraId="56AE6E1D" w14:textId="77777777" w:rsidR="00F34A36" w:rsidRDefault="00842BCA">
      <w:pPr>
        <w:pStyle w:val="BodyText"/>
        <w:spacing w:line="304" w:lineRule="auto"/>
        <w:ind w:right="469"/>
      </w:pPr>
      <w:r>
        <w:t>PWDA</w:t>
      </w:r>
      <w:r>
        <w:rPr>
          <w:spacing w:val="-17"/>
        </w:rPr>
        <w:t xml:space="preserve"> </w:t>
      </w:r>
      <w:r>
        <w:t>pushed</w:t>
      </w:r>
      <w:r>
        <w:rPr>
          <w:spacing w:val="-11"/>
        </w:rPr>
        <w:t xml:space="preserve"> </w:t>
      </w:r>
      <w:r>
        <w:t>for</w:t>
      </w:r>
      <w:r>
        <w:rPr>
          <w:spacing w:val="-8"/>
        </w:rPr>
        <w:t xml:space="preserve"> </w:t>
      </w:r>
      <w:r>
        <w:t>people</w:t>
      </w:r>
      <w:r>
        <w:rPr>
          <w:spacing w:val="-8"/>
        </w:rPr>
        <w:t xml:space="preserve"> </w:t>
      </w:r>
      <w:r>
        <w:t>with</w:t>
      </w:r>
      <w:r>
        <w:rPr>
          <w:spacing w:val="-8"/>
        </w:rPr>
        <w:t xml:space="preserve"> </w:t>
      </w:r>
      <w:r>
        <w:t>disability to be involved in designing the new supports from the start and throughout implementation.</w:t>
      </w:r>
      <w:r>
        <w:rPr>
          <w:spacing w:val="-3"/>
        </w:rPr>
        <w:t xml:space="preserve"> </w:t>
      </w:r>
      <w:r>
        <w:t>We</w:t>
      </w:r>
      <w:r>
        <w:rPr>
          <w:spacing w:val="-3"/>
        </w:rPr>
        <w:t xml:space="preserve"> </w:t>
      </w:r>
      <w:r>
        <w:t>also</w:t>
      </w:r>
      <w:r>
        <w:rPr>
          <w:spacing w:val="-3"/>
        </w:rPr>
        <w:t xml:space="preserve"> </w:t>
      </w:r>
      <w:r>
        <w:t>advocated</w:t>
      </w:r>
      <w:r>
        <w:rPr>
          <w:spacing w:val="-3"/>
        </w:rPr>
        <w:t xml:space="preserve"> </w:t>
      </w:r>
      <w:r>
        <w:t>for</w:t>
      </w:r>
    </w:p>
    <w:p w14:paraId="56AE6E1E" w14:textId="77777777" w:rsidR="00F34A36" w:rsidRDefault="00842BCA">
      <w:pPr>
        <w:pStyle w:val="BodyText"/>
        <w:spacing w:line="304" w:lineRule="auto"/>
        <w:ind w:right="68"/>
      </w:pPr>
      <w:r>
        <w:t>supports</w:t>
      </w:r>
      <w:r>
        <w:rPr>
          <w:spacing w:val="-8"/>
        </w:rPr>
        <w:t xml:space="preserve"> </w:t>
      </w:r>
      <w:r>
        <w:t>to</w:t>
      </w:r>
      <w:r>
        <w:rPr>
          <w:spacing w:val="-8"/>
        </w:rPr>
        <w:t xml:space="preserve"> </w:t>
      </w:r>
      <w:r>
        <w:t>be</w:t>
      </w:r>
      <w:r>
        <w:rPr>
          <w:spacing w:val="-8"/>
        </w:rPr>
        <w:t xml:space="preserve"> </w:t>
      </w:r>
      <w:r>
        <w:t>fair,</w:t>
      </w:r>
      <w:r>
        <w:rPr>
          <w:spacing w:val="-8"/>
        </w:rPr>
        <w:t xml:space="preserve"> </w:t>
      </w:r>
      <w:r>
        <w:t>culturally</w:t>
      </w:r>
      <w:r>
        <w:rPr>
          <w:spacing w:val="-8"/>
        </w:rPr>
        <w:t xml:space="preserve"> </w:t>
      </w:r>
      <w:r>
        <w:t>safe</w:t>
      </w:r>
      <w:r>
        <w:rPr>
          <w:spacing w:val="-8"/>
        </w:rPr>
        <w:t xml:space="preserve"> </w:t>
      </w:r>
      <w:r>
        <w:t>and</w:t>
      </w:r>
      <w:r>
        <w:rPr>
          <w:spacing w:val="-8"/>
        </w:rPr>
        <w:t xml:space="preserve"> </w:t>
      </w:r>
      <w:r>
        <w:t xml:space="preserve">able to meet people’s needs throughout their </w:t>
      </w:r>
      <w:r>
        <w:rPr>
          <w:spacing w:val="-2"/>
        </w:rPr>
        <w:t>lives.</w:t>
      </w:r>
    </w:p>
    <w:p w14:paraId="56AE6E1F" w14:textId="77777777" w:rsidR="00F34A36" w:rsidRDefault="00842BCA">
      <w:pPr>
        <w:pStyle w:val="BodyText"/>
        <w:spacing w:before="220" w:line="304" w:lineRule="auto"/>
        <w:ind w:right="469"/>
      </w:pPr>
      <w:r>
        <w:t>During the year, the NSW Government committed $631.9 million over five years</w:t>
      </w:r>
      <w:r>
        <w:rPr>
          <w:spacing w:val="-6"/>
        </w:rPr>
        <w:t xml:space="preserve"> </w:t>
      </w:r>
      <w:r>
        <w:t>to</w:t>
      </w:r>
      <w:r>
        <w:rPr>
          <w:spacing w:val="-10"/>
        </w:rPr>
        <w:t xml:space="preserve"> </w:t>
      </w:r>
      <w:r>
        <w:t>Thriving</w:t>
      </w:r>
      <w:r>
        <w:rPr>
          <w:spacing w:val="-6"/>
        </w:rPr>
        <w:t xml:space="preserve"> </w:t>
      </w:r>
      <w:r>
        <w:t>Kids,</w:t>
      </w:r>
      <w:r>
        <w:rPr>
          <w:spacing w:val="-6"/>
        </w:rPr>
        <w:t xml:space="preserve"> </w:t>
      </w:r>
      <w:r>
        <w:t>the</w:t>
      </w:r>
      <w:r>
        <w:rPr>
          <w:spacing w:val="-6"/>
        </w:rPr>
        <w:t xml:space="preserve"> </w:t>
      </w:r>
      <w:r>
        <w:t>first</w:t>
      </w:r>
      <w:r>
        <w:rPr>
          <w:spacing w:val="-6"/>
        </w:rPr>
        <w:t xml:space="preserve"> </w:t>
      </w:r>
      <w:r>
        <w:t>phase</w:t>
      </w:r>
      <w:r>
        <w:rPr>
          <w:spacing w:val="-6"/>
        </w:rPr>
        <w:t xml:space="preserve"> </w:t>
      </w:r>
      <w:r>
        <w:t>of Foundational Supports. Together with Australian Government funding, up to</w:t>
      </w:r>
    </w:p>
    <w:p w14:paraId="56AE6E20" w14:textId="77777777" w:rsidR="00F34A36" w:rsidRDefault="00842BCA">
      <w:pPr>
        <w:pStyle w:val="BodyText"/>
        <w:spacing w:line="304" w:lineRule="auto"/>
      </w:pPr>
      <w:r>
        <w:t>$1.074</w:t>
      </w:r>
      <w:r>
        <w:rPr>
          <w:spacing w:val="-7"/>
        </w:rPr>
        <w:t xml:space="preserve"> </w:t>
      </w:r>
      <w:r>
        <w:t>billion</w:t>
      </w:r>
      <w:r>
        <w:rPr>
          <w:spacing w:val="-7"/>
        </w:rPr>
        <w:t xml:space="preserve"> </w:t>
      </w:r>
      <w:r>
        <w:t>will</w:t>
      </w:r>
      <w:r>
        <w:rPr>
          <w:spacing w:val="-7"/>
        </w:rPr>
        <w:t xml:space="preserve"> </w:t>
      </w:r>
      <w:r>
        <w:t>be</w:t>
      </w:r>
      <w:r>
        <w:rPr>
          <w:spacing w:val="-7"/>
        </w:rPr>
        <w:t xml:space="preserve"> </w:t>
      </w:r>
      <w:r>
        <w:t>available</w:t>
      </w:r>
      <w:r>
        <w:rPr>
          <w:spacing w:val="-7"/>
        </w:rPr>
        <w:t xml:space="preserve"> </w:t>
      </w:r>
      <w:r>
        <w:t>for</w:t>
      </w:r>
      <w:r>
        <w:rPr>
          <w:spacing w:val="-10"/>
        </w:rPr>
        <w:t xml:space="preserve"> </w:t>
      </w:r>
      <w:r>
        <w:t>Thriving Kids services in NSW.</w:t>
      </w:r>
    </w:p>
    <w:p w14:paraId="56AE6E21" w14:textId="77777777" w:rsidR="00F34A36" w:rsidRDefault="00842BCA">
      <w:pPr>
        <w:pStyle w:val="BodyText"/>
        <w:spacing w:before="224" w:line="304" w:lineRule="auto"/>
      </w:pPr>
      <w:r>
        <w:t>This was an important step, but there is much more to do. Thriving Kids is only the first phase of Foundational Supports, and significant</w:t>
      </w:r>
      <w:r>
        <w:rPr>
          <w:spacing w:val="-8"/>
        </w:rPr>
        <w:t xml:space="preserve"> </w:t>
      </w:r>
      <w:r>
        <w:t>questions</w:t>
      </w:r>
      <w:r>
        <w:rPr>
          <w:spacing w:val="-8"/>
        </w:rPr>
        <w:t xml:space="preserve"> </w:t>
      </w:r>
      <w:r>
        <w:t>remain</w:t>
      </w:r>
      <w:r>
        <w:rPr>
          <w:spacing w:val="-8"/>
        </w:rPr>
        <w:t xml:space="preserve"> </w:t>
      </w:r>
      <w:r>
        <w:t>about</w:t>
      </w:r>
      <w:r>
        <w:rPr>
          <w:spacing w:val="-8"/>
        </w:rPr>
        <w:t xml:space="preserve"> </w:t>
      </w:r>
      <w:r>
        <w:t>what</w:t>
      </w:r>
      <w:r>
        <w:rPr>
          <w:spacing w:val="-8"/>
        </w:rPr>
        <w:t xml:space="preserve"> </w:t>
      </w:r>
      <w:r>
        <w:t>will be</w:t>
      </w:r>
      <w:r>
        <w:rPr>
          <w:spacing w:val="-2"/>
        </w:rPr>
        <w:t xml:space="preserve"> </w:t>
      </w:r>
      <w:r>
        <w:t>available</w:t>
      </w:r>
      <w:r>
        <w:rPr>
          <w:spacing w:val="-2"/>
        </w:rPr>
        <w:t xml:space="preserve"> </w:t>
      </w:r>
      <w:r>
        <w:t>for</w:t>
      </w:r>
      <w:r>
        <w:rPr>
          <w:spacing w:val="-2"/>
        </w:rPr>
        <w:t xml:space="preserve"> </w:t>
      </w:r>
      <w:r>
        <w:t>other</w:t>
      </w:r>
      <w:r>
        <w:rPr>
          <w:spacing w:val="-2"/>
        </w:rPr>
        <w:t xml:space="preserve"> </w:t>
      </w:r>
      <w:r>
        <w:t>people</w:t>
      </w:r>
      <w:r>
        <w:rPr>
          <w:spacing w:val="-2"/>
        </w:rPr>
        <w:t xml:space="preserve"> </w:t>
      </w:r>
      <w:r>
        <w:t>with</w:t>
      </w:r>
      <w:r>
        <w:rPr>
          <w:spacing w:val="-2"/>
        </w:rPr>
        <w:t xml:space="preserve"> </w:t>
      </w:r>
      <w:r>
        <w:t>disability, who will be able to access it and whether supports will be available when and where people need them.</w:t>
      </w:r>
    </w:p>
    <w:p w14:paraId="56AE6E22" w14:textId="77777777" w:rsidR="00F34A36" w:rsidRDefault="00842BCA">
      <w:pPr>
        <w:pStyle w:val="BodyText"/>
        <w:spacing w:before="223" w:line="304" w:lineRule="auto"/>
        <w:ind w:right="68"/>
      </w:pPr>
      <w:r>
        <w:t>PWDA’s</w:t>
      </w:r>
      <w:r>
        <w:rPr>
          <w:spacing w:val="-10"/>
        </w:rPr>
        <w:t xml:space="preserve"> </w:t>
      </w:r>
      <w:r>
        <w:t>position</w:t>
      </w:r>
      <w:r>
        <w:rPr>
          <w:spacing w:val="-10"/>
        </w:rPr>
        <w:t xml:space="preserve"> </w:t>
      </w:r>
      <w:r>
        <w:t>is</w:t>
      </w:r>
      <w:r>
        <w:rPr>
          <w:spacing w:val="-10"/>
        </w:rPr>
        <w:t xml:space="preserve"> </w:t>
      </w:r>
      <w:r>
        <w:t>clear:</w:t>
      </w:r>
      <w:r>
        <w:rPr>
          <w:spacing w:val="-10"/>
        </w:rPr>
        <w:t xml:space="preserve"> </w:t>
      </w:r>
      <w:r>
        <w:t>no</w:t>
      </w:r>
      <w:r>
        <w:rPr>
          <w:spacing w:val="-10"/>
        </w:rPr>
        <w:t xml:space="preserve"> </w:t>
      </w:r>
      <w:r>
        <w:t>one</w:t>
      </w:r>
      <w:r>
        <w:rPr>
          <w:spacing w:val="-10"/>
        </w:rPr>
        <w:t xml:space="preserve"> </w:t>
      </w:r>
      <w:r>
        <w:t>should lose essential disability supports before</w:t>
      </w:r>
    </w:p>
    <w:p w14:paraId="56AE6E23" w14:textId="77777777" w:rsidR="00F34A36" w:rsidRDefault="00842BCA">
      <w:pPr>
        <w:pStyle w:val="BodyText"/>
        <w:spacing w:before="72" w:line="304" w:lineRule="auto"/>
        <w:ind w:right="433"/>
      </w:pPr>
      <w:r>
        <w:br w:type="column"/>
      </w:r>
      <w:r>
        <w:t>suitable alternatives are in place and meeting their needs. We will continue pushing</w:t>
      </w:r>
      <w:r>
        <w:rPr>
          <w:spacing w:val="-4"/>
        </w:rPr>
        <w:t xml:space="preserve"> </w:t>
      </w:r>
      <w:r>
        <w:t>governments</w:t>
      </w:r>
      <w:r>
        <w:rPr>
          <w:spacing w:val="-4"/>
        </w:rPr>
        <w:t xml:space="preserve"> </w:t>
      </w:r>
      <w:r>
        <w:t>to</w:t>
      </w:r>
      <w:r>
        <w:rPr>
          <w:spacing w:val="-4"/>
        </w:rPr>
        <w:t xml:space="preserve"> </w:t>
      </w:r>
      <w:r>
        <w:t>build</w:t>
      </w:r>
      <w:r>
        <w:rPr>
          <w:spacing w:val="-4"/>
        </w:rPr>
        <w:t xml:space="preserve"> </w:t>
      </w:r>
      <w:r>
        <w:t>a</w:t>
      </w:r>
      <w:r>
        <w:rPr>
          <w:spacing w:val="-4"/>
        </w:rPr>
        <w:t xml:space="preserve"> </w:t>
      </w:r>
      <w:r>
        <w:t>strong system of Foundational Supports for children,</w:t>
      </w:r>
      <w:r>
        <w:rPr>
          <w:spacing w:val="-7"/>
        </w:rPr>
        <w:t xml:space="preserve"> </w:t>
      </w:r>
      <w:r>
        <w:t>young</w:t>
      </w:r>
      <w:r>
        <w:rPr>
          <w:spacing w:val="-7"/>
        </w:rPr>
        <w:t xml:space="preserve"> </w:t>
      </w:r>
      <w:r>
        <w:t>people</w:t>
      </w:r>
      <w:r>
        <w:rPr>
          <w:spacing w:val="-7"/>
        </w:rPr>
        <w:t xml:space="preserve"> </w:t>
      </w:r>
      <w:r>
        <w:t>and</w:t>
      </w:r>
      <w:r>
        <w:rPr>
          <w:spacing w:val="-7"/>
        </w:rPr>
        <w:t xml:space="preserve"> </w:t>
      </w:r>
      <w:r>
        <w:t>adults</w:t>
      </w:r>
      <w:r>
        <w:rPr>
          <w:spacing w:val="-7"/>
        </w:rPr>
        <w:t xml:space="preserve"> </w:t>
      </w:r>
      <w:r>
        <w:t>with disability across Australia.</w:t>
      </w:r>
    </w:p>
    <w:p w14:paraId="56AE6E24" w14:textId="77777777" w:rsidR="00F34A36" w:rsidRDefault="00F34A36">
      <w:pPr>
        <w:pStyle w:val="BodyText"/>
        <w:spacing w:before="61"/>
        <w:ind w:left="0"/>
      </w:pPr>
    </w:p>
    <w:p w14:paraId="56AE6E25" w14:textId="77777777" w:rsidR="00F34A36" w:rsidRDefault="00842BCA">
      <w:pPr>
        <w:pStyle w:val="Heading6"/>
      </w:pPr>
      <w:bookmarkStart w:id="47" w:name="Accessible_public_toilets"/>
      <w:bookmarkEnd w:id="47"/>
      <w:r>
        <w:rPr>
          <w:color w:val="00884F"/>
        </w:rPr>
        <w:t>Accessible</w:t>
      </w:r>
      <w:r>
        <w:rPr>
          <w:color w:val="00884F"/>
          <w:spacing w:val="-6"/>
        </w:rPr>
        <w:t xml:space="preserve"> </w:t>
      </w:r>
      <w:r>
        <w:rPr>
          <w:color w:val="00884F"/>
        </w:rPr>
        <w:t>public</w:t>
      </w:r>
      <w:r>
        <w:rPr>
          <w:color w:val="00884F"/>
          <w:spacing w:val="-4"/>
        </w:rPr>
        <w:t xml:space="preserve"> </w:t>
      </w:r>
      <w:r>
        <w:rPr>
          <w:color w:val="00884F"/>
          <w:spacing w:val="-2"/>
        </w:rPr>
        <w:t>toilets</w:t>
      </w:r>
    </w:p>
    <w:p w14:paraId="56AE6E26" w14:textId="77777777" w:rsidR="00F34A36" w:rsidRDefault="00842BCA">
      <w:pPr>
        <w:pStyle w:val="BodyText"/>
        <w:spacing w:before="271" w:line="309" w:lineRule="auto"/>
        <w:ind w:right="645"/>
      </w:pPr>
      <w:r>
        <w:t>Access</w:t>
      </w:r>
      <w:r>
        <w:rPr>
          <w:spacing w:val="-5"/>
        </w:rPr>
        <w:t xml:space="preserve"> </w:t>
      </w:r>
      <w:r>
        <w:t>to</w:t>
      </w:r>
      <w:r>
        <w:rPr>
          <w:spacing w:val="-5"/>
        </w:rPr>
        <w:t xml:space="preserve"> </w:t>
      </w:r>
      <w:r>
        <w:t>safe,</w:t>
      </w:r>
      <w:r>
        <w:rPr>
          <w:spacing w:val="-5"/>
        </w:rPr>
        <w:t xml:space="preserve"> </w:t>
      </w:r>
      <w:r>
        <w:t>accessible</w:t>
      </w:r>
      <w:r>
        <w:rPr>
          <w:spacing w:val="-5"/>
        </w:rPr>
        <w:t xml:space="preserve"> </w:t>
      </w:r>
      <w:r>
        <w:t>public</w:t>
      </w:r>
      <w:r>
        <w:rPr>
          <w:spacing w:val="-5"/>
        </w:rPr>
        <w:t xml:space="preserve"> </w:t>
      </w:r>
      <w:r>
        <w:t>toilets is</w:t>
      </w:r>
      <w:r>
        <w:rPr>
          <w:spacing w:val="-8"/>
        </w:rPr>
        <w:t xml:space="preserve"> </w:t>
      </w:r>
      <w:r>
        <w:t>fundamental</w:t>
      </w:r>
      <w:r>
        <w:rPr>
          <w:spacing w:val="-7"/>
        </w:rPr>
        <w:t xml:space="preserve"> </w:t>
      </w:r>
      <w:r>
        <w:t>to</w:t>
      </w:r>
      <w:r>
        <w:rPr>
          <w:spacing w:val="-7"/>
        </w:rPr>
        <w:t xml:space="preserve"> </w:t>
      </w:r>
      <w:r>
        <w:t>dignity,</w:t>
      </w:r>
      <w:r>
        <w:rPr>
          <w:spacing w:val="-7"/>
        </w:rPr>
        <w:t xml:space="preserve"> </w:t>
      </w:r>
      <w:r>
        <w:rPr>
          <w:spacing w:val="-2"/>
        </w:rPr>
        <w:t>independence</w:t>
      </w:r>
    </w:p>
    <w:p w14:paraId="56AE6E27" w14:textId="77777777" w:rsidR="00F34A36" w:rsidRDefault="00842BCA">
      <w:pPr>
        <w:pStyle w:val="BodyText"/>
        <w:spacing w:line="309" w:lineRule="auto"/>
        <w:ind w:right="140"/>
      </w:pPr>
      <w:r>
        <w:t>and community participation. Yet for many people with disability, the lack of suitable public toilets continues to limit where they can</w:t>
      </w:r>
      <w:r>
        <w:rPr>
          <w:spacing w:val="-5"/>
        </w:rPr>
        <w:t xml:space="preserve"> </w:t>
      </w:r>
      <w:r>
        <w:t>go,</w:t>
      </w:r>
      <w:r>
        <w:rPr>
          <w:spacing w:val="-5"/>
        </w:rPr>
        <w:t xml:space="preserve"> </w:t>
      </w:r>
      <w:r>
        <w:t>how</w:t>
      </w:r>
      <w:r>
        <w:rPr>
          <w:spacing w:val="-5"/>
        </w:rPr>
        <w:t xml:space="preserve"> </w:t>
      </w:r>
      <w:r>
        <w:t>long</w:t>
      </w:r>
      <w:r>
        <w:rPr>
          <w:spacing w:val="-5"/>
        </w:rPr>
        <w:t xml:space="preserve"> </w:t>
      </w:r>
      <w:r>
        <w:t>they</w:t>
      </w:r>
      <w:r>
        <w:rPr>
          <w:spacing w:val="-5"/>
        </w:rPr>
        <w:t xml:space="preserve"> </w:t>
      </w:r>
      <w:r>
        <w:t>can</w:t>
      </w:r>
      <w:r>
        <w:rPr>
          <w:spacing w:val="-5"/>
        </w:rPr>
        <w:t xml:space="preserve"> </w:t>
      </w:r>
      <w:r>
        <w:t>stay</w:t>
      </w:r>
      <w:r>
        <w:rPr>
          <w:spacing w:val="-5"/>
        </w:rPr>
        <w:t xml:space="preserve"> </w:t>
      </w:r>
      <w:r>
        <w:t>and</w:t>
      </w:r>
      <w:r>
        <w:rPr>
          <w:spacing w:val="-5"/>
        </w:rPr>
        <w:t xml:space="preserve"> </w:t>
      </w:r>
      <w:r>
        <w:t>whether they can participate in everyday life.</w:t>
      </w:r>
    </w:p>
    <w:p w14:paraId="56AE6E28" w14:textId="77777777" w:rsidR="00F34A36" w:rsidRDefault="00842BCA">
      <w:pPr>
        <w:pStyle w:val="BodyText"/>
        <w:spacing w:before="226" w:line="309" w:lineRule="auto"/>
        <w:ind w:right="262"/>
      </w:pPr>
      <w:r>
        <w:t>This year, PWDA brought the experiences of</w:t>
      </w:r>
      <w:r>
        <w:rPr>
          <w:spacing w:val="-5"/>
        </w:rPr>
        <w:t xml:space="preserve"> </w:t>
      </w:r>
      <w:r>
        <w:t>people</w:t>
      </w:r>
      <w:r>
        <w:rPr>
          <w:spacing w:val="-5"/>
        </w:rPr>
        <w:t xml:space="preserve"> </w:t>
      </w:r>
      <w:r>
        <w:t>with</w:t>
      </w:r>
      <w:r>
        <w:rPr>
          <w:spacing w:val="-5"/>
        </w:rPr>
        <w:t xml:space="preserve"> </w:t>
      </w:r>
      <w:r>
        <w:t>disability</w:t>
      </w:r>
      <w:r>
        <w:rPr>
          <w:spacing w:val="-5"/>
        </w:rPr>
        <w:t xml:space="preserve"> </w:t>
      </w:r>
      <w:r>
        <w:t>directly</w:t>
      </w:r>
      <w:r>
        <w:rPr>
          <w:spacing w:val="-5"/>
        </w:rPr>
        <w:t xml:space="preserve"> </w:t>
      </w:r>
      <w:r>
        <w:t>to</w:t>
      </w:r>
      <w:r>
        <w:rPr>
          <w:spacing w:val="-5"/>
        </w:rPr>
        <w:t xml:space="preserve"> </w:t>
      </w:r>
      <w:r>
        <w:t>the</w:t>
      </w:r>
      <w:r>
        <w:rPr>
          <w:spacing w:val="-5"/>
        </w:rPr>
        <w:t xml:space="preserve"> </w:t>
      </w:r>
      <w:r>
        <w:t>NSW Parliamentary Inquiry into public toilets through a comprehensive submission and evidence calling for a coordinated, state-wide approach to planning, building and maintaining accessible public toilets. Our recommendations included stronger co-design, legislative protections and greater government</w:t>
      </w:r>
      <w:r>
        <w:rPr>
          <w:spacing w:val="-2"/>
        </w:rPr>
        <w:t xml:space="preserve"> </w:t>
      </w:r>
      <w:r>
        <w:t>oversight</w:t>
      </w:r>
      <w:r>
        <w:rPr>
          <w:spacing w:val="-2"/>
        </w:rPr>
        <w:t xml:space="preserve"> </w:t>
      </w:r>
      <w:r>
        <w:t>to</w:t>
      </w:r>
      <w:r>
        <w:rPr>
          <w:spacing w:val="-2"/>
        </w:rPr>
        <w:t xml:space="preserve"> </w:t>
      </w:r>
      <w:r>
        <w:t>ensure</w:t>
      </w:r>
      <w:r>
        <w:rPr>
          <w:spacing w:val="-2"/>
        </w:rPr>
        <w:t xml:space="preserve"> </w:t>
      </w:r>
      <w:r>
        <w:t>accessible public toilets meet the diverse needs of people with disability.</w:t>
      </w:r>
    </w:p>
    <w:p w14:paraId="56AE6E29" w14:textId="77777777" w:rsidR="00F34A36" w:rsidRDefault="00842BCA">
      <w:pPr>
        <w:pStyle w:val="BodyText"/>
        <w:spacing w:before="226" w:line="309" w:lineRule="auto"/>
        <w:ind w:right="618"/>
      </w:pPr>
      <w:r>
        <w:t>Following the Inquiry, PWDA continued advocating for reform after the NSW Government declined to support many of the Committee’s recommendations.</w:t>
      </w:r>
    </w:p>
    <w:p w14:paraId="56AE6E2A" w14:textId="77777777" w:rsidR="00F34A36" w:rsidRDefault="00842BCA">
      <w:pPr>
        <w:pStyle w:val="BodyText"/>
        <w:spacing w:line="309" w:lineRule="auto"/>
        <w:ind w:right="217"/>
      </w:pPr>
      <w:r>
        <w:t>Through sustained media advocacy and ongoing</w:t>
      </w:r>
      <w:r>
        <w:rPr>
          <w:spacing w:val="-11"/>
        </w:rPr>
        <w:t xml:space="preserve"> </w:t>
      </w:r>
      <w:r>
        <w:t>engagement</w:t>
      </w:r>
      <w:r>
        <w:rPr>
          <w:spacing w:val="-11"/>
        </w:rPr>
        <w:t xml:space="preserve"> </w:t>
      </w:r>
      <w:r>
        <w:t>with</w:t>
      </w:r>
      <w:r>
        <w:rPr>
          <w:spacing w:val="-11"/>
        </w:rPr>
        <w:t xml:space="preserve"> </w:t>
      </w:r>
      <w:r>
        <w:t>parliamentarians, PWDA continued calling for a state-wide plan that recognises accessible public toilets as essential public infrastructure, not an optional amenity.</w:t>
      </w:r>
    </w:p>
    <w:p w14:paraId="56AE6E2B" w14:textId="77777777" w:rsidR="00F34A36" w:rsidRDefault="00F34A36">
      <w:pPr>
        <w:pStyle w:val="BodyText"/>
        <w:spacing w:line="309" w:lineRule="auto"/>
        <w:sectPr w:rsidR="00F34A36">
          <w:pgSz w:w="11910" w:h="16840"/>
          <w:pgMar w:top="1560" w:right="850" w:bottom="720" w:left="708" w:header="0" w:footer="521" w:gutter="0"/>
          <w:cols w:num="2" w:space="720" w:equalWidth="0">
            <w:col w:w="4996" w:space="163"/>
            <w:col w:w="5193"/>
          </w:cols>
        </w:sectPr>
      </w:pPr>
    </w:p>
    <w:p w14:paraId="56AE6E2C" w14:textId="77777777" w:rsidR="00F34A36" w:rsidRDefault="00842BCA">
      <w:pPr>
        <w:pStyle w:val="BodyText"/>
        <w:spacing w:before="72" w:line="309" w:lineRule="auto"/>
        <w:ind w:right="442"/>
      </w:pPr>
      <w:r>
        <w:lastRenderedPageBreak/>
        <w:t>Our advocacy was driven by the experiences of PWDA members and</w:t>
      </w:r>
      <w:r>
        <w:rPr>
          <w:spacing w:val="40"/>
        </w:rPr>
        <w:t xml:space="preserve"> </w:t>
      </w:r>
      <w:r>
        <w:t>the</w:t>
      </w:r>
      <w:r>
        <w:rPr>
          <w:spacing w:val="-14"/>
        </w:rPr>
        <w:t xml:space="preserve"> </w:t>
      </w:r>
      <w:r>
        <w:t>broader</w:t>
      </w:r>
      <w:r>
        <w:rPr>
          <w:spacing w:val="-14"/>
        </w:rPr>
        <w:t xml:space="preserve"> </w:t>
      </w:r>
      <w:r>
        <w:t>disability</w:t>
      </w:r>
      <w:r>
        <w:rPr>
          <w:spacing w:val="-14"/>
        </w:rPr>
        <w:t xml:space="preserve"> </w:t>
      </w:r>
      <w:r>
        <w:t>community,</w:t>
      </w:r>
      <w:r>
        <w:rPr>
          <w:spacing w:val="-14"/>
        </w:rPr>
        <w:t xml:space="preserve"> </w:t>
      </w:r>
      <w:r>
        <w:t>whose</w:t>
      </w:r>
    </w:p>
    <w:p w14:paraId="56AE6E2D" w14:textId="77777777" w:rsidR="00F34A36" w:rsidRDefault="00842BCA">
      <w:pPr>
        <w:pStyle w:val="BodyText"/>
        <w:spacing w:line="309" w:lineRule="auto"/>
      </w:pPr>
      <w:r>
        <w:t>stories</w:t>
      </w:r>
      <w:r>
        <w:rPr>
          <w:spacing w:val="-8"/>
        </w:rPr>
        <w:t xml:space="preserve"> </w:t>
      </w:r>
      <w:r>
        <w:t>continue</w:t>
      </w:r>
      <w:r>
        <w:rPr>
          <w:spacing w:val="-8"/>
        </w:rPr>
        <w:t xml:space="preserve"> </w:t>
      </w:r>
      <w:r>
        <w:t>to</w:t>
      </w:r>
      <w:r>
        <w:rPr>
          <w:spacing w:val="-8"/>
        </w:rPr>
        <w:t xml:space="preserve"> </w:t>
      </w:r>
      <w:r>
        <w:t>demonstrate</w:t>
      </w:r>
      <w:r>
        <w:rPr>
          <w:spacing w:val="-8"/>
        </w:rPr>
        <w:t xml:space="preserve"> </w:t>
      </w:r>
      <w:r>
        <w:t>that</w:t>
      </w:r>
      <w:r>
        <w:rPr>
          <w:spacing w:val="-8"/>
        </w:rPr>
        <w:t xml:space="preserve"> </w:t>
      </w:r>
      <w:r>
        <w:t>access to an accessible public toilet is often</w:t>
      </w:r>
    </w:p>
    <w:p w14:paraId="56AE6E2E" w14:textId="77777777" w:rsidR="00F34A36" w:rsidRDefault="00842BCA">
      <w:pPr>
        <w:pStyle w:val="BodyText"/>
      </w:pPr>
      <w:r>
        <w:t>the</w:t>
      </w:r>
      <w:r>
        <w:rPr>
          <w:spacing w:val="-10"/>
        </w:rPr>
        <w:t xml:space="preserve"> </w:t>
      </w:r>
      <w:r>
        <w:t>difference</w:t>
      </w:r>
      <w:r>
        <w:rPr>
          <w:spacing w:val="-10"/>
        </w:rPr>
        <w:t xml:space="preserve"> </w:t>
      </w:r>
      <w:r>
        <w:t>between</w:t>
      </w:r>
      <w:r>
        <w:rPr>
          <w:spacing w:val="-10"/>
        </w:rPr>
        <w:t xml:space="preserve"> </w:t>
      </w:r>
      <w:r>
        <w:t>participating</w:t>
      </w:r>
      <w:r>
        <w:rPr>
          <w:spacing w:val="-10"/>
        </w:rPr>
        <w:t xml:space="preserve"> </w:t>
      </w:r>
      <w:r>
        <w:rPr>
          <w:spacing w:val="-5"/>
        </w:rPr>
        <w:t>in</w:t>
      </w:r>
    </w:p>
    <w:p w14:paraId="56AE6E2F" w14:textId="77777777" w:rsidR="00F34A36" w:rsidRDefault="00842BCA">
      <w:pPr>
        <w:pStyle w:val="BodyText"/>
        <w:spacing w:before="80"/>
      </w:pPr>
      <w:r>
        <w:t>community</w:t>
      </w:r>
      <w:r>
        <w:rPr>
          <w:spacing w:val="-3"/>
        </w:rPr>
        <w:t xml:space="preserve"> </w:t>
      </w:r>
      <w:r>
        <w:t>life</w:t>
      </w:r>
      <w:r>
        <w:rPr>
          <w:spacing w:val="-3"/>
        </w:rPr>
        <w:t xml:space="preserve"> </w:t>
      </w:r>
      <w:r>
        <w:t>and</w:t>
      </w:r>
      <w:r>
        <w:rPr>
          <w:spacing w:val="-3"/>
        </w:rPr>
        <w:t xml:space="preserve"> </w:t>
      </w:r>
      <w:r>
        <w:t>staying</w:t>
      </w:r>
      <w:r>
        <w:rPr>
          <w:spacing w:val="-2"/>
        </w:rPr>
        <w:t xml:space="preserve"> home.</w:t>
      </w:r>
    </w:p>
    <w:p w14:paraId="56AE6E30" w14:textId="77777777" w:rsidR="00F34A36" w:rsidRDefault="00F34A36">
      <w:pPr>
        <w:pStyle w:val="BodyText"/>
        <w:spacing w:before="29"/>
        <w:ind w:left="0"/>
      </w:pPr>
    </w:p>
    <w:p w14:paraId="56AE6E31" w14:textId="77777777" w:rsidR="00F34A36" w:rsidRDefault="00842BCA">
      <w:pPr>
        <w:pStyle w:val="Heading4"/>
        <w:spacing w:before="1" w:line="249" w:lineRule="auto"/>
        <w:ind w:right="99"/>
      </w:pPr>
      <w:bookmarkStart w:id="48" w:name="International_advocacy"/>
      <w:bookmarkEnd w:id="48"/>
      <w:r>
        <w:rPr>
          <w:color w:val="005496"/>
          <w:spacing w:val="-2"/>
        </w:rPr>
        <w:t>International advocacy</w:t>
      </w:r>
    </w:p>
    <w:p w14:paraId="56AE6E32" w14:textId="77777777" w:rsidR="00F34A36" w:rsidRDefault="00842BCA">
      <w:pPr>
        <w:pStyle w:val="Heading6"/>
        <w:spacing w:before="283" w:line="259" w:lineRule="auto"/>
      </w:pPr>
      <w:bookmarkStart w:id="49" w:name="Holding_Australia_accountable"/>
      <w:bookmarkEnd w:id="49"/>
      <w:r>
        <w:rPr>
          <w:color w:val="00884F"/>
        </w:rPr>
        <w:t>Holding</w:t>
      </w:r>
      <w:r>
        <w:rPr>
          <w:color w:val="00884F"/>
          <w:spacing w:val="-27"/>
        </w:rPr>
        <w:t xml:space="preserve"> </w:t>
      </w:r>
      <w:r>
        <w:rPr>
          <w:color w:val="00884F"/>
        </w:rPr>
        <w:t xml:space="preserve">Australia </w:t>
      </w:r>
      <w:r>
        <w:rPr>
          <w:color w:val="00884F"/>
          <w:spacing w:val="-2"/>
        </w:rPr>
        <w:t>accountable</w:t>
      </w:r>
    </w:p>
    <w:p w14:paraId="56AE6E33" w14:textId="77777777" w:rsidR="00F34A36" w:rsidRDefault="00842BCA">
      <w:pPr>
        <w:pStyle w:val="BodyText"/>
        <w:spacing w:before="238" w:line="312" w:lineRule="auto"/>
        <w:ind w:right="1"/>
      </w:pPr>
      <w:r>
        <w:t>International human rights advocacy remained</w:t>
      </w:r>
      <w:r>
        <w:rPr>
          <w:spacing w:val="-9"/>
        </w:rPr>
        <w:t xml:space="preserve"> </w:t>
      </w:r>
      <w:r>
        <w:t>a</w:t>
      </w:r>
      <w:r>
        <w:rPr>
          <w:spacing w:val="-9"/>
        </w:rPr>
        <w:t xml:space="preserve"> </w:t>
      </w:r>
      <w:r>
        <w:t>key</w:t>
      </w:r>
      <w:r>
        <w:rPr>
          <w:spacing w:val="-9"/>
        </w:rPr>
        <w:t xml:space="preserve"> </w:t>
      </w:r>
      <w:r>
        <w:t>priority</w:t>
      </w:r>
      <w:r>
        <w:rPr>
          <w:spacing w:val="-9"/>
        </w:rPr>
        <w:t xml:space="preserve"> </w:t>
      </w:r>
      <w:r>
        <w:t>throughout</w:t>
      </w:r>
      <w:r>
        <w:rPr>
          <w:spacing w:val="-9"/>
        </w:rPr>
        <w:t xml:space="preserve"> </w:t>
      </w:r>
      <w:r>
        <w:t>the</w:t>
      </w:r>
      <w:r>
        <w:rPr>
          <w:spacing w:val="-9"/>
        </w:rPr>
        <w:t xml:space="preserve"> </w:t>
      </w:r>
      <w:r>
        <w:t>year. By engaging with United Nations human rights processes, PWDA worked to hold Australia accountable to its obligations under the Convention on the Rights of Persons with Disabilities (UNCRPD) and other international human rights treaties.</w:t>
      </w:r>
    </w:p>
    <w:p w14:paraId="56AE6E34" w14:textId="77777777" w:rsidR="00F34A36" w:rsidRDefault="00842BCA">
      <w:pPr>
        <w:pStyle w:val="BodyText"/>
        <w:spacing w:before="237" w:line="312" w:lineRule="auto"/>
        <w:ind w:right="234"/>
      </w:pPr>
      <w:r>
        <w:t>PWDA</w:t>
      </w:r>
      <w:r>
        <w:rPr>
          <w:spacing w:val="-17"/>
        </w:rPr>
        <w:t xml:space="preserve"> </w:t>
      </w:r>
      <w:r>
        <w:t>contributed</w:t>
      </w:r>
      <w:r>
        <w:rPr>
          <w:spacing w:val="-3"/>
        </w:rPr>
        <w:t xml:space="preserve"> </w:t>
      </w:r>
      <w:r>
        <w:t>evidence</w:t>
      </w:r>
      <w:r>
        <w:rPr>
          <w:spacing w:val="-3"/>
        </w:rPr>
        <w:t xml:space="preserve"> </w:t>
      </w:r>
      <w:r>
        <w:t>to</w:t>
      </w:r>
      <w:r>
        <w:rPr>
          <w:spacing w:val="-16"/>
        </w:rPr>
        <w:t xml:space="preserve"> </w:t>
      </w:r>
      <w:r>
        <w:t>Australia’s reviews under the International Covenant on Economic, Social and Cultural Rights and the Universal Periodic Review, working alongside disability and human rights organisations, including National Ethnic Disability Alliance and Women With Disabilities</w:t>
      </w:r>
      <w:r>
        <w:rPr>
          <w:spacing w:val="-9"/>
        </w:rPr>
        <w:t xml:space="preserve"> </w:t>
      </w:r>
      <w:r>
        <w:t>Australia, to highlight the experiences of people with disability. Our advocacy</w:t>
      </w:r>
      <w:r>
        <w:rPr>
          <w:spacing w:val="-8"/>
        </w:rPr>
        <w:t xml:space="preserve"> </w:t>
      </w:r>
      <w:r>
        <w:t>reinforced</w:t>
      </w:r>
      <w:r>
        <w:rPr>
          <w:spacing w:val="-8"/>
        </w:rPr>
        <w:t xml:space="preserve"> </w:t>
      </w:r>
      <w:r>
        <w:t>the</w:t>
      </w:r>
      <w:r>
        <w:rPr>
          <w:spacing w:val="-8"/>
        </w:rPr>
        <w:t xml:space="preserve"> </w:t>
      </w:r>
      <w:r>
        <w:t>need</w:t>
      </w:r>
      <w:r>
        <w:rPr>
          <w:spacing w:val="-8"/>
        </w:rPr>
        <w:t xml:space="preserve"> </w:t>
      </w:r>
      <w:r>
        <w:t>for</w:t>
      </w:r>
      <w:r>
        <w:rPr>
          <w:spacing w:val="-8"/>
        </w:rPr>
        <w:t xml:space="preserve"> </w:t>
      </w:r>
      <w:r>
        <w:t>stronger</w:t>
      </w:r>
    </w:p>
    <w:p w14:paraId="56AE6E35" w14:textId="77777777" w:rsidR="00F34A36" w:rsidRDefault="00842BCA">
      <w:pPr>
        <w:pStyle w:val="BodyText"/>
        <w:spacing w:before="12" w:line="312" w:lineRule="auto"/>
      </w:pPr>
      <w:r>
        <w:t>action</w:t>
      </w:r>
      <w:r>
        <w:rPr>
          <w:spacing w:val="-9"/>
        </w:rPr>
        <w:t xml:space="preserve"> </w:t>
      </w:r>
      <w:r>
        <w:t>on</w:t>
      </w:r>
      <w:r>
        <w:rPr>
          <w:spacing w:val="-9"/>
        </w:rPr>
        <w:t xml:space="preserve"> </w:t>
      </w:r>
      <w:r>
        <w:t>the</w:t>
      </w:r>
      <w:r>
        <w:rPr>
          <w:spacing w:val="-9"/>
        </w:rPr>
        <w:t xml:space="preserve"> </w:t>
      </w:r>
      <w:r>
        <w:t>Disability</w:t>
      </w:r>
      <w:r>
        <w:rPr>
          <w:spacing w:val="-9"/>
        </w:rPr>
        <w:t xml:space="preserve"> </w:t>
      </w:r>
      <w:r>
        <w:t>Royal</w:t>
      </w:r>
      <w:r>
        <w:rPr>
          <w:spacing w:val="-9"/>
        </w:rPr>
        <w:t xml:space="preserve"> </w:t>
      </w:r>
      <w:r>
        <w:t>Commission’s recommendations,</w:t>
      </w:r>
      <w:r>
        <w:rPr>
          <w:spacing w:val="-10"/>
        </w:rPr>
        <w:t xml:space="preserve"> </w:t>
      </w:r>
      <w:r>
        <w:t>NDIS</w:t>
      </w:r>
      <w:r>
        <w:rPr>
          <w:spacing w:val="-10"/>
        </w:rPr>
        <w:t xml:space="preserve"> </w:t>
      </w:r>
      <w:r>
        <w:t>reform,</w:t>
      </w:r>
      <w:r>
        <w:rPr>
          <w:spacing w:val="-10"/>
        </w:rPr>
        <w:t xml:space="preserve"> </w:t>
      </w:r>
      <w:r>
        <w:t>accessible housing, employment, education, health, social security and protection from violence and discrimination.</w:t>
      </w:r>
    </w:p>
    <w:p w14:paraId="56AE6E36" w14:textId="77777777" w:rsidR="00F34A36" w:rsidRDefault="00842BCA">
      <w:pPr>
        <w:pStyle w:val="BodyText"/>
        <w:spacing w:before="7" w:after="24"/>
        <w:ind w:left="0"/>
        <w:rPr>
          <w:sz w:val="8"/>
        </w:rPr>
      </w:pPr>
      <w:r>
        <w:br w:type="column"/>
      </w:r>
    </w:p>
    <w:p w14:paraId="56AE6E37" w14:textId="77777777" w:rsidR="00F34A36" w:rsidRDefault="00842BCA">
      <w:pPr>
        <w:ind w:left="312"/>
        <w:rPr>
          <w:sz w:val="20"/>
        </w:rPr>
      </w:pPr>
      <w:r>
        <w:rPr>
          <w:noProof/>
          <w:sz w:val="20"/>
        </w:rPr>
        <w:drawing>
          <wp:inline distT="0" distB="0" distL="0" distR="0" wp14:anchorId="56AE7556" wp14:editId="56AE7557">
            <wp:extent cx="2996459" cy="2034539"/>
            <wp:effectExtent l="0" t="0" r="0" b="0"/>
            <wp:docPr id="130" name="Image 130" descr="PWDA representatives Bobbie Trower and Lee-Anne Pringle stand behind PWDA Board Director Stephanie Travers, who is in a wheelchair, at COSP1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0" name="Image 130" descr="PWDA representatives Bobbie Trower and Lee-Anne Pringle stand behind PWDA Board Director Stephanie Travers, who is in a wheelchair, at COSP19."/>
                    <pic:cNvPicPr/>
                  </pic:nvPicPr>
                  <pic:blipFill>
                    <a:blip r:embed="rId74" cstate="print"/>
                    <a:stretch>
                      <a:fillRect/>
                    </a:stretch>
                  </pic:blipFill>
                  <pic:spPr>
                    <a:xfrm>
                      <a:off x="0" y="0"/>
                      <a:ext cx="2996459" cy="2034539"/>
                    </a:xfrm>
                    <a:prstGeom prst="rect">
                      <a:avLst/>
                    </a:prstGeom>
                  </pic:spPr>
                </pic:pic>
              </a:graphicData>
            </a:graphic>
          </wp:inline>
        </w:drawing>
      </w:r>
    </w:p>
    <w:p w14:paraId="56AE6E38" w14:textId="77777777" w:rsidR="00F34A36" w:rsidRDefault="00842BCA">
      <w:pPr>
        <w:pStyle w:val="BodyText"/>
        <w:spacing w:before="110" w:line="278" w:lineRule="auto"/>
        <w:ind w:left="722" w:right="168" w:firstLine="267"/>
        <w:jc w:val="both"/>
      </w:pPr>
      <w:r>
        <w:rPr>
          <w:color w:val="005496"/>
        </w:rPr>
        <w:t>PWDA</w:t>
      </w:r>
      <w:r>
        <w:rPr>
          <w:color w:val="005496"/>
          <w:spacing w:val="-19"/>
        </w:rPr>
        <w:t xml:space="preserve"> </w:t>
      </w:r>
      <w:r>
        <w:rPr>
          <w:color w:val="005496"/>
        </w:rPr>
        <w:t>representatives</w:t>
      </w:r>
      <w:r>
        <w:rPr>
          <w:color w:val="005496"/>
          <w:spacing w:val="-17"/>
        </w:rPr>
        <w:t xml:space="preserve"> </w:t>
      </w:r>
      <w:r>
        <w:rPr>
          <w:color w:val="005496"/>
        </w:rPr>
        <w:t>Bobbie</w:t>
      </w:r>
      <w:r>
        <w:rPr>
          <w:color w:val="005496"/>
          <w:spacing w:val="-16"/>
        </w:rPr>
        <w:t xml:space="preserve"> </w:t>
      </w:r>
      <w:r>
        <w:rPr>
          <w:color w:val="005496"/>
        </w:rPr>
        <w:t>Trower and</w:t>
      </w:r>
      <w:r>
        <w:rPr>
          <w:color w:val="005496"/>
          <w:spacing w:val="-9"/>
        </w:rPr>
        <w:t xml:space="preserve"> </w:t>
      </w:r>
      <w:r>
        <w:rPr>
          <w:color w:val="005496"/>
        </w:rPr>
        <w:t>Lee-Anne</w:t>
      </w:r>
      <w:r>
        <w:rPr>
          <w:color w:val="005496"/>
          <w:spacing w:val="-7"/>
        </w:rPr>
        <w:t xml:space="preserve"> </w:t>
      </w:r>
      <w:r>
        <w:rPr>
          <w:color w:val="005496"/>
        </w:rPr>
        <w:t>Pringle</w:t>
      </w:r>
      <w:r>
        <w:rPr>
          <w:color w:val="005496"/>
          <w:spacing w:val="-7"/>
        </w:rPr>
        <w:t xml:space="preserve"> </w:t>
      </w:r>
      <w:r>
        <w:rPr>
          <w:color w:val="005496"/>
        </w:rPr>
        <w:t>with</w:t>
      </w:r>
      <w:r>
        <w:rPr>
          <w:color w:val="005496"/>
          <w:spacing w:val="-7"/>
        </w:rPr>
        <w:t xml:space="preserve"> </w:t>
      </w:r>
      <w:r>
        <w:rPr>
          <w:color w:val="005496"/>
        </w:rPr>
        <w:t>PWDA</w:t>
      </w:r>
      <w:r>
        <w:rPr>
          <w:color w:val="005496"/>
          <w:spacing w:val="-17"/>
        </w:rPr>
        <w:t xml:space="preserve"> </w:t>
      </w:r>
      <w:r>
        <w:rPr>
          <w:color w:val="005496"/>
        </w:rPr>
        <w:t>Board Director Stephanie Travers at COSP19.</w:t>
      </w:r>
    </w:p>
    <w:p w14:paraId="56AE6E39" w14:textId="77777777" w:rsidR="00F34A36" w:rsidRDefault="00F34A36">
      <w:pPr>
        <w:pStyle w:val="BodyText"/>
        <w:spacing w:before="49"/>
        <w:ind w:left="0"/>
      </w:pPr>
    </w:p>
    <w:p w14:paraId="56AE6E3A" w14:textId="77777777" w:rsidR="00F34A36" w:rsidRDefault="00842BCA">
      <w:pPr>
        <w:pStyle w:val="BodyText"/>
        <w:spacing w:line="312" w:lineRule="auto"/>
        <w:ind w:right="205"/>
      </w:pPr>
      <w:r>
        <w:t>The recommendations arising from these reviews reinforced many of PWDA’s longstanding</w:t>
      </w:r>
      <w:r>
        <w:rPr>
          <w:spacing w:val="-11"/>
        </w:rPr>
        <w:t xml:space="preserve"> </w:t>
      </w:r>
      <w:r>
        <w:t>advocacy</w:t>
      </w:r>
      <w:r>
        <w:rPr>
          <w:spacing w:val="-11"/>
        </w:rPr>
        <w:t xml:space="preserve"> </w:t>
      </w:r>
      <w:r>
        <w:t>priorities,</w:t>
      </w:r>
      <w:r>
        <w:rPr>
          <w:spacing w:val="-11"/>
        </w:rPr>
        <w:t xml:space="preserve"> </w:t>
      </w:r>
      <w:r>
        <w:t>providing an important platform to continue pushing for change in Australia.</w:t>
      </w:r>
    </w:p>
    <w:p w14:paraId="56AE6E3B" w14:textId="77777777" w:rsidR="00F34A36" w:rsidRDefault="00F34A36">
      <w:pPr>
        <w:pStyle w:val="BodyText"/>
        <w:spacing w:before="60"/>
        <w:ind w:left="0"/>
      </w:pPr>
    </w:p>
    <w:p w14:paraId="56AE6E3C" w14:textId="77777777" w:rsidR="00F34A36" w:rsidRDefault="00842BCA">
      <w:pPr>
        <w:pStyle w:val="Heading6"/>
        <w:spacing w:line="259" w:lineRule="auto"/>
        <w:ind w:right="433"/>
      </w:pPr>
      <w:bookmarkStart w:id="50" w:name="Representing_Australians_with_disability"/>
      <w:bookmarkEnd w:id="50"/>
      <w:r>
        <w:rPr>
          <w:color w:val="00884F"/>
        </w:rPr>
        <w:t>Representing</w:t>
      </w:r>
      <w:r>
        <w:rPr>
          <w:color w:val="00884F"/>
          <w:spacing w:val="-27"/>
        </w:rPr>
        <w:t xml:space="preserve"> </w:t>
      </w:r>
      <w:r>
        <w:rPr>
          <w:color w:val="00884F"/>
        </w:rPr>
        <w:t>Australians with disability at the United Nations</w:t>
      </w:r>
    </w:p>
    <w:p w14:paraId="56AE6E3D" w14:textId="77777777" w:rsidR="00F34A36" w:rsidRDefault="00842BCA">
      <w:pPr>
        <w:pStyle w:val="BodyText"/>
        <w:spacing w:before="228" w:line="304" w:lineRule="auto"/>
        <w:ind w:right="378"/>
      </w:pPr>
      <w:r>
        <w:t>PWDA</w:t>
      </w:r>
      <w:r>
        <w:rPr>
          <w:spacing w:val="-17"/>
        </w:rPr>
        <w:t xml:space="preserve"> </w:t>
      </w:r>
      <w:r>
        <w:t>representatives</w:t>
      </w:r>
      <w:r>
        <w:rPr>
          <w:spacing w:val="-17"/>
        </w:rPr>
        <w:t xml:space="preserve"> </w:t>
      </w:r>
      <w:r>
        <w:t>Bobbie</w:t>
      </w:r>
      <w:r>
        <w:rPr>
          <w:spacing w:val="-15"/>
        </w:rPr>
        <w:t xml:space="preserve"> </w:t>
      </w:r>
      <w:r>
        <w:t>Trower</w:t>
      </w:r>
      <w:r>
        <w:rPr>
          <w:spacing w:val="-11"/>
        </w:rPr>
        <w:t xml:space="preserve"> </w:t>
      </w:r>
      <w:r>
        <w:t>and Lee-Anne Pringle represented</w:t>
      </w:r>
      <w:r>
        <w:rPr>
          <w:spacing w:val="-8"/>
        </w:rPr>
        <w:t xml:space="preserve"> </w:t>
      </w:r>
      <w:r>
        <w:t>Australians with disability at the 19th Session of the Conference of States Parties (COSP19)</w:t>
      </w:r>
      <w:r>
        <w:rPr>
          <w:spacing w:val="40"/>
        </w:rPr>
        <w:t xml:space="preserve"> </w:t>
      </w:r>
      <w:r>
        <w:t>to the United Nations Convention on the Rights of Persons with Disabilities in New York.</w:t>
      </w:r>
      <w:r>
        <w:rPr>
          <w:spacing w:val="-6"/>
        </w:rPr>
        <w:t xml:space="preserve"> </w:t>
      </w:r>
      <w:r>
        <w:t>As part of the</w:t>
      </w:r>
      <w:r>
        <w:rPr>
          <w:spacing w:val="-6"/>
        </w:rPr>
        <w:t xml:space="preserve"> </w:t>
      </w:r>
      <w:r>
        <w:t>Australian delegation,</w:t>
      </w:r>
    </w:p>
    <w:p w14:paraId="56AE6E3E" w14:textId="77777777" w:rsidR="00F34A36" w:rsidRDefault="00842BCA">
      <w:pPr>
        <w:pStyle w:val="BodyText"/>
        <w:spacing w:line="304" w:lineRule="auto"/>
        <w:ind w:right="165"/>
      </w:pPr>
      <w:r>
        <w:t>they</w:t>
      </w:r>
      <w:r>
        <w:rPr>
          <w:spacing w:val="-5"/>
        </w:rPr>
        <w:t xml:space="preserve"> </w:t>
      </w:r>
      <w:r>
        <w:t>brought</w:t>
      </w:r>
      <w:r>
        <w:rPr>
          <w:spacing w:val="-5"/>
        </w:rPr>
        <w:t xml:space="preserve"> </w:t>
      </w:r>
      <w:r>
        <w:t>the</w:t>
      </w:r>
      <w:r>
        <w:rPr>
          <w:spacing w:val="-5"/>
        </w:rPr>
        <w:t xml:space="preserve"> </w:t>
      </w:r>
      <w:r>
        <w:t>experiences,</w:t>
      </w:r>
      <w:r>
        <w:rPr>
          <w:spacing w:val="-5"/>
        </w:rPr>
        <w:t xml:space="preserve"> </w:t>
      </w:r>
      <w:r>
        <w:t>expertise</w:t>
      </w:r>
      <w:r>
        <w:rPr>
          <w:spacing w:val="-5"/>
        </w:rPr>
        <w:t xml:space="preserve"> </w:t>
      </w:r>
      <w:r>
        <w:t>and priorities</w:t>
      </w:r>
      <w:r>
        <w:rPr>
          <w:spacing w:val="-8"/>
        </w:rPr>
        <w:t xml:space="preserve"> </w:t>
      </w:r>
      <w:r>
        <w:t>of</w:t>
      </w:r>
      <w:r>
        <w:rPr>
          <w:spacing w:val="-6"/>
        </w:rPr>
        <w:t xml:space="preserve"> </w:t>
      </w:r>
      <w:r>
        <w:t>people</w:t>
      </w:r>
      <w:r>
        <w:rPr>
          <w:spacing w:val="-6"/>
        </w:rPr>
        <w:t xml:space="preserve"> </w:t>
      </w:r>
      <w:r>
        <w:t>with</w:t>
      </w:r>
      <w:r>
        <w:rPr>
          <w:spacing w:val="-6"/>
        </w:rPr>
        <w:t xml:space="preserve"> </w:t>
      </w:r>
      <w:r>
        <w:t>disability</w:t>
      </w:r>
      <w:r>
        <w:rPr>
          <w:spacing w:val="-6"/>
        </w:rPr>
        <w:t xml:space="preserve"> </w:t>
      </w:r>
      <w:r>
        <w:t>in</w:t>
      </w:r>
      <w:r>
        <w:rPr>
          <w:spacing w:val="-17"/>
        </w:rPr>
        <w:t xml:space="preserve"> </w:t>
      </w:r>
      <w:r>
        <w:t xml:space="preserve">Australia to international discussions on disability </w:t>
      </w:r>
      <w:r>
        <w:rPr>
          <w:spacing w:val="-2"/>
        </w:rPr>
        <w:t>rights.</w:t>
      </w:r>
    </w:p>
    <w:p w14:paraId="56AE6E3F" w14:textId="77777777" w:rsidR="00F34A36" w:rsidRDefault="00842BCA">
      <w:pPr>
        <w:pStyle w:val="BodyText"/>
        <w:spacing w:before="221" w:line="304" w:lineRule="auto"/>
        <w:ind w:right="271"/>
      </w:pPr>
      <w:r>
        <w:t>Throughout the conference, Bobbie and Lee-Anne</w:t>
      </w:r>
      <w:r>
        <w:rPr>
          <w:spacing w:val="-9"/>
        </w:rPr>
        <w:t xml:space="preserve"> </w:t>
      </w:r>
      <w:r>
        <w:t>delivered</w:t>
      </w:r>
      <w:r>
        <w:rPr>
          <w:spacing w:val="-9"/>
        </w:rPr>
        <w:t xml:space="preserve"> </w:t>
      </w:r>
      <w:r>
        <w:t>interventions</w:t>
      </w:r>
      <w:r>
        <w:rPr>
          <w:spacing w:val="-9"/>
        </w:rPr>
        <w:t xml:space="preserve"> </w:t>
      </w:r>
      <w:r>
        <w:t>calling</w:t>
      </w:r>
      <w:r>
        <w:rPr>
          <w:spacing w:val="-9"/>
        </w:rPr>
        <w:t xml:space="preserve"> </w:t>
      </w:r>
      <w:r>
        <w:t>for genuine co-design, the right to supported decision-making and greater recognition</w:t>
      </w:r>
    </w:p>
    <w:p w14:paraId="56AE6E40" w14:textId="77777777" w:rsidR="00F34A36" w:rsidRDefault="00F34A36">
      <w:pPr>
        <w:pStyle w:val="BodyText"/>
        <w:spacing w:line="304" w:lineRule="auto"/>
        <w:sectPr w:rsidR="00F34A36">
          <w:pgSz w:w="11910" w:h="16840"/>
          <w:pgMar w:top="1560" w:right="850" w:bottom="720" w:left="708" w:header="0" w:footer="531" w:gutter="0"/>
          <w:cols w:num="2" w:space="720" w:equalWidth="0">
            <w:col w:w="4990" w:space="169"/>
            <w:col w:w="5193"/>
          </w:cols>
        </w:sectPr>
      </w:pPr>
    </w:p>
    <w:p w14:paraId="56AE6E41" w14:textId="77777777" w:rsidR="00F34A36" w:rsidRDefault="00842BCA">
      <w:pPr>
        <w:ind w:left="312"/>
        <w:rPr>
          <w:sz w:val="20"/>
        </w:rPr>
      </w:pPr>
      <w:r>
        <w:rPr>
          <w:noProof/>
          <w:sz w:val="20"/>
        </w:rPr>
        <w:lastRenderedPageBreak/>
        <w:drawing>
          <wp:inline distT="0" distB="0" distL="0" distR="0" wp14:anchorId="56AE7558" wp14:editId="56AE7559">
            <wp:extent cx="6290773" cy="2043683"/>
            <wp:effectExtent l="0" t="0" r="0" b="0"/>
            <wp:docPr id="131" name="Image 131" descr="Six panellists sit behind name plates at a long desk for the Nothing About Us Without Us All side event at COSP19, while two sign language interpreters work behind them."/>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1" name="Image 131" descr="Six panellists sit behind name plates at a long desk for the Nothing About Us Without Us All side event at COSP19, while two sign language interpreters work behind them."/>
                    <pic:cNvPicPr/>
                  </pic:nvPicPr>
                  <pic:blipFill>
                    <a:blip r:embed="rId75" cstate="print"/>
                    <a:stretch>
                      <a:fillRect/>
                    </a:stretch>
                  </pic:blipFill>
                  <pic:spPr>
                    <a:xfrm>
                      <a:off x="0" y="0"/>
                      <a:ext cx="6290773" cy="2043683"/>
                    </a:xfrm>
                    <a:prstGeom prst="rect">
                      <a:avLst/>
                    </a:prstGeom>
                  </pic:spPr>
                </pic:pic>
              </a:graphicData>
            </a:graphic>
          </wp:inline>
        </w:drawing>
      </w:r>
    </w:p>
    <w:p w14:paraId="56AE6E42" w14:textId="77777777" w:rsidR="00F34A36" w:rsidRDefault="00842BCA">
      <w:pPr>
        <w:pStyle w:val="BodyText"/>
        <w:spacing w:before="108"/>
        <w:ind w:left="3853"/>
      </w:pPr>
      <w:r>
        <w:rPr>
          <w:color w:val="005496"/>
        </w:rPr>
        <w:t>Nothing</w:t>
      </w:r>
      <w:r>
        <w:rPr>
          <w:color w:val="005496"/>
          <w:spacing w:val="-16"/>
        </w:rPr>
        <w:t xml:space="preserve"> </w:t>
      </w:r>
      <w:r>
        <w:rPr>
          <w:color w:val="005496"/>
        </w:rPr>
        <w:t>About</w:t>
      </w:r>
      <w:r>
        <w:rPr>
          <w:color w:val="005496"/>
          <w:spacing w:val="-2"/>
        </w:rPr>
        <w:t xml:space="preserve"> </w:t>
      </w:r>
      <w:r>
        <w:rPr>
          <w:color w:val="005496"/>
        </w:rPr>
        <w:t>Us</w:t>
      </w:r>
      <w:r>
        <w:rPr>
          <w:color w:val="005496"/>
          <w:spacing w:val="-2"/>
        </w:rPr>
        <w:t xml:space="preserve"> </w:t>
      </w:r>
      <w:r>
        <w:rPr>
          <w:color w:val="005496"/>
        </w:rPr>
        <w:t>Without</w:t>
      </w:r>
      <w:r>
        <w:rPr>
          <w:color w:val="005496"/>
          <w:spacing w:val="-2"/>
        </w:rPr>
        <w:t xml:space="preserve"> </w:t>
      </w:r>
      <w:r>
        <w:rPr>
          <w:color w:val="005496"/>
        </w:rPr>
        <w:t>Us</w:t>
      </w:r>
      <w:r>
        <w:rPr>
          <w:color w:val="005496"/>
          <w:spacing w:val="-15"/>
        </w:rPr>
        <w:t xml:space="preserve"> </w:t>
      </w:r>
      <w:r>
        <w:rPr>
          <w:color w:val="005496"/>
        </w:rPr>
        <w:t>All</w:t>
      </w:r>
      <w:r>
        <w:rPr>
          <w:color w:val="005496"/>
          <w:spacing w:val="-2"/>
        </w:rPr>
        <w:t xml:space="preserve"> </w:t>
      </w:r>
      <w:r>
        <w:rPr>
          <w:color w:val="005496"/>
        </w:rPr>
        <w:t>COSP19</w:t>
      </w:r>
      <w:r>
        <w:rPr>
          <w:color w:val="005496"/>
          <w:spacing w:val="-2"/>
        </w:rPr>
        <w:t xml:space="preserve"> </w:t>
      </w:r>
      <w:r>
        <w:rPr>
          <w:color w:val="005496"/>
        </w:rPr>
        <w:t>side</w:t>
      </w:r>
      <w:r>
        <w:rPr>
          <w:color w:val="005496"/>
          <w:spacing w:val="-2"/>
        </w:rPr>
        <w:t xml:space="preserve"> </w:t>
      </w:r>
      <w:r>
        <w:rPr>
          <w:color w:val="005496"/>
        </w:rPr>
        <w:t>event</w:t>
      </w:r>
      <w:r>
        <w:rPr>
          <w:color w:val="005496"/>
          <w:spacing w:val="-1"/>
        </w:rPr>
        <w:t xml:space="preserve"> </w:t>
      </w:r>
      <w:r>
        <w:rPr>
          <w:color w:val="005496"/>
          <w:spacing w:val="-2"/>
        </w:rPr>
        <w:t>panel.</w:t>
      </w:r>
    </w:p>
    <w:p w14:paraId="56AE6E43" w14:textId="77777777" w:rsidR="00F34A36" w:rsidRDefault="00F34A36">
      <w:pPr>
        <w:pStyle w:val="BodyText"/>
        <w:spacing w:before="82"/>
        <w:ind w:left="0"/>
        <w:rPr>
          <w:sz w:val="20"/>
        </w:rPr>
      </w:pPr>
    </w:p>
    <w:p w14:paraId="56AE6E44" w14:textId="77777777" w:rsidR="00F34A36" w:rsidRDefault="00F34A36">
      <w:pPr>
        <w:pStyle w:val="BodyText"/>
        <w:rPr>
          <w:sz w:val="20"/>
        </w:rPr>
        <w:sectPr w:rsidR="00F34A36">
          <w:pgSz w:w="11910" w:h="16840"/>
          <w:pgMar w:top="1680" w:right="850" w:bottom="720" w:left="708" w:header="0" w:footer="521" w:gutter="0"/>
          <w:cols w:space="720"/>
        </w:sectPr>
      </w:pPr>
    </w:p>
    <w:p w14:paraId="56AE6E45" w14:textId="77777777" w:rsidR="00F34A36" w:rsidRDefault="00842BCA">
      <w:pPr>
        <w:pStyle w:val="BodyText"/>
        <w:spacing w:before="92" w:line="304" w:lineRule="auto"/>
        <w:ind w:right="15"/>
      </w:pPr>
      <w:r>
        <w:t>of the experiences of people with disability who</w:t>
      </w:r>
      <w:r>
        <w:rPr>
          <w:spacing w:val="-7"/>
        </w:rPr>
        <w:t xml:space="preserve"> </w:t>
      </w:r>
      <w:r>
        <w:t>face</w:t>
      </w:r>
      <w:r>
        <w:rPr>
          <w:spacing w:val="-7"/>
        </w:rPr>
        <w:t xml:space="preserve"> </w:t>
      </w:r>
      <w:r>
        <w:t>multiple</w:t>
      </w:r>
      <w:r>
        <w:rPr>
          <w:spacing w:val="-7"/>
        </w:rPr>
        <w:t xml:space="preserve"> </w:t>
      </w:r>
      <w:r>
        <w:t>and</w:t>
      </w:r>
      <w:r>
        <w:rPr>
          <w:spacing w:val="-7"/>
        </w:rPr>
        <w:t xml:space="preserve"> </w:t>
      </w:r>
      <w:r>
        <w:t>intersecting</w:t>
      </w:r>
      <w:r>
        <w:rPr>
          <w:spacing w:val="-7"/>
        </w:rPr>
        <w:t xml:space="preserve"> </w:t>
      </w:r>
      <w:r>
        <w:t>forms</w:t>
      </w:r>
      <w:r>
        <w:rPr>
          <w:spacing w:val="-7"/>
        </w:rPr>
        <w:t xml:space="preserve"> </w:t>
      </w:r>
      <w:r>
        <w:t>of discrimination. Their message was clear: people with disability must be involved</w:t>
      </w:r>
    </w:p>
    <w:p w14:paraId="56AE6E46" w14:textId="77777777" w:rsidR="00F34A36" w:rsidRDefault="00842BCA">
      <w:pPr>
        <w:pStyle w:val="BodyText"/>
        <w:spacing w:line="304" w:lineRule="auto"/>
        <w:ind w:right="15"/>
      </w:pPr>
      <w:r>
        <w:t>in decisions that affect our lives, from identifying problems through to designing solutions,</w:t>
      </w:r>
      <w:r>
        <w:rPr>
          <w:spacing w:val="-10"/>
        </w:rPr>
        <w:t xml:space="preserve"> </w:t>
      </w:r>
      <w:r>
        <w:t>making</w:t>
      </w:r>
      <w:r>
        <w:rPr>
          <w:spacing w:val="-10"/>
        </w:rPr>
        <w:t xml:space="preserve"> </w:t>
      </w:r>
      <w:r>
        <w:t>decisions</w:t>
      </w:r>
      <w:r>
        <w:rPr>
          <w:spacing w:val="-10"/>
        </w:rPr>
        <w:t xml:space="preserve"> </w:t>
      </w:r>
      <w:r>
        <w:t>and</w:t>
      </w:r>
      <w:r>
        <w:rPr>
          <w:spacing w:val="-10"/>
        </w:rPr>
        <w:t xml:space="preserve"> </w:t>
      </w:r>
      <w:r>
        <w:t xml:space="preserve">reviewing </w:t>
      </w:r>
      <w:r>
        <w:rPr>
          <w:spacing w:val="-2"/>
        </w:rPr>
        <w:t>outcomes.</w:t>
      </w:r>
    </w:p>
    <w:p w14:paraId="56AE6E47" w14:textId="77777777" w:rsidR="00F34A36" w:rsidRDefault="00842BCA">
      <w:pPr>
        <w:pStyle w:val="BodyText"/>
        <w:spacing w:before="223" w:line="307" w:lineRule="auto"/>
        <w:ind w:right="189"/>
      </w:pPr>
      <w:r>
        <w:t>Together with the Australian Government Department of Health, Disability and Ageing,</w:t>
      </w:r>
      <w:r>
        <w:rPr>
          <w:spacing w:val="-16"/>
        </w:rPr>
        <w:t xml:space="preserve"> </w:t>
      </w:r>
      <w:r>
        <w:t>Women</w:t>
      </w:r>
      <w:r>
        <w:rPr>
          <w:spacing w:val="-10"/>
        </w:rPr>
        <w:t xml:space="preserve"> </w:t>
      </w:r>
      <w:r>
        <w:t>With</w:t>
      </w:r>
      <w:r>
        <w:rPr>
          <w:spacing w:val="-11"/>
        </w:rPr>
        <w:t xml:space="preserve"> </w:t>
      </w:r>
      <w:r>
        <w:t>Disabilities</w:t>
      </w:r>
      <w:r>
        <w:rPr>
          <w:spacing w:val="-17"/>
        </w:rPr>
        <w:t xml:space="preserve"> </w:t>
      </w:r>
      <w:r>
        <w:t>Australia, the International Disability Alliance, the</w:t>
      </w:r>
      <w:r>
        <w:rPr>
          <w:spacing w:val="40"/>
        </w:rPr>
        <w:t xml:space="preserve"> </w:t>
      </w:r>
      <w:r>
        <w:t>UN Global Disability Fund and the Pacific Disability Forum, PWDA co-hosted</w:t>
      </w:r>
    </w:p>
    <w:p w14:paraId="56AE6E48" w14:textId="77777777" w:rsidR="00F34A36" w:rsidRDefault="00842BCA">
      <w:pPr>
        <w:pStyle w:val="BodyText"/>
        <w:spacing w:before="1" w:line="312" w:lineRule="auto"/>
        <w:ind w:right="15"/>
      </w:pPr>
      <w:r>
        <w:t>Australia’s</w:t>
      </w:r>
      <w:r>
        <w:rPr>
          <w:spacing w:val="-11"/>
        </w:rPr>
        <w:t xml:space="preserve"> </w:t>
      </w:r>
      <w:r>
        <w:t>official</w:t>
      </w:r>
      <w:r>
        <w:rPr>
          <w:spacing w:val="-10"/>
        </w:rPr>
        <w:t xml:space="preserve"> </w:t>
      </w:r>
      <w:r>
        <w:t>side</w:t>
      </w:r>
      <w:r>
        <w:rPr>
          <w:spacing w:val="-10"/>
        </w:rPr>
        <w:t xml:space="preserve"> </w:t>
      </w:r>
      <w:r>
        <w:t>event,</w:t>
      </w:r>
      <w:r>
        <w:rPr>
          <w:spacing w:val="-10"/>
        </w:rPr>
        <w:t xml:space="preserve"> </w:t>
      </w:r>
      <w:r>
        <w:rPr>
          <w:i/>
        </w:rPr>
        <w:t>Nothing</w:t>
      </w:r>
      <w:r>
        <w:rPr>
          <w:i/>
          <w:spacing w:val="-17"/>
        </w:rPr>
        <w:t xml:space="preserve"> </w:t>
      </w:r>
      <w:r>
        <w:rPr>
          <w:i/>
        </w:rPr>
        <w:t>About Us Without Us</w:t>
      </w:r>
      <w:r>
        <w:rPr>
          <w:i/>
          <w:spacing w:val="-6"/>
        </w:rPr>
        <w:t xml:space="preserve"> </w:t>
      </w:r>
      <w:r>
        <w:rPr>
          <w:i/>
        </w:rPr>
        <w:t>All</w:t>
      </w:r>
      <w:r>
        <w:t>.</w:t>
      </w:r>
      <w:r>
        <w:rPr>
          <w:spacing w:val="-2"/>
        </w:rPr>
        <w:t xml:space="preserve"> </w:t>
      </w:r>
      <w:r>
        <w:t>The event demonstrated how genuine co-design leads to better policies, services and systems by sharing practical examples of governments working in partnership with people with disability.</w:t>
      </w:r>
    </w:p>
    <w:p w14:paraId="56AE6E49" w14:textId="77777777" w:rsidR="00F34A36" w:rsidRDefault="00842BCA">
      <w:pPr>
        <w:pStyle w:val="BodyText"/>
        <w:spacing w:before="234" w:line="312" w:lineRule="auto"/>
        <w:ind w:right="15"/>
      </w:pPr>
      <w:r>
        <w:t>By representing our members on the international stage, PWDA</w:t>
      </w:r>
      <w:r>
        <w:rPr>
          <w:spacing w:val="-10"/>
        </w:rPr>
        <w:t xml:space="preserve"> </w:t>
      </w:r>
      <w:r>
        <w:t>helped ensure the voices of people with disability in Australia informed international human rights</w:t>
      </w:r>
      <w:r>
        <w:rPr>
          <w:spacing w:val="-10"/>
        </w:rPr>
        <w:t xml:space="preserve"> </w:t>
      </w:r>
      <w:r>
        <w:t>discussions</w:t>
      </w:r>
      <w:r>
        <w:rPr>
          <w:spacing w:val="-10"/>
        </w:rPr>
        <w:t xml:space="preserve"> </w:t>
      </w:r>
      <w:r>
        <w:t>while</w:t>
      </w:r>
      <w:r>
        <w:rPr>
          <w:spacing w:val="-10"/>
        </w:rPr>
        <w:t xml:space="preserve"> </w:t>
      </w:r>
      <w:r>
        <w:t>strengthening</w:t>
      </w:r>
      <w:r>
        <w:rPr>
          <w:spacing w:val="-10"/>
        </w:rPr>
        <w:t xml:space="preserve"> </w:t>
      </w:r>
      <w:r>
        <w:t>our advocacy for change here at home.</w:t>
      </w:r>
    </w:p>
    <w:p w14:paraId="56AE6E4A" w14:textId="77777777" w:rsidR="00F34A36" w:rsidRDefault="00842BCA">
      <w:pPr>
        <w:pStyle w:val="Heading6"/>
        <w:spacing w:before="75" w:line="259" w:lineRule="auto"/>
        <w:ind w:right="433"/>
      </w:pPr>
      <w:r>
        <w:rPr>
          <w:b w:val="0"/>
        </w:rPr>
        <w:br w:type="column"/>
      </w:r>
      <w:bookmarkStart w:id="51" w:name="Recognising_the_intersection_of_disabili"/>
      <w:bookmarkEnd w:id="51"/>
      <w:r>
        <w:rPr>
          <w:color w:val="00884F"/>
        </w:rPr>
        <w:t>Recognising the intersection</w:t>
      </w:r>
      <w:r>
        <w:rPr>
          <w:color w:val="00884F"/>
          <w:spacing w:val="-18"/>
        </w:rPr>
        <w:t xml:space="preserve"> </w:t>
      </w:r>
      <w:r>
        <w:rPr>
          <w:color w:val="00884F"/>
        </w:rPr>
        <w:t>of</w:t>
      </w:r>
      <w:r>
        <w:rPr>
          <w:color w:val="00884F"/>
          <w:spacing w:val="-17"/>
        </w:rPr>
        <w:t xml:space="preserve"> </w:t>
      </w:r>
      <w:r>
        <w:rPr>
          <w:color w:val="00884F"/>
        </w:rPr>
        <w:t>disability and modern slavery</w:t>
      </w:r>
    </w:p>
    <w:p w14:paraId="56AE6E4B" w14:textId="77777777" w:rsidR="00F34A36" w:rsidRDefault="00842BCA">
      <w:pPr>
        <w:pStyle w:val="BodyText"/>
        <w:spacing w:before="238" w:line="312" w:lineRule="auto"/>
        <w:ind w:right="165"/>
      </w:pPr>
      <w:r>
        <w:t>PWDA’s</w:t>
      </w:r>
      <w:r>
        <w:rPr>
          <w:spacing w:val="-14"/>
        </w:rPr>
        <w:t xml:space="preserve"> </w:t>
      </w:r>
      <w:r>
        <w:t>sustained</w:t>
      </w:r>
      <w:r>
        <w:rPr>
          <w:spacing w:val="-14"/>
        </w:rPr>
        <w:t xml:space="preserve"> </w:t>
      </w:r>
      <w:r>
        <w:t>advocacy</w:t>
      </w:r>
      <w:r>
        <w:rPr>
          <w:spacing w:val="-14"/>
        </w:rPr>
        <w:t xml:space="preserve"> </w:t>
      </w:r>
      <w:r>
        <w:t>helped</w:t>
      </w:r>
      <w:r>
        <w:rPr>
          <w:spacing w:val="-14"/>
        </w:rPr>
        <w:t xml:space="preserve"> </w:t>
      </w:r>
      <w:r>
        <w:t>secure international recognition of the heightened risk of modern slavery faced by people</w:t>
      </w:r>
    </w:p>
    <w:p w14:paraId="56AE6E4C" w14:textId="77777777" w:rsidR="00F34A36" w:rsidRDefault="00842BCA">
      <w:pPr>
        <w:pStyle w:val="BodyText"/>
        <w:spacing w:before="4" w:line="312" w:lineRule="auto"/>
        <w:ind w:right="262"/>
      </w:pPr>
      <w:r>
        <w:t>with</w:t>
      </w:r>
      <w:r>
        <w:rPr>
          <w:spacing w:val="-9"/>
        </w:rPr>
        <w:t xml:space="preserve"> </w:t>
      </w:r>
      <w:r>
        <w:t>disability,</w:t>
      </w:r>
      <w:r>
        <w:rPr>
          <w:spacing w:val="-9"/>
        </w:rPr>
        <w:t xml:space="preserve"> </w:t>
      </w:r>
      <w:r>
        <w:t>an</w:t>
      </w:r>
      <w:r>
        <w:rPr>
          <w:spacing w:val="-9"/>
        </w:rPr>
        <w:t xml:space="preserve"> </w:t>
      </w:r>
      <w:r>
        <w:t>issue</w:t>
      </w:r>
      <w:r>
        <w:rPr>
          <w:spacing w:val="-9"/>
        </w:rPr>
        <w:t xml:space="preserve"> </w:t>
      </w:r>
      <w:r>
        <w:t>that</w:t>
      </w:r>
      <w:r>
        <w:rPr>
          <w:spacing w:val="-9"/>
        </w:rPr>
        <w:t xml:space="preserve"> </w:t>
      </w:r>
      <w:r>
        <w:t>has</w:t>
      </w:r>
      <w:r>
        <w:rPr>
          <w:spacing w:val="-9"/>
        </w:rPr>
        <w:t xml:space="preserve"> </w:t>
      </w:r>
      <w:r>
        <w:t xml:space="preserve">historically received little attention in Australia or </w:t>
      </w:r>
      <w:r>
        <w:rPr>
          <w:spacing w:val="-2"/>
        </w:rPr>
        <w:t>internationally.</w:t>
      </w:r>
    </w:p>
    <w:p w14:paraId="56AE6E4D" w14:textId="77777777" w:rsidR="00F34A36" w:rsidRDefault="00842BCA">
      <w:pPr>
        <w:pStyle w:val="BodyText"/>
        <w:spacing w:before="231" w:line="312" w:lineRule="auto"/>
        <w:ind w:right="365"/>
      </w:pPr>
      <w:r>
        <w:t>Following disability-specific submissions by PWDA and a national roundtable bringing together people with disability</w:t>
      </w:r>
      <w:r>
        <w:rPr>
          <w:spacing w:val="40"/>
        </w:rPr>
        <w:t xml:space="preserve"> </w:t>
      </w:r>
      <w:r>
        <w:t>and representative organisations, the United Nations Special Rapporteur on Contemporary</w:t>
      </w:r>
      <w:r>
        <w:rPr>
          <w:spacing w:val="-9"/>
        </w:rPr>
        <w:t xml:space="preserve"> </w:t>
      </w:r>
      <w:r>
        <w:t>Forms</w:t>
      </w:r>
      <w:r>
        <w:rPr>
          <w:spacing w:val="-9"/>
        </w:rPr>
        <w:t xml:space="preserve"> </w:t>
      </w:r>
      <w:r>
        <w:t>of</w:t>
      </w:r>
      <w:r>
        <w:rPr>
          <w:spacing w:val="-9"/>
        </w:rPr>
        <w:t xml:space="preserve"> </w:t>
      </w:r>
      <w:r>
        <w:t>Slavery</w:t>
      </w:r>
      <w:r>
        <w:rPr>
          <w:spacing w:val="-9"/>
        </w:rPr>
        <w:t xml:space="preserve"> </w:t>
      </w:r>
      <w:r>
        <w:t>dedicated part of his report on Australia to the experiences of people with disability. The report recognised the heightened risks</w:t>
      </w:r>
    </w:p>
    <w:p w14:paraId="56AE6E4E" w14:textId="77777777" w:rsidR="00F34A36" w:rsidRDefault="00842BCA">
      <w:pPr>
        <w:pStyle w:val="BodyText"/>
        <w:spacing w:before="11"/>
      </w:pPr>
      <w:r>
        <w:t>of</w:t>
      </w:r>
      <w:r>
        <w:rPr>
          <w:spacing w:val="-6"/>
        </w:rPr>
        <w:t xml:space="preserve"> </w:t>
      </w:r>
      <w:r>
        <w:t>exploitation</w:t>
      </w:r>
      <w:r>
        <w:rPr>
          <w:spacing w:val="-5"/>
        </w:rPr>
        <w:t xml:space="preserve"> </w:t>
      </w:r>
      <w:r>
        <w:t>experienced</w:t>
      </w:r>
      <w:r>
        <w:rPr>
          <w:spacing w:val="-5"/>
        </w:rPr>
        <w:t xml:space="preserve"> </w:t>
      </w:r>
      <w:r>
        <w:t>by</w:t>
      </w:r>
      <w:r>
        <w:rPr>
          <w:spacing w:val="-5"/>
        </w:rPr>
        <w:t xml:space="preserve"> </w:t>
      </w:r>
      <w:r>
        <w:rPr>
          <w:spacing w:val="-2"/>
        </w:rPr>
        <w:t>people</w:t>
      </w:r>
    </w:p>
    <w:p w14:paraId="56AE6E4F" w14:textId="77777777" w:rsidR="00F34A36" w:rsidRDefault="00842BCA">
      <w:pPr>
        <w:pStyle w:val="BodyText"/>
        <w:spacing w:before="84" w:line="312" w:lineRule="auto"/>
        <w:ind w:right="262"/>
      </w:pPr>
      <w:r>
        <w:t>with disability and reflected many of the issues</w:t>
      </w:r>
      <w:r>
        <w:rPr>
          <w:spacing w:val="-14"/>
        </w:rPr>
        <w:t xml:space="preserve"> </w:t>
      </w:r>
      <w:r>
        <w:t>consistently</w:t>
      </w:r>
      <w:r>
        <w:rPr>
          <w:spacing w:val="-14"/>
        </w:rPr>
        <w:t xml:space="preserve"> </w:t>
      </w:r>
      <w:r>
        <w:t>raised</w:t>
      </w:r>
      <w:r>
        <w:rPr>
          <w:spacing w:val="-14"/>
        </w:rPr>
        <w:t xml:space="preserve"> </w:t>
      </w:r>
      <w:r>
        <w:t>through</w:t>
      </w:r>
      <w:r>
        <w:rPr>
          <w:spacing w:val="-14"/>
        </w:rPr>
        <w:t xml:space="preserve"> </w:t>
      </w:r>
      <w:r>
        <w:t xml:space="preserve">PWDA’s </w:t>
      </w:r>
      <w:r>
        <w:rPr>
          <w:spacing w:val="-2"/>
        </w:rPr>
        <w:t>advocacy.</w:t>
      </w:r>
    </w:p>
    <w:p w14:paraId="56AE6E50" w14:textId="77777777" w:rsidR="00F34A36" w:rsidRDefault="00842BCA">
      <w:pPr>
        <w:pStyle w:val="BodyText"/>
        <w:spacing w:before="230" w:line="312" w:lineRule="auto"/>
        <w:ind w:right="165"/>
      </w:pPr>
      <w:r>
        <w:t>The report has since informed national and international</w:t>
      </w:r>
      <w:r>
        <w:rPr>
          <w:spacing w:val="-10"/>
        </w:rPr>
        <w:t xml:space="preserve"> </w:t>
      </w:r>
      <w:r>
        <w:t>efforts</w:t>
      </w:r>
      <w:r>
        <w:rPr>
          <w:spacing w:val="-10"/>
        </w:rPr>
        <w:t xml:space="preserve"> </w:t>
      </w:r>
      <w:r>
        <w:t>to</w:t>
      </w:r>
      <w:r>
        <w:rPr>
          <w:spacing w:val="-10"/>
        </w:rPr>
        <w:t xml:space="preserve"> </w:t>
      </w:r>
      <w:r>
        <w:t>strengthen</w:t>
      </w:r>
      <w:r>
        <w:rPr>
          <w:spacing w:val="-10"/>
        </w:rPr>
        <w:t xml:space="preserve"> </w:t>
      </w:r>
      <w:r>
        <w:t>responses to modern slavery. Its findings have been</w:t>
      </w:r>
    </w:p>
    <w:p w14:paraId="56AE6E51" w14:textId="77777777" w:rsidR="00F34A36" w:rsidRDefault="00F34A36">
      <w:pPr>
        <w:pStyle w:val="BodyText"/>
        <w:spacing w:line="312" w:lineRule="auto"/>
        <w:sectPr w:rsidR="00F34A36">
          <w:type w:val="continuous"/>
          <w:pgSz w:w="11910" w:h="16840"/>
          <w:pgMar w:top="740" w:right="850" w:bottom="280" w:left="708" w:header="0" w:footer="521" w:gutter="0"/>
          <w:cols w:num="2" w:space="720" w:equalWidth="0">
            <w:col w:w="5003" w:space="156"/>
            <w:col w:w="5193"/>
          </w:cols>
        </w:sectPr>
      </w:pPr>
    </w:p>
    <w:p w14:paraId="56AE6E52" w14:textId="77777777" w:rsidR="00F34A36" w:rsidRDefault="00842BCA">
      <w:pPr>
        <w:pStyle w:val="BodyText"/>
        <w:spacing w:before="72" w:line="312" w:lineRule="auto"/>
        <w:ind w:right="38"/>
      </w:pPr>
      <w:r>
        <w:lastRenderedPageBreak/>
        <w:t>referenced by the Australian Institute of Criminology and reflected in the 2025 United</w:t>
      </w:r>
      <w:r>
        <w:rPr>
          <w:spacing w:val="-11"/>
        </w:rPr>
        <w:t xml:space="preserve"> </w:t>
      </w:r>
      <w:r>
        <w:t>States</w:t>
      </w:r>
      <w:r>
        <w:rPr>
          <w:spacing w:val="-15"/>
        </w:rPr>
        <w:t xml:space="preserve"> </w:t>
      </w:r>
      <w:r>
        <w:t>Trafficking</w:t>
      </w:r>
      <w:r>
        <w:rPr>
          <w:spacing w:val="-11"/>
        </w:rPr>
        <w:t xml:space="preserve"> </w:t>
      </w:r>
      <w:r>
        <w:t>in</w:t>
      </w:r>
      <w:r>
        <w:rPr>
          <w:spacing w:val="-11"/>
        </w:rPr>
        <w:t xml:space="preserve"> </w:t>
      </w:r>
      <w:r>
        <w:t>Persons</w:t>
      </w:r>
      <w:r>
        <w:rPr>
          <w:spacing w:val="-11"/>
        </w:rPr>
        <w:t xml:space="preserve"> </w:t>
      </w:r>
      <w:r>
        <w:t>Report, helping ensure disability is increasingly recognised as a critical human rights</w:t>
      </w:r>
    </w:p>
    <w:p w14:paraId="56AE6E53" w14:textId="77777777" w:rsidR="00F34A36" w:rsidRDefault="00842BCA">
      <w:pPr>
        <w:pStyle w:val="BodyText"/>
        <w:spacing w:before="6" w:line="312" w:lineRule="auto"/>
        <w:ind w:right="38"/>
      </w:pPr>
      <w:r>
        <w:t>issue</w:t>
      </w:r>
      <w:r>
        <w:rPr>
          <w:spacing w:val="-8"/>
        </w:rPr>
        <w:t xml:space="preserve"> </w:t>
      </w:r>
      <w:r>
        <w:t>in</w:t>
      </w:r>
      <w:r>
        <w:rPr>
          <w:spacing w:val="-8"/>
        </w:rPr>
        <w:t xml:space="preserve"> </w:t>
      </w:r>
      <w:r>
        <w:t>efforts</w:t>
      </w:r>
      <w:r>
        <w:rPr>
          <w:spacing w:val="-8"/>
        </w:rPr>
        <w:t xml:space="preserve"> </w:t>
      </w:r>
      <w:r>
        <w:t>to</w:t>
      </w:r>
      <w:r>
        <w:rPr>
          <w:spacing w:val="-8"/>
        </w:rPr>
        <w:t xml:space="preserve"> </w:t>
      </w:r>
      <w:r>
        <w:t>prevent</w:t>
      </w:r>
      <w:r>
        <w:rPr>
          <w:spacing w:val="-8"/>
        </w:rPr>
        <w:t xml:space="preserve"> </w:t>
      </w:r>
      <w:r>
        <w:t>exploitation</w:t>
      </w:r>
      <w:r>
        <w:rPr>
          <w:spacing w:val="-8"/>
        </w:rPr>
        <w:t xml:space="preserve"> </w:t>
      </w:r>
      <w:r>
        <w:t xml:space="preserve">and </w:t>
      </w:r>
      <w:r>
        <w:rPr>
          <w:spacing w:val="-2"/>
        </w:rPr>
        <w:t>trafficking.</w:t>
      </w:r>
    </w:p>
    <w:p w14:paraId="56AE6E54" w14:textId="77777777" w:rsidR="00F34A36" w:rsidRDefault="00842BCA">
      <w:pPr>
        <w:spacing w:before="224" w:line="249" w:lineRule="auto"/>
        <w:ind w:left="312"/>
        <w:rPr>
          <w:rFonts w:ascii="VAG Rounded"/>
          <w:b/>
          <w:sz w:val="48"/>
        </w:rPr>
      </w:pPr>
      <w:bookmarkStart w:id="52" w:name="LGBTQIA+_advocacy_priorities"/>
      <w:bookmarkEnd w:id="52"/>
      <w:r>
        <w:rPr>
          <w:rFonts w:ascii="VAG Rounded"/>
          <w:b/>
          <w:color w:val="005496"/>
          <w:sz w:val="48"/>
        </w:rPr>
        <w:t>LGBTQIA+</w:t>
      </w:r>
      <w:r>
        <w:rPr>
          <w:rFonts w:ascii="VAG Rounded"/>
          <w:b/>
          <w:color w:val="005496"/>
          <w:spacing w:val="-33"/>
          <w:sz w:val="48"/>
        </w:rPr>
        <w:t xml:space="preserve"> </w:t>
      </w:r>
      <w:r>
        <w:rPr>
          <w:rFonts w:ascii="VAG Rounded"/>
          <w:b/>
          <w:color w:val="005496"/>
          <w:sz w:val="48"/>
        </w:rPr>
        <w:t xml:space="preserve">advocacy </w:t>
      </w:r>
      <w:r>
        <w:rPr>
          <w:rFonts w:ascii="VAG Rounded"/>
          <w:b/>
          <w:color w:val="005496"/>
          <w:spacing w:val="-2"/>
          <w:sz w:val="48"/>
        </w:rPr>
        <w:t>priorities</w:t>
      </w:r>
    </w:p>
    <w:p w14:paraId="56AE6E55" w14:textId="77777777" w:rsidR="00F34A36" w:rsidRDefault="00842BCA">
      <w:pPr>
        <w:pStyle w:val="BodyText"/>
        <w:spacing w:before="351" w:line="312" w:lineRule="auto"/>
        <w:ind w:right="328"/>
      </w:pPr>
      <w:r>
        <w:t>PWDA is funded by the Australian Government to act as the national Disability Representative Organisation for</w:t>
      </w:r>
      <w:r>
        <w:rPr>
          <w:spacing w:val="-11"/>
        </w:rPr>
        <w:t xml:space="preserve"> </w:t>
      </w:r>
      <w:r>
        <w:t>LGBTQIA+</w:t>
      </w:r>
      <w:r>
        <w:rPr>
          <w:spacing w:val="-11"/>
        </w:rPr>
        <w:t xml:space="preserve"> </w:t>
      </w:r>
      <w:r>
        <w:t>people</w:t>
      </w:r>
      <w:r>
        <w:rPr>
          <w:spacing w:val="-11"/>
        </w:rPr>
        <w:t xml:space="preserve"> </w:t>
      </w:r>
      <w:r>
        <w:t>with</w:t>
      </w:r>
      <w:r>
        <w:rPr>
          <w:spacing w:val="-11"/>
        </w:rPr>
        <w:t xml:space="preserve"> </w:t>
      </w:r>
      <w:r>
        <w:t>disability.</w:t>
      </w:r>
      <w:r>
        <w:rPr>
          <w:spacing w:val="-16"/>
        </w:rPr>
        <w:t xml:space="preserve"> </w:t>
      </w:r>
      <w:r>
        <w:t>This year we continued working to ensure the experiences and expertise of LGBTQIA+ people with disability are recognised</w:t>
      </w:r>
    </w:p>
    <w:p w14:paraId="56AE6E56" w14:textId="77777777" w:rsidR="00F34A36" w:rsidRDefault="00842BCA">
      <w:pPr>
        <w:pStyle w:val="BodyText"/>
        <w:spacing w:before="9" w:line="312" w:lineRule="auto"/>
        <w:ind w:right="38"/>
      </w:pPr>
      <w:r>
        <w:t>in</w:t>
      </w:r>
      <w:r>
        <w:rPr>
          <w:spacing w:val="-12"/>
        </w:rPr>
        <w:t xml:space="preserve"> </w:t>
      </w:r>
      <w:r>
        <w:t>policy,</w:t>
      </w:r>
      <w:r>
        <w:rPr>
          <w:spacing w:val="-12"/>
        </w:rPr>
        <w:t xml:space="preserve"> </w:t>
      </w:r>
      <w:r>
        <w:t>healthcare</w:t>
      </w:r>
      <w:r>
        <w:rPr>
          <w:spacing w:val="-12"/>
        </w:rPr>
        <w:t xml:space="preserve"> </w:t>
      </w:r>
      <w:r>
        <w:t>and</w:t>
      </w:r>
      <w:r>
        <w:rPr>
          <w:spacing w:val="-12"/>
        </w:rPr>
        <w:t xml:space="preserve"> </w:t>
      </w:r>
      <w:r>
        <w:t>human</w:t>
      </w:r>
      <w:r>
        <w:rPr>
          <w:spacing w:val="-12"/>
        </w:rPr>
        <w:t xml:space="preserve"> </w:t>
      </w:r>
      <w:r>
        <w:t xml:space="preserve">rights </w:t>
      </w:r>
      <w:r>
        <w:rPr>
          <w:spacing w:val="-2"/>
        </w:rPr>
        <w:t>advocacy.</w:t>
      </w:r>
    </w:p>
    <w:p w14:paraId="56AE6E57" w14:textId="77777777" w:rsidR="00F34A36" w:rsidRDefault="00842BCA">
      <w:pPr>
        <w:pStyle w:val="BodyText"/>
        <w:spacing w:before="229" w:line="312" w:lineRule="auto"/>
        <w:ind w:right="44"/>
      </w:pPr>
      <w:r>
        <w:t>A</w:t>
      </w:r>
      <w:r>
        <w:rPr>
          <w:spacing w:val="-17"/>
        </w:rPr>
        <w:t xml:space="preserve"> </w:t>
      </w:r>
      <w:r>
        <w:t>major</w:t>
      </w:r>
      <w:r>
        <w:rPr>
          <w:spacing w:val="-3"/>
        </w:rPr>
        <w:t xml:space="preserve"> </w:t>
      </w:r>
      <w:r>
        <w:t>milestone</w:t>
      </w:r>
      <w:r>
        <w:rPr>
          <w:spacing w:val="-4"/>
        </w:rPr>
        <w:t xml:space="preserve"> </w:t>
      </w:r>
      <w:r>
        <w:t>this</w:t>
      </w:r>
      <w:r>
        <w:rPr>
          <w:spacing w:val="-4"/>
        </w:rPr>
        <w:t xml:space="preserve"> </w:t>
      </w:r>
      <w:r>
        <w:t>year</w:t>
      </w:r>
      <w:r>
        <w:rPr>
          <w:spacing w:val="-4"/>
        </w:rPr>
        <w:t xml:space="preserve"> </w:t>
      </w:r>
      <w:r>
        <w:t>was</w:t>
      </w:r>
      <w:r>
        <w:rPr>
          <w:spacing w:val="-4"/>
        </w:rPr>
        <w:t xml:space="preserve"> </w:t>
      </w:r>
      <w:r>
        <w:t>the</w:t>
      </w:r>
      <w:r>
        <w:rPr>
          <w:spacing w:val="-4"/>
        </w:rPr>
        <w:t xml:space="preserve"> </w:t>
      </w:r>
      <w:r>
        <w:t>release of findings from PWDA’s national survey of 974 LGBTQIA+ people with disability. Co-designed</w:t>
      </w:r>
      <w:r>
        <w:rPr>
          <w:spacing w:val="-3"/>
        </w:rPr>
        <w:t xml:space="preserve"> </w:t>
      </w:r>
      <w:r>
        <w:t>with</w:t>
      </w:r>
      <w:r>
        <w:rPr>
          <w:spacing w:val="-3"/>
        </w:rPr>
        <w:t xml:space="preserve"> </w:t>
      </w:r>
      <w:r>
        <w:t>people</w:t>
      </w:r>
      <w:r>
        <w:rPr>
          <w:spacing w:val="-3"/>
        </w:rPr>
        <w:t xml:space="preserve"> </w:t>
      </w:r>
      <w:r>
        <w:t>with</w:t>
      </w:r>
      <w:r>
        <w:rPr>
          <w:spacing w:val="-3"/>
        </w:rPr>
        <w:t xml:space="preserve"> </w:t>
      </w:r>
      <w:r>
        <w:t>lived</w:t>
      </w:r>
      <w:r>
        <w:rPr>
          <w:spacing w:val="-3"/>
        </w:rPr>
        <w:t xml:space="preserve"> </w:t>
      </w:r>
      <w:r>
        <w:t>experience, the survey provides one of</w:t>
      </w:r>
      <w:r>
        <w:rPr>
          <w:spacing w:val="-7"/>
        </w:rPr>
        <w:t xml:space="preserve"> </w:t>
      </w:r>
      <w:r>
        <w:t>Australia’s most comprehensive insights into the barriers, strengths and priorities of LGBTQIA+ people with disability. The findings are already</w:t>
      </w:r>
      <w:r>
        <w:rPr>
          <w:spacing w:val="-13"/>
        </w:rPr>
        <w:t xml:space="preserve"> </w:t>
      </w:r>
      <w:r>
        <w:t>informing</w:t>
      </w:r>
      <w:r>
        <w:rPr>
          <w:spacing w:val="-13"/>
        </w:rPr>
        <w:t xml:space="preserve"> </w:t>
      </w:r>
      <w:r>
        <w:t>government</w:t>
      </w:r>
      <w:r>
        <w:rPr>
          <w:spacing w:val="-13"/>
        </w:rPr>
        <w:t xml:space="preserve"> </w:t>
      </w:r>
      <w:r>
        <w:t>engagement, national</w:t>
      </w:r>
      <w:r>
        <w:rPr>
          <w:spacing w:val="-16"/>
        </w:rPr>
        <w:t xml:space="preserve"> </w:t>
      </w:r>
      <w:r>
        <w:t>advocacy,</w:t>
      </w:r>
      <w:r>
        <w:rPr>
          <w:spacing w:val="-16"/>
        </w:rPr>
        <w:t xml:space="preserve"> </w:t>
      </w:r>
      <w:r>
        <w:t>PWDA’s</w:t>
      </w:r>
      <w:r>
        <w:rPr>
          <w:spacing w:val="-16"/>
        </w:rPr>
        <w:t xml:space="preserve"> </w:t>
      </w:r>
      <w:r>
        <w:t>policy</w:t>
      </w:r>
      <w:r>
        <w:rPr>
          <w:spacing w:val="-16"/>
        </w:rPr>
        <w:t xml:space="preserve"> </w:t>
      </w:r>
      <w:r>
        <w:t xml:space="preserve">priorities, Australia’s first LGBTQIA+ and Disability Affirming Healthcare Guidelines, and international advocacy through the United </w:t>
      </w:r>
      <w:r>
        <w:rPr>
          <w:spacing w:val="-2"/>
        </w:rPr>
        <w:t>Nations.</w:t>
      </w:r>
    </w:p>
    <w:p w14:paraId="56AE6E58" w14:textId="77777777" w:rsidR="00F34A36" w:rsidRDefault="00842BCA">
      <w:pPr>
        <w:pStyle w:val="BodyText"/>
        <w:spacing w:before="244" w:line="312" w:lineRule="auto"/>
        <w:ind w:right="254"/>
      </w:pPr>
      <w:r>
        <w:t>PWDA also continued improving access to</w:t>
      </w:r>
      <w:r>
        <w:rPr>
          <w:spacing w:val="-6"/>
        </w:rPr>
        <w:t xml:space="preserve"> </w:t>
      </w:r>
      <w:r>
        <w:t>inclusive</w:t>
      </w:r>
      <w:r>
        <w:rPr>
          <w:spacing w:val="-6"/>
        </w:rPr>
        <w:t xml:space="preserve"> </w:t>
      </w:r>
      <w:r>
        <w:t>healthcare</w:t>
      </w:r>
      <w:r>
        <w:rPr>
          <w:spacing w:val="-6"/>
        </w:rPr>
        <w:t xml:space="preserve"> </w:t>
      </w:r>
      <w:r>
        <w:t>by</w:t>
      </w:r>
      <w:r>
        <w:rPr>
          <w:spacing w:val="-6"/>
        </w:rPr>
        <w:t xml:space="preserve"> </w:t>
      </w:r>
      <w:r>
        <w:t>working</w:t>
      </w:r>
      <w:r>
        <w:rPr>
          <w:spacing w:val="-6"/>
        </w:rPr>
        <w:t xml:space="preserve"> </w:t>
      </w:r>
      <w:r>
        <w:t>with</w:t>
      </w:r>
      <w:r>
        <w:rPr>
          <w:spacing w:val="-6"/>
        </w:rPr>
        <w:t xml:space="preserve"> </w:t>
      </w:r>
      <w:r>
        <w:t>an LGBTQIA+</w:t>
      </w:r>
      <w:r>
        <w:rPr>
          <w:spacing w:val="-5"/>
        </w:rPr>
        <w:t xml:space="preserve"> </w:t>
      </w:r>
      <w:r>
        <w:t>people</w:t>
      </w:r>
      <w:r>
        <w:rPr>
          <w:spacing w:val="-2"/>
        </w:rPr>
        <w:t xml:space="preserve"> </w:t>
      </w:r>
      <w:r>
        <w:t>with</w:t>
      </w:r>
      <w:r>
        <w:rPr>
          <w:spacing w:val="-2"/>
        </w:rPr>
        <w:t xml:space="preserve"> </w:t>
      </w:r>
      <w:r>
        <w:t>disability</w:t>
      </w:r>
      <w:r>
        <w:rPr>
          <w:spacing w:val="-14"/>
        </w:rPr>
        <w:t xml:space="preserve"> </w:t>
      </w:r>
      <w:r>
        <w:rPr>
          <w:spacing w:val="-2"/>
        </w:rPr>
        <w:t>Advisory</w:t>
      </w:r>
    </w:p>
    <w:p w14:paraId="56AE6E59" w14:textId="77777777" w:rsidR="00F34A36" w:rsidRDefault="00842BCA">
      <w:pPr>
        <w:pStyle w:val="BodyText"/>
        <w:spacing w:before="72" w:line="312" w:lineRule="auto"/>
        <w:ind w:left="353" w:right="246"/>
      </w:pPr>
      <w:r>
        <w:br w:type="column"/>
      </w:r>
      <w:r>
        <w:t>Group, Inclusive Rainbow Voices, Centre for Family Research and Evaluation and healthcare partners to develop LGBTQIA+ and Disability Affirming Healthcare Guidelines. Co-designed with the community and supported by funding from nib</w:t>
      </w:r>
      <w:r>
        <w:rPr>
          <w:spacing w:val="-7"/>
        </w:rPr>
        <w:t xml:space="preserve"> </w:t>
      </w:r>
      <w:r>
        <w:t>Foundation,</w:t>
      </w:r>
      <w:r>
        <w:rPr>
          <w:spacing w:val="-7"/>
        </w:rPr>
        <w:t xml:space="preserve"> </w:t>
      </w:r>
      <w:r>
        <w:t>the</w:t>
      </w:r>
      <w:r>
        <w:rPr>
          <w:spacing w:val="-7"/>
        </w:rPr>
        <w:t xml:space="preserve"> </w:t>
      </w:r>
      <w:r>
        <w:t>national</w:t>
      </w:r>
      <w:r>
        <w:rPr>
          <w:spacing w:val="-7"/>
        </w:rPr>
        <w:t xml:space="preserve"> </w:t>
      </w:r>
      <w:r>
        <w:t>Guidelines</w:t>
      </w:r>
      <w:r>
        <w:rPr>
          <w:spacing w:val="-7"/>
        </w:rPr>
        <w:t xml:space="preserve"> </w:t>
      </w:r>
      <w:r>
        <w:t>will help</w:t>
      </w:r>
      <w:r>
        <w:rPr>
          <w:spacing w:val="-8"/>
        </w:rPr>
        <w:t xml:space="preserve"> </w:t>
      </w:r>
      <w:r>
        <w:t>healthcare</w:t>
      </w:r>
      <w:r>
        <w:rPr>
          <w:spacing w:val="-8"/>
        </w:rPr>
        <w:t xml:space="preserve"> </w:t>
      </w:r>
      <w:r>
        <w:t>professionals</w:t>
      </w:r>
      <w:r>
        <w:rPr>
          <w:spacing w:val="-8"/>
        </w:rPr>
        <w:t xml:space="preserve"> </w:t>
      </w:r>
      <w:r>
        <w:t>deliver</w:t>
      </w:r>
      <w:r>
        <w:rPr>
          <w:spacing w:val="-8"/>
        </w:rPr>
        <w:t xml:space="preserve"> </w:t>
      </w:r>
      <w:r>
        <w:t>safer, more inclusive care for LGBTQIA+ people with disability.</w:t>
      </w:r>
    </w:p>
    <w:p w14:paraId="56AE6E5A" w14:textId="77777777" w:rsidR="00F34A36" w:rsidRDefault="00842BCA">
      <w:pPr>
        <w:pStyle w:val="BodyText"/>
        <w:spacing w:before="240" w:line="312" w:lineRule="auto"/>
        <w:ind w:left="353" w:right="167" w:hanging="1"/>
      </w:pPr>
      <w:r>
        <w:t>Throughout the year, PWDA increased the visibility of LGBTQIA+ people with disability through</w:t>
      </w:r>
      <w:r>
        <w:rPr>
          <w:spacing w:val="-9"/>
        </w:rPr>
        <w:t xml:space="preserve"> </w:t>
      </w:r>
      <w:r>
        <w:t>national</w:t>
      </w:r>
      <w:r>
        <w:rPr>
          <w:spacing w:val="-9"/>
        </w:rPr>
        <w:t xml:space="preserve"> </w:t>
      </w:r>
      <w:r>
        <w:t>and</w:t>
      </w:r>
      <w:r>
        <w:rPr>
          <w:spacing w:val="-9"/>
        </w:rPr>
        <w:t xml:space="preserve"> </w:t>
      </w:r>
      <w:r>
        <w:t>international</w:t>
      </w:r>
      <w:r>
        <w:rPr>
          <w:spacing w:val="-9"/>
        </w:rPr>
        <w:t xml:space="preserve"> </w:t>
      </w:r>
      <w:r>
        <w:t>advocacy, including representing LGBTQIA+ people with</w:t>
      </w:r>
      <w:r>
        <w:rPr>
          <w:spacing w:val="-6"/>
        </w:rPr>
        <w:t xml:space="preserve"> </w:t>
      </w:r>
      <w:r>
        <w:t>disability</w:t>
      </w:r>
      <w:r>
        <w:rPr>
          <w:spacing w:val="-6"/>
        </w:rPr>
        <w:t xml:space="preserve"> </w:t>
      </w:r>
      <w:r>
        <w:t>at</w:t>
      </w:r>
      <w:r>
        <w:rPr>
          <w:spacing w:val="-6"/>
        </w:rPr>
        <w:t xml:space="preserve"> </w:t>
      </w:r>
      <w:r>
        <w:t>the</w:t>
      </w:r>
      <w:r>
        <w:rPr>
          <w:spacing w:val="-6"/>
        </w:rPr>
        <w:t xml:space="preserve"> </w:t>
      </w:r>
      <w:r>
        <w:t>United</w:t>
      </w:r>
      <w:r>
        <w:rPr>
          <w:spacing w:val="-6"/>
        </w:rPr>
        <w:t xml:space="preserve"> </w:t>
      </w:r>
      <w:r>
        <w:t>Nations,</w:t>
      </w:r>
      <w:r>
        <w:rPr>
          <w:spacing w:val="-6"/>
        </w:rPr>
        <w:t xml:space="preserve"> </w:t>
      </w:r>
      <w:r>
        <w:t>creating opportunities for LGBTQIA+ people with</w:t>
      </w:r>
    </w:p>
    <w:p w14:paraId="56AE6E5B" w14:textId="77777777" w:rsidR="00F34A36" w:rsidRDefault="00842BCA">
      <w:pPr>
        <w:pStyle w:val="BodyText"/>
        <w:spacing w:before="213"/>
        <w:ind w:left="0"/>
        <w:rPr>
          <w:sz w:val="20"/>
        </w:rPr>
      </w:pPr>
      <w:r>
        <w:rPr>
          <w:noProof/>
          <w:sz w:val="20"/>
        </w:rPr>
        <w:drawing>
          <wp:anchor distT="0" distB="0" distL="0" distR="0" simplePos="0" relativeHeight="487609344" behindDoc="1" locked="0" layoutInCell="1" allowOverlap="1" wp14:anchorId="56AE755A" wp14:editId="4CEF9781">
            <wp:simplePos x="0" y="0"/>
            <wp:positionH relativeFrom="page">
              <wp:posOffset>3924000</wp:posOffset>
            </wp:positionH>
            <wp:positionV relativeFrom="paragraph">
              <wp:posOffset>296905</wp:posOffset>
            </wp:positionV>
            <wp:extent cx="2997866" cy="1805939"/>
            <wp:effectExtent l="0" t="0" r="0" b="0"/>
            <wp:wrapTopAndBottom/>
            <wp:docPr id="132" name="Image 132" descr="PWDA members participating in the 2026 Sydney Gay and Lesbian Mardi Gras Para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2" name="Image 132" descr="PWDA members participating in the 2026 Sydney Gay and Lesbian Mardi Gras Parade."/>
                    <pic:cNvPicPr/>
                  </pic:nvPicPr>
                  <pic:blipFill>
                    <a:blip r:embed="rId76" cstate="print"/>
                    <a:stretch>
                      <a:fillRect/>
                    </a:stretch>
                  </pic:blipFill>
                  <pic:spPr>
                    <a:xfrm>
                      <a:off x="0" y="0"/>
                      <a:ext cx="2997866" cy="1805939"/>
                    </a:xfrm>
                    <a:prstGeom prst="rect">
                      <a:avLst/>
                    </a:prstGeom>
                  </pic:spPr>
                </pic:pic>
              </a:graphicData>
            </a:graphic>
          </wp:anchor>
        </w:drawing>
      </w:r>
    </w:p>
    <w:p w14:paraId="56AE6E5C" w14:textId="77777777" w:rsidR="00F34A36" w:rsidRDefault="00842BCA">
      <w:pPr>
        <w:pStyle w:val="BodyText"/>
        <w:spacing w:before="107" w:line="278" w:lineRule="auto"/>
        <w:ind w:right="170" w:firstLine="446"/>
        <w:jc w:val="right"/>
      </w:pPr>
      <w:r>
        <w:rPr>
          <w:color w:val="005496"/>
          <w:spacing w:val="-2"/>
        </w:rPr>
        <w:t>PWDA</w:t>
      </w:r>
      <w:r>
        <w:rPr>
          <w:color w:val="005496"/>
          <w:spacing w:val="-18"/>
        </w:rPr>
        <w:t xml:space="preserve"> </w:t>
      </w:r>
      <w:r>
        <w:rPr>
          <w:color w:val="005496"/>
          <w:spacing w:val="-2"/>
        </w:rPr>
        <w:t>members</w:t>
      </w:r>
      <w:r>
        <w:rPr>
          <w:color w:val="005496"/>
          <w:spacing w:val="-15"/>
        </w:rPr>
        <w:t xml:space="preserve"> </w:t>
      </w:r>
      <w:r>
        <w:rPr>
          <w:color w:val="005496"/>
          <w:spacing w:val="-2"/>
        </w:rPr>
        <w:t>participating</w:t>
      </w:r>
      <w:r>
        <w:rPr>
          <w:color w:val="005496"/>
          <w:spacing w:val="-14"/>
        </w:rPr>
        <w:t xml:space="preserve"> </w:t>
      </w:r>
      <w:r>
        <w:rPr>
          <w:color w:val="005496"/>
          <w:spacing w:val="-2"/>
        </w:rPr>
        <w:t>in</w:t>
      </w:r>
      <w:r>
        <w:rPr>
          <w:color w:val="005496"/>
          <w:spacing w:val="-11"/>
        </w:rPr>
        <w:t xml:space="preserve"> </w:t>
      </w:r>
      <w:r>
        <w:rPr>
          <w:color w:val="005496"/>
          <w:spacing w:val="-2"/>
        </w:rPr>
        <w:t>the</w:t>
      </w:r>
      <w:r>
        <w:rPr>
          <w:color w:val="005496"/>
          <w:spacing w:val="-12"/>
        </w:rPr>
        <w:t xml:space="preserve"> </w:t>
      </w:r>
      <w:r>
        <w:rPr>
          <w:color w:val="005496"/>
          <w:spacing w:val="-2"/>
        </w:rPr>
        <w:t xml:space="preserve">2026 </w:t>
      </w:r>
      <w:r>
        <w:rPr>
          <w:color w:val="005496"/>
        </w:rPr>
        <w:t>Sydney</w:t>
      </w:r>
      <w:r>
        <w:rPr>
          <w:color w:val="005496"/>
          <w:spacing w:val="-16"/>
        </w:rPr>
        <w:t xml:space="preserve"> </w:t>
      </w:r>
      <w:r>
        <w:rPr>
          <w:color w:val="005496"/>
        </w:rPr>
        <w:t>Gay</w:t>
      </w:r>
      <w:r>
        <w:rPr>
          <w:color w:val="005496"/>
          <w:spacing w:val="-16"/>
        </w:rPr>
        <w:t xml:space="preserve"> </w:t>
      </w:r>
      <w:r>
        <w:rPr>
          <w:color w:val="005496"/>
        </w:rPr>
        <w:t>and</w:t>
      </w:r>
      <w:r>
        <w:rPr>
          <w:color w:val="005496"/>
          <w:spacing w:val="-16"/>
        </w:rPr>
        <w:t xml:space="preserve"> </w:t>
      </w:r>
      <w:r>
        <w:rPr>
          <w:color w:val="005496"/>
        </w:rPr>
        <w:t>Lesbian</w:t>
      </w:r>
      <w:r>
        <w:rPr>
          <w:color w:val="005496"/>
          <w:spacing w:val="-16"/>
        </w:rPr>
        <w:t xml:space="preserve"> </w:t>
      </w:r>
      <w:r>
        <w:rPr>
          <w:color w:val="005496"/>
        </w:rPr>
        <w:t>Mardi</w:t>
      </w:r>
      <w:r>
        <w:rPr>
          <w:color w:val="005496"/>
          <w:spacing w:val="-16"/>
        </w:rPr>
        <w:t xml:space="preserve"> </w:t>
      </w:r>
      <w:r>
        <w:rPr>
          <w:color w:val="005496"/>
        </w:rPr>
        <w:t>Gras</w:t>
      </w:r>
      <w:r>
        <w:rPr>
          <w:color w:val="005496"/>
          <w:spacing w:val="-16"/>
        </w:rPr>
        <w:t xml:space="preserve"> </w:t>
      </w:r>
      <w:r>
        <w:rPr>
          <w:color w:val="005496"/>
          <w:spacing w:val="-2"/>
        </w:rPr>
        <w:t>Parade.</w:t>
      </w:r>
    </w:p>
    <w:p w14:paraId="56AE6E5D" w14:textId="77777777" w:rsidR="00F34A36" w:rsidRDefault="00842BCA">
      <w:pPr>
        <w:pStyle w:val="BodyText"/>
        <w:spacing w:before="3"/>
        <w:ind w:left="0"/>
        <w:rPr>
          <w:sz w:val="14"/>
        </w:rPr>
      </w:pPr>
      <w:r>
        <w:rPr>
          <w:noProof/>
          <w:sz w:val="14"/>
        </w:rPr>
        <w:drawing>
          <wp:anchor distT="0" distB="0" distL="0" distR="0" simplePos="0" relativeHeight="487609856" behindDoc="1" locked="0" layoutInCell="1" allowOverlap="1" wp14:anchorId="56AE755C" wp14:editId="769650C8">
            <wp:simplePos x="0" y="0"/>
            <wp:positionH relativeFrom="page">
              <wp:posOffset>3924000</wp:posOffset>
            </wp:positionH>
            <wp:positionV relativeFrom="paragraph">
              <wp:posOffset>119516</wp:posOffset>
            </wp:positionV>
            <wp:extent cx="2997845" cy="1805939"/>
            <wp:effectExtent l="0" t="0" r="0" b="0"/>
            <wp:wrapTopAndBottom/>
            <wp:docPr id="133" name="Image 133" descr="PWDA members participating in the 2026 Midsumma Pride March."/>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3" name="Image 133" descr="PWDA members participating in the 2026 Midsumma Pride March."/>
                    <pic:cNvPicPr/>
                  </pic:nvPicPr>
                  <pic:blipFill>
                    <a:blip r:embed="rId77" cstate="print"/>
                    <a:stretch>
                      <a:fillRect/>
                    </a:stretch>
                  </pic:blipFill>
                  <pic:spPr>
                    <a:xfrm>
                      <a:off x="0" y="0"/>
                      <a:ext cx="2997845" cy="1805939"/>
                    </a:xfrm>
                    <a:prstGeom prst="rect">
                      <a:avLst/>
                    </a:prstGeom>
                  </pic:spPr>
                </pic:pic>
              </a:graphicData>
            </a:graphic>
          </wp:anchor>
        </w:drawing>
      </w:r>
    </w:p>
    <w:p w14:paraId="56AE6E5E" w14:textId="77777777" w:rsidR="00F34A36" w:rsidRDefault="00842BCA">
      <w:pPr>
        <w:pStyle w:val="BodyText"/>
        <w:spacing w:before="223" w:line="278" w:lineRule="auto"/>
        <w:ind w:left="1917" w:right="171" w:hanging="571"/>
        <w:jc w:val="right"/>
      </w:pPr>
      <w:r>
        <w:rPr>
          <w:color w:val="005496"/>
          <w:spacing w:val="-2"/>
        </w:rPr>
        <w:t>PWDA</w:t>
      </w:r>
      <w:r>
        <w:rPr>
          <w:color w:val="005496"/>
          <w:spacing w:val="-20"/>
        </w:rPr>
        <w:t xml:space="preserve"> </w:t>
      </w:r>
      <w:r>
        <w:rPr>
          <w:color w:val="005496"/>
          <w:spacing w:val="-2"/>
        </w:rPr>
        <w:t>members</w:t>
      </w:r>
      <w:r>
        <w:rPr>
          <w:color w:val="005496"/>
          <w:spacing w:val="-15"/>
        </w:rPr>
        <w:t xml:space="preserve"> </w:t>
      </w:r>
      <w:r>
        <w:rPr>
          <w:color w:val="005496"/>
          <w:spacing w:val="-2"/>
        </w:rPr>
        <w:t>participating</w:t>
      </w:r>
      <w:r>
        <w:rPr>
          <w:color w:val="005496"/>
          <w:spacing w:val="-15"/>
        </w:rPr>
        <w:t xml:space="preserve"> </w:t>
      </w:r>
      <w:r>
        <w:rPr>
          <w:color w:val="005496"/>
          <w:spacing w:val="-2"/>
        </w:rPr>
        <w:t>in</w:t>
      </w:r>
      <w:r>
        <w:rPr>
          <w:color w:val="005496"/>
          <w:spacing w:val="-14"/>
        </w:rPr>
        <w:t xml:space="preserve"> </w:t>
      </w:r>
      <w:r>
        <w:rPr>
          <w:color w:val="005496"/>
          <w:spacing w:val="-2"/>
        </w:rPr>
        <w:t>the 2026</w:t>
      </w:r>
      <w:r>
        <w:rPr>
          <w:color w:val="005496"/>
          <w:spacing w:val="-10"/>
        </w:rPr>
        <w:t xml:space="preserve"> </w:t>
      </w:r>
      <w:r>
        <w:rPr>
          <w:color w:val="005496"/>
          <w:spacing w:val="-2"/>
        </w:rPr>
        <w:t>Midsumma</w:t>
      </w:r>
      <w:r>
        <w:rPr>
          <w:color w:val="005496"/>
          <w:spacing w:val="-8"/>
        </w:rPr>
        <w:t xml:space="preserve"> </w:t>
      </w:r>
      <w:r>
        <w:rPr>
          <w:color w:val="005496"/>
          <w:spacing w:val="-2"/>
        </w:rPr>
        <w:t>Pride</w:t>
      </w:r>
      <w:r>
        <w:rPr>
          <w:color w:val="005496"/>
          <w:spacing w:val="-7"/>
        </w:rPr>
        <w:t xml:space="preserve"> </w:t>
      </w:r>
      <w:r>
        <w:rPr>
          <w:color w:val="005496"/>
          <w:spacing w:val="-2"/>
        </w:rPr>
        <w:t>March.</w:t>
      </w:r>
    </w:p>
    <w:p w14:paraId="56AE6E5F" w14:textId="77777777" w:rsidR="00F34A36" w:rsidRDefault="00F34A36">
      <w:pPr>
        <w:pStyle w:val="BodyText"/>
        <w:spacing w:line="278" w:lineRule="auto"/>
        <w:jc w:val="right"/>
        <w:sectPr w:rsidR="00F34A36">
          <w:pgSz w:w="11910" w:h="16840"/>
          <w:pgMar w:top="1560" w:right="850" w:bottom="720" w:left="708" w:header="0" w:footer="531" w:gutter="0"/>
          <w:cols w:num="2" w:space="720" w:equalWidth="0">
            <w:col w:w="5002" w:space="115"/>
            <w:col w:w="5235"/>
          </w:cols>
        </w:sectPr>
      </w:pPr>
    </w:p>
    <w:p w14:paraId="56AE6E60" w14:textId="77777777" w:rsidR="00F34A36" w:rsidRDefault="00842BCA">
      <w:pPr>
        <w:pStyle w:val="BodyText"/>
        <w:spacing w:before="72" w:line="312" w:lineRule="auto"/>
        <w:ind w:right="38"/>
      </w:pPr>
      <w:r>
        <w:lastRenderedPageBreak/>
        <w:t>disability to participate in community activities such as Midsumma, Sydney</w:t>
      </w:r>
      <w:r>
        <w:rPr>
          <w:spacing w:val="40"/>
        </w:rPr>
        <w:t xml:space="preserve"> </w:t>
      </w:r>
      <w:r>
        <w:t>Gay</w:t>
      </w:r>
      <w:r>
        <w:rPr>
          <w:spacing w:val="-7"/>
        </w:rPr>
        <w:t xml:space="preserve"> </w:t>
      </w:r>
      <w:r>
        <w:t>and</w:t>
      </w:r>
      <w:r>
        <w:rPr>
          <w:spacing w:val="-7"/>
        </w:rPr>
        <w:t xml:space="preserve"> </w:t>
      </w:r>
      <w:r>
        <w:t>Lesbian</w:t>
      </w:r>
      <w:r>
        <w:rPr>
          <w:spacing w:val="-7"/>
        </w:rPr>
        <w:t xml:space="preserve"> </w:t>
      </w:r>
      <w:r>
        <w:t>Mardi</w:t>
      </w:r>
      <w:r>
        <w:rPr>
          <w:spacing w:val="-7"/>
        </w:rPr>
        <w:t xml:space="preserve"> </w:t>
      </w:r>
      <w:r>
        <w:t>Gras</w:t>
      </w:r>
      <w:r>
        <w:rPr>
          <w:spacing w:val="-7"/>
        </w:rPr>
        <w:t xml:space="preserve"> </w:t>
      </w:r>
      <w:r>
        <w:t>and</w:t>
      </w:r>
      <w:r>
        <w:rPr>
          <w:spacing w:val="-7"/>
        </w:rPr>
        <w:t xml:space="preserve"> </w:t>
      </w:r>
      <w:r>
        <w:t>PWDA's own InFocus storytelling campaign and event. We also worked with governments and community organisations to ensure LGBTQIA+ disability perspectives were reflected in broader human rights and disability reform.</w:t>
      </w:r>
    </w:p>
    <w:p w14:paraId="56AE6E61" w14:textId="77777777" w:rsidR="00F34A36" w:rsidRDefault="00842BCA">
      <w:pPr>
        <w:pStyle w:val="BodyText"/>
        <w:spacing w:before="238" w:line="312" w:lineRule="auto"/>
        <w:ind w:right="60"/>
      </w:pPr>
      <w:r>
        <w:t>By combining lived experience, research and partnerships, PWDA continued to strengthen recognition of the rights of LGBTQIA+ people with disability and ensure their voices are reflected in the policies,</w:t>
      </w:r>
      <w:r>
        <w:rPr>
          <w:spacing w:val="-9"/>
        </w:rPr>
        <w:t xml:space="preserve"> </w:t>
      </w:r>
      <w:r>
        <w:t>services</w:t>
      </w:r>
      <w:r>
        <w:rPr>
          <w:spacing w:val="-9"/>
        </w:rPr>
        <w:t xml:space="preserve"> </w:t>
      </w:r>
      <w:r>
        <w:t>and</w:t>
      </w:r>
      <w:r>
        <w:rPr>
          <w:spacing w:val="-9"/>
        </w:rPr>
        <w:t xml:space="preserve"> </w:t>
      </w:r>
      <w:r>
        <w:t>decisions</w:t>
      </w:r>
      <w:r>
        <w:rPr>
          <w:spacing w:val="-9"/>
        </w:rPr>
        <w:t xml:space="preserve"> </w:t>
      </w:r>
      <w:r>
        <w:t>that</w:t>
      </w:r>
      <w:r>
        <w:rPr>
          <w:spacing w:val="-9"/>
        </w:rPr>
        <w:t xml:space="preserve"> </w:t>
      </w:r>
      <w:r>
        <w:t>affect their lives.</w:t>
      </w:r>
    </w:p>
    <w:p w14:paraId="56AE6E62" w14:textId="77777777" w:rsidR="00F34A36" w:rsidRDefault="00842BCA">
      <w:pPr>
        <w:pStyle w:val="Heading6"/>
        <w:spacing w:before="55"/>
      </w:pPr>
      <w:r>
        <w:rPr>
          <w:b w:val="0"/>
        </w:rPr>
        <w:br w:type="column"/>
      </w:r>
      <w:bookmarkStart w:id="53" w:name="Acknowledgements_"/>
      <w:bookmarkEnd w:id="53"/>
      <w:r>
        <w:rPr>
          <w:color w:val="00884F"/>
          <w:spacing w:val="-2"/>
        </w:rPr>
        <w:t>Acknowledgements</w:t>
      </w:r>
    </w:p>
    <w:p w14:paraId="56AE6E63" w14:textId="77777777" w:rsidR="00F34A36" w:rsidRDefault="00842BCA">
      <w:pPr>
        <w:pStyle w:val="BodyText"/>
        <w:spacing w:before="275" w:line="312" w:lineRule="auto"/>
        <w:ind w:right="232"/>
      </w:pPr>
      <w:r>
        <w:t>PWDA acknowledges the funding it receives from the Australian Government’s Department</w:t>
      </w:r>
      <w:r>
        <w:rPr>
          <w:spacing w:val="-9"/>
        </w:rPr>
        <w:t xml:space="preserve"> </w:t>
      </w:r>
      <w:r>
        <w:t>of</w:t>
      </w:r>
      <w:r>
        <w:rPr>
          <w:spacing w:val="-7"/>
        </w:rPr>
        <w:t xml:space="preserve"> </w:t>
      </w:r>
      <w:r>
        <w:t>Health,</w:t>
      </w:r>
      <w:r>
        <w:rPr>
          <w:spacing w:val="-7"/>
        </w:rPr>
        <w:t xml:space="preserve"> </w:t>
      </w:r>
      <w:r>
        <w:t>Disability</w:t>
      </w:r>
      <w:r>
        <w:rPr>
          <w:spacing w:val="-7"/>
        </w:rPr>
        <w:t xml:space="preserve"> </w:t>
      </w:r>
      <w:r>
        <w:t>and</w:t>
      </w:r>
      <w:r>
        <w:rPr>
          <w:spacing w:val="-17"/>
        </w:rPr>
        <w:t xml:space="preserve"> </w:t>
      </w:r>
      <w:r>
        <w:t>Ageing Disability Representative Organisations Program to undertake nationally focused systemic advocacy.</w:t>
      </w:r>
    </w:p>
    <w:p w14:paraId="56AE6E64" w14:textId="77777777" w:rsidR="00F34A36" w:rsidRDefault="00842BCA">
      <w:pPr>
        <w:pStyle w:val="BodyText"/>
        <w:spacing w:before="234" w:line="312" w:lineRule="auto"/>
        <w:ind w:right="262"/>
      </w:pPr>
      <w:r>
        <w:t>PWDA acknowledges the funding it receives from the National Disability Insurance</w:t>
      </w:r>
      <w:r>
        <w:rPr>
          <w:spacing w:val="-17"/>
        </w:rPr>
        <w:t xml:space="preserve"> </w:t>
      </w:r>
      <w:r>
        <w:t>Agency</w:t>
      </w:r>
      <w:r>
        <w:rPr>
          <w:spacing w:val="-12"/>
        </w:rPr>
        <w:t xml:space="preserve"> </w:t>
      </w:r>
      <w:r>
        <w:t>to</w:t>
      </w:r>
      <w:r>
        <w:rPr>
          <w:spacing w:val="-9"/>
        </w:rPr>
        <w:t xml:space="preserve"> </w:t>
      </w:r>
      <w:r>
        <w:t>support</w:t>
      </w:r>
      <w:r>
        <w:rPr>
          <w:spacing w:val="-9"/>
        </w:rPr>
        <w:t xml:space="preserve"> </w:t>
      </w:r>
      <w:r>
        <w:t xml:space="preserve">co-design </w:t>
      </w:r>
      <w:r>
        <w:rPr>
          <w:spacing w:val="-2"/>
        </w:rPr>
        <w:t>activities.</w:t>
      </w:r>
    </w:p>
    <w:p w14:paraId="56AE6E65" w14:textId="77777777" w:rsidR="00F34A36" w:rsidRDefault="00842BCA">
      <w:pPr>
        <w:pStyle w:val="BodyText"/>
        <w:spacing w:before="232" w:line="312" w:lineRule="auto"/>
        <w:ind w:right="244"/>
      </w:pPr>
      <w:r>
        <w:t>PWDA acknowledges the funding it received from the</w:t>
      </w:r>
      <w:r>
        <w:rPr>
          <w:spacing w:val="-2"/>
        </w:rPr>
        <w:t xml:space="preserve"> </w:t>
      </w:r>
      <w:r>
        <w:t>Australian Government’s Department</w:t>
      </w:r>
      <w:r>
        <w:rPr>
          <w:spacing w:val="-6"/>
        </w:rPr>
        <w:t xml:space="preserve"> </w:t>
      </w:r>
      <w:r>
        <w:t>of</w:t>
      </w:r>
      <w:r>
        <w:rPr>
          <w:spacing w:val="-6"/>
        </w:rPr>
        <w:t xml:space="preserve"> </w:t>
      </w:r>
      <w:r>
        <w:t>Social</w:t>
      </w:r>
      <w:r>
        <w:rPr>
          <w:spacing w:val="-6"/>
        </w:rPr>
        <w:t xml:space="preserve"> </w:t>
      </w:r>
      <w:r>
        <w:t>Services</w:t>
      </w:r>
      <w:r>
        <w:rPr>
          <w:spacing w:val="-6"/>
        </w:rPr>
        <w:t xml:space="preserve"> </w:t>
      </w:r>
      <w:r>
        <w:t>to</w:t>
      </w:r>
      <w:r>
        <w:rPr>
          <w:spacing w:val="-6"/>
        </w:rPr>
        <w:t xml:space="preserve"> </w:t>
      </w:r>
      <w:r>
        <w:t>attend</w:t>
      </w:r>
      <w:r>
        <w:rPr>
          <w:spacing w:val="-6"/>
        </w:rPr>
        <w:t xml:space="preserve"> </w:t>
      </w:r>
      <w:r>
        <w:t>the 19th Session of the Conference of States Parties (COSP19).</w:t>
      </w:r>
    </w:p>
    <w:p w14:paraId="56AE6E66" w14:textId="77777777" w:rsidR="00F34A36" w:rsidRDefault="00F34A36">
      <w:pPr>
        <w:pStyle w:val="BodyText"/>
        <w:spacing w:line="312" w:lineRule="auto"/>
        <w:sectPr w:rsidR="00F34A36">
          <w:pgSz w:w="11910" w:h="16840"/>
          <w:pgMar w:top="1560" w:right="850" w:bottom="720" w:left="708" w:header="0" w:footer="521" w:gutter="0"/>
          <w:cols w:num="2" w:space="720" w:equalWidth="0">
            <w:col w:w="4840" w:space="319"/>
            <w:col w:w="5193"/>
          </w:cols>
        </w:sectPr>
      </w:pPr>
    </w:p>
    <w:p w14:paraId="56AE6E67" w14:textId="77777777" w:rsidR="00F34A36" w:rsidRDefault="00F34A36">
      <w:pPr>
        <w:pStyle w:val="BodyText"/>
        <w:ind w:left="0"/>
        <w:rPr>
          <w:sz w:val="20"/>
        </w:rPr>
      </w:pPr>
    </w:p>
    <w:p w14:paraId="56AE6E68" w14:textId="77777777" w:rsidR="00F34A36" w:rsidRDefault="00F34A36">
      <w:pPr>
        <w:pStyle w:val="BodyText"/>
        <w:ind w:left="0"/>
        <w:rPr>
          <w:sz w:val="20"/>
        </w:rPr>
      </w:pPr>
    </w:p>
    <w:p w14:paraId="56AE6E69" w14:textId="77777777" w:rsidR="00F34A36" w:rsidRDefault="00F34A36">
      <w:pPr>
        <w:pStyle w:val="BodyText"/>
        <w:spacing w:before="120"/>
        <w:ind w:left="0"/>
        <w:rPr>
          <w:sz w:val="20"/>
        </w:rPr>
      </w:pPr>
    </w:p>
    <w:p w14:paraId="56AE6E6A" w14:textId="77777777" w:rsidR="00F34A36" w:rsidRDefault="00842BCA">
      <w:pPr>
        <w:ind w:left="312"/>
        <w:rPr>
          <w:sz w:val="20"/>
        </w:rPr>
      </w:pPr>
      <w:r>
        <w:rPr>
          <w:noProof/>
          <w:sz w:val="20"/>
        </w:rPr>
        <w:drawing>
          <wp:inline distT="0" distB="0" distL="0" distR="0" wp14:anchorId="56AE755E" wp14:editId="1A9C3E70">
            <wp:extent cx="6276284" cy="4027932"/>
            <wp:effectExtent l="0" t="0" r="0" b="0"/>
            <wp:docPr id="134" name="Image 134" descr="PWDA members participating in the 2026 Midsumma Pride March."/>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4" name="Image 134" descr="PWDA members participating in the 2026 Midsumma Pride March."/>
                    <pic:cNvPicPr/>
                  </pic:nvPicPr>
                  <pic:blipFill>
                    <a:blip r:embed="rId78" cstate="print"/>
                    <a:stretch>
                      <a:fillRect/>
                    </a:stretch>
                  </pic:blipFill>
                  <pic:spPr>
                    <a:xfrm>
                      <a:off x="0" y="0"/>
                      <a:ext cx="6276284" cy="4027932"/>
                    </a:xfrm>
                    <a:prstGeom prst="rect">
                      <a:avLst/>
                    </a:prstGeom>
                  </pic:spPr>
                </pic:pic>
              </a:graphicData>
            </a:graphic>
          </wp:inline>
        </w:drawing>
      </w:r>
    </w:p>
    <w:p w14:paraId="56AE6E6B" w14:textId="77777777" w:rsidR="00F34A36" w:rsidRDefault="00842BCA">
      <w:pPr>
        <w:pStyle w:val="BodyText"/>
        <w:spacing w:before="106"/>
        <w:ind w:left="3120"/>
      </w:pPr>
      <w:r>
        <w:rPr>
          <w:color w:val="005496"/>
        </w:rPr>
        <w:t>PWDA</w:t>
      </w:r>
      <w:r>
        <w:rPr>
          <w:color w:val="005496"/>
          <w:spacing w:val="-19"/>
        </w:rPr>
        <w:t xml:space="preserve"> </w:t>
      </w:r>
      <w:r>
        <w:rPr>
          <w:color w:val="005496"/>
        </w:rPr>
        <w:t>members</w:t>
      </w:r>
      <w:r>
        <w:rPr>
          <w:color w:val="005496"/>
          <w:spacing w:val="-4"/>
        </w:rPr>
        <w:t xml:space="preserve"> </w:t>
      </w:r>
      <w:r>
        <w:rPr>
          <w:color w:val="005496"/>
        </w:rPr>
        <w:t>participating</w:t>
      </w:r>
      <w:r>
        <w:rPr>
          <w:color w:val="005496"/>
          <w:spacing w:val="-4"/>
        </w:rPr>
        <w:t xml:space="preserve"> </w:t>
      </w:r>
      <w:r>
        <w:rPr>
          <w:color w:val="005496"/>
        </w:rPr>
        <w:t>in</w:t>
      </w:r>
      <w:r>
        <w:rPr>
          <w:color w:val="005496"/>
          <w:spacing w:val="-4"/>
        </w:rPr>
        <w:t xml:space="preserve"> </w:t>
      </w:r>
      <w:r>
        <w:rPr>
          <w:color w:val="005496"/>
        </w:rPr>
        <w:t>the</w:t>
      </w:r>
      <w:r>
        <w:rPr>
          <w:color w:val="005496"/>
          <w:spacing w:val="-3"/>
        </w:rPr>
        <w:t xml:space="preserve"> </w:t>
      </w:r>
      <w:r>
        <w:rPr>
          <w:color w:val="005496"/>
        </w:rPr>
        <w:t>2026</w:t>
      </w:r>
      <w:r>
        <w:rPr>
          <w:color w:val="005496"/>
          <w:spacing w:val="-4"/>
        </w:rPr>
        <w:t xml:space="preserve"> </w:t>
      </w:r>
      <w:r>
        <w:rPr>
          <w:color w:val="005496"/>
        </w:rPr>
        <w:t>Midsumma</w:t>
      </w:r>
      <w:r>
        <w:rPr>
          <w:color w:val="005496"/>
          <w:spacing w:val="-4"/>
        </w:rPr>
        <w:t xml:space="preserve"> </w:t>
      </w:r>
      <w:r>
        <w:rPr>
          <w:color w:val="005496"/>
        </w:rPr>
        <w:t>Pride</w:t>
      </w:r>
      <w:r>
        <w:rPr>
          <w:color w:val="005496"/>
          <w:spacing w:val="-3"/>
        </w:rPr>
        <w:t xml:space="preserve"> </w:t>
      </w:r>
      <w:r>
        <w:rPr>
          <w:color w:val="005496"/>
          <w:spacing w:val="-2"/>
        </w:rPr>
        <w:t>March.</w:t>
      </w:r>
    </w:p>
    <w:p w14:paraId="56AE6E6C" w14:textId="77777777" w:rsidR="00F34A36" w:rsidRDefault="00F34A36">
      <w:pPr>
        <w:pStyle w:val="BodyText"/>
        <w:sectPr w:rsidR="00F34A36">
          <w:type w:val="continuous"/>
          <w:pgSz w:w="11910" w:h="16840"/>
          <w:pgMar w:top="740" w:right="850" w:bottom="280" w:left="708" w:header="0" w:footer="521" w:gutter="0"/>
          <w:cols w:space="720"/>
        </w:sectPr>
      </w:pPr>
    </w:p>
    <w:p w14:paraId="56AE6E6D" w14:textId="77777777" w:rsidR="00F34A36" w:rsidRDefault="00842BCA">
      <w:pPr>
        <w:ind w:left="312"/>
        <w:rPr>
          <w:sz w:val="20"/>
        </w:rPr>
      </w:pPr>
      <w:r>
        <w:rPr>
          <w:noProof/>
          <w:sz w:val="20"/>
        </w:rPr>
        <w:lastRenderedPageBreak/>
        <w:drawing>
          <wp:inline distT="0" distB="0" distL="0" distR="0" wp14:anchorId="56AE7560" wp14:editId="56AE7561">
            <wp:extent cx="6268607" cy="6697980"/>
            <wp:effectExtent l="0" t="0" r="0" b="0"/>
            <wp:docPr id="135" name="Image 135" descr="Two people both with rainbows painted on their cheeks, at the 2026 Sydney Gay and Lesbian Mardi Gras Parade. One is in a wheelchair, while the other leans on the back of the chai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5" name="Image 135" descr="Two people both with rainbows painted on their cheeks, at the 2026 Sydney Gay and Lesbian Mardi Gras Parade. One is in a wheelchair, while the other leans on the back of the chair."/>
                    <pic:cNvPicPr/>
                  </pic:nvPicPr>
                  <pic:blipFill>
                    <a:blip r:embed="rId79" cstate="print"/>
                    <a:stretch>
                      <a:fillRect/>
                    </a:stretch>
                  </pic:blipFill>
                  <pic:spPr>
                    <a:xfrm>
                      <a:off x="0" y="0"/>
                      <a:ext cx="6268607" cy="6697980"/>
                    </a:xfrm>
                    <a:prstGeom prst="rect">
                      <a:avLst/>
                    </a:prstGeom>
                  </pic:spPr>
                </pic:pic>
              </a:graphicData>
            </a:graphic>
          </wp:inline>
        </w:drawing>
      </w:r>
    </w:p>
    <w:p w14:paraId="56AE6E6E" w14:textId="77777777" w:rsidR="00F34A36" w:rsidRDefault="00842BCA">
      <w:pPr>
        <w:pStyle w:val="BodyText"/>
        <w:spacing w:before="24"/>
        <w:ind w:left="0"/>
        <w:rPr>
          <w:sz w:val="20"/>
        </w:rPr>
      </w:pPr>
      <w:r>
        <w:rPr>
          <w:noProof/>
          <w:sz w:val="20"/>
        </w:rPr>
        <w:drawing>
          <wp:anchor distT="0" distB="0" distL="0" distR="0" simplePos="0" relativeHeight="487610368" behindDoc="1" locked="0" layoutInCell="1" allowOverlap="1" wp14:anchorId="56AE7562" wp14:editId="56AE7563">
            <wp:simplePos x="0" y="0"/>
            <wp:positionH relativeFrom="page">
              <wp:posOffset>648004</wp:posOffset>
            </wp:positionH>
            <wp:positionV relativeFrom="paragraph">
              <wp:posOffset>176974</wp:posOffset>
            </wp:positionV>
            <wp:extent cx="6284678" cy="1805939"/>
            <wp:effectExtent l="0" t="0" r="0" b="0"/>
            <wp:wrapTopAndBottom/>
            <wp:docPr id="136" name="Image 136" descr="A large group of PWDA members, some using wheelchairs, gathers with rainbow flags for a group photo at the 2026 Sydney Gay and Lesbian Mardi Gras Parad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6" name="Image 136" descr="A large group of PWDA members, some using wheelchairs, gathers with rainbow flags for a group photo at the 2026 Sydney Gay and Lesbian Mardi Gras Parade."/>
                    <pic:cNvPicPr/>
                  </pic:nvPicPr>
                  <pic:blipFill>
                    <a:blip r:embed="rId80" cstate="print"/>
                    <a:stretch>
                      <a:fillRect/>
                    </a:stretch>
                  </pic:blipFill>
                  <pic:spPr>
                    <a:xfrm>
                      <a:off x="0" y="0"/>
                      <a:ext cx="6284678" cy="1805939"/>
                    </a:xfrm>
                    <a:prstGeom prst="rect">
                      <a:avLst/>
                    </a:prstGeom>
                  </pic:spPr>
                </pic:pic>
              </a:graphicData>
            </a:graphic>
          </wp:anchor>
        </w:drawing>
      </w:r>
    </w:p>
    <w:p w14:paraId="56AE6E6F" w14:textId="77777777" w:rsidR="00F34A36" w:rsidRDefault="00842BCA">
      <w:pPr>
        <w:pStyle w:val="BodyText"/>
        <w:spacing w:before="110"/>
        <w:ind w:left="878"/>
      </w:pPr>
      <w:r>
        <w:rPr>
          <w:color w:val="005496"/>
        </w:rPr>
        <w:t>PWDA</w:t>
      </w:r>
      <w:r>
        <w:rPr>
          <w:color w:val="005496"/>
          <w:spacing w:val="-19"/>
        </w:rPr>
        <w:t xml:space="preserve"> </w:t>
      </w:r>
      <w:r>
        <w:rPr>
          <w:color w:val="005496"/>
        </w:rPr>
        <w:t>members</w:t>
      </w:r>
      <w:r>
        <w:rPr>
          <w:color w:val="005496"/>
          <w:spacing w:val="-2"/>
        </w:rPr>
        <w:t xml:space="preserve"> </w:t>
      </w:r>
      <w:r>
        <w:rPr>
          <w:color w:val="005496"/>
        </w:rPr>
        <w:t>participating</w:t>
      </w:r>
      <w:r>
        <w:rPr>
          <w:color w:val="005496"/>
          <w:spacing w:val="-3"/>
        </w:rPr>
        <w:t xml:space="preserve"> </w:t>
      </w:r>
      <w:r>
        <w:rPr>
          <w:color w:val="005496"/>
        </w:rPr>
        <w:t>in</w:t>
      </w:r>
      <w:r>
        <w:rPr>
          <w:color w:val="005496"/>
          <w:spacing w:val="-2"/>
        </w:rPr>
        <w:t xml:space="preserve"> </w:t>
      </w:r>
      <w:r>
        <w:rPr>
          <w:color w:val="005496"/>
        </w:rPr>
        <w:t>the</w:t>
      </w:r>
      <w:r>
        <w:rPr>
          <w:color w:val="005496"/>
          <w:spacing w:val="-3"/>
        </w:rPr>
        <w:t xml:space="preserve"> </w:t>
      </w:r>
      <w:r>
        <w:rPr>
          <w:color w:val="005496"/>
        </w:rPr>
        <w:t>2026</w:t>
      </w:r>
      <w:r>
        <w:rPr>
          <w:color w:val="005496"/>
          <w:spacing w:val="-2"/>
        </w:rPr>
        <w:t xml:space="preserve"> </w:t>
      </w:r>
      <w:r>
        <w:rPr>
          <w:color w:val="005496"/>
        </w:rPr>
        <w:t>Sydney</w:t>
      </w:r>
      <w:r>
        <w:rPr>
          <w:color w:val="005496"/>
          <w:spacing w:val="-3"/>
        </w:rPr>
        <w:t xml:space="preserve"> </w:t>
      </w:r>
      <w:r>
        <w:rPr>
          <w:color w:val="005496"/>
        </w:rPr>
        <w:t>Gay</w:t>
      </w:r>
      <w:r>
        <w:rPr>
          <w:color w:val="005496"/>
          <w:spacing w:val="-2"/>
        </w:rPr>
        <w:t xml:space="preserve"> </w:t>
      </w:r>
      <w:r>
        <w:rPr>
          <w:color w:val="005496"/>
        </w:rPr>
        <w:t>and</w:t>
      </w:r>
      <w:r>
        <w:rPr>
          <w:color w:val="005496"/>
          <w:spacing w:val="-3"/>
        </w:rPr>
        <w:t xml:space="preserve"> </w:t>
      </w:r>
      <w:r>
        <w:rPr>
          <w:color w:val="005496"/>
        </w:rPr>
        <w:t>Lesbian</w:t>
      </w:r>
      <w:r>
        <w:rPr>
          <w:color w:val="005496"/>
          <w:spacing w:val="-2"/>
        </w:rPr>
        <w:t xml:space="preserve"> </w:t>
      </w:r>
      <w:r>
        <w:rPr>
          <w:color w:val="005496"/>
        </w:rPr>
        <w:t>Mardi</w:t>
      </w:r>
      <w:r>
        <w:rPr>
          <w:color w:val="005496"/>
          <w:spacing w:val="-3"/>
        </w:rPr>
        <w:t xml:space="preserve"> </w:t>
      </w:r>
      <w:r>
        <w:rPr>
          <w:color w:val="005496"/>
        </w:rPr>
        <w:t>Gras</w:t>
      </w:r>
      <w:r>
        <w:rPr>
          <w:color w:val="005496"/>
          <w:spacing w:val="-2"/>
        </w:rPr>
        <w:t xml:space="preserve"> Parade.</w:t>
      </w:r>
    </w:p>
    <w:p w14:paraId="56AE6E70" w14:textId="77777777" w:rsidR="00F34A36" w:rsidRDefault="00F34A36">
      <w:pPr>
        <w:pStyle w:val="BodyText"/>
        <w:sectPr w:rsidR="00F34A36">
          <w:pgSz w:w="11910" w:h="16840"/>
          <w:pgMar w:top="1680" w:right="850" w:bottom="720" w:left="708" w:header="0" w:footer="531" w:gutter="0"/>
          <w:cols w:space="720"/>
        </w:sectPr>
      </w:pPr>
    </w:p>
    <w:p w14:paraId="56AE6E71" w14:textId="77777777" w:rsidR="00F34A36" w:rsidRDefault="00842BCA">
      <w:pPr>
        <w:pStyle w:val="Heading3"/>
      </w:pPr>
      <w:bookmarkStart w:id="54" w:name="Individual_advocacy"/>
      <w:bookmarkStart w:id="55" w:name="_bookmark6"/>
      <w:bookmarkEnd w:id="54"/>
      <w:bookmarkEnd w:id="55"/>
      <w:r>
        <w:rPr>
          <w:color w:val="00884F"/>
        </w:rPr>
        <w:lastRenderedPageBreak/>
        <w:t>Individual</w:t>
      </w:r>
      <w:r>
        <w:rPr>
          <w:color w:val="00884F"/>
          <w:spacing w:val="-10"/>
        </w:rPr>
        <w:t xml:space="preserve"> </w:t>
      </w:r>
      <w:r>
        <w:rPr>
          <w:color w:val="00884F"/>
          <w:spacing w:val="-2"/>
        </w:rPr>
        <w:t>advocacy</w:t>
      </w:r>
    </w:p>
    <w:p w14:paraId="56AE6E72" w14:textId="77777777" w:rsidR="00F34A36" w:rsidRDefault="00F34A36">
      <w:pPr>
        <w:pStyle w:val="BodyText"/>
        <w:spacing w:before="172"/>
        <w:ind w:left="0"/>
        <w:rPr>
          <w:rFonts w:ascii="VAG Rounded"/>
          <w:b/>
          <w:sz w:val="20"/>
        </w:rPr>
      </w:pPr>
    </w:p>
    <w:p w14:paraId="56AE6E73" w14:textId="77777777" w:rsidR="00F34A36" w:rsidRDefault="00F34A36">
      <w:pPr>
        <w:pStyle w:val="BodyText"/>
        <w:rPr>
          <w:rFonts w:ascii="VAG Rounded"/>
          <w:b/>
          <w:sz w:val="20"/>
        </w:rPr>
        <w:sectPr w:rsidR="00F34A36">
          <w:pgSz w:w="11910" w:h="16840"/>
          <w:pgMar w:top="1600" w:right="850" w:bottom="720" w:left="708" w:header="0" w:footer="521" w:gutter="0"/>
          <w:cols w:space="720"/>
        </w:sectPr>
      </w:pPr>
    </w:p>
    <w:p w14:paraId="56AE6E74" w14:textId="77777777" w:rsidR="00F34A36" w:rsidRDefault="00842BCA">
      <w:pPr>
        <w:pStyle w:val="Heading4"/>
        <w:spacing w:before="97" w:line="249" w:lineRule="auto"/>
        <w:ind w:right="152"/>
      </w:pPr>
      <w:bookmarkStart w:id="56" w:name="Working_alongside_people_when_systems_do"/>
      <w:bookmarkEnd w:id="56"/>
      <w:r>
        <w:rPr>
          <w:color w:val="005496"/>
        </w:rPr>
        <w:t>Working alongside people</w:t>
      </w:r>
      <w:r>
        <w:rPr>
          <w:color w:val="005496"/>
          <w:spacing w:val="-19"/>
        </w:rPr>
        <w:t xml:space="preserve"> </w:t>
      </w:r>
      <w:r>
        <w:rPr>
          <w:color w:val="005496"/>
        </w:rPr>
        <w:t>when</w:t>
      </w:r>
      <w:r>
        <w:rPr>
          <w:color w:val="005496"/>
          <w:spacing w:val="-19"/>
        </w:rPr>
        <w:t xml:space="preserve"> </w:t>
      </w:r>
      <w:r>
        <w:rPr>
          <w:color w:val="005496"/>
        </w:rPr>
        <w:t>systems don’t work</w:t>
      </w:r>
    </w:p>
    <w:p w14:paraId="56AE6E75" w14:textId="77777777" w:rsidR="00F34A36" w:rsidRDefault="00842BCA">
      <w:pPr>
        <w:pStyle w:val="BodyText"/>
        <w:spacing w:before="343" w:line="304" w:lineRule="auto"/>
      </w:pPr>
      <w:r>
        <w:t xml:space="preserve">When people contact PWDA to request individual advocacy support, they are often navigating some of the most important decisions in their lives. Their housing may be at risk. They may have lost essential disability supports, be struggling to access education, or be trying to navigate complex legal, government or complaints </w:t>
      </w:r>
      <w:r>
        <w:rPr>
          <w:spacing w:val="-2"/>
        </w:rPr>
        <w:t>processes.</w:t>
      </w:r>
    </w:p>
    <w:p w14:paraId="56AE6E76" w14:textId="77777777" w:rsidR="00F34A36" w:rsidRDefault="00842BCA">
      <w:pPr>
        <w:pStyle w:val="BodyText"/>
        <w:spacing w:before="222" w:line="304" w:lineRule="auto"/>
      </w:pPr>
      <w:r>
        <w:t>These situations rarely involve just one system. People may need to deal with housing, health, education, justice, child protection and disability services at the same</w:t>
      </w:r>
      <w:r>
        <w:rPr>
          <w:spacing w:val="-10"/>
        </w:rPr>
        <w:t xml:space="preserve"> </w:t>
      </w:r>
      <w:r>
        <w:t>time,</w:t>
      </w:r>
      <w:r>
        <w:rPr>
          <w:spacing w:val="-10"/>
        </w:rPr>
        <w:t xml:space="preserve"> </w:t>
      </w:r>
      <w:r>
        <w:t>while</w:t>
      </w:r>
      <w:r>
        <w:rPr>
          <w:spacing w:val="-10"/>
        </w:rPr>
        <w:t xml:space="preserve"> </w:t>
      </w:r>
      <w:r>
        <w:t>navigating</w:t>
      </w:r>
      <w:r>
        <w:rPr>
          <w:spacing w:val="-10"/>
        </w:rPr>
        <w:t xml:space="preserve"> </w:t>
      </w:r>
      <w:r>
        <w:t>inaccessible processes, conflicting information and significant stress.</w:t>
      </w:r>
    </w:p>
    <w:p w14:paraId="56AE6E77" w14:textId="77777777" w:rsidR="00F34A36" w:rsidRDefault="00842BCA">
      <w:pPr>
        <w:pStyle w:val="BodyText"/>
        <w:spacing w:before="223" w:line="304" w:lineRule="auto"/>
      </w:pPr>
      <w:r>
        <w:t>Throughout</w:t>
      </w:r>
      <w:r>
        <w:rPr>
          <w:spacing w:val="-19"/>
        </w:rPr>
        <w:t xml:space="preserve"> </w:t>
      </w:r>
      <w:r>
        <w:t>2025–26,</w:t>
      </w:r>
      <w:r>
        <w:rPr>
          <w:spacing w:val="-17"/>
        </w:rPr>
        <w:t xml:space="preserve"> </w:t>
      </w:r>
      <w:r>
        <w:t>PWDA’s</w:t>
      </w:r>
      <w:r>
        <w:rPr>
          <w:spacing w:val="-16"/>
        </w:rPr>
        <w:t xml:space="preserve"> </w:t>
      </w:r>
      <w:r>
        <w:t xml:space="preserve">advocates worked alongside people with disability across parts of New South Wales and </w:t>
      </w:r>
      <w:r>
        <w:rPr>
          <w:spacing w:val="-2"/>
        </w:rPr>
        <w:t>Queensland.</w:t>
      </w:r>
    </w:p>
    <w:p w14:paraId="56AE6E78" w14:textId="77777777" w:rsidR="00F34A36" w:rsidRDefault="00842BCA">
      <w:pPr>
        <w:pStyle w:val="BodyText"/>
        <w:spacing w:before="226"/>
      </w:pPr>
      <w:r>
        <w:t>During</w:t>
      </w:r>
      <w:r>
        <w:rPr>
          <w:spacing w:val="-3"/>
        </w:rPr>
        <w:t xml:space="preserve"> </w:t>
      </w:r>
      <w:r>
        <w:t>the</w:t>
      </w:r>
      <w:r>
        <w:rPr>
          <w:spacing w:val="-2"/>
        </w:rPr>
        <w:t xml:space="preserve"> </w:t>
      </w:r>
      <w:r>
        <w:t>year</w:t>
      </w:r>
      <w:r>
        <w:rPr>
          <w:spacing w:val="-2"/>
        </w:rPr>
        <w:t xml:space="preserve"> </w:t>
      </w:r>
      <w:r>
        <w:rPr>
          <w:spacing w:val="-5"/>
        </w:rPr>
        <w:t>we:</w:t>
      </w:r>
    </w:p>
    <w:p w14:paraId="56AE6E79" w14:textId="77777777" w:rsidR="00F34A36" w:rsidRDefault="00F34A36">
      <w:pPr>
        <w:pStyle w:val="BodyText"/>
        <w:spacing w:before="25"/>
        <w:ind w:left="0"/>
      </w:pPr>
    </w:p>
    <w:p w14:paraId="56AE6E7A" w14:textId="77777777" w:rsidR="00F34A36" w:rsidRDefault="00842BCA">
      <w:pPr>
        <w:pStyle w:val="ListParagraph"/>
        <w:numPr>
          <w:ilvl w:val="0"/>
          <w:numId w:val="8"/>
        </w:numPr>
        <w:tabs>
          <w:tab w:val="left" w:pos="571"/>
        </w:tabs>
        <w:spacing w:before="0"/>
        <w:ind w:left="571" w:hanging="259"/>
        <w:rPr>
          <w:sz w:val="24"/>
        </w:rPr>
      </w:pPr>
      <w:r>
        <w:rPr>
          <w:sz w:val="24"/>
        </w:rPr>
        <w:t>Supported</w:t>
      </w:r>
      <w:r>
        <w:rPr>
          <w:spacing w:val="16"/>
          <w:sz w:val="24"/>
        </w:rPr>
        <w:t xml:space="preserve"> </w:t>
      </w:r>
      <w:r>
        <w:rPr>
          <w:sz w:val="24"/>
        </w:rPr>
        <w:t>1,859</w:t>
      </w:r>
      <w:r>
        <w:rPr>
          <w:spacing w:val="16"/>
          <w:sz w:val="24"/>
        </w:rPr>
        <w:t xml:space="preserve"> </w:t>
      </w:r>
      <w:r>
        <w:rPr>
          <w:spacing w:val="-2"/>
          <w:sz w:val="24"/>
        </w:rPr>
        <w:t>people</w:t>
      </w:r>
    </w:p>
    <w:p w14:paraId="56AE6E7B" w14:textId="77777777" w:rsidR="00F34A36" w:rsidRDefault="00842BCA">
      <w:pPr>
        <w:pStyle w:val="ListParagraph"/>
        <w:numPr>
          <w:ilvl w:val="0"/>
          <w:numId w:val="8"/>
        </w:numPr>
        <w:tabs>
          <w:tab w:val="left" w:pos="572"/>
        </w:tabs>
        <w:spacing w:before="244" w:line="304" w:lineRule="auto"/>
        <w:ind w:right="226"/>
        <w:rPr>
          <w:sz w:val="24"/>
        </w:rPr>
      </w:pPr>
      <w:r>
        <w:rPr>
          <w:sz w:val="24"/>
        </w:rPr>
        <w:t>Delivered more than 35,800 occasions of service</w:t>
      </w:r>
    </w:p>
    <w:p w14:paraId="56AE6E7C" w14:textId="77777777" w:rsidR="00F34A36" w:rsidRDefault="00842BCA">
      <w:pPr>
        <w:pStyle w:val="ListParagraph"/>
        <w:numPr>
          <w:ilvl w:val="0"/>
          <w:numId w:val="8"/>
        </w:numPr>
        <w:tabs>
          <w:tab w:val="left" w:pos="572"/>
        </w:tabs>
        <w:spacing w:before="169" w:line="304" w:lineRule="auto"/>
        <w:ind w:right="952"/>
        <w:rPr>
          <w:sz w:val="24"/>
        </w:rPr>
      </w:pPr>
      <w:r>
        <w:rPr>
          <w:sz w:val="24"/>
        </w:rPr>
        <w:t xml:space="preserve">Responded to 5,253 community </w:t>
      </w:r>
      <w:r>
        <w:rPr>
          <w:spacing w:val="-2"/>
          <w:sz w:val="24"/>
        </w:rPr>
        <w:t>enquiries</w:t>
      </w:r>
    </w:p>
    <w:p w14:paraId="56AE6E7D" w14:textId="77777777" w:rsidR="00F34A36" w:rsidRDefault="00842BCA">
      <w:pPr>
        <w:pStyle w:val="ListParagraph"/>
        <w:numPr>
          <w:ilvl w:val="0"/>
          <w:numId w:val="8"/>
        </w:numPr>
        <w:tabs>
          <w:tab w:val="left" w:pos="572"/>
        </w:tabs>
        <w:spacing w:before="92" w:line="309" w:lineRule="auto"/>
        <w:ind w:right="980"/>
        <w:jc w:val="both"/>
        <w:rPr>
          <w:sz w:val="24"/>
        </w:rPr>
      </w:pPr>
      <w:r>
        <w:br w:type="column"/>
      </w:r>
      <w:r>
        <w:rPr>
          <w:sz w:val="24"/>
        </w:rPr>
        <w:t xml:space="preserve">Reached more than 2,000 people through outreach and community </w:t>
      </w:r>
      <w:r>
        <w:rPr>
          <w:spacing w:val="-2"/>
          <w:sz w:val="24"/>
        </w:rPr>
        <w:t>engagement.</w:t>
      </w:r>
    </w:p>
    <w:p w14:paraId="56AE6E7E" w14:textId="77777777" w:rsidR="00F34A36" w:rsidRDefault="00842BCA">
      <w:pPr>
        <w:pStyle w:val="Heading4"/>
        <w:spacing w:before="167"/>
      </w:pPr>
      <w:bookmarkStart w:id="57" w:name="Our_approach"/>
      <w:bookmarkEnd w:id="57"/>
      <w:r>
        <w:rPr>
          <w:color w:val="005496"/>
        </w:rPr>
        <w:t>Our</w:t>
      </w:r>
      <w:r>
        <w:rPr>
          <w:color w:val="005496"/>
          <w:spacing w:val="-1"/>
        </w:rPr>
        <w:t xml:space="preserve"> </w:t>
      </w:r>
      <w:r>
        <w:rPr>
          <w:color w:val="005496"/>
          <w:spacing w:val="-2"/>
        </w:rPr>
        <w:t>approach</w:t>
      </w:r>
    </w:p>
    <w:p w14:paraId="56AE6E7F" w14:textId="77777777" w:rsidR="00F34A36" w:rsidRDefault="00842BCA">
      <w:pPr>
        <w:pStyle w:val="BodyText"/>
        <w:spacing w:before="370" w:line="312" w:lineRule="auto"/>
        <w:ind w:right="251"/>
      </w:pPr>
      <w:r>
        <w:t>Our</w:t>
      </w:r>
      <w:r>
        <w:rPr>
          <w:spacing w:val="40"/>
        </w:rPr>
        <w:t xml:space="preserve"> </w:t>
      </w:r>
      <w:r>
        <w:t>advocacy</w:t>
      </w:r>
      <w:r>
        <w:rPr>
          <w:spacing w:val="40"/>
        </w:rPr>
        <w:t xml:space="preserve"> </w:t>
      </w:r>
      <w:r>
        <w:t>is</w:t>
      </w:r>
      <w:r>
        <w:rPr>
          <w:spacing w:val="40"/>
        </w:rPr>
        <w:t xml:space="preserve"> </w:t>
      </w:r>
      <w:r>
        <w:t>independent,</w:t>
      </w:r>
      <w:r>
        <w:rPr>
          <w:spacing w:val="80"/>
          <w:w w:val="150"/>
        </w:rPr>
        <w:t xml:space="preserve"> </w:t>
      </w:r>
      <w:r>
        <w:t>rights-based and person-led. Our advocates work alongside each person to understand what matters to them, identify barriers, explain their rights and options, and support them</w:t>
      </w:r>
      <w:r>
        <w:rPr>
          <w:spacing w:val="40"/>
        </w:rPr>
        <w:t xml:space="preserve"> </w:t>
      </w:r>
      <w:r>
        <w:t>to make their own decisions.</w:t>
      </w:r>
    </w:p>
    <w:p w14:paraId="56AE6E80" w14:textId="77777777" w:rsidR="00F34A36" w:rsidRDefault="00842BCA">
      <w:pPr>
        <w:pStyle w:val="BodyText"/>
        <w:spacing w:before="234" w:line="312" w:lineRule="auto"/>
        <w:ind w:right="411"/>
      </w:pPr>
      <w:r>
        <w:t>Good advocacy is about more than</w:t>
      </w:r>
      <w:r>
        <w:rPr>
          <w:spacing w:val="40"/>
        </w:rPr>
        <w:t xml:space="preserve"> </w:t>
      </w:r>
      <w:r>
        <w:t>solving a problem. It is also about making sure people are heard and remain in control of decisions affecting their lives.</w:t>
      </w:r>
    </w:p>
    <w:p w14:paraId="56AE6E81" w14:textId="77777777" w:rsidR="00F34A36" w:rsidRDefault="00842BCA">
      <w:pPr>
        <w:pStyle w:val="BodyText"/>
        <w:spacing w:before="5" w:line="312" w:lineRule="auto"/>
        <w:ind w:right="262"/>
      </w:pPr>
      <w:r>
        <w:t>Where possible, we help people build the knowledge, confidence and connections to advocate for themselves in the future.</w:t>
      </w:r>
    </w:p>
    <w:p w14:paraId="56AE6E82" w14:textId="77777777" w:rsidR="00F34A36" w:rsidRDefault="00842BCA">
      <w:pPr>
        <w:pStyle w:val="BodyText"/>
        <w:spacing w:before="192"/>
        <w:ind w:left="0"/>
        <w:rPr>
          <w:sz w:val="20"/>
        </w:rPr>
      </w:pPr>
      <w:r>
        <w:rPr>
          <w:noProof/>
          <w:sz w:val="20"/>
        </w:rPr>
        <w:drawing>
          <wp:anchor distT="0" distB="0" distL="0" distR="0" simplePos="0" relativeHeight="487610880" behindDoc="1" locked="0" layoutInCell="1" allowOverlap="1" wp14:anchorId="56AE7564" wp14:editId="56AE7565">
            <wp:simplePos x="0" y="0"/>
            <wp:positionH relativeFrom="page">
              <wp:posOffset>3924000</wp:posOffset>
            </wp:positionH>
            <wp:positionV relativeFrom="paragraph">
              <wp:posOffset>283441</wp:posOffset>
            </wp:positionV>
            <wp:extent cx="2993138" cy="2244852"/>
            <wp:effectExtent l="0" t="0" r="0" b="0"/>
            <wp:wrapTopAndBottom/>
            <wp:docPr id="137" name="Image 137" descr="Members of the Eurobodalla Disability Interagency Network pose for a group photo in a meeting room, in front of a screen showing the network's EDIN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7" name="Image 137" descr="Members of the Eurobodalla Disability Interagency Network pose for a group photo in a meeting room, in front of a screen showing the network's EDIN logo."/>
                    <pic:cNvPicPr/>
                  </pic:nvPicPr>
                  <pic:blipFill>
                    <a:blip r:embed="rId81" cstate="print"/>
                    <a:stretch>
                      <a:fillRect/>
                    </a:stretch>
                  </pic:blipFill>
                  <pic:spPr>
                    <a:xfrm>
                      <a:off x="0" y="0"/>
                      <a:ext cx="2993138" cy="2244852"/>
                    </a:xfrm>
                    <a:prstGeom prst="rect">
                      <a:avLst/>
                    </a:prstGeom>
                  </pic:spPr>
                </pic:pic>
              </a:graphicData>
            </a:graphic>
          </wp:anchor>
        </w:drawing>
      </w:r>
    </w:p>
    <w:p w14:paraId="56AE6E83" w14:textId="77777777" w:rsidR="00F34A36" w:rsidRDefault="00842BCA">
      <w:pPr>
        <w:pStyle w:val="BodyText"/>
        <w:spacing w:before="113"/>
        <w:ind w:left="375"/>
      </w:pPr>
      <w:r>
        <w:rPr>
          <w:color w:val="005496"/>
        </w:rPr>
        <w:t>Eurobodalla</w:t>
      </w:r>
      <w:r>
        <w:rPr>
          <w:color w:val="005496"/>
          <w:spacing w:val="-4"/>
        </w:rPr>
        <w:t xml:space="preserve"> </w:t>
      </w:r>
      <w:r>
        <w:rPr>
          <w:color w:val="005496"/>
        </w:rPr>
        <w:t>Disability</w:t>
      </w:r>
      <w:r>
        <w:rPr>
          <w:color w:val="005496"/>
          <w:spacing w:val="-3"/>
        </w:rPr>
        <w:t xml:space="preserve"> </w:t>
      </w:r>
      <w:r>
        <w:rPr>
          <w:color w:val="005496"/>
        </w:rPr>
        <w:t>Interagency</w:t>
      </w:r>
      <w:r>
        <w:rPr>
          <w:color w:val="005496"/>
          <w:spacing w:val="-3"/>
        </w:rPr>
        <w:t xml:space="preserve"> </w:t>
      </w:r>
      <w:r>
        <w:rPr>
          <w:color w:val="005496"/>
          <w:spacing w:val="-2"/>
        </w:rPr>
        <w:t>Network.</w:t>
      </w:r>
    </w:p>
    <w:p w14:paraId="56AE6E84" w14:textId="77777777" w:rsidR="00F34A36" w:rsidRDefault="00F34A36">
      <w:pPr>
        <w:pStyle w:val="BodyText"/>
        <w:sectPr w:rsidR="00F34A36">
          <w:type w:val="continuous"/>
          <w:pgSz w:w="11910" w:h="16840"/>
          <w:pgMar w:top="740" w:right="850" w:bottom="280" w:left="708" w:header="0" w:footer="521" w:gutter="0"/>
          <w:cols w:num="2" w:space="720" w:equalWidth="0">
            <w:col w:w="4983" w:space="176"/>
            <w:col w:w="5193"/>
          </w:cols>
        </w:sectPr>
      </w:pPr>
    </w:p>
    <w:p w14:paraId="56AE6E85" w14:textId="77777777" w:rsidR="00F34A36" w:rsidRDefault="00842BCA">
      <w:pPr>
        <w:pStyle w:val="Heading4"/>
        <w:spacing w:line="249" w:lineRule="auto"/>
        <w:ind w:right="623"/>
      </w:pPr>
      <w:bookmarkStart w:id="58" w:name="How_PWDA’s_individual_advocacy_service_m"/>
      <w:bookmarkEnd w:id="58"/>
      <w:r>
        <w:rPr>
          <w:color w:val="005496"/>
        </w:rPr>
        <w:lastRenderedPageBreak/>
        <w:t>How</w:t>
      </w:r>
      <w:r>
        <w:rPr>
          <w:color w:val="005496"/>
          <w:spacing w:val="-9"/>
        </w:rPr>
        <w:t xml:space="preserve"> </w:t>
      </w:r>
      <w:r>
        <w:rPr>
          <w:color w:val="005496"/>
        </w:rPr>
        <w:t>PWDA’s</w:t>
      </w:r>
      <w:r>
        <w:rPr>
          <w:color w:val="005496"/>
          <w:spacing w:val="-9"/>
        </w:rPr>
        <w:t xml:space="preserve"> </w:t>
      </w:r>
      <w:r>
        <w:rPr>
          <w:color w:val="005496"/>
        </w:rPr>
        <w:t>individual</w:t>
      </w:r>
      <w:r>
        <w:rPr>
          <w:color w:val="005496"/>
          <w:spacing w:val="-10"/>
        </w:rPr>
        <w:t xml:space="preserve"> </w:t>
      </w:r>
      <w:r>
        <w:rPr>
          <w:color w:val="005496"/>
        </w:rPr>
        <w:t>advocacy</w:t>
      </w:r>
      <w:r>
        <w:rPr>
          <w:color w:val="005496"/>
          <w:spacing w:val="-9"/>
        </w:rPr>
        <w:t xml:space="preserve"> </w:t>
      </w:r>
      <w:r>
        <w:rPr>
          <w:color w:val="005496"/>
        </w:rPr>
        <w:t>service made a difference</w:t>
      </w:r>
    </w:p>
    <w:p w14:paraId="56AE6E86" w14:textId="77777777" w:rsidR="00F34A36" w:rsidRDefault="00F34A36">
      <w:pPr>
        <w:pStyle w:val="BodyText"/>
        <w:spacing w:before="27"/>
        <w:ind w:left="0"/>
        <w:rPr>
          <w:rFonts w:ascii="VAG Rounded"/>
          <w:b/>
          <w:sz w:val="20"/>
        </w:rPr>
      </w:pPr>
    </w:p>
    <w:p w14:paraId="56AE6E87" w14:textId="77777777" w:rsidR="00F34A36" w:rsidRDefault="00F34A36">
      <w:pPr>
        <w:pStyle w:val="BodyText"/>
        <w:rPr>
          <w:rFonts w:ascii="VAG Rounded"/>
          <w:b/>
          <w:sz w:val="20"/>
        </w:rPr>
        <w:sectPr w:rsidR="00F34A36">
          <w:pgSz w:w="11910" w:h="16840"/>
          <w:pgMar w:top="1600" w:right="850" w:bottom="720" w:left="708" w:header="0" w:footer="531" w:gutter="0"/>
          <w:cols w:space="720"/>
        </w:sectPr>
      </w:pPr>
    </w:p>
    <w:p w14:paraId="56AE6E88" w14:textId="77777777" w:rsidR="00F34A36" w:rsidRDefault="00842BCA">
      <w:pPr>
        <w:pStyle w:val="BodyText"/>
        <w:spacing w:before="92" w:line="312" w:lineRule="auto"/>
        <w:ind w:right="48"/>
      </w:pPr>
      <w:r>
        <w:t>This</w:t>
      </w:r>
      <w:r>
        <w:rPr>
          <w:spacing w:val="-9"/>
        </w:rPr>
        <w:t xml:space="preserve"> </w:t>
      </w:r>
      <w:r>
        <w:t>year,</w:t>
      </w:r>
      <w:r>
        <w:rPr>
          <w:spacing w:val="-9"/>
        </w:rPr>
        <w:t xml:space="preserve"> </w:t>
      </w:r>
      <w:r>
        <w:t>people</w:t>
      </w:r>
      <w:r>
        <w:rPr>
          <w:spacing w:val="-9"/>
        </w:rPr>
        <w:t xml:space="preserve"> </w:t>
      </w:r>
      <w:r>
        <w:t>sought</w:t>
      </w:r>
      <w:r>
        <w:rPr>
          <w:spacing w:val="-9"/>
        </w:rPr>
        <w:t xml:space="preserve"> </w:t>
      </w:r>
      <w:r>
        <w:t>advocacy</w:t>
      </w:r>
      <w:r>
        <w:rPr>
          <w:spacing w:val="-9"/>
        </w:rPr>
        <w:t xml:space="preserve"> </w:t>
      </w:r>
      <w:r>
        <w:t>across</w:t>
      </w:r>
      <w:r>
        <w:rPr>
          <w:spacing w:val="-9"/>
        </w:rPr>
        <w:t xml:space="preserve"> </w:t>
      </w:r>
      <w:r>
        <w:t>a broad range of issues including:</w:t>
      </w:r>
    </w:p>
    <w:p w14:paraId="56AE6E89" w14:textId="77777777" w:rsidR="00F34A36" w:rsidRDefault="00842BCA">
      <w:pPr>
        <w:pStyle w:val="ListParagraph"/>
        <w:numPr>
          <w:ilvl w:val="0"/>
          <w:numId w:val="8"/>
        </w:numPr>
        <w:tabs>
          <w:tab w:val="left" w:pos="572"/>
        </w:tabs>
        <w:spacing w:before="229" w:line="312" w:lineRule="auto"/>
        <w:ind w:right="58"/>
        <w:rPr>
          <w:sz w:val="24"/>
        </w:rPr>
      </w:pPr>
      <w:r>
        <w:rPr>
          <w:sz w:val="24"/>
        </w:rPr>
        <w:t>NDIS reviews and</w:t>
      </w:r>
      <w:r>
        <w:rPr>
          <w:spacing w:val="-2"/>
          <w:sz w:val="24"/>
        </w:rPr>
        <w:t xml:space="preserve"> </w:t>
      </w:r>
      <w:r>
        <w:rPr>
          <w:sz w:val="24"/>
        </w:rPr>
        <w:t>Administrative Review Tribunal matters</w:t>
      </w:r>
    </w:p>
    <w:p w14:paraId="56AE6E8A" w14:textId="77777777" w:rsidR="00F34A36" w:rsidRDefault="00842BCA">
      <w:pPr>
        <w:pStyle w:val="ListParagraph"/>
        <w:numPr>
          <w:ilvl w:val="0"/>
          <w:numId w:val="8"/>
        </w:numPr>
        <w:tabs>
          <w:tab w:val="left" w:pos="571"/>
        </w:tabs>
        <w:spacing w:before="173"/>
        <w:ind w:left="571" w:hanging="259"/>
        <w:rPr>
          <w:sz w:val="24"/>
        </w:rPr>
      </w:pPr>
      <w:r>
        <w:rPr>
          <w:sz w:val="24"/>
        </w:rPr>
        <w:t>housing</w:t>
      </w:r>
      <w:r>
        <w:rPr>
          <w:spacing w:val="10"/>
          <w:sz w:val="24"/>
        </w:rPr>
        <w:t xml:space="preserve"> </w:t>
      </w:r>
      <w:r>
        <w:rPr>
          <w:sz w:val="24"/>
        </w:rPr>
        <w:t>and</w:t>
      </w:r>
      <w:r>
        <w:rPr>
          <w:spacing w:val="11"/>
          <w:sz w:val="24"/>
        </w:rPr>
        <w:t xml:space="preserve"> </w:t>
      </w:r>
      <w:r>
        <w:rPr>
          <w:sz w:val="24"/>
        </w:rPr>
        <w:t>home</w:t>
      </w:r>
      <w:r>
        <w:rPr>
          <w:spacing w:val="10"/>
          <w:sz w:val="24"/>
        </w:rPr>
        <w:t xml:space="preserve"> </w:t>
      </w:r>
      <w:r>
        <w:rPr>
          <w:sz w:val="24"/>
        </w:rPr>
        <w:t>and</w:t>
      </w:r>
      <w:r>
        <w:rPr>
          <w:spacing w:val="11"/>
          <w:sz w:val="24"/>
        </w:rPr>
        <w:t xml:space="preserve"> </w:t>
      </w:r>
      <w:r>
        <w:rPr>
          <w:spacing w:val="-2"/>
          <w:sz w:val="24"/>
        </w:rPr>
        <w:t>living</w:t>
      </w:r>
    </w:p>
    <w:p w14:paraId="56AE6E8B" w14:textId="77777777" w:rsidR="00F34A36" w:rsidRDefault="00842BCA">
      <w:pPr>
        <w:pStyle w:val="ListParagraph"/>
        <w:numPr>
          <w:ilvl w:val="0"/>
          <w:numId w:val="8"/>
        </w:numPr>
        <w:tabs>
          <w:tab w:val="left" w:pos="571"/>
        </w:tabs>
        <w:ind w:left="571" w:hanging="259"/>
        <w:rPr>
          <w:sz w:val="24"/>
        </w:rPr>
      </w:pPr>
      <w:r>
        <w:rPr>
          <w:spacing w:val="-2"/>
          <w:sz w:val="24"/>
        </w:rPr>
        <w:t>education</w:t>
      </w:r>
    </w:p>
    <w:p w14:paraId="56AE6E8C" w14:textId="77777777" w:rsidR="00F34A36" w:rsidRDefault="00842BCA">
      <w:pPr>
        <w:pStyle w:val="ListParagraph"/>
        <w:numPr>
          <w:ilvl w:val="0"/>
          <w:numId w:val="8"/>
        </w:numPr>
        <w:tabs>
          <w:tab w:val="left" w:pos="572"/>
        </w:tabs>
        <w:spacing w:line="312" w:lineRule="auto"/>
        <w:ind w:right="395"/>
        <w:rPr>
          <w:sz w:val="24"/>
        </w:rPr>
      </w:pPr>
      <w:r>
        <w:rPr>
          <w:sz w:val="24"/>
        </w:rPr>
        <w:t>guardianship and supported decision-</w:t>
      </w:r>
      <w:r>
        <w:rPr>
          <w:spacing w:val="-2"/>
          <w:sz w:val="24"/>
        </w:rPr>
        <w:t>making</w:t>
      </w:r>
    </w:p>
    <w:p w14:paraId="56AE6E8D" w14:textId="77777777" w:rsidR="00F34A36" w:rsidRDefault="00842BCA">
      <w:pPr>
        <w:pStyle w:val="ListParagraph"/>
        <w:numPr>
          <w:ilvl w:val="0"/>
          <w:numId w:val="8"/>
        </w:numPr>
        <w:tabs>
          <w:tab w:val="left" w:pos="571"/>
        </w:tabs>
        <w:spacing w:before="173"/>
        <w:ind w:left="571" w:hanging="259"/>
        <w:rPr>
          <w:sz w:val="24"/>
        </w:rPr>
      </w:pPr>
      <w:r>
        <w:rPr>
          <w:sz w:val="24"/>
        </w:rPr>
        <w:t>employment</w:t>
      </w:r>
      <w:r>
        <w:rPr>
          <w:spacing w:val="15"/>
          <w:sz w:val="24"/>
        </w:rPr>
        <w:t xml:space="preserve"> </w:t>
      </w:r>
      <w:r>
        <w:rPr>
          <w:sz w:val="24"/>
        </w:rPr>
        <w:t>and</w:t>
      </w:r>
      <w:r>
        <w:rPr>
          <w:spacing w:val="15"/>
          <w:sz w:val="24"/>
        </w:rPr>
        <w:t xml:space="preserve"> </w:t>
      </w:r>
      <w:r>
        <w:rPr>
          <w:spacing w:val="-2"/>
          <w:sz w:val="24"/>
        </w:rPr>
        <w:t>discrimination</w:t>
      </w:r>
    </w:p>
    <w:p w14:paraId="56AE6E8E" w14:textId="77777777" w:rsidR="00F34A36" w:rsidRDefault="00842BCA">
      <w:pPr>
        <w:pStyle w:val="ListParagraph"/>
        <w:numPr>
          <w:ilvl w:val="0"/>
          <w:numId w:val="8"/>
        </w:numPr>
        <w:tabs>
          <w:tab w:val="left" w:pos="571"/>
        </w:tabs>
        <w:ind w:left="571" w:hanging="259"/>
        <w:rPr>
          <w:sz w:val="24"/>
        </w:rPr>
      </w:pPr>
      <w:r>
        <w:rPr>
          <w:sz w:val="24"/>
        </w:rPr>
        <w:t>the</w:t>
      </w:r>
      <w:r>
        <w:rPr>
          <w:spacing w:val="14"/>
          <w:sz w:val="24"/>
        </w:rPr>
        <w:t xml:space="preserve"> </w:t>
      </w:r>
      <w:r>
        <w:rPr>
          <w:sz w:val="24"/>
        </w:rPr>
        <w:t>National</w:t>
      </w:r>
      <w:r>
        <w:rPr>
          <w:spacing w:val="14"/>
          <w:sz w:val="24"/>
        </w:rPr>
        <w:t xml:space="preserve"> </w:t>
      </w:r>
      <w:r>
        <w:rPr>
          <w:sz w:val="24"/>
        </w:rPr>
        <w:t>Redress</w:t>
      </w:r>
      <w:r>
        <w:rPr>
          <w:spacing w:val="14"/>
          <w:sz w:val="24"/>
        </w:rPr>
        <w:t xml:space="preserve"> </w:t>
      </w:r>
      <w:r>
        <w:rPr>
          <w:spacing w:val="-2"/>
          <w:sz w:val="24"/>
        </w:rPr>
        <w:t>Scheme.</w:t>
      </w:r>
    </w:p>
    <w:p w14:paraId="56AE6E8F" w14:textId="77777777" w:rsidR="00F34A36" w:rsidRDefault="00842BCA">
      <w:pPr>
        <w:pStyle w:val="BodyText"/>
        <w:spacing w:before="254" w:line="312" w:lineRule="auto"/>
        <w:ind w:right="69"/>
      </w:pPr>
      <w:r>
        <w:t>Our advocates helped people navigate these systems by explaining complex processes, coordinating communication across agencies, following up delayed decisions</w:t>
      </w:r>
      <w:r>
        <w:rPr>
          <w:spacing w:val="-8"/>
        </w:rPr>
        <w:t xml:space="preserve"> </w:t>
      </w:r>
      <w:r>
        <w:t>and</w:t>
      </w:r>
      <w:r>
        <w:rPr>
          <w:spacing w:val="-8"/>
        </w:rPr>
        <w:t xml:space="preserve"> </w:t>
      </w:r>
      <w:r>
        <w:t>helping</w:t>
      </w:r>
      <w:r>
        <w:rPr>
          <w:spacing w:val="-8"/>
        </w:rPr>
        <w:t xml:space="preserve"> </w:t>
      </w:r>
      <w:r>
        <w:t>people</w:t>
      </w:r>
      <w:r>
        <w:rPr>
          <w:spacing w:val="-8"/>
        </w:rPr>
        <w:t xml:space="preserve"> </w:t>
      </w:r>
      <w:r>
        <w:t>stay</w:t>
      </w:r>
      <w:r>
        <w:rPr>
          <w:spacing w:val="-8"/>
        </w:rPr>
        <w:t xml:space="preserve"> </w:t>
      </w:r>
      <w:r>
        <w:t>informed and involved.</w:t>
      </w:r>
    </w:p>
    <w:p w14:paraId="56AE6E90" w14:textId="77777777" w:rsidR="00F34A36" w:rsidRDefault="00842BCA">
      <w:pPr>
        <w:pStyle w:val="BodyText"/>
        <w:spacing w:before="234" w:line="312" w:lineRule="auto"/>
        <w:ind w:right="48"/>
      </w:pPr>
      <w:r>
        <w:t>This</w:t>
      </w:r>
      <w:r>
        <w:rPr>
          <w:spacing w:val="-8"/>
        </w:rPr>
        <w:t xml:space="preserve"> </w:t>
      </w:r>
      <w:r>
        <w:t>was</w:t>
      </w:r>
      <w:r>
        <w:rPr>
          <w:spacing w:val="-8"/>
        </w:rPr>
        <w:t xml:space="preserve"> </w:t>
      </w:r>
      <w:r>
        <w:t>particularly</w:t>
      </w:r>
      <w:r>
        <w:rPr>
          <w:spacing w:val="-8"/>
        </w:rPr>
        <w:t xml:space="preserve"> </w:t>
      </w:r>
      <w:r>
        <w:t>important</w:t>
      </w:r>
      <w:r>
        <w:rPr>
          <w:spacing w:val="-8"/>
        </w:rPr>
        <w:t xml:space="preserve"> </w:t>
      </w:r>
      <w:r>
        <w:t>when</w:t>
      </w:r>
      <w:r>
        <w:rPr>
          <w:spacing w:val="-8"/>
        </w:rPr>
        <w:t xml:space="preserve"> </w:t>
      </w:r>
      <w:r>
        <w:t>people encountered inaccessible communication, fragmented services or had limited support around them.</w:t>
      </w:r>
    </w:p>
    <w:p w14:paraId="56AE6E91" w14:textId="77777777" w:rsidR="00F34A36" w:rsidRDefault="00842BCA">
      <w:pPr>
        <w:pStyle w:val="Heading6"/>
        <w:spacing w:before="82"/>
      </w:pPr>
      <w:r>
        <w:rPr>
          <w:b w:val="0"/>
        </w:rPr>
        <w:br w:type="column"/>
      </w:r>
      <w:bookmarkStart w:id="59" w:name="Outcomes"/>
      <w:bookmarkEnd w:id="59"/>
      <w:r>
        <w:rPr>
          <w:color w:val="00884F"/>
          <w:spacing w:val="-2"/>
        </w:rPr>
        <w:t>Outcomes</w:t>
      </w:r>
    </w:p>
    <w:p w14:paraId="56AE6E92" w14:textId="77777777" w:rsidR="00F34A36" w:rsidRDefault="00842BCA">
      <w:pPr>
        <w:pStyle w:val="BodyText"/>
        <w:spacing w:before="274" w:line="312" w:lineRule="auto"/>
      </w:pPr>
      <w:r>
        <w:t>Our individual advocacy service delivered practical</w:t>
      </w:r>
      <w:r>
        <w:rPr>
          <w:spacing w:val="-7"/>
        </w:rPr>
        <w:t xml:space="preserve"> </w:t>
      </w:r>
      <w:r>
        <w:t>outcomes</w:t>
      </w:r>
      <w:r>
        <w:rPr>
          <w:spacing w:val="-7"/>
        </w:rPr>
        <w:t xml:space="preserve"> </w:t>
      </w:r>
      <w:r>
        <w:t>for</w:t>
      </w:r>
      <w:r>
        <w:rPr>
          <w:spacing w:val="-7"/>
        </w:rPr>
        <w:t xml:space="preserve"> </w:t>
      </w:r>
      <w:r>
        <w:t>people</w:t>
      </w:r>
      <w:r>
        <w:rPr>
          <w:spacing w:val="-7"/>
        </w:rPr>
        <w:t xml:space="preserve"> </w:t>
      </w:r>
      <w:r>
        <w:t>with</w:t>
      </w:r>
      <w:r>
        <w:rPr>
          <w:spacing w:val="-7"/>
        </w:rPr>
        <w:t xml:space="preserve"> </w:t>
      </w:r>
      <w:r>
        <w:t>disability throughout the year.</w:t>
      </w:r>
    </w:p>
    <w:p w14:paraId="56AE6E93" w14:textId="77777777" w:rsidR="00F34A36" w:rsidRDefault="00842BCA">
      <w:pPr>
        <w:pStyle w:val="BodyText"/>
        <w:spacing w:before="231" w:line="312" w:lineRule="auto"/>
        <w:ind w:right="645"/>
      </w:pPr>
      <w:r>
        <w:t>People with disability regained access to</w:t>
      </w:r>
      <w:r>
        <w:rPr>
          <w:spacing w:val="-9"/>
        </w:rPr>
        <w:t xml:space="preserve"> </w:t>
      </w:r>
      <w:r>
        <w:t>essential</w:t>
      </w:r>
      <w:r>
        <w:rPr>
          <w:spacing w:val="-9"/>
        </w:rPr>
        <w:t xml:space="preserve"> </w:t>
      </w:r>
      <w:r>
        <w:t>disability</w:t>
      </w:r>
      <w:r>
        <w:rPr>
          <w:spacing w:val="-9"/>
        </w:rPr>
        <w:t xml:space="preserve"> </w:t>
      </w:r>
      <w:r>
        <w:t>supports,</w:t>
      </w:r>
      <w:r>
        <w:rPr>
          <w:spacing w:val="-9"/>
        </w:rPr>
        <w:t xml:space="preserve"> </w:t>
      </w:r>
      <w:r>
        <w:t>resolved housing issues, secured reasonable adjustments at school, progressed National Redress Scheme applications</w:t>
      </w:r>
    </w:p>
    <w:p w14:paraId="56AE6E94" w14:textId="77777777" w:rsidR="00F34A36" w:rsidRDefault="00842BCA">
      <w:pPr>
        <w:pStyle w:val="BodyText"/>
        <w:spacing w:before="6" w:line="312" w:lineRule="auto"/>
      </w:pPr>
      <w:r>
        <w:t>and</w:t>
      </w:r>
      <w:r>
        <w:rPr>
          <w:spacing w:val="-7"/>
        </w:rPr>
        <w:t xml:space="preserve"> </w:t>
      </w:r>
      <w:r>
        <w:t>connected</w:t>
      </w:r>
      <w:r>
        <w:rPr>
          <w:spacing w:val="-7"/>
        </w:rPr>
        <w:t xml:space="preserve"> </w:t>
      </w:r>
      <w:r>
        <w:t>with</w:t>
      </w:r>
      <w:r>
        <w:rPr>
          <w:spacing w:val="-7"/>
        </w:rPr>
        <w:t xml:space="preserve"> </w:t>
      </w:r>
      <w:r>
        <w:t>legal</w:t>
      </w:r>
      <w:r>
        <w:rPr>
          <w:spacing w:val="-7"/>
        </w:rPr>
        <w:t xml:space="preserve"> </w:t>
      </w:r>
      <w:r>
        <w:t>and</w:t>
      </w:r>
      <w:r>
        <w:rPr>
          <w:spacing w:val="-7"/>
        </w:rPr>
        <w:t xml:space="preserve"> </w:t>
      </w:r>
      <w:r>
        <w:t xml:space="preserve">community </w:t>
      </w:r>
      <w:r>
        <w:rPr>
          <w:spacing w:val="-2"/>
        </w:rPr>
        <w:t>supports.</w:t>
      </w:r>
    </w:p>
    <w:p w14:paraId="56AE6E95" w14:textId="77777777" w:rsidR="00F34A36" w:rsidRDefault="00842BCA">
      <w:pPr>
        <w:pStyle w:val="BodyText"/>
        <w:spacing w:before="229" w:line="312" w:lineRule="auto"/>
        <w:ind w:right="165"/>
      </w:pPr>
      <w:r>
        <w:t>Advocacy also helped prevent problems from escalating, reducing risks such as homelessness,</w:t>
      </w:r>
      <w:r>
        <w:rPr>
          <w:spacing w:val="-9"/>
        </w:rPr>
        <w:t xml:space="preserve"> </w:t>
      </w:r>
      <w:r>
        <w:t>loss</w:t>
      </w:r>
      <w:r>
        <w:rPr>
          <w:spacing w:val="-9"/>
        </w:rPr>
        <w:t xml:space="preserve"> </w:t>
      </w:r>
      <w:r>
        <w:t>of</w:t>
      </w:r>
      <w:r>
        <w:rPr>
          <w:spacing w:val="-9"/>
        </w:rPr>
        <w:t xml:space="preserve"> </w:t>
      </w:r>
      <w:r>
        <w:t>supports,</w:t>
      </w:r>
      <w:r>
        <w:rPr>
          <w:spacing w:val="-9"/>
        </w:rPr>
        <w:t xml:space="preserve"> </w:t>
      </w:r>
      <w:r>
        <w:t>educational disengagement or people withdrawing from important processes because they had become overwhelming or inaccessible.</w:t>
      </w:r>
    </w:p>
    <w:p w14:paraId="56AE6E96" w14:textId="77777777" w:rsidR="00F34A36" w:rsidRDefault="00842BCA">
      <w:pPr>
        <w:pStyle w:val="BodyText"/>
        <w:spacing w:before="234" w:line="312" w:lineRule="auto"/>
        <w:ind w:right="262"/>
      </w:pPr>
      <w:r>
        <w:t>Client</w:t>
      </w:r>
      <w:r>
        <w:rPr>
          <w:spacing w:val="-7"/>
        </w:rPr>
        <w:t xml:space="preserve"> </w:t>
      </w:r>
      <w:r>
        <w:t>feedback</w:t>
      </w:r>
      <w:r>
        <w:rPr>
          <w:spacing w:val="-7"/>
        </w:rPr>
        <w:t xml:space="preserve"> </w:t>
      </w:r>
      <w:r>
        <w:t>showed</w:t>
      </w:r>
      <w:r>
        <w:rPr>
          <w:spacing w:val="-7"/>
        </w:rPr>
        <w:t xml:space="preserve"> </w:t>
      </w:r>
      <w:r>
        <w:t>that</w:t>
      </w:r>
      <w:r>
        <w:rPr>
          <w:spacing w:val="-7"/>
        </w:rPr>
        <w:t xml:space="preserve"> </w:t>
      </w:r>
      <w:r>
        <w:t>people</w:t>
      </w:r>
      <w:r>
        <w:rPr>
          <w:spacing w:val="-7"/>
        </w:rPr>
        <w:t xml:space="preserve"> </w:t>
      </w:r>
      <w:r>
        <w:t>valued both the outcomes achieved and how</w:t>
      </w:r>
    </w:p>
    <w:p w14:paraId="56AE6E97" w14:textId="77777777" w:rsidR="00F34A36" w:rsidRDefault="00842BCA">
      <w:pPr>
        <w:pStyle w:val="BodyText"/>
        <w:spacing w:before="3" w:line="312" w:lineRule="auto"/>
        <w:ind w:right="165"/>
      </w:pPr>
      <w:r>
        <w:rPr>
          <w:noProof/>
        </w:rPr>
        <w:drawing>
          <wp:anchor distT="0" distB="0" distL="0" distR="0" simplePos="0" relativeHeight="15752192" behindDoc="0" locked="0" layoutInCell="1" allowOverlap="1" wp14:anchorId="56AE7566" wp14:editId="56AE7567">
            <wp:simplePos x="0" y="0"/>
            <wp:positionH relativeFrom="page">
              <wp:posOffset>648004</wp:posOffset>
            </wp:positionH>
            <wp:positionV relativeFrom="paragraph">
              <wp:posOffset>856918</wp:posOffset>
            </wp:positionV>
            <wp:extent cx="2987992" cy="2123998"/>
            <wp:effectExtent l="0" t="0" r="0" b="0"/>
            <wp:wrapNone/>
            <wp:docPr id="138" name="Image 138" descr="Two smiling PWDA staff in white shirts stand at a People with Disability Australia expo stand, surrounded by advocacy banners, printed collateral and branded tote bag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8" name="Image 138" descr="Two smiling PWDA staff in white shirts stand at a People with Disability Australia expo stand, surrounded by advocacy banners, printed collateral and branded tote bags."/>
                    <pic:cNvPicPr/>
                  </pic:nvPicPr>
                  <pic:blipFill>
                    <a:blip r:embed="rId82" cstate="print"/>
                    <a:stretch>
                      <a:fillRect/>
                    </a:stretch>
                  </pic:blipFill>
                  <pic:spPr>
                    <a:xfrm>
                      <a:off x="0" y="0"/>
                      <a:ext cx="2987992" cy="2123998"/>
                    </a:xfrm>
                    <a:prstGeom prst="rect">
                      <a:avLst/>
                    </a:prstGeom>
                  </pic:spPr>
                </pic:pic>
              </a:graphicData>
            </a:graphic>
          </wp:anchor>
        </w:drawing>
      </w:r>
      <w:r>
        <w:t>they were supported. Clients described advocates who listened, provided clear information</w:t>
      </w:r>
      <w:r>
        <w:rPr>
          <w:spacing w:val="-7"/>
        </w:rPr>
        <w:t xml:space="preserve"> </w:t>
      </w:r>
      <w:r>
        <w:t>and</w:t>
      </w:r>
      <w:r>
        <w:rPr>
          <w:spacing w:val="-7"/>
        </w:rPr>
        <w:t xml:space="preserve"> </w:t>
      </w:r>
      <w:r>
        <w:t>persisted</w:t>
      </w:r>
      <w:r>
        <w:rPr>
          <w:spacing w:val="-7"/>
        </w:rPr>
        <w:t xml:space="preserve"> </w:t>
      </w:r>
      <w:r>
        <w:t>when</w:t>
      </w:r>
      <w:r>
        <w:rPr>
          <w:spacing w:val="-7"/>
        </w:rPr>
        <w:t xml:space="preserve"> </w:t>
      </w:r>
      <w:r>
        <w:t>issues</w:t>
      </w:r>
      <w:r>
        <w:rPr>
          <w:spacing w:val="-7"/>
        </w:rPr>
        <w:t xml:space="preserve"> </w:t>
      </w:r>
      <w:r>
        <w:t xml:space="preserve">were </w:t>
      </w:r>
      <w:r>
        <w:rPr>
          <w:spacing w:val="-2"/>
        </w:rPr>
        <w:t>complex.</w:t>
      </w:r>
    </w:p>
    <w:p w14:paraId="56AE6E98" w14:textId="77777777" w:rsidR="00F34A36" w:rsidRDefault="00842BCA">
      <w:pPr>
        <w:pStyle w:val="ListParagraph"/>
        <w:numPr>
          <w:ilvl w:val="0"/>
          <w:numId w:val="8"/>
        </w:numPr>
        <w:tabs>
          <w:tab w:val="left" w:pos="571"/>
        </w:tabs>
        <w:spacing w:before="231"/>
        <w:ind w:left="571" w:hanging="259"/>
        <w:rPr>
          <w:sz w:val="24"/>
        </w:rPr>
      </w:pPr>
      <w:r>
        <w:rPr>
          <w:sz w:val="24"/>
        </w:rPr>
        <w:t>93%</w:t>
      </w:r>
      <w:r>
        <w:rPr>
          <w:spacing w:val="11"/>
          <w:sz w:val="24"/>
        </w:rPr>
        <w:t xml:space="preserve"> </w:t>
      </w:r>
      <w:r>
        <w:rPr>
          <w:sz w:val="24"/>
        </w:rPr>
        <w:t>were</w:t>
      </w:r>
      <w:r>
        <w:rPr>
          <w:spacing w:val="11"/>
          <w:sz w:val="24"/>
        </w:rPr>
        <w:t xml:space="preserve"> </w:t>
      </w:r>
      <w:r>
        <w:rPr>
          <w:sz w:val="24"/>
        </w:rPr>
        <w:t>satisfied</w:t>
      </w:r>
      <w:r>
        <w:rPr>
          <w:spacing w:val="11"/>
          <w:sz w:val="24"/>
        </w:rPr>
        <w:t xml:space="preserve"> </w:t>
      </w:r>
      <w:r>
        <w:rPr>
          <w:sz w:val="24"/>
        </w:rPr>
        <w:t>with</w:t>
      </w:r>
      <w:r>
        <w:rPr>
          <w:spacing w:val="11"/>
          <w:sz w:val="24"/>
        </w:rPr>
        <w:t xml:space="preserve"> </w:t>
      </w:r>
      <w:r>
        <w:rPr>
          <w:sz w:val="24"/>
        </w:rPr>
        <w:t>the</w:t>
      </w:r>
      <w:r>
        <w:rPr>
          <w:spacing w:val="12"/>
          <w:sz w:val="24"/>
        </w:rPr>
        <w:t xml:space="preserve"> </w:t>
      </w:r>
      <w:r>
        <w:rPr>
          <w:spacing w:val="-2"/>
          <w:sz w:val="24"/>
        </w:rPr>
        <w:t>advocacy</w:t>
      </w:r>
    </w:p>
    <w:p w14:paraId="56AE6E99" w14:textId="77777777" w:rsidR="00F34A36" w:rsidRDefault="00842BCA">
      <w:pPr>
        <w:pStyle w:val="BodyText"/>
        <w:spacing w:before="84"/>
        <w:ind w:left="572"/>
      </w:pPr>
      <w:r>
        <w:t>they</w:t>
      </w:r>
      <w:r>
        <w:rPr>
          <w:spacing w:val="10"/>
        </w:rPr>
        <w:t xml:space="preserve"> </w:t>
      </w:r>
      <w:r>
        <w:rPr>
          <w:spacing w:val="-2"/>
        </w:rPr>
        <w:t>received.</w:t>
      </w:r>
    </w:p>
    <w:p w14:paraId="56AE6E9A" w14:textId="77777777" w:rsidR="00F34A36" w:rsidRDefault="00842BCA">
      <w:pPr>
        <w:pStyle w:val="ListParagraph"/>
        <w:numPr>
          <w:ilvl w:val="0"/>
          <w:numId w:val="8"/>
        </w:numPr>
        <w:tabs>
          <w:tab w:val="left" w:pos="572"/>
        </w:tabs>
        <w:spacing w:line="312" w:lineRule="auto"/>
        <w:ind w:right="1010"/>
        <w:rPr>
          <w:sz w:val="24"/>
        </w:rPr>
      </w:pPr>
      <w:r>
        <w:rPr>
          <w:sz w:val="24"/>
        </w:rPr>
        <w:t xml:space="preserve">92% said they felt listened to and </w:t>
      </w:r>
      <w:r>
        <w:rPr>
          <w:spacing w:val="-2"/>
          <w:sz w:val="24"/>
        </w:rPr>
        <w:t>understood.</w:t>
      </w:r>
    </w:p>
    <w:p w14:paraId="56AE6E9B" w14:textId="77777777" w:rsidR="00F34A36" w:rsidRDefault="00842BCA">
      <w:pPr>
        <w:pStyle w:val="ListParagraph"/>
        <w:numPr>
          <w:ilvl w:val="0"/>
          <w:numId w:val="8"/>
        </w:numPr>
        <w:tabs>
          <w:tab w:val="left" w:pos="572"/>
        </w:tabs>
        <w:spacing w:before="173" w:line="312" w:lineRule="auto"/>
        <w:ind w:right="640"/>
        <w:rPr>
          <w:sz w:val="24"/>
        </w:rPr>
      </w:pPr>
      <w:r>
        <w:rPr>
          <w:sz w:val="24"/>
        </w:rPr>
        <w:t>81% said they felt better able to deal with the issue they sought help with.</w:t>
      </w:r>
    </w:p>
    <w:p w14:paraId="56AE6E9C" w14:textId="77777777" w:rsidR="00F34A36" w:rsidRDefault="00F34A36">
      <w:pPr>
        <w:pStyle w:val="ListParagraph"/>
        <w:spacing w:line="312" w:lineRule="auto"/>
        <w:rPr>
          <w:sz w:val="24"/>
        </w:rPr>
        <w:sectPr w:rsidR="00F34A36">
          <w:type w:val="continuous"/>
          <w:pgSz w:w="11910" w:h="16840"/>
          <w:pgMar w:top="740" w:right="850" w:bottom="280" w:left="708" w:header="0" w:footer="531" w:gutter="0"/>
          <w:cols w:num="2" w:space="720" w:equalWidth="0">
            <w:col w:w="5058" w:space="101"/>
            <w:col w:w="5193"/>
          </w:cols>
        </w:sectPr>
      </w:pPr>
    </w:p>
    <w:p w14:paraId="56AE6E9D" w14:textId="77777777" w:rsidR="00F34A36" w:rsidRDefault="00842BCA">
      <w:pPr>
        <w:spacing w:before="55"/>
        <w:ind w:left="312"/>
        <w:rPr>
          <w:sz w:val="64"/>
        </w:rPr>
      </w:pPr>
      <w:bookmarkStart w:id="60" w:name="Advocacy_in_action:_Removing_barriers_to"/>
      <w:bookmarkEnd w:id="60"/>
      <w:r>
        <w:rPr>
          <w:color w:val="00884F"/>
          <w:spacing w:val="-10"/>
          <w:sz w:val="64"/>
        </w:rPr>
        <w:lastRenderedPageBreak/>
        <w:t>Advocacy</w:t>
      </w:r>
      <w:r>
        <w:rPr>
          <w:color w:val="00884F"/>
          <w:spacing w:val="-30"/>
          <w:sz w:val="64"/>
        </w:rPr>
        <w:t xml:space="preserve"> </w:t>
      </w:r>
      <w:r>
        <w:rPr>
          <w:color w:val="00884F"/>
          <w:spacing w:val="-10"/>
          <w:sz w:val="64"/>
        </w:rPr>
        <w:t>in</w:t>
      </w:r>
      <w:r>
        <w:rPr>
          <w:color w:val="00884F"/>
          <w:spacing w:val="-28"/>
          <w:sz w:val="64"/>
        </w:rPr>
        <w:t xml:space="preserve"> </w:t>
      </w:r>
      <w:r>
        <w:rPr>
          <w:color w:val="00884F"/>
          <w:spacing w:val="-10"/>
          <w:sz w:val="64"/>
        </w:rPr>
        <w:t>action:</w:t>
      </w:r>
    </w:p>
    <w:p w14:paraId="56AE6E9E" w14:textId="77777777" w:rsidR="00F34A36" w:rsidRDefault="00842BCA">
      <w:pPr>
        <w:pStyle w:val="Heading3"/>
        <w:spacing w:before="64" w:line="240" w:lineRule="auto"/>
      </w:pPr>
      <w:r>
        <w:rPr>
          <w:color w:val="00884F"/>
        </w:rPr>
        <w:t>Removing</w:t>
      </w:r>
      <w:r>
        <w:rPr>
          <w:color w:val="00884F"/>
          <w:spacing w:val="-6"/>
        </w:rPr>
        <w:t xml:space="preserve"> </w:t>
      </w:r>
      <w:r>
        <w:rPr>
          <w:color w:val="00884F"/>
        </w:rPr>
        <w:t>barriers</w:t>
      </w:r>
      <w:r>
        <w:rPr>
          <w:color w:val="00884F"/>
          <w:spacing w:val="-3"/>
        </w:rPr>
        <w:t xml:space="preserve"> </w:t>
      </w:r>
      <w:r>
        <w:rPr>
          <w:color w:val="00884F"/>
        </w:rPr>
        <w:t>to</w:t>
      </w:r>
      <w:r>
        <w:rPr>
          <w:color w:val="00884F"/>
          <w:spacing w:val="-3"/>
        </w:rPr>
        <w:t xml:space="preserve"> </w:t>
      </w:r>
      <w:r>
        <w:rPr>
          <w:color w:val="00884F"/>
          <w:spacing w:val="-2"/>
        </w:rPr>
        <w:t>education</w:t>
      </w:r>
    </w:p>
    <w:p w14:paraId="56AE6E9F" w14:textId="77777777" w:rsidR="00F34A36" w:rsidRDefault="00F34A36">
      <w:pPr>
        <w:pStyle w:val="BodyText"/>
        <w:ind w:left="0"/>
        <w:rPr>
          <w:rFonts w:ascii="VAG Rounded"/>
          <w:b/>
          <w:sz w:val="20"/>
        </w:rPr>
      </w:pPr>
    </w:p>
    <w:p w14:paraId="56AE6EA0" w14:textId="77777777" w:rsidR="00F34A36" w:rsidRDefault="00F34A36">
      <w:pPr>
        <w:pStyle w:val="BodyText"/>
        <w:spacing w:before="112"/>
        <w:ind w:left="0"/>
        <w:rPr>
          <w:rFonts w:ascii="VAG Rounded"/>
          <w:b/>
          <w:sz w:val="20"/>
        </w:rPr>
      </w:pPr>
    </w:p>
    <w:p w14:paraId="56AE6EA1" w14:textId="77777777" w:rsidR="00F34A36" w:rsidRDefault="00F34A36">
      <w:pPr>
        <w:pStyle w:val="BodyText"/>
        <w:rPr>
          <w:rFonts w:ascii="VAG Rounded"/>
          <w:b/>
          <w:sz w:val="20"/>
        </w:rPr>
        <w:sectPr w:rsidR="00F34A36">
          <w:footerReference w:type="even" r:id="rId83"/>
          <w:pgSz w:w="11910" w:h="16840"/>
          <w:pgMar w:top="1520" w:right="850" w:bottom="280" w:left="708" w:header="0" w:footer="0" w:gutter="0"/>
          <w:cols w:space="720"/>
        </w:sectPr>
      </w:pPr>
    </w:p>
    <w:p w14:paraId="56AE6EA2" w14:textId="77777777" w:rsidR="00F34A36" w:rsidRDefault="00842BCA">
      <w:pPr>
        <w:pStyle w:val="Heading6"/>
        <w:spacing w:before="34"/>
      </w:pPr>
      <w:r>
        <w:rPr>
          <w:color w:val="00884F"/>
        </w:rPr>
        <w:t>The</w:t>
      </w:r>
      <w:r>
        <w:rPr>
          <w:color w:val="00884F"/>
          <w:spacing w:val="-3"/>
        </w:rPr>
        <w:t xml:space="preserve"> </w:t>
      </w:r>
      <w:r>
        <w:rPr>
          <w:color w:val="00884F"/>
          <w:spacing w:val="-2"/>
        </w:rPr>
        <w:t>barrier</w:t>
      </w:r>
    </w:p>
    <w:p w14:paraId="56AE6EA3" w14:textId="77777777" w:rsidR="00F34A36" w:rsidRDefault="00842BCA">
      <w:pPr>
        <w:pStyle w:val="BodyText"/>
        <w:spacing w:before="274" w:line="312" w:lineRule="auto"/>
        <w:ind w:right="220"/>
      </w:pPr>
      <w:r>
        <w:t>Lilly is a Year 11 student with disability who needed reasonable adjustments to participate in learning. After she and her family identified the support she needed, her</w:t>
      </w:r>
      <w:r>
        <w:rPr>
          <w:spacing w:val="-8"/>
        </w:rPr>
        <w:t xml:space="preserve"> </w:t>
      </w:r>
      <w:r>
        <w:t>school</w:t>
      </w:r>
      <w:r>
        <w:rPr>
          <w:spacing w:val="-8"/>
        </w:rPr>
        <w:t xml:space="preserve"> </w:t>
      </w:r>
      <w:r>
        <w:t>removed</w:t>
      </w:r>
      <w:r>
        <w:rPr>
          <w:spacing w:val="-8"/>
        </w:rPr>
        <w:t xml:space="preserve"> </w:t>
      </w:r>
      <w:r>
        <w:t>an</w:t>
      </w:r>
      <w:r>
        <w:rPr>
          <w:spacing w:val="-8"/>
        </w:rPr>
        <w:t xml:space="preserve"> </w:t>
      </w:r>
      <w:r>
        <w:t>approved</w:t>
      </w:r>
      <w:r>
        <w:rPr>
          <w:spacing w:val="-8"/>
        </w:rPr>
        <w:t xml:space="preserve"> </w:t>
      </w:r>
      <w:r>
        <w:t>assistive technology adjustment without proper</w:t>
      </w:r>
    </w:p>
    <w:p w14:paraId="56AE6EA4" w14:textId="77777777" w:rsidR="00F34A36" w:rsidRDefault="00842BCA">
      <w:pPr>
        <w:pStyle w:val="BodyText"/>
        <w:spacing w:before="8"/>
      </w:pPr>
      <w:r>
        <w:t>consultation,</w:t>
      </w:r>
      <w:r>
        <w:rPr>
          <w:spacing w:val="-2"/>
        </w:rPr>
        <w:t xml:space="preserve"> </w:t>
      </w:r>
      <w:r>
        <w:t>creating</w:t>
      </w:r>
      <w:r>
        <w:rPr>
          <w:spacing w:val="-1"/>
        </w:rPr>
        <w:t xml:space="preserve"> </w:t>
      </w:r>
      <w:r>
        <w:t>a</w:t>
      </w:r>
      <w:r>
        <w:rPr>
          <w:spacing w:val="-2"/>
        </w:rPr>
        <w:t xml:space="preserve"> </w:t>
      </w:r>
      <w:r>
        <w:t>significant</w:t>
      </w:r>
      <w:r>
        <w:rPr>
          <w:spacing w:val="-1"/>
        </w:rPr>
        <w:t xml:space="preserve"> </w:t>
      </w:r>
      <w:r>
        <w:t>barrier</w:t>
      </w:r>
      <w:r>
        <w:rPr>
          <w:spacing w:val="-1"/>
        </w:rPr>
        <w:t xml:space="preserve"> </w:t>
      </w:r>
      <w:r>
        <w:rPr>
          <w:spacing w:val="-5"/>
        </w:rPr>
        <w:t>to</w:t>
      </w:r>
    </w:p>
    <w:p w14:paraId="56AE6EA5" w14:textId="77777777" w:rsidR="00F34A36" w:rsidRDefault="00842BCA">
      <w:pPr>
        <w:pStyle w:val="BodyText"/>
        <w:spacing w:before="84"/>
      </w:pPr>
      <w:r>
        <w:t xml:space="preserve">her </w:t>
      </w:r>
      <w:r>
        <w:rPr>
          <w:spacing w:val="-2"/>
        </w:rPr>
        <w:t>education.</w:t>
      </w:r>
    </w:p>
    <w:p w14:paraId="56AE6EA6" w14:textId="77777777" w:rsidR="00F34A36" w:rsidRDefault="00F34A36">
      <w:pPr>
        <w:pStyle w:val="BodyText"/>
        <w:spacing w:before="137"/>
        <w:ind w:left="0"/>
      </w:pPr>
    </w:p>
    <w:p w14:paraId="56AE6EA7" w14:textId="77777777" w:rsidR="00F34A36" w:rsidRDefault="00842BCA">
      <w:pPr>
        <w:pStyle w:val="Heading6"/>
      </w:pPr>
      <w:r>
        <w:rPr>
          <w:color w:val="00884F"/>
        </w:rPr>
        <w:t>Advocacy</w:t>
      </w:r>
      <w:r>
        <w:rPr>
          <w:color w:val="00884F"/>
          <w:spacing w:val="-1"/>
        </w:rPr>
        <w:t xml:space="preserve"> </w:t>
      </w:r>
      <w:r>
        <w:rPr>
          <w:color w:val="00884F"/>
        </w:rPr>
        <w:t>in</w:t>
      </w:r>
      <w:r>
        <w:rPr>
          <w:color w:val="00884F"/>
          <w:spacing w:val="-1"/>
        </w:rPr>
        <w:t xml:space="preserve"> </w:t>
      </w:r>
      <w:r>
        <w:rPr>
          <w:color w:val="00884F"/>
          <w:spacing w:val="-2"/>
        </w:rPr>
        <w:t>action</w:t>
      </w:r>
    </w:p>
    <w:p w14:paraId="56AE6EA8" w14:textId="77777777" w:rsidR="00F34A36" w:rsidRDefault="00842BCA">
      <w:pPr>
        <w:pStyle w:val="BodyText"/>
        <w:spacing w:before="275" w:line="312" w:lineRule="auto"/>
      </w:pPr>
      <w:r>
        <w:t>PWDA</w:t>
      </w:r>
      <w:r>
        <w:rPr>
          <w:spacing w:val="-17"/>
        </w:rPr>
        <w:t xml:space="preserve"> </w:t>
      </w:r>
      <w:r>
        <w:t>worked</w:t>
      </w:r>
      <w:r>
        <w:rPr>
          <w:spacing w:val="-9"/>
        </w:rPr>
        <w:t xml:space="preserve"> </w:t>
      </w:r>
      <w:r>
        <w:t>alongside</w:t>
      </w:r>
      <w:r>
        <w:rPr>
          <w:spacing w:val="-7"/>
        </w:rPr>
        <w:t xml:space="preserve"> </w:t>
      </w:r>
      <w:r>
        <w:t>Lilly</w:t>
      </w:r>
      <w:r>
        <w:rPr>
          <w:spacing w:val="-7"/>
        </w:rPr>
        <w:t xml:space="preserve"> </w:t>
      </w:r>
      <w:r>
        <w:t>and</w:t>
      </w:r>
      <w:r>
        <w:rPr>
          <w:spacing w:val="-7"/>
        </w:rPr>
        <w:t xml:space="preserve"> </w:t>
      </w:r>
      <w:r>
        <w:t>her</w:t>
      </w:r>
      <w:r>
        <w:rPr>
          <w:spacing w:val="-7"/>
        </w:rPr>
        <w:t xml:space="preserve"> </w:t>
      </w:r>
      <w:r>
        <w:t>family to understand their rights and communicate with the school. Her advocate explained</w:t>
      </w:r>
    </w:p>
    <w:p w14:paraId="56AE6EA9" w14:textId="77777777" w:rsidR="00F34A36" w:rsidRDefault="00842BCA">
      <w:pPr>
        <w:pStyle w:val="BodyText"/>
        <w:spacing w:before="4" w:line="312" w:lineRule="auto"/>
        <w:ind w:right="72"/>
      </w:pPr>
      <w:r>
        <w:t>the</w:t>
      </w:r>
      <w:r>
        <w:rPr>
          <w:spacing w:val="-11"/>
        </w:rPr>
        <w:t xml:space="preserve"> </w:t>
      </w:r>
      <w:r>
        <w:t>school’s</w:t>
      </w:r>
      <w:r>
        <w:rPr>
          <w:spacing w:val="-11"/>
        </w:rPr>
        <w:t xml:space="preserve"> </w:t>
      </w:r>
      <w:r>
        <w:t>responsibilities</w:t>
      </w:r>
      <w:r>
        <w:rPr>
          <w:spacing w:val="-11"/>
        </w:rPr>
        <w:t xml:space="preserve"> </w:t>
      </w:r>
      <w:r>
        <w:t>under</w:t>
      </w:r>
      <w:r>
        <w:rPr>
          <w:spacing w:val="-11"/>
        </w:rPr>
        <w:t xml:space="preserve"> </w:t>
      </w:r>
      <w:r>
        <w:t>disability discrimination law, identified appropriate escalation pathways and supported the family to advocate for the reasonable adjustments Lilly needed to participate on an equal basis.</w:t>
      </w:r>
    </w:p>
    <w:p w14:paraId="56AE6EAA" w14:textId="77777777" w:rsidR="00F34A36" w:rsidRDefault="00842BCA">
      <w:pPr>
        <w:pStyle w:val="Heading6"/>
        <w:spacing w:before="34"/>
      </w:pPr>
      <w:r>
        <w:rPr>
          <w:b w:val="0"/>
        </w:rPr>
        <w:br w:type="column"/>
      </w:r>
      <w:r>
        <w:rPr>
          <w:color w:val="00884F"/>
        </w:rPr>
        <w:t xml:space="preserve">What </w:t>
      </w:r>
      <w:r>
        <w:rPr>
          <w:color w:val="00884F"/>
          <w:spacing w:val="-2"/>
        </w:rPr>
        <w:t>changed</w:t>
      </w:r>
    </w:p>
    <w:p w14:paraId="56AE6EAB" w14:textId="77777777" w:rsidR="00F34A36" w:rsidRDefault="00842BCA">
      <w:pPr>
        <w:pStyle w:val="BodyText"/>
        <w:spacing w:before="274" w:line="312" w:lineRule="auto"/>
        <w:ind w:right="262"/>
      </w:pPr>
      <w:r>
        <w:t>The school reinstated Lilly’s assistive technology</w:t>
      </w:r>
      <w:r>
        <w:rPr>
          <w:spacing w:val="-8"/>
        </w:rPr>
        <w:t xml:space="preserve"> </w:t>
      </w:r>
      <w:r>
        <w:t>adjustment,</w:t>
      </w:r>
      <w:r>
        <w:rPr>
          <w:spacing w:val="-8"/>
        </w:rPr>
        <w:t xml:space="preserve"> </w:t>
      </w:r>
      <w:r>
        <w:t>enabling</w:t>
      </w:r>
      <w:r>
        <w:rPr>
          <w:spacing w:val="-8"/>
        </w:rPr>
        <w:t xml:space="preserve"> </w:t>
      </w:r>
      <w:r>
        <w:t>her</w:t>
      </w:r>
      <w:r>
        <w:rPr>
          <w:spacing w:val="-8"/>
        </w:rPr>
        <w:t xml:space="preserve"> </w:t>
      </w:r>
      <w:r>
        <w:t xml:space="preserve">to return to learning with the support she </w:t>
      </w:r>
      <w:r>
        <w:rPr>
          <w:spacing w:val="-2"/>
        </w:rPr>
        <w:t>required.</w:t>
      </w:r>
    </w:p>
    <w:p w14:paraId="56AE6EAC" w14:textId="77777777" w:rsidR="00F34A36" w:rsidRDefault="00842BCA">
      <w:pPr>
        <w:pStyle w:val="BodyText"/>
        <w:spacing w:before="232" w:line="312" w:lineRule="auto"/>
      </w:pPr>
      <w:r>
        <w:t>This case demonstrates how independent advocacy can help shift the focus from compliance</w:t>
      </w:r>
      <w:r>
        <w:rPr>
          <w:spacing w:val="-9"/>
        </w:rPr>
        <w:t xml:space="preserve"> </w:t>
      </w:r>
      <w:r>
        <w:t>to</w:t>
      </w:r>
      <w:r>
        <w:rPr>
          <w:spacing w:val="-9"/>
        </w:rPr>
        <w:t xml:space="preserve"> </w:t>
      </w:r>
      <w:r>
        <w:t>inclusion,</w:t>
      </w:r>
      <w:r>
        <w:rPr>
          <w:spacing w:val="-9"/>
        </w:rPr>
        <w:t xml:space="preserve"> </w:t>
      </w:r>
      <w:r>
        <w:t>ensuring</w:t>
      </w:r>
      <w:r>
        <w:rPr>
          <w:spacing w:val="-9"/>
        </w:rPr>
        <w:t xml:space="preserve"> </w:t>
      </w:r>
      <w:r>
        <w:t>disability-related support needs are recognised and students can fully participate in education.</w:t>
      </w:r>
    </w:p>
    <w:p w14:paraId="56AE6EAD" w14:textId="77777777" w:rsidR="00F34A36" w:rsidRDefault="00F34A36">
      <w:pPr>
        <w:pStyle w:val="BodyText"/>
        <w:spacing w:line="312" w:lineRule="auto"/>
        <w:sectPr w:rsidR="00F34A36">
          <w:type w:val="continuous"/>
          <w:pgSz w:w="11910" w:h="16840"/>
          <w:pgMar w:top="740" w:right="850" w:bottom="280" w:left="708" w:header="0" w:footer="0" w:gutter="0"/>
          <w:cols w:num="2" w:space="720" w:equalWidth="0">
            <w:col w:w="5048" w:space="111"/>
            <w:col w:w="5193"/>
          </w:cols>
        </w:sectPr>
      </w:pPr>
    </w:p>
    <w:p w14:paraId="56AE6EAE" w14:textId="77777777" w:rsidR="00F34A36" w:rsidRDefault="00842BCA">
      <w:pPr>
        <w:pStyle w:val="BodyText"/>
        <w:ind w:left="0"/>
      </w:pPr>
      <w:r>
        <w:rPr>
          <w:noProof/>
        </w:rPr>
        <mc:AlternateContent>
          <mc:Choice Requires="wps">
            <w:drawing>
              <wp:anchor distT="0" distB="0" distL="0" distR="0" simplePos="0" relativeHeight="485456896" behindDoc="1" locked="0" layoutInCell="1" allowOverlap="1" wp14:anchorId="56AE7568" wp14:editId="56AE7569">
                <wp:simplePos x="0" y="0"/>
                <wp:positionH relativeFrom="page">
                  <wp:posOffset>0</wp:posOffset>
                </wp:positionH>
                <wp:positionV relativeFrom="page">
                  <wp:posOffset>0</wp:posOffset>
                </wp:positionV>
                <wp:extent cx="7560309" cy="10692130"/>
                <wp:effectExtent l="0" t="0" r="0" b="0"/>
                <wp:wrapNone/>
                <wp:docPr id="139" name="Graphic 13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2"/>
                              </a:lnTo>
                              <a:lnTo>
                                <a:pt x="7559992" y="10692002"/>
                              </a:lnTo>
                              <a:lnTo>
                                <a:pt x="7559992" y="0"/>
                              </a:lnTo>
                              <a:close/>
                            </a:path>
                          </a:pathLst>
                        </a:custGeom>
                        <a:solidFill>
                          <a:srgbClr val="EDF7EF"/>
                        </a:solidFill>
                      </wps:spPr>
                      <wps:bodyPr wrap="square" lIns="0" tIns="0" rIns="0" bIns="0" rtlCol="0">
                        <a:prstTxWarp prst="textNoShape">
                          <a:avLst/>
                        </a:prstTxWarp>
                        <a:noAutofit/>
                      </wps:bodyPr>
                    </wps:wsp>
                  </a:graphicData>
                </a:graphic>
              </wp:anchor>
            </w:drawing>
          </mc:Choice>
          <mc:Fallback>
            <w:pict>
              <v:shape w14:anchorId="2317DAC3" id="Graphic 139" o:spid="_x0000_s1026" style="position:absolute;margin-left:0;margin-top:0;width:595.3pt;height:841.9pt;z-index:-17859584;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VSPLAIAAM0EAAAOAAAAZHJzL2Uyb0RvYy54bWysVMFu2zAMvQ/YPwi6L3ZSJFmMOMXQNMOA&#10;oivQDDsrshwbk02NUmLn70fJUWpspw27SJT5RD0+kl7f941mZ4W2hjbn00nKmWolFHV7zPm3/e7D&#10;R86sE20hNLQq5xdl+f3m/bt1ZzI1gwp0oZBRkNZmncl55ZzJksTKSjXCTsColpwlYCMcHfGYFCg6&#10;it7oZJami6QDLAyCVNbS1+3g5JsQvyyVdF/L0irHdM6JmwsrhvXg12SzFtkRhalqeaUh/oFFI+qW&#10;Hr2F2gon2AnrP0I1tUSwULqJhCaBsqylCjlQNtP0t2xeK2FUyIXEseYmk/1/YeXz+dW8oKduzRPI&#10;H5YUSTpjs5vHH+wV05fYeCwRZ31Q8XJTUfWOSfq4nC/Su3TFmSTfNF2sZtO7IHQisnhfnqz7rCDE&#10;Eucn64Y6FNESVbRk30YTqZq+jjrU0XFGdUTOqI6HoY5GOH/PE/Qm60ZkqhEXD2jgrPYQoM6nspzP&#10;V6vVjLOYELF9w+h2jKVGGqGiL+4mxBswIf00nXl+FDBC4j5Ax0//9YWobAwpNVg1vOY1CM/edCEK&#10;Y+Ut6LrY1Vp7GSweDw8a2VmQxI/b3fJxd2U9goXOGJrBt8UBissLso7mJ+f250mg4kx/aalB/bBF&#10;A6NxiAY6/QBhJEMF0Lp9/12gYYbMnDvqpWeI7S+y2CLE3wMGrL/ZwqeTg7L2/RO4DYyuB5qZkP91&#10;vv1Qjs8B9fYX2vwCAAD//wMAUEsDBBQABgAIAAAAIQCCU0lZ3gAAAAcBAAAPAAAAZHJzL2Rvd25y&#10;ZXYueG1sTI9BT8MwDIXvSPyHyEjcWDIQpStNpwmJA9MkxODAbl5j2mqNEzXpVv49GRe4WM961nuf&#10;y+Vke3GkIXSONcxnCgRx7UzHjYaP9+ebHESIyAZ7x6ThmwIsq8uLEgvjTvxGx21sRArhUKCGNkZf&#10;SBnqliyGmfPEyftyg8WY1qGRZsBTCre9vFUqkxY7Tg0tenpqqT5sR6thVC/h/nP00+bhsOa1361e&#10;w6bR+vpqWj2CiDTFv2M44yd0qBLT3o1sgug1pEfi7zx784XKQOyTyvK7HGRVyv/81Q8AAAD//wMA&#10;UEsBAi0AFAAGAAgAAAAhALaDOJL+AAAA4QEAABMAAAAAAAAAAAAAAAAAAAAAAFtDb250ZW50X1R5&#10;cGVzXS54bWxQSwECLQAUAAYACAAAACEAOP0h/9YAAACUAQAACwAAAAAAAAAAAAAAAAAvAQAAX3Jl&#10;bHMvLnJlbHNQSwECLQAUAAYACAAAACEAj3VUjywCAADNBAAADgAAAAAAAAAAAAAAAAAuAgAAZHJz&#10;L2Uyb0RvYy54bWxQSwECLQAUAAYACAAAACEAglNJWd4AAAAHAQAADwAAAAAAAAAAAAAAAACGBAAA&#10;ZHJzL2Rvd25yZXYueG1sUEsFBgAAAAAEAAQA8wAAAJEFAAAAAA==&#10;" path="m7559992,l,,,10692002r7559992,l7559992,xe" fillcolor="#edf7ef" stroked="f">
                <v:path arrowok="t"/>
                <w10:wrap anchorx="page" anchory="page"/>
              </v:shape>
            </w:pict>
          </mc:Fallback>
        </mc:AlternateContent>
      </w:r>
    </w:p>
    <w:p w14:paraId="56AE6EAF" w14:textId="77777777" w:rsidR="00F34A36" w:rsidRDefault="00F34A36">
      <w:pPr>
        <w:pStyle w:val="BodyText"/>
        <w:ind w:left="0"/>
      </w:pPr>
    </w:p>
    <w:p w14:paraId="56AE6EB0" w14:textId="77777777" w:rsidR="00F34A36" w:rsidRDefault="00F34A36">
      <w:pPr>
        <w:pStyle w:val="BodyText"/>
        <w:ind w:left="0"/>
      </w:pPr>
    </w:p>
    <w:p w14:paraId="56AE6EB1" w14:textId="77777777" w:rsidR="00F34A36" w:rsidRDefault="00F34A36">
      <w:pPr>
        <w:pStyle w:val="BodyText"/>
        <w:ind w:left="0"/>
      </w:pPr>
    </w:p>
    <w:p w14:paraId="56AE6EB2" w14:textId="77777777" w:rsidR="00F34A36" w:rsidRDefault="00F34A36">
      <w:pPr>
        <w:pStyle w:val="BodyText"/>
        <w:ind w:left="0"/>
      </w:pPr>
    </w:p>
    <w:p w14:paraId="56AE6EB3" w14:textId="77777777" w:rsidR="00F34A36" w:rsidRDefault="00F34A36">
      <w:pPr>
        <w:pStyle w:val="BodyText"/>
        <w:ind w:left="0"/>
      </w:pPr>
    </w:p>
    <w:p w14:paraId="56AE6EB4" w14:textId="77777777" w:rsidR="00F34A36" w:rsidRDefault="00F34A36">
      <w:pPr>
        <w:pStyle w:val="BodyText"/>
        <w:ind w:left="0"/>
      </w:pPr>
    </w:p>
    <w:p w14:paraId="56AE6EB5" w14:textId="77777777" w:rsidR="00F34A36" w:rsidRDefault="00F34A36">
      <w:pPr>
        <w:pStyle w:val="BodyText"/>
        <w:ind w:left="0"/>
      </w:pPr>
    </w:p>
    <w:p w14:paraId="56AE6EB6" w14:textId="77777777" w:rsidR="00F34A36" w:rsidRDefault="00F34A36">
      <w:pPr>
        <w:pStyle w:val="BodyText"/>
        <w:ind w:left="0"/>
      </w:pPr>
    </w:p>
    <w:p w14:paraId="56AE6EB7" w14:textId="77777777" w:rsidR="00F34A36" w:rsidRDefault="00F34A36">
      <w:pPr>
        <w:pStyle w:val="BodyText"/>
        <w:ind w:left="0"/>
      </w:pPr>
    </w:p>
    <w:p w14:paraId="56AE6EB8" w14:textId="77777777" w:rsidR="00F34A36" w:rsidRDefault="00F34A36">
      <w:pPr>
        <w:pStyle w:val="BodyText"/>
        <w:ind w:left="0"/>
      </w:pPr>
    </w:p>
    <w:p w14:paraId="56AE6EB9" w14:textId="77777777" w:rsidR="00F34A36" w:rsidRDefault="00F34A36">
      <w:pPr>
        <w:pStyle w:val="BodyText"/>
        <w:ind w:left="0"/>
      </w:pPr>
    </w:p>
    <w:p w14:paraId="56AE6EBA" w14:textId="77777777" w:rsidR="00F34A36" w:rsidRDefault="00F34A36">
      <w:pPr>
        <w:pStyle w:val="BodyText"/>
        <w:ind w:left="0"/>
      </w:pPr>
    </w:p>
    <w:p w14:paraId="56AE6EBB" w14:textId="77777777" w:rsidR="00F34A36" w:rsidRDefault="00F34A36">
      <w:pPr>
        <w:pStyle w:val="BodyText"/>
        <w:ind w:left="0"/>
      </w:pPr>
    </w:p>
    <w:p w14:paraId="56AE6EBC" w14:textId="77777777" w:rsidR="00F34A36" w:rsidRDefault="00F34A36">
      <w:pPr>
        <w:pStyle w:val="BodyText"/>
        <w:ind w:left="0"/>
      </w:pPr>
    </w:p>
    <w:p w14:paraId="56AE6EBD" w14:textId="77777777" w:rsidR="00F34A36" w:rsidRDefault="00F34A36">
      <w:pPr>
        <w:pStyle w:val="BodyText"/>
        <w:spacing w:before="34"/>
        <w:ind w:left="0"/>
      </w:pPr>
    </w:p>
    <w:p w14:paraId="56AE6EBE" w14:textId="77777777" w:rsidR="00F34A36" w:rsidRDefault="00842BCA">
      <w:pPr>
        <w:ind w:left="312"/>
        <w:rPr>
          <w:b/>
          <w:sz w:val="24"/>
        </w:rPr>
      </w:pPr>
      <w:r>
        <w:rPr>
          <w:b/>
          <w:color w:val="005496"/>
          <w:sz w:val="24"/>
        </w:rPr>
        <w:lastRenderedPageBreak/>
        <w:t>34</w:t>
      </w:r>
      <w:r>
        <w:rPr>
          <w:b/>
          <w:color w:val="005496"/>
          <w:spacing w:val="64"/>
          <w:sz w:val="24"/>
        </w:rPr>
        <w:t xml:space="preserve"> </w:t>
      </w:r>
      <w:r>
        <w:rPr>
          <w:rFonts w:ascii="VAG Rounded"/>
          <w:b/>
          <w:color w:val="00884F"/>
          <w:sz w:val="24"/>
        </w:rPr>
        <w:t>|</w:t>
      </w:r>
      <w:r>
        <w:rPr>
          <w:rFonts w:ascii="VAG Rounded"/>
          <w:b/>
          <w:color w:val="00884F"/>
          <w:spacing w:val="61"/>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p w14:paraId="56AE6EBF" w14:textId="77777777" w:rsidR="00F34A36" w:rsidRDefault="00F34A36">
      <w:pPr>
        <w:rPr>
          <w:b/>
          <w:sz w:val="24"/>
        </w:rPr>
        <w:sectPr w:rsidR="00F34A36">
          <w:type w:val="continuous"/>
          <w:pgSz w:w="11910" w:h="16840"/>
          <w:pgMar w:top="740" w:right="850" w:bottom="280" w:left="708" w:header="0" w:footer="0" w:gutter="0"/>
          <w:cols w:space="720"/>
        </w:sectPr>
      </w:pPr>
    </w:p>
    <w:p w14:paraId="56AE6EC0" w14:textId="77777777" w:rsidR="00F34A36" w:rsidRDefault="00842BCA">
      <w:pPr>
        <w:spacing w:before="55" w:line="259" w:lineRule="auto"/>
        <w:ind w:left="312" w:right="1925"/>
        <w:rPr>
          <w:rFonts w:ascii="VAG Rounded"/>
          <w:b/>
          <w:sz w:val="64"/>
        </w:rPr>
      </w:pPr>
      <w:bookmarkStart w:id="61" w:name="Advocacy_in_action:_Supporting_choice,_c"/>
      <w:bookmarkEnd w:id="61"/>
      <w:r>
        <w:rPr>
          <w:color w:val="00884F"/>
          <w:sz w:val="64"/>
        </w:rPr>
        <w:lastRenderedPageBreak/>
        <w:t>Advocacy</w:t>
      </w:r>
      <w:r>
        <w:rPr>
          <w:color w:val="00884F"/>
          <w:spacing w:val="-44"/>
          <w:sz w:val="64"/>
        </w:rPr>
        <w:t xml:space="preserve"> </w:t>
      </w:r>
      <w:r>
        <w:rPr>
          <w:color w:val="00884F"/>
          <w:sz w:val="64"/>
        </w:rPr>
        <w:t>in</w:t>
      </w:r>
      <w:r>
        <w:rPr>
          <w:color w:val="00884F"/>
          <w:spacing w:val="-44"/>
          <w:sz w:val="64"/>
        </w:rPr>
        <w:t xml:space="preserve"> </w:t>
      </w:r>
      <w:r>
        <w:rPr>
          <w:color w:val="00884F"/>
          <w:sz w:val="64"/>
        </w:rPr>
        <w:t xml:space="preserve">action: </w:t>
      </w:r>
      <w:r>
        <w:rPr>
          <w:rFonts w:ascii="VAG Rounded"/>
          <w:b/>
          <w:color w:val="00884F"/>
          <w:sz w:val="64"/>
        </w:rPr>
        <w:t>Supporting</w:t>
      </w:r>
      <w:r>
        <w:rPr>
          <w:rFonts w:ascii="VAG Rounded"/>
          <w:b/>
          <w:color w:val="00884F"/>
          <w:spacing w:val="-18"/>
          <w:sz w:val="64"/>
        </w:rPr>
        <w:t xml:space="preserve"> </w:t>
      </w:r>
      <w:r>
        <w:rPr>
          <w:rFonts w:ascii="VAG Rounded"/>
          <w:b/>
          <w:color w:val="00884F"/>
          <w:sz w:val="64"/>
        </w:rPr>
        <w:t>choice,</w:t>
      </w:r>
      <w:r>
        <w:rPr>
          <w:rFonts w:ascii="VAG Rounded"/>
          <w:b/>
          <w:color w:val="00884F"/>
          <w:spacing w:val="-18"/>
          <w:sz w:val="64"/>
        </w:rPr>
        <w:t xml:space="preserve"> </w:t>
      </w:r>
      <w:r>
        <w:rPr>
          <w:rFonts w:ascii="VAG Rounded"/>
          <w:b/>
          <w:color w:val="00884F"/>
          <w:sz w:val="64"/>
        </w:rPr>
        <w:t>control and healing</w:t>
      </w:r>
    </w:p>
    <w:p w14:paraId="56AE6EC1" w14:textId="77777777" w:rsidR="00F34A36" w:rsidRDefault="00F34A36">
      <w:pPr>
        <w:pStyle w:val="BodyText"/>
        <w:ind w:left="0"/>
        <w:rPr>
          <w:rFonts w:ascii="VAG Rounded"/>
          <w:b/>
          <w:sz w:val="20"/>
        </w:rPr>
      </w:pPr>
    </w:p>
    <w:p w14:paraId="56AE6EC2" w14:textId="77777777" w:rsidR="00F34A36" w:rsidRDefault="00F34A36">
      <w:pPr>
        <w:pStyle w:val="BodyText"/>
        <w:spacing w:before="59"/>
        <w:ind w:left="0"/>
        <w:rPr>
          <w:rFonts w:ascii="VAG Rounded"/>
          <w:b/>
          <w:sz w:val="20"/>
        </w:rPr>
      </w:pPr>
    </w:p>
    <w:p w14:paraId="56AE6EC3" w14:textId="77777777" w:rsidR="00F34A36" w:rsidRDefault="00F34A36">
      <w:pPr>
        <w:pStyle w:val="BodyText"/>
        <w:rPr>
          <w:rFonts w:ascii="VAG Rounded"/>
          <w:b/>
          <w:sz w:val="20"/>
        </w:rPr>
        <w:sectPr w:rsidR="00F34A36">
          <w:footerReference w:type="default" r:id="rId84"/>
          <w:pgSz w:w="11910" w:h="16840"/>
          <w:pgMar w:top="1520" w:right="850" w:bottom="0" w:left="708" w:header="0" w:footer="0" w:gutter="0"/>
          <w:cols w:space="720"/>
        </w:sectPr>
      </w:pPr>
    </w:p>
    <w:p w14:paraId="56AE6EC4" w14:textId="77777777" w:rsidR="00F34A36" w:rsidRDefault="00842BCA">
      <w:pPr>
        <w:pStyle w:val="Heading6"/>
        <w:spacing w:before="33"/>
      </w:pPr>
      <w:r>
        <w:rPr>
          <w:noProof/>
        </w:rPr>
        <mc:AlternateContent>
          <mc:Choice Requires="wps">
            <w:drawing>
              <wp:anchor distT="0" distB="0" distL="0" distR="0" simplePos="0" relativeHeight="485457408" behindDoc="1" locked="0" layoutInCell="1" allowOverlap="1" wp14:anchorId="56AE756A" wp14:editId="56AE756B">
                <wp:simplePos x="0" y="0"/>
                <wp:positionH relativeFrom="page">
                  <wp:posOffset>0</wp:posOffset>
                </wp:positionH>
                <wp:positionV relativeFrom="page">
                  <wp:posOffset>0</wp:posOffset>
                </wp:positionV>
                <wp:extent cx="7560309" cy="10692130"/>
                <wp:effectExtent l="0" t="0" r="0" b="0"/>
                <wp:wrapNone/>
                <wp:docPr id="140" name="Graphic 1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2"/>
                              </a:lnTo>
                              <a:lnTo>
                                <a:pt x="7559992" y="10692002"/>
                              </a:lnTo>
                              <a:lnTo>
                                <a:pt x="7559992" y="0"/>
                              </a:lnTo>
                              <a:close/>
                            </a:path>
                          </a:pathLst>
                        </a:custGeom>
                        <a:solidFill>
                          <a:srgbClr val="EDF7EF"/>
                        </a:solidFill>
                      </wps:spPr>
                      <wps:bodyPr wrap="square" lIns="0" tIns="0" rIns="0" bIns="0" rtlCol="0">
                        <a:prstTxWarp prst="textNoShape">
                          <a:avLst/>
                        </a:prstTxWarp>
                        <a:noAutofit/>
                      </wps:bodyPr>
                    </wps:wsp>
                  </a:graphicData>
                </a:graphic>
              </wp:anchor>
            </w:drawing>
          </mc:Choice>
          <mc:Fallback>
            <w:pict>
              <v:shape w14:anchorId="1245F3F4" id="Graphic 140" o:spid="_x0000_s1026" style="position:absolute;margin-left:0;margin-top:0;width:595.3pt;height:841.9pt;z-index:-17859072;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VSPLAIAAM0EAAAOAAAAZHJzL2Uyb0RvYy54bWysVMFu2zAMvQ/YPwi6L3ZSJFmMOMXQNMOA&#10;oivQDDsrshwbk02NUmLn70fJUWpspw27SJT5RD0+kl7f941mZ4W2hjbn00nKmWolFHV7zPm3/e7D&#10;R86sE20hNLQq5xdl+f3m/bt1ZzI1gwp0oZBRkNZmncl55ZzJksTKSjXCTsColpwlYCMcHfGYFCg6&#10;it7oZJami6QDLAyCVNbS1+3g5JsQvyyVdF/L0irHdM6JmwsrhvXg12SzFtkRhalqeaUh/oFFI+qW&#10;Hr2F2gon2AnrP0I1tUSwULqJhCaBsqylCjlQNtP0t2xeK2FUyIXEseYmk/1/YeXz+dW8oKduzRPI&#10;H5YUSTpjs5vHH+wV05fYeCwRZ31Q8XJTUfWOSfq4nC/Su3TFmSTfNF2sZtO7IHQisnhfnqz7rCDE&#10;Eucn64Y6FNESVbRk30YTqZq+jjrU0XFGdUTOqI6HoY5GOH/PE/Qm60ZkqhEXD2jgrPYQoM6nspzP&#10;V6vVjLOYELF9w+h2jKVGGqGiL+4mxBswIf00nXl+FDBC4j5Ax0//9YWobAwpNVg1vOY1CM/edCEK&#10;Y+Ut6LrY1Vp7GSweDw8a2VmQxI/b3fJxd2U9goXOGJrBt8UBissLso7mJ+f250mg4kx/aalB/bBF&#10;A6NxiAY6/QBhJEMF0Lp9/12gYYbMnDvqpWeI7S+y2CLE3wMGrL/ZwqeTg7L2/RO4DYyuB5qZkP91&#10;vv1Qjs8B9fYX2vwCAAD//wMAUEsDBBQABgAIAAAAIQCCU0lZ3gAAAAcBAAAPAAAAZHJzL2Rvd25y&#10;ZXYueG1sTI9BT8MwDIXvSPyHyEjcWDIQpStNpwmJA9MkxODAbl5j2mqNEzXpVv49GRe4WM961nuf&#10;y+Vke3GkIXSONcxnCgRx7UzHjYaP9+ebHESIyAZ7x6ThmwIsq8uLEgvjTvxGx21sRArhUKCGNkZf&#10;SBnqliyGmfPEyftyg8WY1qGRZsBTCre9vFUqkxY7Tg0tenpqqT5sR6thVC/h/nP00+bhsOa1361e&#10;w6bR+vpqWj2CiDTFv2M44yd0qBLT3o1sgug1pEfi7zx784XKQOyTyvK7HGRVyv/81Q8AAAD//wMA&#10;UEsBAi0AFAAGAAgAAAAhALaDOJL+AAAA4QEAABMAAAAAAAAAAAAAAAAAAAAAAFtDb250ZW50X1R5&#10;cGVzXS54bWxQSwECLQAUAAYACAAAACEAOP0h/9YAAACUAQAACwAAAAAAAAAAAAAAAAAvAQAAX3Jl&#10;bHMvLnJlbHNQSwECLQAUAAYACAAAACEAj3VUjywCAADNBAAADgAAAAAAAAAAAAAAAAAuAgAAZHJz&#10;L2Uyb0RvYy54bWxQSwECLQAUAAYACAAAACEAglNJWd4AAAAHAQAADwAAAAAAAAAAAAAAAACGBAAA&#10;ZHJzL2Rvd25yZXYueG1sUEsFBgAAAAAEAAQA8wAAAJEFAAAAAA==&#10;" path="m7559992,l,,,10692002r7559992,l7559992,xe" fillcolor="#edf7ef" stroked="f">
                <v:path arrowok="t"/>
                <w10:wrap anchorx="page" anchory="page"/>
              </v:shape>
            </w:pict>
          </mc:Fallback>
        </mc:AlternateContent>
      </w:r>
      <w:r>
        <w:rPr>
          <w:noProof/>
        </w:rPr>
        <mc:AlternateContent>
          <mc:Choice Requires="wpg">
            <w:drawing>
              <wp:anchor distT="0" distB="0" distL="0" distR="0" simplePos="0" relativeHeight="15753728" behindDoc="0" locked="0" layoutInCell="1" allowOverlap="1" wp14:anchorId="56AE756C" wp14:editId="56AE756D">
                <wp:simplePos x="0" y="0"/>
                <wp:positionH relativeFrom="page">
                  <wp:posOffset>5052121</wp:posOffset>
                </wp:positionH>
                <wp:positionV relativeFrom="page">
                  <wp:posOffset>8682387</wp:posOffset>
                </wp:positionV>
                <wp:extent cx="2508250" cy="2009775"/>
                <wp:effectExtent l="0" t="0" r="0" b="0"/>
                <wp:wrapNone/>
                <wp:docPr id="141" name="Group 1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142" name="Graphic 142"/>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143" name="Graphic 143"/>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144" name="Graphic 144"/>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4CE4C3D0" id="Group 141" o:spid="_x0000_s1026" style="position:absolute;margin-left:397.8pt;margin-top:683.65pt;width:197.5pt;height:158.25pt;z-index:15753728;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O0Ut8wMAAGARAAAOAAAAZHJzL2Uyb0RvYy54bWzsWNtu3DYQfS/QfyD0XkuiLqQEr4PENxQI&#10;0gBx0WeuLishkqiS3NX67zskxd2tF5XjFG1gJAYskeJwNHPm8JCryzf7vkO7SsiWDysvvAg8VA0F&#10;L9ths/J+f7j7hXpIKjaUrONDtfIeK+m9ufr5p8tpzCvMG96VlUDgZJD5NK68Rqkx931ZNFXP5AUf&#10;qwEGay56pqArNn4p2ATe+87HQZD6ExflKHhRSQlPb+ygd2X813VVqN/qWlYKdSsPYlPmKsx1ra/+&#10;1SXLN4KNTVvMYbCviKJn7QAvPbi6YYqhrWjPXPVtIbjktbooeO/zum6LyuQA2YTBk2zuBd+OJpdN&#10;Pm3GA0wA7ROcvtpt8WF3L8ZP40dho4fme158loCLP42b/HRc9zdH430tej0JkkB7g+jjAdFqr1AB&#10;D3ESUPj3UAFjUK+MkMRiXjRQmLN5RXP7zEyf5fbFJrxDONMI/JFHiOS/g+hTw8bKIC81BB8Fakug&#10;d4w9NLAeeHw/U0Y/Aqz068FO4zj35AzpE5TCNE0ynHroHCsaawpYqMIwTil0dBlcwiwvtlLdV9yg&#10;znbvpYJhoFzpWqxxrWI/uKaANaDZ3xn2Kw8B+4WHgP1rW4mRKT1Pu9JNNK08F0oDOc+R6OGe76oH&#10;bgyVLl2YBVEKC9zlAqEeTbrhb6YxSTObNokiOifmbNx9tG4DGgTEuMVRFMeLxgSngfUbkzAOF21j&#10;TLLM+CWEJsu2YUYzqDakBggkGVl0nAAS1jZJk2DZsTXEAU7pcmbWUCf1TKg0DrM4cbGmcRQtBnti&#10;HkH94uViAGQx1MsAEdMoW3SNIyjCXDkMJbT0ddV197nK5+RxBkXHZWXnakaaNXBgKZDsdB1I3rXl&#10;Xdt1mpZSbNbXnUA7BoRP6TWmN3MMJ2YgHDK3y1O31rx8hPU9wYJeefLPLROVh7pfB1AQqIByDeEa&#10;a9cQqrvmZlsxK0JI9bD/g4kRjdBceQo08AN3QsJyt2Ahfm1gbfXMgb/dKl63ejWb2GxEcwdEzcrL&#10;/6Bu0bm6GSp9sbpZytKMYmyIwnK3EZAUxB84qveBEP4oNfvAtxA3F4oRNxuJLsNRuf6Rn0cTx9TZ&#10;9DsSN7cnOQTc3SLxQnHTTIhouqgTBMQXJNUq8YvMcQq7s9megWYuTne38b5edQvv3l3f3v5Qt/NT&#10;s5PcWbUOZ7f4XN3MBvzF6maYCBoJEhYREsNxBhT7KHEhiSmhcL4wGpdGOPl2GneIRYvcHMoPkTMH&#10;CScA7m6F4D88wWn8w3D54KTrFab25PRSe5LS7Llz2as9xAU4SexCAw1/3Yc484MVfsYbFs6fHPR3&#10;gtO+OfQdP4xc/QUAAP//AwBQSwMEFAAGAAgAAAAhADmVelDjAAAADgEAAA8AAABkcnMvZG93bnJl&#10;di54bWxMj0FvgkAQhe9N+h8206S3ulAiIrIYY9qeTJNqk8bbCiMQ2VnCroD/vuOpvc3Me3nzvWw9&#10;mVYM2LvGkoJwFoBAKmzZUKXg+/D+koBwXlOpW0uo4IYO1vnjQ6bT0o70hcPeV4JDyKVaQe19l0rp&#10;ihqNdjPbIbF2tr3Rnte+kmWvRw43rXwNglga3RB/qHWH2xqLy/5qFHyMetxE4duwu5y3t+Nh/vmz&#10;C1Gp56dpswLhcfJ/ZrjjMzrkzHSyVyqdaBUslvOYrSxE8SICcbeEy4BvJ57iJEpA5pn8XyP/BQAA&#10;//8DAFBLAQItABQABgAIAAAAIQC2gziS/gAAAOEBAAATAAAAAAAAAAAAAAAAAAAAAABbQ29udGVu&#10;dF9UeXBlc10ueG1sUEsBAi0AFAAGAAgAAAAhADj9If/WAAAAlAEAAAsAAAAAAAAAAAAAAAAALwEA&#10;AF9yZWxzLy5yZWxzUEsBAi0AFAAGAAgAAAAhAMc7RS3zAwAAYBEAAA4AAAAAAAAAAAAAAAAALgIA&#10;AGRycy9lMm9Eb2MueG1sUEsBAi0AFAAGAAgAAAAhADmVelDjAAAADgEAAA8AAAAAAAAAAAAAAAAA&#10;TQYAAGRycy9kb3ducmV2LnhtbFBLBQYAAAAABAAEAPMAAABdBwAAAAA=&#10;">
                <v:shape id="Graphic 142"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jzV2xAAAANwAAAAPAAAAZHJzL2Rvd25yZXYueG1sRE/basJA&#10;EH0X/IdlhL7ppqEWSbNKSWkpxQpeKPg2ZCcXzM6G7DaJf+8WCr7N4Vwn3YymET11rras4HERgSDO&#10;ra65VHA6vs9XIJxH1thYJgVXcrBZTycpJtoOvKf+4EsRQtglqKDyvk2kdHlFBt3CtsSBK2xn0AfY&#10;lVJ3OIRw08g4ip6lwZpDQ4UtZRXll8OvUWD2Rsrl109x/X7LVvnutNx+NGelHmbj6wsIT6O/i//d&#10;nzrMf4rh75lwgVzfAAAA//8DAFBLAQItABQABgAIAAAAIQDb4fbL7gAAAIUBAAATAAAAAAAAAAAA&#10;AAAAAAAAAABbQ29udGVudF9UeXBlc10ueG1sUEsBAi0AFAAGAAgAAAAhAFr0LFu/AAAAFQEAAAsA&#10;AAAAAAAAAAAAAAAAHwEAAF9yZWxzLy5yZWxzUEsBAi0AFAAGAAgAAAAhAKGPNXbEAAAA3AAAAA8A&#10;AAAAAAAAAAAAAAAABwIAAGRycy9kb3ducmV2LnhtbFBLBQYAAAAAAwADALcAAAD4AgAAAAA=&#10;" path="m190368,l147696,7338,108007,23344,72606,47141,42799,77851,19892,114597,5190,156501,,202684,,714151r841945,432282l841945,303648,279438,14839,234717,2207,190368,xe" fillcolor="#68c28d" stroked="f">
                  <v:path arrowok="t"/>
                </v:shape>
                <v:shape id="Graphic 143"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Yeg7xAAAANwAAAAPAAAAZHJzL2Rvd25yZXYueG1sRI/NasMw&#10;EITvhbyD2EBvjZw0DcWJbFKTQq75o+S2WFtL1FoZS03cPH1UKPS2y8zON7sqB9eKC/XBelYwnWQg&#10;iGuvLTcKjof3p1cQISJrbD2Tgh8KUBajhxXm2l95R5d9bEQK4ZCjAhNjl0sZakMOw8R3xEn79L3D&#10;mNa+kbrHawp3rZxl2UI6tJwIBjuqDNVf+2+XILOXj2Bu3W5jT2/Vhr1156ZS6nE8rJcgIg3x3/x3&#10;vdWp/vwZfp9JE8jiDgAA//8DAFBLAQItABQABgAIAAAAIQDb4fbL7gAAAIUBAAATAAAAAAAAAAAA&#10;AAAAAAAAAABbQ29udGVudF9UeXBlc10ueG1sUEsBAi0AFAAGAAgAAAAhAFr0LFu/AAAAFQEAAAsA&#10;AAAAAAAAAAAAAAAAHwEAAF9yZWxzLy5yZWxzUEsBAi0AFAAGAAgAAAAhAEBh6DvEAAAA3AAAAA8A&#10;AAAAAAAAAAAAAAAABwIAAGRycy9kb3ducmV2LnhtbFBLBQYAAAAAAwADALcAAAD4AgAAAAA=&#10;" path="m190368,l147696,7338,108007,23344,72606,47141,42799,77851,19892,114597,5190,156500,,202684r,908702l759701,1111386r,-849964l279438,14839,234717,2207,190368,xe" fillcolor="#1fbcee" stroked="f">
                  <v:path arrowok="t"/>
                </v:shape>
                <v:shape id="Graphic 144"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UCTtwQAAANwAAAAPAAAAZHJzL2Rvd25yZXYueG1sRE9Ni8Iw&#10;EL0L+x/CLOxN0y1FpRpFFhRBBXUXz0MytsVmUpqo3X9vBMHbPN7nTOedrcWNWl85VvA9SEAQa2cq&#10;LhT8/S77YxA+IBusHZOCf/Iwn330ppgbd+cD3Y6hEDGEfY4KyhCaXEqvS7LoB64hjtzZtRZDhG0h&#10;TYv3GG5rmSbJUFqsODaU2NBPSfpyvFoFO6MP59NGZ8MrjtL9crPCdJsq9fXZLSYgAnXhLX651ybO&#10;zzJ4PhMvkLMHAAAA//8DAFBLAQItABQABgAIAAAAIQDb4fbL7gAAAIUBAAATAAAAAAAAAAAAAAAA&#10;AAAAAABbQ29udGVudF9UeXBlc10ueG1sUEsBAi0AFAAGAAgAAAAhAFr0LFu/AAAAFQEAAAsAAAAA&#10;AAAAAAAAAAAAHwEAAF9yZWxzLy5yZWxzUEsBAi0AFAAGAAgAAAAhAOFQJO3BAAAA3AAAAA8AAAAA&#10;AAAAAAAAAAAABwIAAGRycy9kb3ducmV2LnhtbFBLBQYAAAAAAwADALcAAAD1AgAAAAA=&#10;" path="m190368,l147696,7338,108007,23344,72606,47141,42799,77851,19892,114597,5190,156501,,202684,,1632119r1748167,l1748167,768939,279438,14839,234717,2207,190368,xe" fillcolor="#025596" stroked="f">
                  <v:path arrowok="t"/>
                </v:shape>
                <w10:wrap anchorx="page" anchory="page"/>
              </v:group>
            </w:pict>
          </mc:Fallback>
        </mc:AlternateContent>
      </w:r>
      <w:r>
        <w:rPr>
          <w:color w:val="00884F"/>
        </w:rPr>
        <w:t>The</w:t>
      </w:r>
      <w:r>
        <w:rPr>
          <w:color w:val="00884F"/>
          <w:spacing w:val="-3"/>
        </w:rPr>
        <w:t xml:space="preserve"> </w:t>
      </w:r>
      <w:r>
        <w:rPr>
          <w:color w:val="00884F"/>
          <w:spacing w:val="-2"/>
        </w:rPr>
        <w:t>barrier</w:t>
      </w:r>
    </w:p>
    <w:p w14:paraId="56AE6EC5" w14:textId="77777777" w:rsidR="00F34A36" w:rsidRDefault="00842BCA">
      <w:pPr>
        <w:pStyle w:val="BodyText"/>
        <w:spacing w:before="275" w:line="312" w:lineRule="auto"/>
        <w:ind w:right="57"/>
      </w:pPr>
      <w:r>
        <w:t>Charlene is an Aboriginal woman with disability who sought support with her National</w:t>
      </w:r>
      <w:r>
        <w:rPr>
          <w:spacing w:val="-10"/>
        </w:rPr>
        <w:t xml:space="preserve"> </w:t>
      </w:r>
      <w:r>
        <w:t>Redress</w:t>
      </w:r>
      <w:r>
        <w:rPr>
          <w:spacing w:val="-10"/>
        </w:rPr>
        <w:t xml:space="preserve"> </w:t>
      </w:r>
      <w:r>
        <w:t>Scheme</w:t>
      </w:r>
      <w:r>
        <w:rPr>
          <w:spacing w:val="-10"/>
        </w:rPr>
        <w:t xml:space="preserve"> </w:t>
      </w:r>
      <w:r>
        <w:t>application.</w:t>
      </w:r>
      <w:r>
        <w:rPr>
          <w:spacing w:val="-13"/>
        </w:rPr>
        <w:t xml:space="preserve"> </w:t>
      </w:r>
      <w:r>
        <w:t>The process required her to revisit traumatic experiences through complex written information, making it difficult to progress her application while maintaining her wellbeing and sense of control.</w:t>
      </w:r>
    </w:p>
    <w:p w14:paraId="56AE6EC6" w14:textId="77777777" w:rsidR="00F34A36" w:rsidRDefault="00F34A36">
      <w:pPr>
        <w:pStyle w:val="BodyText"/>
        <w:spacing w:before="63"/>
        <w:ind w:left="0"/>
      </w:pPr>
    </w:p>
    <w:p w14:paraId="56AE6EC7" w14:textId="77777777" w:rsidR="00F34A36" w:rsidRDefault="00842BCA">
      <w:pPr>
        <w:pStyle w:val="Heading6"/>
      </w:pPr>
      <w:r>
        <w:rPr>
          <w:color w:val="00884F"/>
        </w:rPr>
        <w:t>Advocacy</w:t>
      </w:r>
      <w:r>
        <w:rPr>
          <w:color w:val="00884F"/>
          <w:spacing w:val="-1"/>
        </w:rPr>
        <w:t xml:space="preserve"> </w:t>
      </w:r>
      <w:r>
        <w:rPr>
          <w:color w:val="00884F"/>
        </w:rPr>
        <w:t>in</w:t>
      </w:r>
      <w:r>
        <w:rPr>
          <w:color w:val="00884F"/>
          <w:spacing w:val="-1"/>
        </w:rPr>
        <w:t xml:space="preserve"> </w:t>
      </w:r>
      <w:r>
        <w:rPr>
          <w:color w:val="00884F"/>
          <w:spacing w:val="-2"/>
        </w:rPr>
        <w:t>action</w:t>
      </w:r>
    </w:p>
    <w:p w14:paraId="56AE6EC8" w14:textId="77777777" w:rsidR="00F34A36" w:rsidRDefault="00842BCA">
      <w:pPr>
        <w:pStyle w:val="BodyText"/>
        <w:spacing w:before="275" w:line="312" w:lineRule="auto"/>
        <w:ind w:right="314"/>
      </w:pPr>
      <w:r>
        <w:t>PWDA provided disability-affirming, trauma-informed</w:t>
      </w:r>
      <w:r>
        <w:rPr>
          <w:spacing w:val="-13"/>
        </w:rPr>
        <w:t xml:space="preserve"> </w:t>
      </w:r>
      <w:r>
        <w:t>advocacy</w:t>
      </w:r>
      <w:r>
        <w:rPr>
          <w:spacing w:val="-13"/>
        </w:rPr>
        <w:t xml:space="preserve"> </w:t>
      </w:r>
      <w:r>
        <w:t>that</w:t>
      </w:r>
      <w:r>
        <w:rPr>
          <w:spacing w:val="-13"/>
        </w:rPr>
        <w:t xml:space="preserve"> </w:t>
      </w:r>
      <w:r>
        <w:t>respected Charlene’s pace, choices and cultural safety. Her advocate obtained a copy of her application, reviewed the information</w:t>
      </w:r>
    </w:p>
    <w:p w14:paraId="56AE6EC9" w14:textId="77777777" w:rsidR="00F34A36" w:rsidRDefault="00842BCA">
      <w:pPr>
        <w:pStyle w:val="BodyText"/>
        <w:spacing w:before="6" w:line="312" w:lineRule="auto"/>
        <w:ind w:right="38"/>
      </w:pPr>
      <w:r>
        <w:t>already provided, explained her options and supported</w:t>
      </w:r>
      <w:r>
        <w:rPr>
          <w:spacing w:val="-7"/>
        </w:rPr>
        <w:t xml:space="preserve"> </w:t>
      </w:r>
      <w:r>
        <w:t>her</w:t>
      </w:r>
      <w:r>
        <w:rPr>
          <w:spacing w:val="-7"/>
        </w:rPr>
        <w:t xml:space="preserve"> </w:t>
      </w:r>
      <w:r>
        <w:t>to</w:t>
      </w:r>
      <w:r>
        <w:rPr>
          <w:spacing w:val="-7"/>
        </w:rPr>
        <w:t xml:space="preserve"> </w:t>
      </w:r>
      <w:r>
        <w:t>decide</w:t>
      </w:r>
      <w:r>
        <w:rPr>
          <w:spacing w:val="-7"/>
        </w:rPr>
        <w:t xml:space="preserve"> </w:t>
      </w:r>
      <w:r>
        <w:t>whether</w:t>
      </w:r>
      <w:r>
        <w:rPr>
          <w:spacing w:val="-7"/>
        </w:rPr>
        <w:t xml:space="preserve"> </w:t>
      </w:r>
      <w:r>
        <w:t>she</w:t>
      </w:r>
      <w:r>
        <w:rPr>
          <w:spacing w:val="-7"/>
        </w:rPr>
        <w:t xml:space="preserve"> </w:t>
      </w:r>
      <w:r>
        <w:t>wished to add further information. PWDA also assisted Charlene to access counselling.</w:t>
      </w:r>
    </w:p>
    <w:p w14:paraId="56AE6ECA" w14:textId="77777777" w:rsidR="00F34A36" w:rsidRDefault="00842BCA">
      <w:pPr>
        <w:pStyle w:val="Heading6"/>
        <w:spacing w:before="33"/>
      </w:pPr>
      <w:r>
        <w:rPr>
          <w:b w:val="0"/>
        </w:rPr>
        <w:br w:type="column"/>
      </w:r>
      <w:r>
        <w:rPr>
          <w:color w:val="00884F"/>
        </w:rPr>
        <w:t xml:space="preserve">What </w:t>
      </w:r>
      <w:r>
        <w:rPr>
          <w:color w:val="00884F"/>
          <w:spacing w:val="-2"/>
        </w:rPr>
        <w:t>changed</w:t>
      </w:r>
    </w:p>
    <w:p w14:paraId="56AE6ECB" w14:textId="77777777" w:rsidR="00F34A36" w:rsidRDefault="00842BCA">
      <w:pPr>
        <w:pStyle w:val="BodyText"/>
        <w:spacing w:before="275" w:line="312" w:lineRule="auto"/>
        <w:ind w:right="205"/>
      </w:pPr>
      <w:r>
        <w:t>Charlene chose to continue her application without</w:t>
      </w:r>
      <w:r>
        <w:rPr>
          <w:spacing w:val="-9"/>
        </w:rPr>
        <w:t xml:space="preserve"> </w:t>
      </w:r>
      <w:r>
        <w:t>adding</w:t>
      </w:r>
      <w:r>
        <w:rPr>
          <w:spacing w:val="-9"/>
        </w:rPr>
        <w:t xml:space="preserve"> </w:t>
      </w:r>
      <w:r>
        <w:t>further</w:t>
      </w:r>
      <w:r>
        <w:rPr>
          <w:spacing w:val="-9"/>
        </w:rPr>
        <w:t xml:space="preserve"> </w:t>
      </w:r>
      <w:r>
        <w:t>information,</w:t>
      </w:r>
      <w:r>
        <w:rPr>
          <w:spacing w:val="-9"/>
        </w:rPr>
        <w:t xml:space="preserve"> </w:t>
      </w:r>
      <w:r>
        <w:t>reducing the risk of retraumatisation while allowing the process to continue. Throughout the advocacy, she remained in control of decisions affecting her application and was connected with the supports she needed.</w:t>
      </w:r>
    </w:p>
    <w:p w14:paraId="56AE6ECC" w14:textId="77777777" w:rsidR="00F34A36" w:rsidRDefault="00842BCA">
      <w:pPr>
        <w:pStyle w:val="BodyText"/>
        <w:spacing w:before="235" w:line="312" w:lineRule="auto"/>
        <w:ind w:right="230"/>
      </w:pPr>
      <w:r>
        <w:t>This case highlights how our National Redress Scheme advocacy is not only about</w:t>
      </w:r>
      <w:r>
        <w:rPr>
          <w:spacing w:val="-6"/>
        </w:rPr>
        <w:t xml:space="preserve"> </w:t>
      </w:r>
      <w:r>
        <w:t>progressing</w:t>
      </w:r>
      <w:r>
        <w:rPr>
          <w:spacing w:val="-6"/>
        </w:rPr>
        <w:t xml:space="preserve"> </w:t>
      </w:r>
      <w:r>
        <w:t>an</w:t>
      </w:r>
      <w:r>
        <w:rPr>
          <w:spacing w:val="-6"/>
        </w:rPr>
        <w:t xml:space="preserve"> </w:t>
      </w:r>
      <w:r>
        <w:t>application.</w:t>
      </w:r>
      <w:r>
        <w:rPr>
          <w:spacing w:val="-6"/>
        </w:rPr>
        <w:t xml:space="preserve"> </w:t>
      </w:r>
      <w:r>
        <w:t>It</w:t>
      </w:r>
      <w:r>
        <w:rPr>
          <w:spacing w:val="-6"/>
        </w:rPr>
        <w:t xml:space="preserve"> </w:t>
      </w:r>
      <w:r>
        <w:t>is</w:t>
      </w:r>
      <w:r>
        <w:rPr>
          <w:spacing w:val="-6"/>
        </w:rPr>
        <w:t xml:space="preserve"> </w:t>
      </w:r>
      <w:r>
        <w:t>about ensuring people can participate in complex systems in ways that uphold their rights, dignity and wellbeing.</w:t>
      </w:r>
    </w:p>
    <w:p w14:paraId="56AE6ECD" w14:textId="77777777" w:rsidR="00F34A36" w:rsidRDefault="00F34A36">
      <w:pPr>
        <w:pStyle w:val="BodyText"/>
        <w:spacing w:line="312" w:lineRule="auto"/>
        <w:sectPr w:rsidR="00F34A36">
          <w:type w:val="continuous"/>
          <w:pgSz w:w="11910" w:h="16840"/>
          <w:pgMar w:top="740" w:right="850" w:bottom="280" w:left="708" w:header="0" w:footer="0" w:gutter="0"/>
          <w:cols w:num="2" w:space="720" w:equalWidth="0">
            <w:col w:w="5058" w:space="101"/>
            <w:col w:w="5193"/>
          </w:cols>
        </w:sectPr>
      </w:pPr>
    </w:p>
    <w:p w14:paraId="56AE6ECE" w14:textId="77777777" w:rsidR="00F34A36" w:rsidRDefault="00842BCA">
      <w:pPr>
        <w:pStyle w:val="Heading4"/>
        <w:spacing w:before="42" w:line="249" w:lineRule="auto"/>
        <w:ind w:right="34"/>
      </w:pPr>
      <w:bookmarkStart w:id="62" w:name="Community_outreach_and_engagement"/>
      <w:bookmarkEnd w:id="62"/>
      <w:r>
        <w:rPr>
          <w:color w:val="005496"/>
        </w:rPr>
        <w:lastRenderedPageBreak/>
        <w:t>Community</w:t>
      </w:r>
      <w:r>
        <w:rPr>
          <w:color w:val="005496"/>
          <w:spacing w:val="-33"/>
        </w:rPr>
        <w:t xml:space="preserve"> </w:t>
      </w:r>
      <w:r>
        <w:rPr>
          <w:color w:val="005496"/>
        </w:rPr>
        <w:t>outreach and engagement</w:t>
      </w:r>
    </w:p>
    <w:p w14:paraId="56AE6ECF" w14:textId="77777777" w:rsidR="00F34A36" w:rsidRDefault="00842BCA">
      <w:pPr>
        <w:pStyle w:val="BodyText"/>
        <w:spacing w:before="350" w:line="312" w:lineRule="auto"/>
        <w:ind w:right="34"/>
      </w:pPr>
      <w:r>
        <w:t>Throughout the year, PWDA strengthened referral pathways and community awareness through advocacy clinics, disability expos, regional outreach, information sessions and partnerships with legal,</w:t>
      </w:r>
      <w:r>
        <w:rPr>
          <w:spacing w:val="-10"/>
        </w:rPr>
        <w:t xml:space="preserve"> </w:t>
      </w:r>
      <w:r>
        <w:t>housing</w:t>
      </w:r>
      <w:r>
        <w:rPr>
          <w:spacing w:val="-10"/>
        </w:rPr>
        <w:t xml:space="preserve"> </w:t>
      </w:r>
      <w:r>
        <w:t>and</w:t>
      </w:r>
      <w:r>
        <w:rPr>
          <w:spacing w:val="-10"/>
        </w:rPr>
        <w:t xml:space="preserve"> </w:t>
      </w:r>
      <w:r>
        <w:t>community</w:t>
      </w:r>
      <w:r>
        <w:rPr>
          <w:spacing w:val="-10"/>
        </w:rPr>
        <w:t xml:space="preserve"> </w:t>
      </w:r>
      <w:r>
        <w:t>organisations across New South Wales and Queensland.</w:t>
      </w:r>
    </w:p>
    <w:p w14:paraId="56AE6ED0" w14:textId="77777777" w:rsidR="00F34A36" w:rsidRDefault="00842BCA">
      <w:pPr>
        <w:pStyle w:val="BodyText"/>
        <w:spacing w:before="236" w:line="312" w:lineRule="auto"/>
        <w:ind w:right="34"/>
      </w:pPr>
      <w:r>
        <w:t>These activities helped more people understand their rights, increased awareness of advocacy services and improved</w:t>
      </w:r>
      <w:r>
        <w:rPr>
          <w:spacing w:val="-8"/>
        </w:rPr>
        <w:t xml:space="preserve"> </w:t>
      </w:r>
      <w:r>
        <w:t>access</w:t>
      </w:r>
      <w:r>
        <w:rPr>
          <w:spacing w:val="-8"/>
        </w:rPr>
        <w:t xml:space="preserve"> </w:t>
      </w:r>
      <w:r>
        <w:t>to</w:t>
      </w:r>
      <w:r>
        <w:rPr>
          <w:spacing w:val="-8"/>
        </w:rPr>
        <w:t xml:space="preserve"> </w:t>
      </w:r>
      <w:r>
        <w:t>support,</w:t>
      </w:r>
      <w:r>
        <w:rPr>
          <w:spacing w:val="-8"/>
        </w:rPr>
        <w:t xml:space="preserve"> </w:t>
      </w:r>
      <w:r>
        <w:t>particularly</w:t>
      </w:r>
      <w:r>
        <w:rPr>
          <w:spacing w:val="-8"/>
        </w:rPr>
        <w:t xml:space="preserve"> </w:t>
      </w:r>
      <w:r>
        <w:t>in regional, rural and remote communities.</w:t>
      </w:r>
    </w:p>
    <w:p w14:paraId="56AE6ED1" w14:textId="77777777" w:rsidR="00F34A36" w:rsidRDefault="00842BCA">
      <w:pPr>
        <w:pStyle w:val="BodyText"/>
        <w:spacing w:before="233" w:line="312" w:lineRule="auto"/>
      </w:pPr>
      <w:r>
        <w:t>More than 2,000 people participated in PWDA</w:t>
      </w:r>
      <w:r>
        <w:rPr>
          <w:spacing w:val="-17"/>
        </w:rPr>
        <w:t xml:space="preserve"> </w:t>
      </w:r>
      <w:r>
        <w:t>outreach</w:t>
      </w:r>
      <w:r>
        <w:rPr>
          <w:spacing w:val="-16"/>
        </w:rPr>
        <w:t xml:space="preserve"> </w:t>
      </w:r>
      <w:r>
        <w:t>activities</w:t>
      </w:r>
      <w:r>
        <w:rPr>
          <w:spacing w:val="-11"/>
        </w:rPr>
        <w:t xml:space="preserve"> </w:t>
      </w:r>
      <w:r>
        <w:t>during</w:t>
      </w:r>
      <w:r>
        <w:rPr>
          <w:spacing w:val="-11"/>
        </w:rPr>
        <w:t xml:space="preserve"> </w:t>
      </w:r>
      <w:r>
        <w:t>the</w:t>
      </w:r>
      <w:r>
        <w:rPr>
          <w:spacing w:val="-11"/>
        </w:rPr>
        <w:t xml:space="preserve"> </w:t>
      </w:r>
      <w:r>
        <w:t>year.</w:t>
      </w:r>
    </w:p>
    <w:p w14:paraId="56AE6ED2" w14:textId="77777777" w:rsidR="00F34A36" w:rsidRDefault="00842BCA">
      <w:pPr>
        <w:pStyle w:val="Heading4"/>
        <w:spacing w:before="223" w:line="249" w:lineRule="auto"/>
        <w:ind w:right="34"/>
      </w:pPr>
      <w:bookmarkStart w:id="63" w:name="Individual_advocacy_driving_systemic_cha"/>
      <w:bookmarkEnd w:id="63"/>
      <w:r>
        <w:rPr>
          <w:color w:val="005496"/>
        </w:rPr>
        <w:t>Individual</w:t>
      </w:r>
      <w:r>
        <w:rPr>
          <w:color w:val="005496"/>
          <w:spacing w:val="-33"/>
        </w:rPr>
        <w:t xml:space="preserve"> </w:t>
      </w:r>
      <w:r>
        <w:rPr>
          <w:color w:val="005496"/>
        </w:rPr>
        <w:t xml:space="preserve">advocacy driving systemic </w:t>
      </w:r>
      <w:r>
        <w:rPr>
          <w:color w:val="005496"/>
          <w:spacing w:val="-2"/>
        </w:rPr>
        <w:t>change</w:t>
      </w:r>
    </w:p>
    <w:p w14:paraId="56AE6ED3" w14:textId="77777777" w:rsidR="00F34A36" w:rsidRDefault="00842BCA">
      <w:pPr>
        <w:pStyle w:val="BodyText"/>
        <w:spacing w:before="354" w:line="312" w:lineRule="auto"/>
        <w:ind w:right="34"/>
      </w:pPr>
      <w:r>
        <w:t>Every</w:t>
      </w:r>
      <w:r>
        <w:rPr>
          <w:spacing w:val="-8"/>
        </w:rPr>
        <w:t xml:space="preserve"> </w:t>
      </w:r>
      <w:r>
        <w:t>advocacy</w:t>
      </w:r>
      <w:r>
        <w:rPr>
          <w:spacing w:val="-8"/>
        </w:rPr>
        <w:t xml:space="preserve"> </w:t>
      </w:r>
      <w:r>
        <w:t>matter</w:t>
      </w:r>
      <w:r>
        <w:rPr>
          <w:spacing w:val="-8"/>
        </w:rPr>
        <w:t xml:space="preserve"> </w:t>
      </w:r>
      <w:r>
        <w:t>tells</w:t>
      </w:r>
      <w:r>
        <w:rPr>
          <w:spacing w:val="-8"/>
        </w:rPr>
        <w:t xml:space="preserve"> </w:t>
      </w:r>
      <w:r>
        <w:t>us</w:t>
      </w:r>
      <w:r>
        <w:rPr>
          <w:spacing w:val="-8"/>
        </w:rPr>
        <w:t xml:space="preserve"> </w:t>
      </w:r>
      <w:r>
        <w:t>something about how systems are working.</w:t>
      </w:r>
    </w:p>
    <w:p w14:paraId="56AE6ED4" w14:textId="77777777" w:rsidR="00F34A36" w:rsidRDefault="00842BCA">
      <w:pPr>
        <w:pStyle w:val="BodyText"/>
        <w:spacing w:before="229" w:line="312" w:lineRule="auto"/>
        <w:ind w:right="532"/>
      </w:pPr>
      <w:r>
        <w:t>Across the year, advocates identified recurring</w:t>
      </w:r>
      <w:r>
        <w:rPr>
          <w:spacing w:val="-13"/>
        </w:rPr>
        <w:t xml:space="preserve"> </w:t>
      </w:r>
      <w:r>
        <w:t>barriers</w:t>
      </w:r>
      <w:r>
        <w:rPr>
          <w:spacing w:val="-13"/>
        </w:rPr>
        <w:t xml:space="preserve"> </w:t>
      </w:r>
      <w:r>
        <w:t>including</w:t>
      </w:r>
      <w:r>
        <w:rPr>
          <w:spacing w:val="-13"/>
        </w:rPr>
        <w:t xml:space="preserve"> </w:t>
      </w:r>
      <w:r>
        <w:t xml:space="preserve">inconsistent decision-making, inaccessible communication, delays in reviews and applications, fragmented complaint pathways, inadequate reasonable adjustments and limited access to appropriate housing and community </w:t>
      </w:r>
      <w:r>
        <w:rPr>
          <w:spacing w:val="-2"/>
        </w:rPr>
        <w:t>supports.</w:t>
      </w:r>
    </w:p>
    <w:p w14:paraId="56AE6ED5" w14:textId="77777777" w:rsidR="00F34A36" w:rsidRDefault="00842BCA">
      <w:pPr>
        <w:pStyle w:val="BodyText"/>
        <w:spacing w:before="72" w:line="312" w:lineRule="auto"/>
        <w:ind w:right="494"/>
      </w:pPr>
      <w:r>
        <w:br w:type="column"/>
      </w:r>
      <w:r>
        <w:t>These</w:t>
      </w:r>
      <w:r>
        <w:rPr>
          <w:spacing w:val="-14"/>
        </w:rPr>
        <w:t xml:space="preserve"> </w:t>
      </w:r>
      <w:r>
        <w:t>insights</w:t>
      </w:r>
      <w:r>
        <w:rPr>
          <w:spacing w:val="-14"/>
        </w:rPr>
        <w:t xml:space="preserve"> </w:t>
      </w:r>
      <w:r>
        <w:t>informed</w:t>
      </w:r>
      <w:r>
        <w:rPr>
          <w:spacing w:val="-14"/>
        </w:rPr>
        <w:t xml:space="preserve"> </w:t>
      </w:r>
      <w:r>
        <w:t>PWDA’s</w:t>
      </w:r>
      <w:r>
        <w:rPr>
          <w:spacing w:val="-14"/>
        </w:rPr>
        <w:t xml:space="preserve"> </w:t>
      </w:r>
      <w:r>
        <w:t>broader systemic advocacy across the NDIS, housing, inclusive education, supported decision-making, justice and Redress, helping ensure individual experiences contribute to improving systems for the wider disability community.</w:t>
      </w:r>
    </w:p>
    <w:p w14:paraId="56AE6ED6" w14:textId="77777777" w:rsidR="00F34A36" w:rsidRDefault="00842BCA">
      <w:pPr>
        <w:pStyle w:val="Heading4"/>
        <w:spacing w:before="230"/>
      </w:pPr>
      <w:bookmarkStart w:id="64" w:name="Programs_delivered"/>
      <w:bookmarkEnd w:id="64"/>
      <w:r>
        <w:rPr>
          <w:color w:val="005496"/>
        </w:rPr>
        <w:t xml:space="preserve">Programs </w:t>
      </w:r>
      <w:r>
        <w:rPr>
          <w:color w:val="005496"/>
          <w:spacing w:val="-2"/>
        </w:rPr>
        <w:t>delivered</w:t>
      </w:r>
    </w:p>
    <w:p w14:paraId="56AE6ED7" w14:textId="77777777" w:rsidR="00F34A36" w:rsidRDefault="00842BCA">
      <w:pPr>
        <w:pStyle w:val="BodyText"/>
        <w:spacing w:before="371"/>
      </w:pPr>
      <w:r>
        <w:t>Individual</w:t>
      </w:r>
      <w:r>
        <w:rPr>
          <w:spacing w:val="-7"/>
        </w:rPr>
        <w:t xml:space="preserve"> </w:t>
      </w:r>
      <w:r>
        <w:t>advocacy</w:t>
      </w:r>
      <w:r>
        <w:rPr>
          <w:spacing w:val="-4"/>
        </w:rPr>
        <w:t xml:space="preserve"> </w:t>
      </w:r>
      <w:r>
        <w:t>was</w:t>
      </w:r>
      <w:r>
        <w:rPr>
          <w:spacing w:val="-4"/>
        </w:rPr>
        <w:t xml:space="preserve"> </w:t>
      </w:r>
      <w:r>
        <w:t>delivered</w:t>
      </w:r>
      <w:r>
        <w:rPr>
          <w:spacing w:val="-4"/>
        </w:rPr>
        <w:t xml:space="preserve"> </w:t>
      </w:r>
      <w:r>
        <w:rPr>
          <w:spacing w:val="-2"/>
        </w:rPr>
        <w:t>through:</w:t>
      </w:r>
    </w:p>
    <w:p w14:paraId="56AE6ED8" w14:textId="77777777" w:rsidR="00F34A36" w:rsidRDefault="00F34A36">
      <w:pPr>
        <w:pStyle w:val="BodyText"/>
        <w:spacing w:before="34"/>
        <w:ind w:left="0"/>
      </w:pPr>
    </w:p>
    <w:p w14:paraId="56AE6ED9" w14:textId="77777777" w:rsidR="00F34A36" w:rsidRDefault="00842BCA">
      <w:pPr>
        <w:pStyle w:val="ListParagraph"/>
        <w:numPr>
          <w:ilvl w:val="0"/>
          <w:numId w:val="7"/>
        </w:numPr>
        <w:tabs>
          <w:tab w:val="left" w:pos="572"/>
        </w:tabs>
        <w:spacing w:before="0" w:line="312" w:lineRule="auto"/>
        <w:ind w:right="539"/>
        <w:rPr>
          <w:sz w:val="24"/>
        </w:rPr>
      </w:pPr>
      <w:r>
        <w:rPr>
          <w:sz w:val="24"/>
        </w:rPr>
        <w:t xml:space="preserve">National Disability Advocacy Program </w:t>
      </w:r>
      <w:r>
        <w:rPr>
          <w:spacing w:val="-2"/>
          <w:sz w:val="24"/>
        </w:rPr>
        <w:t>(NDAP)</w:t>
      </w:r>
    </w:p>
    <w:p w14:paraId="56AE6EDA" w14:textId="77777777" w:rsidR="00F34A36" w:rsidRDefault="00842BCA">
      <w:pPr>
        <w:pStyle w:val="ListParagraph"/>
        <w:numPr>
          <w:ilvl w:val="0"/>
          <w:numId w:val="7"/>
        </w:numPr>
        <w:tabs>
          <w:tab w:val="left" w:pos="571"/>
        </w:tabs>
        <w:spacing w:before="173"/>
        <w:ind w:left="571" w:hanging="259"/>
        <w:rPr>
          <w:sz w:val="24"/>
        </w:rPr>
      </w:pPr>
      <w:r>
        <w:rPr>
          <w:sz w:val="24"/>
        </w:rPr>
        <w:t xml:space="preserve">NDIS Appeals </w:t>
      </w:r>
      <w:r>
        <w:rPr>
          <w:spacing w:val="-2"/>
          <w:sz w:val="24"/>
        </w:rPr>
        <w:t>Advocacy</w:t>
      </w:r>
    </w:p>
    <w:p w14:paraId="56AE6EDB" w14:textId="77777777" w:rsidR="00F34A36" w:rsidRDefault="00842BCA">
      <w:pPr>
        <w:pStyle w:val="ListParagraph"/>
        <w:numPr>
          <w:ilvl w:val="0"/>
          <w:numId w:val="7"/>
        </w:numPr>
        <w:tabs>
          <w:tab w:val="left" w:pos="572"/>
        </w:tabs>
        <w:spacing w:line="312" w:lineRule="auto"/>
        <w:ind w:right="608"/>
        <w:rPr>
          <w:sz w:val="24"/>
        </w:rPr>
      </w:pPr>
      <w:r>
        <w:rPr>
          <w:sz w:val="24"/>
        </w:rPr>
        <w:t xml:space="preserve">Disability Advocacy Futures Program </w:t>
      </w:r>
      <w:r>
        <w:rPr>
          <w:spacing w:val="-2"/>
          <w:sz w:val="24"/>
        </w:rPr>
        <w:t>(DAFP)</w:t>
      </w:r>
    </w:p>
    <w:p w14:paraId="56AE6EDC" w14:textId="77777777" w:rsidR="00F34A36" w:rsidRDefault="00842BCA">
      <w:pPr>
        <w:pStyle w:val="ListParagraph"/>
        <w:numPr>
          <w:ilvl w:val="0"/>
          <w:numId w:val="7"/>
        </w:numPr>
        <w:tabs>
          <w:tab w:val="left" w:pos="572"/>
        </w:tabs>
        <w:spacing w:before="173" w:line="312" w:lineRule="auto"/>
        <w:ind w:right="456"/>
        <w:rPr>
          <w:sz w:val="24"/>
        </w:rPr>
      </w:pPr>
      <w:r>
        <w:rPr>
          <w:sz w:val="24"/>
        </w:rPr>
        <w:t xml:space="preserve">Disability Advocacy Futures Education </w:t>
      </w:r>
      <w:r>
        <w:rPr>
          <w:spacing w:val="-2"/>
          <w:sz w:val="24"/>
        </w:rPr>
        <w:t>(DAFP-E)</w:t>
      </w:r>
    </w:p>
    <w:p w14:paraId="56AE6EDD" w14:textId="77777777" w:rsidR="00F34A36" w:rsidRDefault="00842BCA">
      <w:pPr>
        <w:pStyle w:val="ListParagraph"/>
        <w:numPr>
          <w:ilvl w:val="0"/>
          <w:numId w:val="7"/>
        </w:numPr>
        <w:tabs>
          <w:tab w:val="left" w:pos="572"/>
        </w:tabs>
        <w:spacing w:before="172" w:line="312" w:lineRule="auto"/>
        <w:ind w:right="1127"/>
        <w:rPr>
          <w:sz w:val="24"/>
        </w:rPr>
      </w:pPr>
      <w:r>
        <w:rPr>
          <w:sz w:val="24"/>
        </w:rPr>
        <w:t>Queensland Disability Advocacy Program (QDAP)</w:t>
      </w:r>
    </w:p>
    <w:p w14:paraId="56AE6EDE" w14:textId="77777777" w:rsidR="00F34A36" w:rsidRDefault="00842BCA">
      <w:pPr>
        <w:pStyle w:val="ListParagraph"/>
        <w:numPr>
          <w:ilvl w:val="0"/>
          <w:numId w:val="7"/>
        </w:numPr>
        <w:tabs>
          <w:tab w:val="left" w:pos="572"/>
        </w:tabs>
        <w:spacing w:before="173" w:line="312" w:lineRule="auto"/>
        <w:ind w:right="662"/>
        <w:rPr>
          <w:sz w:val="24"/>
        </w:rPr>
      </w:pPr>
      <w:r>
        <w:rPr>
          <w:sz w:val="24"/>
        </w:rPr>
        <w:t xml:space="preserve">Disability Housing Advocacy Service </w:t>
      </w:r>
      <w:r>
        <w:rPr>
          <w:spacing w:val="-2"/>
          <w:sz w:val="24"/>
        </w:rPr>
        <w:t>(DHAS)</w:t>
      </w:r>
    </w:p>
    <w:p w14:paraId="56AE6EDF" w14:textId="77777777" w:rsidR="00F34A36" w:rsidRDefault="00842BCA">
      <w:pPr>
        <w:pStyle w:val="ListParagraph"/>
        <w:numPr>
          <w:ilvl w:val="0"/>
          <w:numId w:val="7"/>
        </w:numPr>
        <w:tabs>
          <w:tab w:val="left" w:pos="572"/>
        </w:tabs>
        <w:spacing w:before="172" w:line="312" w:lineRule="auto"/>
        <w:ind w:right="835"/>
        <w:rPr>
          <w:sz w:val="24"/>
        </w:rPr>
      </w:pPr>
      <w:r>
        <w:rPr>
          <w:sz w:val="24"/>
        </w:rPr>
        <w:t xml:space="preserve">Disability Housing Information Line </w:t>
      </w:r>
      <w:r>
        <w:rPr>
          <w:spacing w:val="-2"/>
          <w:sz w:val="24"/>
        </w:rPr>
        <w:t>(DHIL)</w:t>
      </w:r>
    </w:p>
    <w:p w14:paraId="56AE6EE0" w14:textId="77777777" w:rsidR="00F34A36" w:rsidRDefault="00842BCA">
      <w:pPr>
        <w:pStyle w:val="ListParagraph"/>
        <w:numPr>
          <w:ilvl w:val="0"/>
          <w:numId w:val="7"/>
        </w:numPr>
        <w:tabs>
          <w:tab w:val="left" w:pos="572"/>
        </w:tabs>
        <w:spacing w:before="173" w:line="312" w:lineRule="auto"/>
        <w:ind w:right="844"/>
        <w:rPr>
          <w:sz w:val="24"/>
        </w:rPr>
      </w:pPr>
      <w:r>
        <w:rPr>
          <w:sz w:val="24"/>
        </w:rPr>
        <w:t xml:space="preserve">National Redress Scheme Support </w:t>
      </w:r>
      <w:r>
        <w:rPr>
          <w:spacing w:val="-2"/>
          <w:sz w:val="24"/>
        </w:rPr>
        <w:t>Service.</w:t>
      </w:r>
    </w:p>
    <w:p w14:paraId="56AE6EE1" w14:textId="77777777" w:rsidR="00F34A36" w:rsidRDefault="00F34A36">
      <w:pPr>
        <w:pStyle w:val="ListParagraph"/>
        <w:spacing w:line="312" w:lineRule="auto"/>
        <w:rPr>
          <w:sz w:val="24"/>
        </w:rPr>
        <w:sectPr w:rsidR="00F34A36">
          <w:footerReference w:type="even" r:id="rId85"/>
          <w:pgSz w:w="11910" w:h="16840"/>
          <w:pgMar w:top="1560" w:right="850" w:bottom="720" w:left="708" w:header="0" w:footer="521" w:gutter="0"/>
          <w:pgNumType w:start="36"/>
          <w:cols w:num="2" w:space="720" w:equalWidth="0">
            <w:col w:w="5022" w:space="137"/>
            <w:col w:w="5193"/>
          </w:cols>
        </w:sectPr>
      </w:pPr>
    </w:p>
    <w:p w14:paraId="56AE6EE2" w14:textId="77777777" w:rsidR="00F34A36" w:rsidRDefault="00842BCA">
      <w:pPr>
        <w:spacing w:before="55"/>
        <w:ind w:left="312"/>
        <w:rPr>
          <w:sz w:val="64"/>
        </w:rPr>
      </w:pPr>
      <w:bookmarkStart w:id="65" w:name="Advocacy_in_action:_Finding_Molly_a_safe"/>
      <w:bookmarkEnd w:id="65"/>
      <w:r>
        <w:rPr>
          <w:color w:val="00884F"/>
          <w:spacing w:val="-10"/>
          <w:sz w:val="64"/>
        </w:rPr>
        <w:lastRenderedPageBreak/>
        <w:t>Advocacy</w:t>
      </w:r>
      <w:r>
        <w:rPr>
          <w:color w:val="00884F"/>
          <w:spacing w:val="-30"/>
          <w:sz w:val="64"/>
        </w:rPr>
        <w:t xml:space="preserve"> </w:t>
      </w:r>
      <w:r>
        <w:rPr>
          <w:color w:val="00884F"/>
          <w:spacing w:val="-10"/>
          <w:sz w:val="64"/>
        </w:rPr>
        <w:t>in</w:t>
      </w:r>
      <w:r>
        <w:rPr>
          <w:color w:val="00884F"/>
          <w:spacing w:val="-28"/>
          <w:sz w:val="64"/>
        </w:rPr>
        <w:t xml:space="preserve"> </w:t>
      </w:r>
      <w:r>
        <w:rPr>
          <w:color w:val="00884F"/>
          <w:spacing w:val="-10"/>
          <w:sz w:val="64"/>
        </w:rPr>
        <w:t>action:</w:t>
      </w:r>
    </w:p>
    <w:p w14:paraId="56AE6EE3" w14:textId="77777777" w:rsidR="00F34A36" w:rsidRDefault="00842BCA">
      <w:pPr>
        <w:pStyle w:val="Heading3"/>
        <w:spacing w:before="64" w:line="240" w:lineRule="auto"/>
      </w:pPr>
      <w:r>
        <w:rPr>
          <w:color w:val="00884F"/>
        </w:rPr>
        <w:t>Finding</w:t>
      </w:r>
      <w:r>
        <w:rPr>
          <w:color w:val="00884F"/>
          <w:spacing w:val="-6"/>
        </w:rPr>
        <w:t xml:space="preserve"> </w:t>
      </w:r>
      <w:r>
        <w:rPr>
          <w:color w:val="00884F"/>
        </w:rPr>
        <w:t>Molly</w:t>
      </w:r>
      <w:r>
        <w:rPr>
          <w:color w:val="00884F"/>
          <w:spacing w:val="-2"/>
        </w:rPr>
        <w:t xml:space="preserve"> </w:t>
      </w:r>
      <w:r>
        <w:rPr>
          <w:color w:val="00884F"/>
        </w:rPr>
        <w:t>a</w:t>
      </w:r>
      <w:r>
        <w:rPr>
          <w:color w:val="00884F"/>
          <w:spacing w:val="-3"/>
        </w:rPr>
        <w:t xml:space="preserve"> </w:t>
      </w:r>
      <w:r>
        <w:rPr>
          <w:color w:val="00884F"/>
        </w:rPr>
        <w:t>safe</w:t>
      </w:r>
      <w:r>
        <w:rPr>
          <w:color w:val="00884F"/>
          <w:spacing w:val="-3"/>
        </w:rPr>
        <w:t xml:space="preserve"> </w:t>
      </w:r>
      <w:r>
        <w:rPr>
          <w:color w:val="00884F"/>
          <w:spacing w:val="-4"/>
        </w:rPr>
        <w:t>home</w:t>
      </w:r>
    </w:p>
    <w:p w14:paraId="56AE6EE4" w14:textId="77777777" w:rsidR="00F34A36" w:rsidRDefault="00F34A36">
      <w:pPr>
        <w:pStyle w:val="BodyText"/>
        <w:spacing w:before="182"/>
        <w:ind w:left="0"/>
        <w:rPr>
          <w:rFonts w:ascii="VAG Rounded"/>
          <w:b/>
          <w:sz w:val="20"/>
        </w:rPr>
      </w:pPr>
    </w:p>
    <w:p w14:paraId="56AE6EE5" w14:textId="77777777" w:rsidR="00F34A36" w:rsidRDefault="00F34A36">
      <w:pPr>
        <w:pStyle w:val="BodyText"/>
        <w:rPr>
          <w:rFonts w:ascii="VAG Rounded"/>
          <w:b/>
          <w:sz w:val="20"/>
        </w:rPr>
        <w:sectPr w:rsidR="00F34A36">
          <w:footerReference w:type="default" r:id="rId86"/>
          <w:pgSz w:w="11910" w:h="16840"/>
          <w:pgMar w:top="1520" w:right="850" w:bottom="0" w:left="708" w:header="0" w:footer="0" w:gutter="0"/>
          <w:cols w:space="720"/>
        </w:sectPr>
      </w:pPr>
    </w:p>
    <w:p w14:paraId="56AE6EE6" w14:textId="77777777" w:rsidR="00F34A36" w:rsidRDefault="00842BCA">
      <w:pPr>
        <w:pStyle w:val="BodyText"/>
        <w:spacing w:before="92" w:line="312" w:lineRule="auto"/>
        <w:ind w:right="38"/>
      </w:pPr>
      <w:r>
        <w:rPr>
          <w:noProof/>
        </w:rPr>
        <mc:AlternateContent>
          <mc:Choice Requires="wps">
            <w:drawing>
              <wp:anchor distT="0" distB="0" distL="0" distR="0" simplePos="0" relativeHeight="485458432" behindDoc="1" locked="0" layoutInCell="1" allowOverlap="1" wp14:anchorId="56AE756E" wp14:editId="56AE756F">
                <wp:simplePos x="0" y="0"/>
                <wp:positionH relativeFrom="page">
                  <wp:posOffset>0</wp:posOffset>
                </wp:positionH>
                <wp:positionV relativeFrom="page">
                  <wp:posOffset>0</wp:posOffset>
                </wp:positionV>
                <wp:extent cx="7560309" cy="10692130"/>
                <wp:effectExtent l="0" t="0" r="0" b="0"/>
                <wp:wrapNone/>
                <wp:docPr id="146" name="Graphic 14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2"/>
                              </a:lnTo>
                              <a:lnTo>
                                <a:pt x="7559992" y="10692002"/>
                              </a:lnTo>
                              <a:lnTo>
                                <a:pt x="7559992" y="0"/>
                              </a:lnTo>
                              <a:close/>
                            </a:path>
                          </a:pathLst>
                        </a:custGeom>
                        <a:solidFill>
                          <a:srgbClr val="EDF7EF"/>
                        </a:solidFill>
                      </wps:spPr>
                      <wps:bodyPr wrap="square" lIns="0" tIns="0" rIns="0" bIns="0" rtlCol="0">
                        <a:prstTxWarp prst="textNoShape">
                          <a:avLst/>
                        </a:prstTxWarp>
                        <a:noAutofit/>
                      </wps:bodyPr>
                    </wps:wsp>
                  </a:graphicData>
                </a:graphic>
              </wp:anchor>
            </w:drawing>
          </mc:Choice>
          <mc:Fallback>
            <w:pict>
              <v:shape w14:anchorId="0C11933D" id="Graphic 146" o:spid="_x0000_s1026" style="position:absolute;margin-left:0;margin-top:0;width:595.3pt;height:841.9pt;z-index:-17858048;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VSPLAIAAM0EAAAOAAAAZHJzL2Uyb0RvYy54bWysVMFu2zAMvQ/YPwi6L3ZSJFmMOMXQNMOA&#10;oivQDDsrshwbk02NUmLn70fJUWpspw27SJT5RD0+kl7f941mZ4W2hjbn00nKmWolFHV7zPm3/e7D&#10;R86sE20hNLQq5xdl+f3m/bt1ZzI1gwp0oZBRkNZmncl55ZzJksTKSjXCTsColpwlYCMcHfGYFCg6&#10;it7oZJami6QDLAyCVNbS1+3g5JsQvyyVdF/L0irHdM6JmwsrhvXg12SzFtkRhalqeaUh/oFFI+qW&#10;Hr2F2gon2AnrP0I1tUSwULqJhCaBsqylCjlQNtP0t2xeK2FUyIXEseYmk/1/YeXz+dW8oKduzRPI&#10;H5YUSTpjs5vHH+wV05fYeCwRZ31Q8XJTUfWOSfq4nC/Su3TFmSTfNF2sZtO7IHQisnhfnqz7rCDE&#10;Eucn64Y6FNESVbRk30YTqZq+jjrU0XFGdUTOqI6HoY5GOH/PE/Qm60ZkqhEXD2jgrPYQoM6nspzP&#10;V6vVjLOYELF9w+h2jKVGGqGiL+4mxBswIf00nXl+FDBC4j5Ax0//9YWobAwpNVg1vOY1CM/edCEK&#10;Y+Ut6LrY1Vp7GSweDw8a2VmQxI/b3fJxd2U9goXOGJrBt8UBissLso7mJ+f250mg4kx/aalB/bBF&#10;A6NxiAY6/QBhJEMF0Lp9/12gYYbMnDvqpWeI7S+y2CLE3wMGrL/ZwqeTg7L2/RO4DYyuB5qZkP91&#10;vv1Qjs8B9fYX2vwCAAD//wMAUEsDBBQABgAIAAAAIQCCU0lZ3gAAAAcBAAAPAAAAZHJzL2Rvd25y&#10;ZXYueG1sTI9BT8MwDIXvSPyHyEjcWDIQpStNpwmJA9MkxODAbl5j2mqNEzXpVv49GRe4WM961nuf&#10;y+Vke3GkIXSONcxnCgRx7UzHjYaP9+ebHESIyAZ7x6ThmwIsq8uLEgvjTvxGx21sRArhUKCGNkZf&#10;SBnqliyGmfPEyftyg8WY1qGRZsBTCre9vFUqkxY7Tg0tenpqqT5sR6thVC/h/nP00+bhsOa1361e&#10;w6bR+vpqWj2CiDTFv2M44yd0qBLT3o1sgug1pEfi7zx784XKQOyTyvK7HGRVyv/81Q8AAAD//wMA&#10;UEsBAi0AFAAGAAgAAAAhALaDOJL+AAAA4QEAABMAAAAAAAAAAAAAAAAAAAAAAFtDb250ZW50X1R5&#10;cGVzXS54bWxQSwECLQAUAAYACAAAACEAOP0h/9YAAACUAQAACwAAAAAAAAAAAAAAAAAvAQAAX3Jl&#10;bHMvLnJlbHNQSwECLQAUAAYACAAAACEAj3VUjywCAADNBAAADgAAAAAAAAAAAAAAAAAuAgAAZHJz&#10;L2Uyb0RvYy54bWxQSwECLQAUAAYACAAAACEAglNJWd4AAAAHAQAADwAAAAAAAAAAAAAAAACGBAAA&#10;ZHJzL2Rvd25yZXYueG1sUEsFBgAAAAAEAAQA8wAAAJEFAAAAAA==&#10;" path="m7559992,l,,,10692002r7559992,l7559992,xe" fillcolor="#edf7ef" stroked="f">
                <v:path arrowok="t"/>
                <w10:wrap anchorx="page" anchory="page"/>
              </v:shape>
            </w:pict>
          </mc:Fallback>
        </mc:AlternateContent>
      </w:r>
      <w:r>
        <w:rPr>
          <w:noProof/>
        </w:rPr>
        <mc:AlternateContent>
          <mc:Choice Requires="wpg">
            <w:drawing>
              <wp:anchor distT="0" distB="0" distL="0" distR="0" simplePos="0" relativeHeight="15754752" behindDoc="0" locked="0" layoutInCell="1" allowOverlap="1" wp14:anchorId="56AE7570" wp14:editId="56AE7571">
                <wp:simplePos x="0" y="0"/>
                <wp:positionH relativeFrom="page">
                  <wp:posOffset>5052121</wp:posOffset>
                </wp:positionH>
                <wp:positionV relativeFrom="page">
                  <wp:posOffset>8682387</wp:posOffset>
                </wp:positionV>
                <wp:extent cx="2508250" cy="2009775"/>
                <wp:effectExtent l="0" t="0" r="0" b="0"/>
                <wp:wrapNone/>
                <wp:docPr id="147" name="Group 14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08250" cy="2009775"/>
                          <a:chOff x="0" y="0"/>
                          <a:chExt cx="2508250" cy="2009775"/>
                        </a:xfrm>
                      </wpg:grpSpPr>
                      <wps:wsp>
                        <wps:cNvPr id="148" name="Graphic 148"/>
                        <wps:cNvSpPr/>
                        <wps:spPr>
                          <a:xfrm>
                            <a:off x="1665926" y="0"/>
                            <a:ext cx="842010" cy="1146810"/>
                          </a:xfrm>
                          <a:custGeom>
                            <a:avLst/>
                            <a:gdLst/>
                            <a:ahLst/>
                            <a:cxnLst/>
                            <a:rect l="l" t="t" r="r" b="b"/>
                            <a:pathLst>
                              <a:path w="842010" h="114681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41945" y="1146433"/>
                                </a:lnTo>
                                <a:lnTo>
                                  <a:pt x="841945" y="303648"/>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149" name="Graphic 149"/>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150" name="Graphic 150"/>
                        <wps:cNvSpPr/>
                        <wps:spPr>
                          <a:xfrm>
                            <a:off x="759703" y="377496"/>
                            <a:ext cx="1748789" cy="1632585"/>
                          </a:xfrm>
                          <a:custGeom>
                            <a:avLst/>
                            <a:gdLst/>
                            <a:ahLst/>
                            <a:cxnLst/>
                            <a:rect l="l" t="t" r="r" b="b"/>
                            <a:pathLst>
                              <a:path w="17487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48167" y="1632119"/>
                                </a:lnTo>
                                <a:lnTo>
                                  <a:pt x="1748167" y="76893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123B76E9" id="Group 147" o:spid="_x0000_s1026" style="position:absolute;margin-left:397.8pt;margin-top:683.65pt;width:197.5pt;height:158.25pt;z-index:15754752;mso-wrap-distance-left:0;mso-wrap-distance-right:0;mso-position-horizontal-relative:page;mso-position-vertical-relative:page" coordsize="25082,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XUb/AMAAGARAAAOAAAAZHJzL2Uyb0RvYy54bWzsWF2PmzgUfV+p/wHx3gEMGIMmU23nSytV&#10;baXOqs8OmIAKmLWdj/n3e23jJJuoTKdVdzXajjTBwPHN9bnHhxsu3+z6ztswIVs+LPzoIvQ9NpS8&#10;aofVwv/z4e418T2p6FDRjg9s4T8y6b+5evXb5XYsGOIN7yomPAgyyGI7LvxGqbEIAlk2rKfygo9s&#10;gJs1Fz1VcCpWQSXoFqL3XYDCEAdbLqpR8JJJCVdv7E3/ysSva1aqD3UtmfK6hQ+5KfMpzOdSfwZX&#10;l7RYCTo2bTmlQb8ji562A3zpPtQNVdRbi/YsVN+Wgkteq4uS9wGv67ZkZg2wmig8Wc294OvRrGVV&#10;bFfjniag9oSn7w5bvt/ci/HT+FHY7GH4jpdfJPASbMdVcXxfn68O4F0tej0JFuHtDKOPe0bZTnkl&#10;XERpSODf90q4B/XKsyy1nJcNFOZsXtncPjEzoIX9YpPePp3tCPqRB4rkj1H0qaEjM8xLTcFH4bUV&#10;yDsBNQ+0Bx3fT5LRl4Ar/fWA0zxOZ3Ki9ISlCOM0R9j3zrkiiZaApSqKEkzgRJfBLZgW5Vqqe8YN&#10;63TzTiq4DZKr3Ig2blTuBjcUsAe0+jujfuV7oH7he6D+pa3ESJWep0Ppobdd+C6VBtY8ZaJv93zD&#10;HrgBKl26KA9jDJS4tUCqB0g3/AOaZDi3y87i2HAGaIdxx9GGDUkYZiYsiuMkmVhwIHe04Azh0MZN&#10;siiJZrEJyvLcxM0yks5jo5zkyGCBgTTPZgOnwITFpjgN5wNbIAoRJvMrs0C9qCdSJUmUJ6nLFSdx&#10;PJvsETyG+lkBf7UYQFkC9dI1Bq3H+WxoFEMRpsohKKGVryuYO05VPhePA5Qdl8zO1Yo0e2CvUsj0&#10;eB9I3rXVXdt1WpZSrJbXnfA2FASPyTUiN1MORzAwDlnY7alHS149wv7ewoZe+PKvNRXM97o/BnAQ&#10;qIByA+EGSzcQqrvm5rFidoSQ6mH3mYrRG2G48BV44HvujIQWbsNC/hpgsXrmwH9fK163ejeb3GxG&#10;0wmYmrWXf8HdYG+cupup9ze7m5UsyQlCZiIt3IMgw2D+oFH9HIjgjxDzHAAynEEeF9Vx9VPMzaVi&#10;zM1mostwcK6v6vMAcUqdoP8jc3PPJMeAO1omnmluWgkxwbM+kYH5gqUaA3oeHOEoQWg2+Mt1t+ju&#10;7fXt7S93O++aneVOruV6N92FnrgbXALP/WZ3M0qMjRLjLEugnYHZB4uLsoRkBDzUeByOUfrfedw+&#10;F21yUyq/TM40Es6w3NEa10/s4DT/UTTfOOl6Rdh2Ts/FZ5jkT/VlL7aJC1Ga2o0GrcLLbuLMD1b4&#10;GW9UOL1y0O8Jjs9N03d4MXL1NwAAAP//AwBQSwMEFAAGAAgAAAAhADmVelDjAAAADgEAAA8AAABk&#10;cnMvZG93bnJldi54bWxMj0FvgkAQhe9N+h8206S3ulAiIrIYY9qeTJNqk8bbCiMQ2VnCroD/vuOp&#10;vc3Me3nzvWw9mVYM2LvGkoJwFoBAKmzZUKXg+/D+koBwXlOpW0uo4IYO1vnjQ6bT0o70hcPeV4JD&#10;yKVaQe19l0rpihqNdjPbIbF2tr3Rnte+kmWvRw43rXwNglga3RB/qHWH2xqLy/5qFHyMetxE4duw&#10;u5y3t+Nh/vmzC1Gp56dpswLhcfJ/ZrjjMzrkzHSyVyqdaBUslvOYrSxE8SICcbeEy4BvJ57iJEpA&#10;5pn8XyP/BQAA//8DAFBLAQItABQABgAIAAAAIQC2gziS/gAAAOEBAAATAAAAAAAAAAAAAAAAAAAA&#10;AABbQ29udGVudF9UeXBlc10ueG1sUEsBAi0AFAAGAAgAAAAhADj9If/WAAAAlAEAAAsAAAAAAAAA&#10;AAAAAAAALwEAAF9yZWxzLy5yZWxzUEsBAi0AFAAGAAgAAAAhAO4RdRv8AwAAYBEAAA4AAAAAAAAA&#10;AAAAAAAALgIAAGRycy9lMm9Eb2MueG1sUEsBAi0AFAAGAAgAAAAhADmVelDjAAAADgEAAA8AAAAA&#10;AAAAAAAAAAAAVgYAAGRycy9kb3ducmV2LnhtbFBLBQYAAAAABAAEAPMAAABmBwAAAAA=&#10;">
                <v:shape id="Graphic 148" o:spid="_x0000_s1027" style="position:absolute;left:16659;width:8420;height:11468;visibility:visible;mso-wrap-style:square;v-text-anchor:top" coordsize="84201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ZwKcxgAAANwAAAAPAAAAZHJzL2Rvd25yZXYueG1sRI9Ba8JA&#10;EIXvQv/DMgVvumlRkZhViqWlSC1og+BtyI5JMDsbsluN/945FLzN8N6890226l2jLtSF2rOBl3EC&#10;irjwtubSQP77MZqDChHZYuOZDNwowGr5NMgwtf7KO7rsY6kkhEOKBqoY21TrUFTkMIx9SyzayXcO&#10;o6xdqW2HVwl3jX5Nkpl2WLM0VNjSuqLivP9zBtzOaT3dHE637ft6Xvzk0+/P5mjM8Ll/W4CK1MeH&#10;+f/6ywr+RGjlGZlAL+8AAAD//wMAUEsBAi0AFAAGAAgAAAAhANvh9svuAAAAhQEAABMAAAAAAAAA&#10;AAAAAAAAAAAAAFtDb250ZW50X1R5cGVzXS54bWxQSwECLQAUAAYACAAAACEAWvQsW78AAAAVAQAA&#10;CwAAAAAAAAAAAAAAAAAfAQAAX3JlbHMvLnJlbHNQSwECLQAUAAYACAAAACEAwGcCnMYAAADcAAAA&#10;DwAAAAAAAAAAAAAAAAAHAgAAZHJzL2Rvd25yZXYueG1sUEsFBgAAAAADAAMAtwAAAPoCAAAAAA==&#10;" path="m190368,l147696,7338,108007,23344,72606,47141,42799,77851,19892,114597,5190,156501,,202684,,714151r841945,432282l841945,303648,279438,14839,234717,2207,190368,xe" fillcolor="#68c28d" stroked="f">
                  <v:path arrowok="t"/>
                </v:shape>
                <v:shape id="Graphic 149"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id/RxAAAANwAAAAPAAAAZHJzL2Rvd25yZXYueG1sRI/NasMw&#10;EITvhbyD2EBvjZzQlNSJbFKTQq75o+S2WFtL1FoZS03cPH1UKPS2y8zON7sqB9eKC/XBelYwnWQg&#10;iGuvLTcKjof3pwWIEJE1tp5JwQ8FKIvRwwpz7a+8o8s+NiKFcMhRgYmxy6UMtSGHYeI74qR9+t5h&#10;TGvfSN3jNYW7Vs6y7EU6tJwIBjuqDNVf+2+XILP5RzC3brexp7dqw966c1Mp9Tge1ksQkYb4b/67&#10;3upU//kVfp9JE8jiDgAA//8DAFBLAQItABQABgAIAAAAIQDb4fbL7gAAAIUBAAATAAAAAAAAAAAA&#10;AAAAAAAAAABbQ29udGVudF9UeXBlc10ueG1sUEsBAi0AFAAGAAgAAAAhAFr0LFu/AAAAFQEAAAsA&#10;AAAAAAAAAAAAAAAAHwEAAF9yZWxzLy5yZWxzUEsBAi0AFAAGAAgAAAAhACGJ39HEAAAA3AAAAA8A&#10;AAAAAAAAAAAAAAAABwIAAGRycy9kb3ducmV2LnhtbFBLBQYAAAAAAwADALcAAAD4AgAAAAA=&#10;" path="m190368,l147696,7338,108007,23344,72606,47141,42799,77851,19892,114597,5190,156500,,202684r,908702l759701,1111386r,-849964l279438,14839,234717,2207,190368,xe" fillcolor="#1fbcee" stroked="f">
                  <v:path arrowok="t"/>
                </v:shape>
                <v:shape id="Graphic 150" o:spid="_x0000_s1029" style="position:absolute;left:7597;top:3774;width:17487;height:16326;visibility:visible;mso-wrap-style:square;v-text-anchor:top" coordsize="17487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srQzxAAAANwAAAAPAAAAZHJzL2Rvd25yZXYueG1sRI9Ba8JA&#10;EIXvBf/DMoK3ujFYK6mriKAUtFC19DzsjklodjZkV03/fecg9DbDe/PeN4tV7xt1oy7WgQ1Mxhko&#10;YhtczaWBr/P2eQ4qJmSHTWAy8EsRVsvB0wILF+58pNsplUpCOBZooEqpLbSOtiKPcRxaYtEuofOY&#10;ZO1K7Tq8S7hvdJ5lM+2xZmmosKVNRfbndPUGPpw9Xr73djq74mv+ud3vMD/kxoyG/foNVKI+/Zsf&#10;1+9O8F8EX56RCfTyDwAA//8DAFBLAQItABQABgAIAAAAIQDb4fbL7gAAAIUBAAATAAAAAAAAAAAA&#10;AAAAAAAAAABbQ29udGVudF9UeXBlc10ueG1sUEsBAi0AFAAGAAgAAAAhAFr0LFu/AAAAFQEAAAsA&#10;AAAAAAAAAAAAAAAAHwEAAF9yZWxzLy5yZWxzUEsBAi0AFAAGAAgAAAAhABuytDPEAAAA3AAAAA8A&#10;AAAAAAAAAAAAAAAABwIAAGRycy9kb3ducmV2LnhtbFBLBQYAAAAAAwADALcAAAD4AgAAAAA=&#10;" path="m190368,l147696,7338,108007,23344,72606,47141,42799,77851,19892,114597,5190,156501,,202684,,1632119r1748167,l1748167,768939,279438,14839,234717,2207,190368,xe" fillcolor="#025596" stroked="f">
                  <v:path arrowok="t"/>
                </v:shape>
                <w10:wrap anchorx="page" anchory="page"/>
              </v:group>
            </w:pict>
          </mc:Fallback>
        </mc:AlternateContent>
      </w:r>
      <w:r>
        <w:t>Molly is a woman with disability living in Supported</w:t>
      </w:r>
      <w:r>
        <w:rPr>
          <w:spacing w:val="-10"/>
        </w:rPr>
        <w:t xml:space="preserve"> </w:t>
      </w:r>
      <w:r>
        <w:t>Independent</w:t>
      </w:r>
      <w:r>
        <w:rPr>
          <w:spacing w:val="-10"/>
        </w:rPr>
        <w:t xml:space="preserve"> </w:t>
      </w:r>
      <w:r>
        <w:t>Living.</w:t>
      </w:r>
      <w:r>
        <w:rPr>
          <w:spacing w:val="-10"/>
        </w:rPr>
        <w:t xml:space="preserve"> </w:t>
      </w:r>
      <w:r>
        <w:t>Her</w:t>
      </w:r>
      <w:r>
        <w:rPr>
          <w:spacing w:val="-10"/>
        </w:rPr>
        <w:t xml:space="preserve"> </w:t>
      </w:r>
      <w:r>
        <w:t>support network was concerned about inconsistent staffing, poor communication and support that</w:t>
      </w:r>
      <w:r>
        <w:rPr>
          <w:spacing w:val="-5"/>
        </w:rPr>
        <w:t xml:space="preserve"> </w:t>
      </w:r>
      <w:r>
        <w:t>did</w:t>
      </w:r>
      <w:r>
        <w:rPr>
          <w:spacing w:val="-5"/>
        </w:rPr>
        <w:t xml:space="preserve"> </w:t>
      </w:r>
      <w:r>
        <w:t>not</w:t>
      </w:r>
      <w:r>
        <w:rPr>
          <w:spacing w:val="-5"/>
        </w:rPr>
        <w:t xml:space="preserve"> </w:t>
      </w:r>
      <w:r>
        <w:t>reflect</w:t>
      </w:r>
      <w:r>
        <w:rPr>
          <w:spacing w:val="-5"/>
        </w:rPr>
        <w:t xml:space="preserve"> </w:t>
      </w:r>
      <w:r>
        <w:t>her</w:t>
      </w:r>
      <w:r>
        <w:rPr>
          <w:spacing w:val="-5"/>
        </w:rPr>
        <w:t xml:space="preserve"> </w:t>
      </w:r>
      <w:r>
        <w:t>needs.</w:t>
      </w:r>
      <w:r>
        <w:rPr>
          <w:spacing w:val="-10"/>
        </w:rPr>
        <w:t xml:space="preserve"> </w:t>
      </w:r>
      <w:r>
        <w:t>These</w:t>
      </w:r>
      <w:r>
        <w:rPr>
          <w:spacing w:val="-5"/>
        </w:rPr>
        <w:t xml:space="preserve"> </w:t>
      </w:r>
      <w:r>
        <w:t xml:space="preserve">issues affected Molly’s safety, daily routine and </w:t>
      </w:r>
      <w:r>
        <w:rPr>
          <w:spacing w:val="-2"/>
        </w:rPr>
        <w:t>wellbeing.</w:t>
      </w:r>
    </w:p>
    <w:p w14:paraId="56AE6EE7" w14:textId="77777777" w:rsidR="00F34A36" w:rsidRDefault="00F34A36">
      <w:pPr>
        <w:pStyle w:val="BodyText"/>
        <w:spacing w:before="62"/>
        <w:ind w:left="0"/>
      </w:pPr>
    </w:p>
    <w:p w14:paraId="56AE6EE8" w14:textId="77777777" w:rsidR="00F34A36" w:rsidRDefault="00842BCA">
      <w:pPr>
        <w:pStyle w:val="Heading6"/>
      </w:pPr>
      <w:r>
        <w:rPr>
          <w:color w:val="00884F"/>
        </w:rPr>
        <w:t>How</w:t>
      </w:r>
      <w:r>
        <w:rPr>
          <w:color w:val="00884F"/>
          <w:spacing w:val="-4"/>
        </w:rPr>
        <w:t xml:space="preserve"> </w:t>
      </w:r>
      <w:r>
        <w:rPr>
          <w:color w:val="00884F"/>
        </w:rPr>
        <w:t>PWDA</w:t>
      </w:r>
      <w:r>
        <w:rPr>
          <w:color w:val="00884F"/>
          <w:spacing w:val="-25"/>
        </w:rPr>
        <w:t xml:space="preserve"> </w:t>
      </w:r>
      <w:r>
        <w:rPr>
          <w:color w:val="00884F"/>
          <w:spacing w:val="-2"/>
        </w:rPr>
        <w:t>helped</w:t>
      </w:r>
    </w:p>
    <w:p w14:paraId="56AE6EE9" w14:textId="77777777" w:rsidR="00F34A36" w:rsidRDefault="00842BCA">
      <w:pPr>
        <w:pStyle w:val="BodyText"/>
        <w:spacing w:before="275" w:line="312" w:lineRule="auto"/>
        <w:ind w:right="231"/>
      </w:pPr>
      <w:r>
        <w:t>PWDA worked alongside Molly and her support network to understand her goals, identify the barriers affecting her safety and</w:t>
      </w:r>
      <w:r>
        <w:rPr>
          <w:spacing w:val="-7"/>
        </w:rPr>
        <w:t xml:space="preserve"> </w:t>
      </w:r>
      <w:r>
        <w:t>ensure</w:t>
      </w:r>
      <w:r>
        <w:rPr>
          <w:spacing w:val="-7"/>
        </w:rPr>
        <w:t xml:space="preserve"> </w:t>
      </w:r>
      <w:r>
        <w:t>her</w:t>
      </w:r>
      <w:r>
        <w:rPr>
          <w:spacing w:val="-7"/>
        </w:rPr>
        <w:t xml:space="preserve"> </w:t>
      </w:r>
      <w:r>
        <w:t>concerns</w:t>
      </w:r>
      <w:r>
        <w:rPr>
          <w:spacing w:val="-7"/>
        </w:rPr>
        <w:t xml:space="preserve"> </w:t>
      </w:r>
      <w:r>
        <w:t>were</w:t>
      </w:r>
      <w:r>
        <w:rPr>
          <w:spacing w:val="-7"/>
        </w:rPr>
        <w:t xml:space="preserve"> </w:t>
      </w:r>
      <w:r>
        <w:t>heard.</w:t>
      </w:r>
      <w:r>
        <w:rPr>
          <w:spacing w:val="-7"/>
        </w:rPr>
        <w:t xml:space="preserve"> </w:t>
      </w:r>
      <w:r>
        <w:t>Our</w:t>
      </w:r>
    </w:p>
    <w:p w14:paraId="56AE6EEA" w14:textId="77777777" w:rsidR="00F34A36" w:rsidRDefault="00842BCA">
      <w:pPr>
        <w:pStyle w:val="BodyText"/>
        <w:spacing w:before="5" w:line="312" w:lineRule="auto"/>
        <w:ind w:right="128"/>
      </w:pPr>
      <w:r>
        <w:t>advocate</w:t>
      </w:r>
      <w:r>
        <w:rPr>
          <w:spacing w:val="-10"/>
        </w:rPr>
        <w:t xml:space="preserve"> </w:t>
      </w:r>
      <w:r>
        <w:t>coordinated</w:t>
      </w:r>
      <w:r>
        <w:rPr>
          <w:spacing w:val="-10"/>
        </w:rPr>
        <w:t xml:space="preserve"> </w:t>
      </w:r>
      <w:r>
        <w:t>meetings</w:t>
      </w:r>
      <w:r>
        <w:rPr>
          <w:spacing w:val="-10"/>
        </w:rPr>
        <w:t xml:space="preserve"> </w:t>
      </w:r>
      <w:r>
        <w:t>with</w:t>
      </w:r>
      <w:r>
        <w:rPr>
          <w:spacing w:val="-10"/>
        </w:rPr>
        <w:t xml:space="preserve"> </w:t>
      </w:r>
      <w:r>
        <w:t>health, support coordination, behaviour support and accommodation providers to clarify</w:t>
      </w:r>
    </w:p>
    <w:p w14:paraId="56AE6EEB" w14:textId="77777777" w:rsidR="00F34A36" w:rsidRDefault="00842BCA">
      <w:pPr>
        <w:pStyle w:val="BodyText"/>
        <w:spacing w:before="4" w:line="312" w:lineRule="auto"/>
        <w:ind w:right="38"/>
      </w:pPr>
      <w:r>
        <w:t>responsibilities,</w:t>
      </w:r>
      <w:r>
        <w:rPr>
          <w:spacing w:val="-14"/>
        </w:rPr>
        <w:t xml:space="preserve"> </w:t>
      </w:r>
      <w:r>
        <w:t>improve</w:t>
      </w:r>
      <w:r>
        <w:rPr>
          <w:spacing w:val="-14"/>
        </w:rPr>
        <w:t xml:space="preserve"> </w:t>
      </w:r>
      <w:r>
        <w:t>communication</w:t>
      </w:r>
      <w:r>
        <w:rPr>
          <w:spacing w:val="-14"/>
        </w:rPr>
        <w:t xml:space="preserve"> </w:t>
      </w:r>
      <w:r>
        <w:t>and explore accommodation options that better reflected Molly’s preferences and needs.</w:t>
      </w:r>
    </w:p>
    <w:p w14:paraId="56AE6EEC" w14:textId="77777777" w:rsidR="00F34A36" w:rsidRDefault="00842BCA">
      <w:pPr>
        <w:pStyle w:val="Heading6"/>
        <w:spacing w:before="82"/>
      </w:pPr>
      <w:r>
        <w:rPr>
          <w:b w:val="0"/>
        </w:rPr>
        <w:br w:type="column"/>
      </w:r>
      <w:r>
        <w:rPr>
          <w:color w:val="00884F"/>
        </w:rPr>
        <w:t xml:space="preserve">Outcomes </w:t>
      </w:r>
      <w:r>
        <w:rPr>
          <w:color w:val="00884F"/>
          <w:spacing w:val="-2"/>
        </w:rPr>
        <w:t>achieved</w:t>
      </w:r>
    </w:p>
    <w:p w14:paraId="56AE6EED" w14:textId="77777777" w:rsidR="00F34A36" w:rsidRDefault="00842BCA">
      <w:pPr>
        <w:pStyle w:val="BodyText"/>
        <w:spacing w:before="274" w:line="312" w:lineRule="auto"/>
        <w:ind w:right="433"/>
      </w:pPr>
      <w:r>
        <w:t>Molly</w:t>
      </w:r>
      <w:r>
        <w:rPr>
          <w:spacing w:val="-7"/>
        </w:rPr>
        <w:t xml:space="preserve"> </w:t>
      </w:r>
      <w:r>
        <w:t>moved</w:t>
      </w:r>
      <w:r>
        <w:rPr>
          <w:spacing w:val="-7"/>
        </w:rPr>
        <w:t xml:space="preserve"> </w:t>
      </w:r>
      <w:r>
        <w:t>to</w:t>
      </w:r>
      <w:r>
        <w:rPr>
          <w:spacing w:val="-7"/>
        </w:rPr>
        <w:t xml:space="preserve"> </w:t>
      </w:r>
      <w:r>
        <w:t>a</w:t>
      </w:r>
      <w:r>
        <w:rPr>
          <w:spacing w:val="-7"/>
        </w:rPr>
        <w:t xml:space="preserve"> </w:t>
      </w:r>
      <w:r>
        <w:t>new</w:t>
      </w:r>
      <w:r>
        <w:rPr>
          <w:spacing w:val="-7"/>
        </w:rPr>
        <w:t xml:space="preserve"> </w:t>
      </w:r>
      <w:r>
        <w:t>Supported Independent Living provider.</w:t>
      </w:r>
    </w:p>
    <w:p w14:paraId="56AE6EEE" w14:textId="77777777" w:rsidR="00F34A36" w:rsidRDefault="00842BCA">
      <w:pPr>
        <w:pStyle w:val="BodyText"/>
        <w:spacing w:before="3" w:line="312" w:lineRule="auto"/>
        <w:ind w:right="140"/>
      </w:pPr>
      <w:r>
        <w:t>Communication improved, support arrangements</w:t>
      </w:r>
      <w:r>
        <w:rPr>
          <w:spacing w:val="-7"/>
        </w:rPr>
        <w:t xml:space="preserve"> </w:t>
      </w:r>
      <w:r>
        <w:t>became</w:t>
      </w:r>
      <w:r>
        <w:rPr>
          <w:spacing w:val="-7"/>
        </w:rPr>
        <w:t xml:space="preserve"> </w:t>
      </w:r>
      <w:r>
        <w:t>clearer</w:t>
      </w:r>
      <w:r>
        <w:rPr>
          <w:spacing w:val="-7"/>
        </w:rPr>
        <w:t xml:space="preserve"> </w:t>
      </w:r>
      <w:r>
        <w:t>and</w:t>
      </w:r>
      <w:r>
        <w:rPr>
          <w:spacing w:val="-7"/>
        </w:rPr>
        <w:t xml:space="preserve"> </w:t>
      </w:r>
      <w:r>
        <w:t>her</w:t>
      </w:r>
      <w:r>
        <w:rPr>
          <w:spacing w:val="-7"/>
        </w:rPr>
        <w:t xml:space="preserve"> </w:t>
      </w:r>
      <w:r>
        <w:t>daily routine began to stabilise. This case shows how PWDA’s independent advocacy can help people exercise choice and control, address power imbalances and achieve safer, more appropriate support.</w:t>
      </w:r>
    </w:p>
    <w:p w14:paraId="56AE6EEF" w14:textId="77777777" w:rsidR="00F34A36" w:rsidRDefault="00F34A36">
      <w:pPr>
        <w:pStyle w:val="BodyText"/>
        <w:spacing w:line="312" w:lineRule="auto"/>
        <w:sectPr w:rsidR="00F34A36">
          <w:type w:val="continuous"/>
          <w:pgSz w:w="11910" w:h="16840"/>
          <w:pgMar w:top="740" w:right="850" w:bottom="280" w:left="708" w:header="0" w:footer="0" w:gutter="0"/>
          <w:cols w:num="2" w:space="720" w:equalWidth="0">
            <w:col w:w="5059" w:space="100"/>
            <w:col w:w="5193"/>
          </w:cols>
        </w:sectPr>
      </w:pPr>
    </w:p>
    <w:p w14:paraId="56AE6EF0" w14:textId="77777777" w:rsidR="00F34A36" w:rsidRDefault="00842BCA">
      <w:pPr>
        <w:pStyle w:val="Heading4"/>
      </w:pPr>
      <w:r>
        <w:rPr>
          <w:color w:val="005496"/>
          <w:spacing w:val="-2"/>
        </w:rPr>
        <w:lastRenderedPageBreak/>
        <w:t>Acknowledgements</w:t>
      </w:r>
    </w:p>
    <w:p w14:paraId="56AE6EF1" w14:textId="77777777" w:rsidR="00F34A36" w:rsidRDefault="00842BCA">
      <w:pPr>
        <w:pStyle w:val="BodyText"/>
        <w:spacing w:before="370" w:line="312" w:lineRule="auto"/>
        <w:ind w:right="34"/>
      </w:pPr>
      <w:r>
        <w:t>PWDA acknowledges the funding provided by the Australian Government Department of Social Services to deliver disability advocacy services, including the National Disability</w:t>
      </w:r>
      <w:r>
        <w:rPr>
          <w:spacing w:val="-17"/>
        </w:rPr>
        <w:t xml:space="preserve"> </w:t>
      </w:r>
      <w:r>
        <w:t>Advocacy</w:t>
      </w:r>
      <w:r>
        <w:rPr>
          <w:spacing w:val="-17"/>
        </w:rPr>
        <w:t xml:space="preserve"> </w:t>
      </w:r>
      <w:r>
        <w:t>Program,</w:t>
      </w:r>
      <w:r>
        <w:rPr>
          <w:spacing w:val="-13"/>
        </w:rPr>
        <w:t xml:space="preserve"> </w:t>
      </w:r>
      <w:r>
        <w:t>NDIS</w:t>
      </w:r>
      <w:r>
        <w:rPr>
          <w:spacing w:val="-17"/>
        </w:rPr>
        <w:t xml:space="preserve"> </w:t>
      </w:r>
      <w:r>
        <w:t>Appeals Advocacy and specialist Redress Support Services</w:t>
      </w:r>
      <w:r>
        <w:rPr>
          <w:spacing w:val="-8"/>
        </w:rPr>
        <w:t xml:space="preserve"> </w:t>
      </w:r>
      <w:r>
        <w:t>for</w:t>
      </w:r>
      <w:r>
        <w:rPr>
          <w:spacing w:val="-8"/>
        </w:rPr>
        <w:t xml:space="preserve"> </w:t>
      </w:r>
      <w:r>
        <w:t>people</w:t>
      </w:r>
      <w:r>
        <w:rPr>
          <w:spacing w:val="-8"/>
        </w:rPr>
        <w:t xml:space="preserve"> </w:t>
      </w:r>
      <w:r>
        <w:t>with</w:t>
      </w:r>
      <w:r>
        <w:rPr>
          <w:spacing w:val="-8"/>
        </w:rPr>
        <w:t xml:space="preserve"> </w:t>
      </w:r>
      <w:r>
        <w:t>disability</w:t>
      </w:r>
      <w:r>
        <w:rPr>
          <w:spacing w:val="-8"/>
        </w:rPr>
        <w:t xml:space="preserve"> </w:t>
      </w:r>
      <w:r>
        <w:t>accessing the National Redress Scheme.</w:t>
      </w:r>
    </w:p>
    <w:p w14:paraId="56AE6EF2" w14:textId="77777777" w:rsidR="00F34A36" w:rsidRDefault="00842BCA">
      <w:pPr>
        <w:pStyle w:val="BodyText"/>
        <w:spacing w:before="237" w:line="312" w:lineRule="auto"/>
        <w:ind w:right="661"/>
      </w:pPr>
      <w:r>
        <w:t>We also acknowledge funding from the</w:t>
      </w:r>
      <w:r>
        <w:rPr>
          <w:spacing w:val="-10"/>
        </w:rPr>
        <w:t xml:space="preserve"> </w:t>
      </w:r>
      <w:r>
        <w:t>Queensland</w:t>
      </w:r>
      <w:r>
        <w:rPr>
          <w:spacing w:val="-10"/>
        </w:rPr>
        <w:t xml:space="preserve"> </w:t>
      </w:r>
      <w:r>
        <w:t>Government</w:t>
      </w:r>
      <w:r>
        <w:rPr>
          <w:spacing w:val="-10"/>
        </w:rPr>
        <w:t xml:space="preserve"> </w:t>
      </w:r>
      <w:r>
        <w:t>for</w:t>
      </w:r>
      <w:r>
        <w:rPr>
          <w:spacing w:val="-10"/>
        </w:rPr>
        <w:t xml:space="preserve"> </w:t>
      </w:r>
      <w:r>
        <w:t>the</w:t>
      </w:r>
    </w:p>
    <w:p w14:paraId="56AE6EF3" w14:textId="77777777" w:rsidR="00F34A36" w:rsidRDefault="00842BCA">
      <w:pPr>
        <w:pStyle w:val="BodyText"/>
        <w:spacing w:before="2" w:line="312" w:lineRule="auto"/>
        <w:ind w:right="34"/>
      </w:pPr>
      <w:r>
        <w:t>Queensland Disability</w:t>
      </w:r>
      <w:r>
        <w:rPr>
          <w:spacing w:val="-5"/>
        </w:rPr>
        <w:t xml:space="preserve"> </w:t>
      </w:r>
      <w:r>
        <w:t>Advocacy Program and from the NSW Department of Communities and Justice for NSW-based advocacy</w:t>
      </w:r>
      <w:r>
        <w:rPr>
          <w:spacing w:val="-10"/>
        </w:rPr>
        <w:t xml:space="preserve"> </w:t>
      </w:r>
      <w:r>
        <w:t>services,</w:t>
      </w:r>
      <w:r>
        <w:rPr>
          <w:spacing w:val="-10"/>
        </w:rPr>
        <w:t xml:space="preserve"> </w:t>
      </w:r>
      <w:r>
        <w:t>including</w:t>
      </w:r>
      <w:r>
        <w:rPr>
          <w:spacing w:val="-10"/>
        </w:rPr>
        <w:t xml:space="preserve"> </w:t>
      </w:r>
      <w:r>
        <w:t>the</w:t>
      </w:r>
      <w:r>
        <w:rPr>
          <w:spacing w:val="-10"/>
        </w:rPr>
        <w:t xml:space="preserve"> </w:t>
      </w:r>
      <w:r>
        <w:t>Disability Advocacy Futures Program and related disability advocacy services.</w:t>
      </w:r>
    </w:p>
    <w:p w14:paraId="56AE6EF4" w14:textId="77777777" w:rsidR="00F34A36" w:rsidRDefault="00842BCA">
      <w:pPr>
        <w:pStyle w:val="BodyText"/>
        <w:spacing w:before="234" w:line="312" w:lineRule="auto"/>
        <w:ind w:right="34"/>
      </w:pPr>
      <w:r>
        <w:t>We thank Legal</w:t>
      </w:r>
      <w:r>
        <w:rPr>
          <w:spacing w:val="-7"/>
        </w:rPr>
        <w:t xml:space="preserve"> </w:t>
      </w:r>
      <w:r>
        <w:t>Aid Queensland, Legal</w:t>
      </w:r>
      <w:r>
        <w:rPr>
          <w:spacing w:val="-6"/>
        </w:rPr>
        <w:t xml:space="preserve"> </w:t>
      </w:r>
      <w:r>
        <w:t>Aid NSW, Knowmore, other Redress Support Services, correctional centres, community organisations, disability services, housing providers, schools, health services, local councils and government agencies that worked</w:t>
      </w:r>
      <w:r>
        <w:rPr>
          <w:spacing w:val="-11"/>
        </w:rPr>
        <w:t xml:space="preserve"> </w:t>
      </w:r>
      <w:r>
        <w:t>alongside</w:t>
      </w:r>
      <w:r>
        <w:rPr>
          <w:spacing w:val="-8"/>
        </w:rPr>
        <w:t xml:space="preserve"> </w:t>
      </w:r>
      <w:r>
        <w:t>PWDA</w:t>
      </w:r>
      <w:r>
        <w:rPr>
          <w:spacing w:val="-17"/>
        </w:rPr>
        <w:t xml:space="preserve"> </w:t>
      </w:r>
      <w:r>
        <w:t>to</w:t>
      </w:r>
      <w:r>
        <w:rPr>
          <w:spacing w:val="-8"/>
        </w:rPr>
        <w:t xml:space="preserve"> </w:t>
      </w:r>
      <w:r>
        <w:t>improve</w:t>
      </w:r>
      <w:r>
        <w:rPr>
          <w:spacing w:val="-8"/>
        </w:rPr>
        <w:t xml:space="preserve"> </w:t>
      </w:r>
      <w:r>
        <w:t>access to individual advocacy and support for people with disability.</w:t>
      </w:r>
    </w:p>
    <w:p w14:paraId="56AE6EF5" w14:textId="77777777" w:rsidR="00F34A36" w:rsidRDefault="00842BCA">
      <w:pPr>
        <w:pStyle w:val="BodyText"/>
        <w:spacing w:before="1" w:after="25"/>
        <w:ind w:left="0"/>
        <w:rPr>
          <w:sz w:val="5"/>
        </w:rPr>
      </w:pPr>
      <w:r>
        <w:br w:type="column"/>
      </w:r>
    </w:p>
    <w:p w14:paraId="56AE6EF6" w14:textId="77777777" w:rsidR="00F34A36" w:rsidRDefault="00842BCA">
      <w:pPr>
        <w:ind w:left="312"/>
        <w:rPr>
          <w:sz w:val="20"/>
        </w:rPr>
      </w:pPr>
      <w:r>
        <w:rPr>
          <w:noProof/>
          <w:sz w:val="20"/>
        </w:rPr>
        <w:drawing>
          <wp:inline distT="0" distB="0" distL="0" distR="0" wp14:anchorId="56AE7572" wp14:editId="56AE7573">
            <wp:extent cx="2989177" cy="6446520"/>
            <wp:effectExtent l="0" t="0" r="0" b="0"/>
            <wp:docPr id="153" name="Image 153" descr="Three PWDA advocates and project officers staff a PWDA Redress Support Service stall, with information materials on the table and PWDA banners behind them."/>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3" name="Image 153" descr="Three PWDA advocates and project officers staff a PWDA Redress Support Service stall, with information materials on the table and PWDA banners behind them."/>
                    <pic:cNvPicPr/>
                  </pic:nvPicPr>
                  <pic:blipFill>
                    <a:blip r:embed="rId87" cstate="print"/>
                    <a:stretch>
                      <a:fillRect/>
                    </a:stretch>
                  </pic:blipFill>
                  <pic:spPr>
                    <a:xfrm>
                      <a:off x="0" y="0"/>
                      <a:ext cx="2989177" cy="6446520"/>
                    </a:xfrm>
                    <a:prstGeom prst="rect">
                      <a:avLst/>
                    </a:prstGeom>
                  </pic:spPr>
                </pic:pic>
              </a:graphicData>
            </a:graphic>
          </wp:inline>
        </w:drawing>
      </w:r>
    </w:p>
    <w:p w14:paraId="56AE6EF7" w14:textId="77777777" w:rsidR="00F34A36" w:rsidRDefault="00842BCA">
      <w:pPr>
        <w:pStyle w:val="BodyText"/>
        <w:spacing w:before="115"/>
        <w:ind w:left="0" w:right="168"/>
        <w:jc w:val="right"/>
      </w:pPr>
      <w:r>
        <w:rPr>
          <w:color w:val="005496"/>
        </w:rPr>
        <w:t>PWDA</w:t>
      </w:r>
      <w:r>
        <w:rPr>
          <w:color w:val="005496"/>
          <w:spacing w:val="-15"/>
        </w:rPr>
        <w:t xml:space="preserve"> </w:t>
      </w:r>
      <w:r>
        <w:rPr>
          <w:color w:val="005496"/>
        </w:rPr>
        <w:t>advocates and</w:t>
      </w:r>
      <w:r>
        <w:rPr>
          <w:color w:val="005496"/>
          <w:spacing w:val="-1"/>
        </w:rPr>
        <w:t xml:space="preserve"> </w:t>
      </w:r>
      <w:r>
        <w:rPr>
          <w:color w:val="005496"/>
        </w:rPr>
        <w:t xml:space="preserve">project </w:t>
      </w:r>
      <w:r>
        <w:rPr>
          <w:color w:val="005496"/>
          <w:spacing w:val="-2"/>
        </w:rPr>
        <w:t>officers</w:t>
      </w:r>
    </w:p>
    <w:p w14:paraId="56AE6EF8" w14:textId="77777777" w:rsidR="00F34A36" w:rsidRDefault="00842BCA">
      <w:pPr>
        <w:pStyle w:val="BodyText"/>
        <w:spacing w:before="44"/>
        <w:ind w:left="0" w:right="168"/>
        <w:jc w:val="right"/>
      </w:pPr>
      <w:r>
        <w:rPr>
          <w:color w:val="005496"/>
        </w:rPr>
        <w:t>conducting</w:t>
      </w:r>
      <w:r>
        <w:rPr>
          <w:color w:val="005496"/>
          <w:spacing w:val="-5"/>
        </w:rPr>
        <w:t xml:space="preserve"> </w:t>
      </w:r>
      <w:r>
        <w:rPr>
          <w:color w:val="005496"/>
        </w:rPr>
        <w:t>community</w:t>
      </w:r>
      <w:r>
        <w:rPr>
          <w:color w:val="005496"/>
          <w:spacing w:val="-4"/>
        </w:rPr>
        <w:t xml:space="preserve"> </w:t>
      </w:r>
      <w:r>
        <w:rPr>
          <w:color w:val="005496"/>
          <w:spacing w:val="-2"/>
        </w:rPr>
        <w:t>outreach.</w:t>
      </w:r>
    </w:p>
    <w:p w14:paraId="56AE6EF9" w14:textId="77777777" w:rsidR="00F34A36" w:rsidRDefault="00F34A36">
      <w:pPr>
        <w:pStyle w:val="BodyText"/>
        <w:jc w:val="right"/>
        <w:sectPr w:rsidR="00F34A36">
          <w:footerReference w:type="even" r:id="rId88"/>
          <w:footerReference w:type="default" r:id="rId89"/>
          <w:pgSz w:w="11910" w:h="16840"/>
          <w:pgMar w:top="1600" w:right="850" w:bottom="720" w:left="708" w:header="0" w:footer="521" w:gutter="0"/>
          <w:pgNumType w:start="38"/>
          <w:cols w:num="2" w:space="720" w:equalWidth="0">
            <w:col w:w="5022" w:space="137"/>
            <w:col w:w="5193"/>
          </w:cols>
        </w:sectPr>
      </w:pPr>
    </w:p>
    <w:p w14:paraId="56AE6EFA" w14:textId="77777777" w:rsidR="00F34A36" w:rsidRDefault="00842BCA">
      <w:pPr>
        <w:pStyle w:val="Heading3"/>
      </w:pPr>
      <w:bookmarkStart w:id="66" w:name="Strategic_projects_and_training"/>
      <w:bookmarkStart w:id="67" w:name="_bookmark7"/>
      <w:bookmarkEnd w:id="66"/>
      <w:bookmarkEnd w:id="67"/>
      <w:r>
        <w:rPr>
          <w:color w:val="00884F"/>
        </w:rPr>
        <w:lastRenderedPageBreak/>
        <w:t>Strategic</w:t>
      </w:r>
      <w:r>
        <w:rPr>
          <w:color w:val="00884F"/>
          <w:spacing w:val="-1"/>
        </w:rPr>
        <w:t xml:space="preserve"> </w:t>
      </w:r>
      <w:r>
        <w:rPr>
          <w:color w:val="00884F"/>
        </w:rPr>
        <w:t>projects</w:t>
      </w:r>
      <w:r>
        <w:rPr>
          <w:color w:val="00884F"/>
          <w:spacing w:val="-1"/>
        </w:rPr>
        <w:t xml:space="preserve"> </w:t>
      </w:r>
      <w:r>
        <w:rPr>
          <w:color w:val="00884F"/>
        </w:rPr>
        <w:t>and</w:t>
      </w:r>
      <w:r>
        <w:rPr>
          <w:color w:val="00884F"/>
          <w:spacing w:val="-1"/>
        </w:rPr>
        <w:t xml:space="preserve"> </w:t>
      </w:r>
      <w:r>
        <w:rPr>
          <w:color w:val="00884F"/>
          <w:spacing w:val="-2"/>
        </w:rPr>
        <w:t>training</w:t>
      </w:r>
    </w:p>
    <w:p w14:paraId="56AE6EFB" w14:textId="77777777" w:rsidR="00F34A36" w:rsidRDefault="00F34A36">
      <w:pPr>
        <w:pStyle w:val="BodyText"/>
        <w:spacing w:before="182"/>
        <w:ind w:left="0"/>
        <w:rPr>
          <w:rFonts w:ascii="VAG Rounded"/>
          <w:b/>
          <w:sz w:val="20"/>
        </w:rPr>
      </w:pPr>
    </w:p>
    <w:p w14:paraId="56AE6EFC" w14:textId="77777777" w:rsidR="00F34A36" w:rsidRDefault="00F34A36">
      <w:pPr>
        <w:pStyle w:val="BodyText"/>
        <w:rPr>
          <w:rFonts w:ascii="VAG Rounded"/>
          <w:b/>
          <w:sz w:val="20"/>
        </w:rPr>
        <w:sectPr w:rsidR="00F34A36">
          <w:pgSz w:w="11910" w:h="16840"/>
          <w:pgMar w:top="1600" w:right="850" w:bottom="720" w:left="708" w:header="0" w:footer="531" w:gutter="0"/>
          <w:cols w:space="720"/>
        </w:sectPr>
      </w:pPr>
    </w:p>
    <w:p w14:paraId="56AE6EFD" w14:textId="77777777" w:rsidR="00F34A36" w:rsidRDefault="00842BCA">
      <w:pPr>
        <w:pStyle w:val="BodyText"/>
        <w:spacing w:before="92" w:line="312" w:lineRule="auto"/>
        <w:ind w:right="260"/>
      </w:pPr>
      <w:r>
        <w:t>Throughout 2025–26, PWDA’s Strategic Projects and Training team worked alongside people with disability, governments, community organisations and</w:t>
      </w:r>
      <w:r>
        <w:rPr>
          <w:spacing w:val="-8"/>
        </w:rPr>
        <w:t xml:space="preserve"> </w:t>
      </w:r>
      <w:r>
        <w:t>industry</w:t>
      </w:r>
      <w:r>
        <w:rPr>
          <w:spacing w:val="-8"/>
        </w:rPr>
        <w:t xml:space="preserve"> </w:t>
      </w:r>
      <w:r>
        <w:t>to</w:t>
      </w:r>
      <w:r>
        <w:rPr>
          <w:spacing w:val="-8"/>
        </w:rPr>
        <w:t xml:space="preserve"> </w:t>
      </w:r>
      <w:r>
        <w:t>design</w:t>
      </w:r>
      <w:r>
        <w:rPr>
          <w:spacing w:val="-8"/>
        </w:rPr>
        <w:t xml:space="preserve"> </w:t>
      </w:r>
      <w:r>
        <w:t>practical</w:t>
      </w:r>
      <w:r>
        <w:rPr>
          <w:spacing w:val="-8"/>
        </w:rPr>
        <w:t xml:space="preserve"> </w:t>
      </w:r>
      <w:r>
        <w:t xml:space="preserve">solutions to barriers experienced by people with </w:t>
      </w:r>
      <w:r>
        <w:rPr>
          <w:spacing w:val="-2"/>
        </w:rPr>
        <w:t>disability.</w:t>
      </w:r>
    </w:p>
    <w:p w14:paraId="56AE6EFE" w14:textId="77777777" w:rsidR="00F34A36" w:rsidRDefault="00842BCA">
      <w:pPr>
        <w:pStyle w:val="BodyText"/>
        <w:spacing w:before="236" w:line="312" w:lineRule="auto"/>
        <w:ind w:right="424"/>
      </w:pPr>
      <w:r>
        <w:t>Every project was disability-led and grounded in co-design, recognising people</w:t>
      </w:r>
      <w:r>
        <w:rPr>
          <w:spacing w:val="-8"/>
        </w:rPr>
        <w:t xml:space="preserve"> </w:t>
      </w:r>
      <w:r>
        <w:t>with</w:t>
      </w:r>
      <w:r>
        <w:rPr>
          <w:spacing w:val="-8"/>
        </w:rPr>
        <w:t xml:space="preserve"> </w:t>
      </w:r>
      <w:r>
        <w:t>disability</w:t>
      </w:r>
      <w:r>
        <w:rPr>
          <w:spacing w:val="-8"/>
        </w:rPr>
        <w:t xml:space="preserve"> </w:t>
      </w:r>
      <w:r>
        <w:t>as</w:t>
      </w:r>
      <w:r>
        <w:rPr>
          <w:spacing w:val="-8"/>
        </w:rPr>
        <w:t xml:space="preserve"> </w:t>
      </w:r>
      <w:r>
        <w:t>leaders,</w:t>
      </w:r>
      <w:r>
        <w:rPr>
          <w:spacing w:val="-8"/>
        </w:rPr>
        <w:t xml:space="preserve"> </w:t>
      </w:r>
      <w:r>
        <w:t>experts and partners in creating more inclusive systems, workplaces and communities. Through leadership programs,</w:t>
      </w:r>
      <w:r>
        <w:rPr>
          <w:spacing w:val="40"/>
        </w:rPr>
        <w:t xml:space="preserve"> </w:t>
      </w:r>
      <w:r>
        <w:t>workforce development, accessible education, strategic partnerships and organisational advisory services, the team</w:t>
      </w:r>
      <w:r>
        <w:rPr>
          <w:spacing w:val="-8"/>
        </w:rPr>
        <w:t xml:space="preserve"> </w:t>
      </w:r>
      <w:r>
        <w:t>strengthened</w:t>
      </w:r>
      <w:r>
        <w:rPr>
          <w:spacing w:val="-8"/>
        </w:rPr>
        <w:t xml:space="preserve"> </w:t>
      </w:r>
      <w:r>
        <w:t>disability</w:t>
      </w:r>
      <w:r>
        <w:rPr>
          <w:spacing w:val="-8"/>
        </w:rPr>
        <w:t xml:space="preserve"> </w:t>
      </w:r>
      <w:r>
        <w:t>confidence, expanded opportunities for participation and developed practical resources that will continue creating impact beyond the reporting period.</w:t>
      </w:r>
    </w:p>
    <w:p w14:paraId="56AE6EFF" w14:textId="77777777" w:rsidR="00F34A36" w:rsidRDefault="00842BCA">
      <w:pPr>
        <w:pStyle w:val="BodyText"/>
        <w:spacing w:before="244" w:line="312" w:lineRule="auto"/>
        <w:ind w:right="594"/>
      </w:pPr>
      <w:r>
        <w:t>The year also marked an important investment in the future of disability-led</w:t>
      </w:r>
      <w:r>
        <w:rPr>
          <w:spacing w:val="-14"/>
        </w:rPr>
        <w:t xml:space="preserve"> </w:t>
      </w:r>
      <w:r>
        <w:t>learning.</w:t>
      </w:r>
      <w:r>
        <w:rPr>
          <w:spacing w:val="-17"/>
        </w:rPr>
        <w:t xml:space="preserve"> </w:t>
      </w:r>
      <w:r>
        <w:t>Across</w:t>
      </w:r>
      <w:r>
        <w:rPr>
          <w:spacing w:val="-10"/>
        </w:rPr>
        <w:t xml:space="preserve"> </w:t>
      </w:r>
      <w:r>
        <w:t>multiple</w:t>
      </w:r>
      <w:r>
        <w:rPr>
          <w:spacing w:val="-10"/>
        </w:rPr>
        <w:t xml:space="preserve"> </w:t>
      </w:r>
      <w:r>
        <w:t>projects,</w:t>
      </w:r>
    </w:p>
    <w:p w14:paraId="56AE6F00" w14:textId="77777777" w:rsidR="00F34A36" w:rsidRDefault="00842BCA">
      <w:pPr>
        <w:pStyle w:val="BodyText"/>
        <w:spacing w:before="3" w:line="312" w:lineRule="auto"/>
        <w:ind w:right="38"/>
      </w:pPr>
      <w:r>
        <w:t>PWDA developed accessible training and eLearning resources that will be brought together through a new online learning platform launching next financial year, expanding</w:t>
      </w:r>
      <w:r>
        <w:rPr>
          <w:spacing w:val="-10"/>
        </w:rPr>
        <w:t xml:space="preserve"> </w:t>
      </w:r>
      <w:r>
        <w:t>access</w:t>
      </w:r>
      <w:r>
        <w:rPr>
          <w:spacing w:val="-10"/>
        </w:rPr>
        <w:t xml:space="preserve"> </w:t>
      </w:r>
      <w:r>
        <w:t>to</w:t>
      </w:r>
      <w:r>
        <w:rPr>
          <w:spacing w:val="-10"/>
        </w:rPr>
        <w:t xml:space="preserve"> </w:t>
      </w:r>
      <w:r>
        <w:t>disability-led</w:t>
      </w:r>
      <w:r>
        <w:rPr>
          <w:spacing w:val="-10"/>
        </w:rPr>
        <w:t xml:space="preserve"> </w:t>
      </w:r>
      <w:r>
        <w:t>education and training resources across Australia.</w:t>
      </w:r>
    </w:p>
    <w:p w14:paraId="56AE6F01" w14:textId="77777777" w:rsidR="00F34A36" w:rsidRDefault="00842BCA">
      <w:pPr>
        <w:pStyle w:val="Heading4"/>
        <w:spacing w:before="87" w:line="249" w:lineRule="auto"/>
        <w:ind w:right="1281"/>
      </w:pPr>
      <w:r>
        <w:rPr>
          <w:b w:val="0"/>
        </w:rPr>
        <w:br w:type="column"/>
      </w:r>
      <w:bookmarkStart w:id="68" w:name="Improving_access_to_leadership_opportuni"/>
      <w:bookmarkEnd w:id="68"/>
      <w:r>
        <w:rPr>
          <w:color w:val="005496"/>
        </w:rPr>
        <w:t>Improving</w:t>
      </w:r>
      <w:r>
        <w:rPr>
          <w:color w:val="005496"/>
          <w:spacing w:val="-33"/>
        </w:rPr>
        <w:t xml:space="preserve"> </w:t>
      </w:r>
      <w:r>
        <w:rPr>
          <w:color w:val="005496"/>
        </w:rPr>
        <w:t xml:space="preserve">access to leadership </w:t>
      </w:r>
      <w:r>
        <w:rPr>
          <w:color w:val="005496"/>
          <w:spacing w:val="-2"/>
        </w:rPr>
        <w:t>opportunities</w:t>
      </w:r>
      <w:r>
        <w:rPr>
          <w:color w:val="005496"/>
          <w:spacing w:val="40"/>
        </w:rPr>
        <w:t xml:space="preserve"> </w:t>
      </w:r>
      <w:r>
        <w:rPr>
          <w:color w:val="005496"/>
        </w:rPr>
        <w:t xml:space="preserve">and economic </w:t>
      </w:r>
      <w:r>
        <w:rPr>
          <w:color w:val="005496"/>
          <w:spacing w:val="-2"/>
        </w:rPr>
        <w:t>participation</w:t>
      </w:r>
    </w:p>
    <w:p w14:paraId="56AE6F02" w14:textId="77777777" w:rsidR="00F34A36" w:rsidRDefault="00842BCA">
      <w:pPr>
        <w:pStyle w:val="BodyText"/>
        <w:spacing w:before="358"/>
      </w:pPr>
      <w:r>
        <w:t>People</w:t>
      </w:r>
      <w:r>
        <w:rPr>
          <w:spacing w:val="-4"/>
        </w:rPr>
        <w:t xml:space="preserve"> </w:t>
      </w:r>
      <w:r>
        <w:t>with</w:t>
      </w:r>
      <w:r>
        <w:rPr>
          <w:spacing w:val="-4"/>
        </w:rPr>
        <w:t xml:space="preserve"> </w:t>
      </w:r>
      <w:r>
        <w:t>disability</w:t>
      </w:r>
      <w:r>
        <w:rPr>
          <w:spacing w:val="-4"/>
        </w:rPr>
        <w:t xml:space="preserve"> </w:t>
      </w:r>
      <w:r>
        <w:t>continue</w:t>
      </w:r>
      <w:r>
        <w:rPr>
          <w:spacing w:val="-3"/>
        </w:rPr>
        <w:t xml:space="preserve"> </w:t>
      </w:r>
      <w:r>
        <w:rPr>
          <w:spacing w:val="-5"/>
        </w:rPr>
        <w:t>to</w:t>
      </w:r>
    </w:p>
    <w:p w14:paraId="56AE6F03" w14:textId="77777777" w:rsidR="00F34A36" w:rsidRDefault="00842BCA">
      <w:pPr>
        <w:pStyle w:val="BodyText"/>
        <w:spacing w:before="84" w:line="312" w:lineRule="auto"/>
        <w:ind w:right="262"/>
      </w:pPr>
      <w:r>
        <w:t>face significant barriers to leadership, employment and economic participation. Throughout the year, PWDA delivered disability-led programs that strengthened leadership</w:t>
      </w:r>
      <w:r>
        <w:rPr>
          <w:spacing w:val="-19"/>
        </w:rPr>
        <w:t xml:space="preserve"> </w:t>
      </w:r>
      <w:r>
        <w:t>capability,</w:t>
      </w:r>
      <w:r>
        <w:rPr>
          <w:spacing w:val="-17"/>
        </w:rPr>
        <w:t xml:space="preserve"> </w:t>
      </w:r>
      <w:r>
        <w:t>professional</w:t>
      </w:r>
      <w:r>
        <w:rPr>
          <w:spacing w:val="-16"/>
        </w:rPr>
        <w:t xml:space="preserve"> </w:t>
      </w:r>
      <w:r>
        <w:t>networks and pathways into employment, business ownership and decision-making.</w:t>
      </w:r>
    </w:p>
    <w:p w14:paraId="56AE6F04" w14:textId="77777777" w:rsidR="00F34A36" w:rsidRDefault="00F34A36">
      <w:pPr>
        <w:pStyle w:val="BodyText"/>
        <w:ind w:left="0"/>
        <w:rPr>
          <w:sz w:val="20"/>
        </w:rPr>
      </w:pPr>
    </w:p>
    <w:p w14:paraId="56AE6F05" w14:textId="77777777" w:rsidR="00F34A36" w:rsidRDefault="00842BCA">
      <w:pPr>
        <w:pStyle w:val="BodyText"/>
        <w:spacing w:before="130"/>
        <w:ind w:left="0"/>
        <w:rPr>
          <w:sz w:val="20"/>
        </w:rPr>
      </w:pPr>
      <w:r>
        <w:rPr>
          <w:noProof/>
          <w:sz w:val="20"/>
        </w:rPr>
        <mc:AlternateContent>
          <mc:Choice Requires="wps">
            <w:drawing>
              <wp:anchor distT="0" distB="0" distL="0" distR="0" simplePos="0" relativeHeight="487614464" behindDoc="1" locked="0" layoutInCell="1" allowOverlap="1" wp14:anchorId="56AE7574" wp14:editId="56AE7575">
                <wp:simplePos x="0" y="0"/>
                <wp:positionH relativeFrom="page">
                  <wp:posOffset>4000970</wp:posOffset>
                </wp:positionH>
                <wp:positionV relativeFrom="paragraph">
                  <wp:posOffset>255466</wp:posOffset>
                </wp:positionV>
                <wp:extent cx="1089025" cy="500380"/>
                <wp:effectExtent l="0" t="0" r="0" b="0"/>
                <wp:wrapTopAndBottom/>
                <wp:docPr id="154" name="Graphic 1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89025" cy="500380"/>
                        </a:xfrm>
                        <a:custGeom>
                          <a:avLst/>
                          <a:gdLst/>
                          <a:ahLst/>
                          <a:cxnLst/>
                          <a:rect l="l" t="t" r="r" b="b"/>
                          <a:pathLst>
                            <a:path w="1089025" h="500380">
                              <a:moveTo>
                                <a:pt x="1088593" y="0"/>
                              </a:moveTo>
                              <a:lnTo>
                                <a:pt x="990117" y="0"/>
                              </a:lnTo>
                              <a:lnTo>
                                <a:pt x="958888" y="84594"/>
                              </a:lnTo>
                              <a:lnTo>
                                <a:pt x="914565" y="210718"/>
                              </a:lnTo>
                              <a:lnTo>
                                <a:pt x="881811" y="298564"/>
                              </a:lnTo>
                              <a:lnTo>
                                <a:pt x="876338" y="313702"/>
                              </a:lnTo>
                              <a:lnTo>
                                <a:pt x="876173" y="313677"/>
                              </a:lnTo>
                              <a:lnTo>
                                <a:pt x="843724" y="400646"/>
                              </a:lnTo>
                              <a:lnTo>
                                <a:pt x="808951" y="308279"/>
                              </a:lnTo>
                              <a:lnTo>
                                <a:pt x="804811" y="297294"/>
                              </a:lnTo>
                              <a:lnTo>
                                <a:pt x="772210" y="210718"/>
                              </a:lnTo>
                              <a:lnTo>
                                <a:pt x="700582" y="14058"/>
                              </a:lnTo>
                              <a:lnTo>
                                <a:pt x="695921" y="1600"/>
                              </a:lnTo>
                              <a:lnTo>
                                <a:pt x="696531" y="0"/>
                              </a:lnTo>
                              <a:lnTo>
                                <a:pt x="695325" y="0"/>
                              </a:lnTo>
                              <a:lnTo>
                                <a:pt x="598030" y="0"/>
                              </a:lnTo>
                              <a:lnTo>
                                <a:pt x="596163" y="0"/>
                              </a:lnTo>
                              <a:lnTo>
                                <a:pt x="597115" y="2476"/>
                              </a:lnTo>
                              <a:lnTo>
                                <a:pt x="566801" y="84594"/>
                              </a:lnTo>
                              <a:lnTo>
                                <a:pt x="522490" y="210718"/>
                              </a:lnTo>
                              <a:lnTo>
                                <a:pt x="489712" y="298564"/>
                              </a:lnTo>
                              <a:lnTo>
                                <a:pt x="484263" y="313702"/>
                              </a:lnTo>
                              <a:lnTo>
                                <a:pt x="484098" y="313677"/>
                              </a:lnTo>
                              <a:lnTo>
                                <a:pt x="452856" y="397383"/>
                              </a:lnTo>
                              <a:lnTo>
                                <a:pt x="368363" y="178435"/>
                              </a:lnTo>
                              <a:lnTo>
                                <a:pt x="308495" y="14058"/>
                              </a:lnTo>
                              <a:lnTo>
                                <a:pt x="303250" y="0"/>
                              </a:lnTo>
                              <a:lnTo>
                                <a:pt x="299516" y="0"/>
                              </a:lnTo>
                              <a:lnTo>
                                <a:pt x="204089" y="0"/>
                              </a:lnTo>
                              <a:lnTo>
                                <a:pt x="190906" y="0"/>
                              </a:lnTo>
                              <a:lnTo>
                                <a:pt x="0" y="499960"/>
                              </a:lnTo>
                              <a:lnTo>
                                <a:pt x="98488" y="499960"/>
                              </a:lnTo>
                              <a:lnTo>
                                <a:pt x="129730" y="415366"/>
                              </a:lnTo>
                              <a:lnTo>
                                <a:pt x="174066" y="289255"/>
                              </a:lnTo>
                              <a:lnTo>
                                <a:pt x="206806" y="201409"/>
                              </a:lnTo>
                              <a:lnTo>
                                <a:pt x="212255" y="186258"/>
                              </a:lnTo>
                              <a:lnTo>
                                <a:pt x="212458" y="186270"/>
                              </a:lnTo>
                              <a:lnTo>
                                <a:pt x="243662" y="102577"/>
                              </a:lnTo>
                              <a:lnTo>
                                <a:pt x="327952" y="320992"/>
                              </a:lnTo>
                              <a:lnTo>
                                <a:pt x="388010" y="485889"/>
                              </a:lnTo>
                              <a:lnTo>
                                <a:pt x="393280" y="499960"/>
                              </a:lnTo>
                              <a:lnTo>
                                <a:pt x="397014" y="499960"/>
                              </a:lnTo>
                              <a:lnTo>
                                <a:pt x="492455" y="499960"/>
                              </a:lnTo>
                              <a:lnTo>
                                <a:pt x="505599" y="499960"/>
                              </a:lnTo>
                              <a:lnTo>
                                <a:pt x="646607" y="130733"/>
                              </a:lnTo>
                              <a:lnTo>
                                <a:pt x="789101" y="499960"/>
                              </a:lnTo>
                              <a:lnTo>
                                <a:pt x="897686" y="499960"/>
                              </a:lnTo>
                              <a:lnTo>
                                <a:pt x="1088593" y="0"/>
                              </a:lnTo>
                              <a:close/>
                            </a:path>
                          </a:pathLst>
                        </a:custGeom>
                        <a:solidFill>
                          <a:srgbClr val="D93727"/>
                        </a:solidFill>
                      </wps:spPr>
                      <wps:bodyPr wrap="square" lIns="0" tIns="0" rIns="0" bIns="0" rtlCol="0">
                        <a:prstTxWarp prst="textNoShape">
                          <a:avLst/>
                        </a:prstTxWarp>
                        <a:noAutofit/>
                      </wps:bodyPr>
                    </wps:wsp>
                  </a:graphicData>
                </a:graphic>
              </wp:anchor>
            </w:drawing>
          </mc:Choice>
          <mc:Fallback>
            <w:pict>
              <v:shape w14:anchorId="326DA604" id="Graphic 154" o:spid="_x0000_s1026" style="position:absolute;margin-left:315.05pt;margin-top:20.1pt;width:85.75pt;height:39.4pt;z-index:-15702016;visibility:visible;mso-wrap-style:square;mso-wrap-distance-left:0;mso-wrap-distance-top:0;mso-wrap-distance-right:0;mso-wrap-distance-bottom:0;mso-position-horizontal:absolute;mso-position-horizontal-relative:page;mso-position-vertical:absolute;mso-position-vertical-relative:text;v-text-anchor:top" coordsize="1089025,5003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J7V0gMAAFIMAAAOAAAAZHJzL2Uyb0RvYy54bWysV1tv2zYYfR+w/yDofTHvFyNOMTToMKDo&#10;CjRFn2lZioXJokYqtvPv95EUHXcrZGFYHizKOjo+34UfT+7fnQ9dcaydb22/KfEdKou6r+yu7Z83&#10;5denD7+osvCj6Xems329KV9rX757+Pmn+9Owrond225XuwJIer8+DZtyP47DerXy1b4+GH9nh7qH&#10;h411BzPCrXte7Zw5AfuhWxGExOpk3W5wtqq9h28f08PyIfI3TV2NfzSNr8ei25SgbYyfLn5uw+fq&#10;4d6sn50Z9m01yTD/QcXBtD386IXq0YymeHHtv6gObeWst814V9nDyjZNW9UxBogGo39E82VvhjrG&#10;AsnxwyVN/v+jrT4dvwyfXZDuh4+2+tNDRlanwa8vT8KNnzDnxh0CFoQX55jF10sW6/NYVPAlRkoj&#10;wsuigmccIapimldmnd+uXvz4W20jkzl+9GOqwi6vzD6vqnOflw5qGarYxSqOZQFVdGUBVdymKg5m&#10;DO8FeWFZnK6k7C9KwuODPdZPNgLHEAYoVlzTssjBgNY3TNdfY7VGGMvvoBmQr0Mk1VzBXwQqxjUL&#10;IoE3g/J1AmPGBaQMBBCMJFazaKWwwjihteJinltJQWkSQjGViMxzS4FlSgWghZTzaEYlYVEJg93I&#10;xDwaOoMn3RQpIvUNNHuLUpIbGZSSQOaWZlAixBWJaMxgOStEaK5Jko0Fys2cC5ivqZBCC04T9haQ&#10;07BJrlouM+VrYuRaIZoCm2fkWmDxfRNnpnzNjBLjqdmYnC8ZF0KhFM/tLuaEML24BkxpiVMNyO0u&#10;ZoqRKboFXQxopC89f6uLGSewi2ItqJZU0dl2oELRSQmWilE+j0aK6ZTs251GEfTEkloTDRspKZ5v&#10;CoIYbLoFbYY10mgJY5LHtNZi/qe1YtP8WwDGBBI/UWNOxXxXYskQQOK4VJrw+RIQBD08oREUYX7s&#10;EEwCYeDGSpAbswHQDCAZLedTQhhENo0dOCJvDFcKE5InNCVI6/nBTRVs1CmDCs6e+SippgTO5aB7&#10;QXVgV0DilqKZhpykDC7g5ohznTp0ARqOGIHS8YspknR+q0ql8TS9FnDDPBIq9ckC9I9MQ56zVWd9&#10;nc77YEXiwX+xJ2ACrg2Qt127+9B2XfAj3j1v33euOBpwOo8aDtd8/l7Boj1Ljix4s63dvX52xQlM&#10;7Kb0f70YV5dF93sPLhEKPOaFy4ttXrixe2+jL45WyPnx6fzNuKEYYLkpRzB0n2z2oGadnRroD4CE&#10;DW/29teX0TZtsHFRW1I03YBxjfFPJjs44+v7iHr7V+DhbwAAAP//AwBQSwMEFAAGAAgAAAAhAN1h&#10;nRrdAAAACgEAAA8AAABkcnMvZG93bnJldi54bWxMj0FOwzAQRfdI3MEaJHbUdkFuCXEqVFSQ2FE4&#10;wDR2k4h4HMVum3J6hhVdjv7T/2/K1RR6cfRj6iJZ0DMFwlMdXUeNha/Pzd0SRMpIDvtI3sLZJ1hV&#10;11clFi6e6MMft7kRXEKpQAttzkMhZapbHzDN4uCJs30cA2Y+x0a6EU9cHno5V8rIgB3xQouDX7e+&#10;/t4eggX1Nm3WmtC5/UKaxev5/edFG2tvb6bnJxDZT/kfhj99VoeKnXbxQC6J3oK5V5pRCw9qDoKB&#10;pdIGxI5J/ahAVqW8fKH6BQAA//8DAFBLAQItABQABgAIAAAAIQC2gziS/gAAAOEBAAATAAAAAAAA&#10;AAAAAAAAAAAAAABbQ29udGVudF9UeXBlc10ueG1sUEsBAi0AFAAGAAgAAAAhADj9If/WAAAAlAEA&#10;AAsAAAAAAAAAAAAAAAAALwEAAF9yZWxzLy5yZWxzUEsBAi0AFAAGAAgAAAAhAOScntXSAwAAUgwA&#10;AA4AAAAAAAAAAAAAAAAALgIAAGRycy9lMm9Eb2MueG1sUEsBAi0AFAAGAAgAAAAhAN1hnRrdAAAA&#10;CgEAAA8AAAAAAAAAAAAAAAAALAYAAGRycy9kb3ducmV2LnhtbFBLBQYAAAAABAAEAPMAAAA2BwAA&#10;AAA=&#10;" path="m1088593,l990117,,958888,84594,914565,210718r-32754,87846l876338,313702r-165,-25l843724,400646,808951,308279r-4140,-10985l772210,210718,700582,14058,695921,1600,696531,r-1206,l598030,r-1867,l597115,2476,566801,84594,522490,210718r-32778,87846l484263,313702r-165,-25l452856,397383,368363,178435,308495,14058,303250,r-3734,l204089,,190906,,,499960r98488,l129730,415366,174066,289255r32740,-87846l212255,186258r203,12l243662,102577r84290,218415l388010,485889r5270,14071l397014,499960r95441,l505599,499960,646607,130733,789101,499960r108585,l1088593,xe" fillcolor="#d93727" stroked="f">
                <v:path arrowok="t"/>
                <w10:wrap type="topAndBottom" anchorx="page"/>
              </v:shape>
            </w:pict>
          </mc:Fallback>
        </mc:AlternateContent>
      </w:r>
      <w:r>
        <w:rPr>
          <w:noProof/>
          <w:sz w:val="20"/>
        </w:rPr>
        <mc:AlternateContent>
          <mc:Choice Requires="wps">
            <w:drawing>
              <wp:anchor distT="0" distB="0" distL="0" distR="0" simplePos="0" relativeHeight="487614976" behindDoc="1" locked="0" layoutInCell="1" allowOverlap="1" wp14:anchorId="56AE7576" wp14:editId="56AE7577">
                <wp:simplePos x="0" y="0"/>
                <wp:positionH relativeFrom="page">
                  <wp:posOffset>5174323</wp:posOffset>
                </wp:positionH>
                <wp:positionV relativeFrom="paragraph">
                  <wp:posOffset>244341</wp:posOffset>
                </wp:positionV>
                <wp:extent cx="1556385" cy="537845"/>
                <wp:effectExtent l="0" t="0" r="0" b="0"/>
                <wp:wrapTopAndBottom/>
                <wp:docPr id="155" name="Graphic 15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56385" cy="537845"/>
                        </a:xfrm>
                        <a:custGeom>
                          <a:avLst/>
                          <a:gdLst/>
                          <a:ahLst/>
                          <a:cxnLst/>
                          <a:rect l="l" t="t" r="r" b="b"/>
                          <a:pathLst>
                            <a:path w="1556385" h="537845">
                              <a:moveTo>
                                <a:pt x="113817" y="124574"/>
                              </a:moveTo>
                              <a:lnTo>
                                <a:pt x="101117" y="92075"/>
                              </a:lnTo>
                              <a:lnTo>
                                <a:pt x="94869" y="76047"/>
                              </a:lnTo>
                              <a:lnTo>
                                <a:pt x="76403" y="28778"/>
                              </a:lnTo>
                              <a:lnTo>
                                <a:pt x="75984" y="27711"/>
                              </a:lnTo>
                              <a:lnTo>
                                <a:pt x="75984" y="76047"/>
                              </a:lnTo>
                              <a:lnTo>
                                <a:pt x="39865" y="76047"/>
                              </a:lnTo>
                              <a:lnTo>
                                <a:pt x="57835" y="28778"/>
                              </a:lnTo>
                              <a:lnTo>
                                <a:pt x="75984" y="76047"/>
                              </a:lnTo>
                              <a:lnTo>
                                <a:pt x="75984" y="27711"/>
                              </a:lnTo>
                              <a:lnTo>
                                <a:pt x="68630" y="8864"/>
                              </a:lnTo>
                              <a:lnTo>
                                <a:pt x="47218" y="8864"/>
                              </a:lnTo>
                              <a:lnTo>
                                <a:pt x="2336" y="124574"/>
                              </a:lnTo>
                              <a:lnTo>
                                <a:pt x="21882" y="124574"/>
                              </a:lnTo>
                              <a:lnTo>
                                <a:pt x="34226" y="92075"/>
                              </a:lnTo>
                              <a:lnTo>
                                <a:pt x="81610" y="92075"/>
                              </a:lnTo>
                              <a:lnTo>
                                <a:pt x="93954" y="124574"/>
                              </a:lnTo>
                              <a:lnTo>
                                <a:pt x="113817" y="124574"/>
                              </a:lnTo>
                              <a:close/>
                            </a:path>
                            <a:path w="1556385" h="537845">
                              <a:moveTo>
                                <a:pt x="129768" y="229755"/>
                              </a:moveTo>
                              <a:lnTo>
                                <a:pt x="111620" y="229755"/>
                              </a:lnTo>
                              <a:lnTo>
                                <a:pt x="95211" y="294754"/>
                              </a:lnTo>
                              <a:lnTo>
                                <a:pt x="94894" y="294754"/>
                              </a:lnTo>
                              <a:lnTo>
                                <a:pt x="82219" y="252615"/>
                              </a:lnTo>
                              <a:lnTo>
                                <a:pt x="75349" y="229755"/>
                              </a:lnTo>
                              <a:lnTo>
                                <a:pt x="56756" y="229755"/>
                              </a:lnTo>
                              <a:lnTo>
                                <a:pt x="37211" y="294754"/>
                              </a:lnTo>
                              <a:lnTo>
                                <a:pt x="36728" y="294754"/>
                              </a:lnTo>
                              <a:lnTo>
                                <a:pt x="20955" y="229755"/>
                              </a:lnTo>
                              <a:lnTo>
                                <a:pt x="1562" y="229755"/>
                              </a:lnTo>
                              <a:lnTo>
                                <a:pt x="25171" y="314667"/>
                              </a:lnTo>
                              <a:lnTo>
                                <a:pt x="46431" y="314667"/>
                              </a:lnTo>
                              <a:lnTo>
                                <a:pt x="52603" y="294754"/>
                              </a:lnTo>
                              <a:lnTo>
                                <a:pt x="65659" y="252615"/>
                              </a:lnTo>
                              <a:lnTo>
                                <a:pt x="66128" y="252615"/>
                              </a:lnTo>
                              <a:lnTo>
                                <a:pt x="85356" y="314667"/>
                              </a:lnTo>
                              <a:lnTo>
                                <a:pt x="106311" y="314667"/>
                              </a:lnTo>
                              <a:lnTo>
                                <a:pt x="111810" y="294754"/>
                              </a:lnTo>
                              <a:lnTo>
                                <a:pt x="129768" y="229755"/>
                              </a:lnTo>
                              <a:close/>
                            </a:path>
                            <a:path w="1556385" h="537845">
                              <a:moveTo>
                                <a:pt x="164630" y="389051"/>
                              </a:moveTo>
                              <a:lnTo>
                                <a:pt x="145872" y="389051"/>
                              </a:lnTo>
                              <a:lnTo>
                                <a:pt x="120688" y="481431"/>
                              </a:lnTo>
                              <a:lnTo>
                                <a:pt x="120535" y="481431"/>
                              </a:lnTo>
                              <a:lnTo>
                                <a:pt x="120484" y="481279"/>
                              </a:lnTo>
                              <a:lnTo>
                                <a:pt x="99644" y="414705"/>
                              </a:lnTo>
                              <a:lnTo>
                                <a:pt x="91605" y="389051"/>
                              </a:lnTo>
                              <a:lnTo>
                                <a:pt x="73799" y="389051"/>
                              </a:lnTo>
                              <a:lnTo>
                                <a:pt x="45186" y="481279"/>
                              </a:lnTo>
                              <a:lnTo>
                                <a:pt x="45021" y="481279"/>
                              </a:lnTo>
                              <a:lnTo>
                                <a:pt x="19227" y="389051"/>
                              </a:lnTo>
                              <a:lnTo>
                                <a:pt x="0" y="389051"/>
                              </a:lnTo>
                              <a:lnTo>
                                <a:pt x="34709" y="504761"/>
                              </a:lnTo>
                              <a:lnTo>
                                <a:pt x="54254" y="504761"/>
                              </a:lnTo>
                              <a:lnTo>
                                <a:pt x="61671" y="481279"/>
                              </a:lnTo>
                              <a:lnTo>
                                <a:pt x="82702" y="414705"/>
                              </a:lnTo>
                              <a:lnTo>
                                <a:pt x="82854" y="414705"/>
                              </a:lnTo>
                              <a:lnTo>
                                <a:pt x="111315" y="504761"/>
                              </a:lnTo>
                              <a:lnTo>
                                <a:pt x="130543" y="504761"/>
                              </a:lnTo>
                              <a:lnTo>
                                <a:pt x="137414" y="481431"/>
                              </a:lnTo>
                              <a:lnTo>
                                <a:pt x="137464" y="481279"/>
                              </a:lnTo>
                              <a:lnTo>
                                <a:pt x="164630" y="389051"/>
                              </a:lnTo>
                              <a:close/>
                            </a:path>
                            <a:path w="1556385" h="537845">
                              <a:moveTo>
                                <a:pt x="164782" y="229755"/>
                              </a:moveTo>
                              <a:lnTo>
                                <a:pt x="146329" y="229755"/>
                              </a:lnTo>
                              <a:lnTo>
                                <a:pt x="146329" y="314667"/>
                              </a:lnTo>
                              <a:lnTo>
                                <a:pt x="164782" y="314667"/>
                              </a:lnTo>
                              <a:lnTo>
                                <a:pt x="164782" y="229755"/>
                              </a:lnTo>
                              <a:close/>
                            </a:path>
                            <a:path w="1556385" h="537845">
                              <a:moveTo>
                                <a:pt x="166344" y="196773"/>
                              </a:moveTo>
                              <a:lnTo>
                                <a:pt x="161645" y="192265"/>
                              </a:lnTo>
                              <a:lnTo>
                                <a:pt x="149453" y="192265"/>
                              </a:lnTo>
                              <a:lnTo>
                                <a:pt x="144767" y="196773"/>
                              </a:lnTo>
                              <a:lnTo>
                                <a:pt x="144767" y="208749"/>
                              </a:lnTo>
                              <a:lnTo>
                                <a:pt x="149453" y="213258"/>
                              </a:lnTo>
                              <a:lnTo>
                                <a:pt x="161645" y="213258"/>
                              </a:lnTo>
                              <a:lnTo>
                                <a:pt x="166344" y="208749"/>
                              </a:lnTo>
                              <a:lnTo>
                                <a:pt x="166344" y="196773"/>
                              </a:lnTo>
                              <a:close/>
                            </a:path>
                            <a:path w="1556385" h="537845">
                              <a:moveTo>
                                <a:pt x="204330" y="0"/>
                              </a:moveTo>
                              <a:lnTo>
                                <a:pt x="186194" y="0"/>
                              </a:lnTo>
                              <a:lnTo>
                                <a:pt x="186194" y="82118"/>
                              </a:lnTo>
                              <a:lnTo>
                                <a:pt x="184327" y="93332"/>
                              </a:lnTo>
                              <a:lnTo>
                                <a:pt x="179184" y="102082"/>
                              </a:lnTo>
                              <a:lnTo>
                                <a:pt x="171488" y="107772"/>
                              </a:lnTo>
                              <a:lnTo>
                                <a:pt x="161963" y="109804"/>
                              </a:lnTo>
                              <a:lnTo>
                                <a:pt x="152285" y="107772"/>
                              </a:lnTo>
                              <a:lnTo>
                                <a:pt x="144551" y="102082"/>
                              </a:lnTo>
                              <a:lnTo>
                                <a:pt x="139433" y="93332"/>
                              </a:lnTo>
                              <a:lnTo>
                                <a:pt x="137579" y="82118"/>
                              </a:lnTo>
                              <a:lnTo>
                                <a:pt x="139433" y="70967"/>
                              </a:lnTo>
                              <a:lnTo>
                                <a:pt x="144551" y="62204"/>
                              </a:lnTo>
                              <a:lnTo>
                                <a:pt x="152285" y="56489"/>
                              </a:lnTo>
                              <a:lnTo>
                                <a:pt x="161963" y="54432"/>
                              </a:lnTo>
                              <a:lnTo>
                                <a:pt x="171488" y="56489"/>
                              </a:lnTo>
                              <a:lnTo>
                                <a:pt x="179184" y="62204"/>
                              </a:lnTo>
                              <a:lnTo>
                                <a:pt x="184327" y="70967"/>
                              </a:lnTo>
                              <a:lnTo>
                                <a:pt x="186194" y="82118"/>
                              </a:lnTo>
                              <a:lnTo>
                                <a:pt x="186194" y="0"/>
                              </a:lnTo>
                              <a:lnTo>
                                <a:pt x="185889" y="0"/>
                              </a:lnTo>
                              <a:lnTo>
                                <a:pt x="185889" y="53505"/>
                              </a:lnTo>
                              <a:lnTo>
                                <a:pt x="180733" y="46824"/>
                              </a:lnTo>
                              <a:lnTo>
                                <a:pt x="174002" y="41833"/>
                              </a:lnTo>
                              <a:lnTo>
                                <a:pt x="166103" y="38709"/>
                              </a:lnTo>
                              <a:lnTo>
                                <a:pt x="157429" y="37630"/>
                              </a:lnTo>
                              <a:lnTo>
                                <a:pt x="142976" y="40754"/>
                              </a:lnTo>
                              <a:lnTo>
                                <a:pt x="130695" y="49669"/>
                              </a:lnTo>
                              <a:lnTo>
                                <a:pt x="122161" y="63690"/>
                              </a:lnTo>
                              <a:lnTo>
                                <a:pt x="118973" y="82118"/>
                              </a:lnTo>
                              <a:lnTo>
                                <a:pt x="122186" y="100545"/>
                              </a:lnTo>
                              <a:lnTo>
                                <a:pt x="130771" y="114566"/>
                              </a:lnTo>
                              <a:lnTo>
                                <a:pt x="143116" y="123469"/>
                              </a:lnTo>
                              <a:lnTo>
                                <a:pt x="157594" y="126593"/>
                              </a:lnTo>
                              <a:lnTo>
                                <a:pt x="166471" y="125463"/>
                              </a:lnTo>
                              <a:lnTo>
                                <a:pt x="174548" y="122186"/>
                              </a:lnTo>
                              <a:lnTo>
                                <a:pt x="181457" y="116954"/>
                              </a:lnTo>
                              <a:lnTo>
                                <a:pt x="186829" y="109956"/>
                              </a:lnTo>
                              <a:lnTo>
                                <a:pt x="189014" y="124574"/>
                              </a:lnTo>
                              <a:lnTo>
                                <a:pt x="204330" y="124574"/>
                              </a:lnTo>
                              <a:lnTo>
                                <a:pt x="204330" y="109956"/>
                              </a:lnTo>
                              <a:lnTo>
                                <a:pt x="204330" y="109804"/>
                              </a:lnTo>
                              <a:lnTo>
                                <a:pt x="204330" y="54432"/>
                              </a:lnTo>
                              <a:lnTo>
                                <a:pt x="204330" y="53505"/>
                              </a:lnTo>
                              <a:lnTo>
                                <a:pt x="204330" y="0"/>
                              </a:lnTo>
                              <a:close/>
                            </a:path>
                            <a:path w="1556385" h="537845">
                              <a:moveTo>
                                <a:pt x="237007" y="299275"/>
                              </a:moveTo>
                              <a:lnTo>
                                <a:pt x="234200" y="299732"/>
                              </a:lnTo>
                              <a:lnTo>
                                <a:pt x="231698" y="300050"/>
                              </a:lnTo>
                              <a:lnTo>
                                <a:pt x="219024" y="300050"/>
                              </a:lnTo>
                              <a:lnTo>
                                <a:pt x="211518" y="295071"/>
                              </a:lnTo>
                              <a:lnTo>
                                <a:pt x="211518" y="245300"/>
                              </a:lnTo>
                              <a:lnTo>
                                <a:pt x="235140" y="245300"/>
                              </a:lnTo>
                              <a:lnTo>
                                <a:pt x="235140" y="229755"/>
                              </a:lnTo>
                              <a:lnTo>
                                <a:pt x="211518" y="229755"/>
                              </a:lnTo>
                              <a:lnTo>
                                <a:pt x="211518" y="209994"/>
                              </a:lnTo>
                              <a:lnTo>
                                <a:pt x="193700" y="209994"/>
                              </a:lnTo>
                              <a:lnTo>
                                <a:pt x="193700" y="229755"/>
                              </a:lnTo>
                              <a:lnTo>
                                <a:pt x="180886" y="229755"/>
                              </a:lnTo>
                              <a:lnTo>
                                <a:pt x="180886" y="245300"/>
                              </a:lnTo>
                              <a:lnTo>
                                <a:pt x="193382" y="245300"/>
                              </a:lnTo>
                              <a:lnTo>
                                <a:pt x="193382" y="283870"/>
                              </a:lnTo>
                              <a:lnTo>
                                <a:pt x="195580" y="297434"/>
                              </a:lnTo>
                              <a:lnTo>
                                <a:pt x="201930" y="307543"/>
                              </a:lnTo>
                              <a:lnTo>
                                <a:pt x="212051" y="313880"/>
                              </a:lnTo>
                              <a:lnTo>
                                <a:pt x="225590" y="316064"/>
                              </a:lnTo>
                              <a:lnTo>
                                <a:pt x="230759" y="316064"/>
                              </a:lnTo>
                              <a:lnTo>
                                <a:pt x="234670" y="315442"/>
                              </a:lnTo>
                              <a:lnTo>
                                <a:pt x="237007" y="314972"/>
                              </a:lnTo>
                              <a:lnTo>
                                <a:pt x="237007" y="300050"/>
                              </a:lnTo>
                              <a:lnTo>
                                <a:pt x="237007" y="299275"/>
                              </a:lnTo>
                              <a:close/>
                            </a:path>
                            <a:path w="1556385" h="537845">
                              <a:moveTo>
                                <a:pt x="253746" y="462305"/>
                              </a:moveTo>
                              <a:lnTo>
                                <a:pt x="250444" y="444461"/>
                              </a:lnTo>
                              <a:lnTo>
                                <a:pt x="244081" y="434619"/>
                              </a:lnTo>
                              <a:lnTo>
                                <a:pt x="241350" y="430377"/>
                              </a:lnTo>
                              <a:lnTo>
                                <a:pt x="235127" y="426199"/>
                              </a:lnTo>
                              <a:lnTo>
                                <a:pt x="235127" y="462305"/>
                              </a:lnTo>
                              <a:lnTo>
                                <a:pt x="233045" y="474040"/>
                              </a:lnTo>
                              <a:lnTo>
                                <a:pt x="227533" y="482727"/>
                              </a:lnTo>
                              <a:lnTo>
                                <a:pt x="219633" y="488124"/>
                              </a:lnTo>
                              <a:lnTo>
                                <a:pt x="210439" y="489978"/>
                              </a:lnTo>
                              <a:lnTo>
                                <a:pt x="201206" y="488124"/>
                              </a:lnTo>
                              <a:lnTo>
                                <a:pt x="193255" y="482727"/>
                              </a:lnTo>
                              <a:lnTo>
                                <a:pt x="187680" y="474040"/>
                              </a:lnTo>
                              <a:lnTo>
                                <a:pt x="185572" y="462305"/>
                              </a:lnTo>
                              <a:lnTo>
                                <a:pt x="187680" y="450557"/>
                              </a:lnTo>
                              <a:lnTo>
                                <a:pt x="193255" y="441871"/>
                              </a:lnTo>
                              <a:lnTo>
                                <a:pt x="201206" y="436473"/>
                              </a:lnTo>
                              <a:lnTo>
                                <a:pt x="210439" y="434619"/>
                              </a:lnTo>
                              <a:lnTo>
                                <a:pt x="219633" y="436473"/>
                              </a:lnTo>
                              <a:lnTo>
                                <a:pt x="227533" y="441871"/>
                              </a:lnTo>
                              <a:lnTo>
                                <a:pt x="233045" y="450557"/>
                              </a:lnTo>
                              <a:lnTo>
                                <a:pt x="235127" y="462305"/>
                              </a:lnTo>
                              <a:lnTo>
                                <a:pt x="235127" y="426199"/>
                              </a:lnTo>
                              <a:lnTo>
                                <a:pt x="227622" y="421132"/>
                              </a:lnTo>
                              <a:lnTo>
                                <a:pt x="210439" y="417817"/>
                              </a:lnTo>
                              <a:lnTo>
                                <a:pt x="193281" y="421132"/>
                              </a:lnTo>
                              <a:lnTo>
                                <a:pt x="179489" y="430377"/>
                              </a:lnTo>
                              <a:lnTo>
                                <a:pt x="170307" y="444461"/>
                              </a:lnTo>
                              <a:lnTo>
                                <a:pt x="166966" y="462305"/>
                              </a:lnTo>
                              <a:lnTo>
                                <a:pt x="170281" y="480136"/>
                              </a:lnTo>
                              <a:lnTo>
                                <a:pt x="179438" y="494220"/>
                              </a:lnTo>
                              <a:lnTo>
                                <a:pt x="193217" y="503453"/>
                              </a:lnTo>
                              <a:lnTo>
                                <a:pt x="210439" y="506780"/>
                              </a:lnTo>
                              <a:lnTo>
                                <a:pt x="227622" y="503453"/>
                              </a:lnTo>
                              <a:lnTo>
                                <a:pt x="241350" y="494220"/>
                              </a:lnTo>
                              <a:lnTo>
                                <a:pt x="244081" y="489978"/>
                              </a:lnTo>
                              <a:lnTo>
                                <a:pt x="250444" y="480136"/>
                              </a:lnTo>
                              <a:lnTo>
                                <a:pt x="253746" y="462305"/>
                              </a:lnTo>
                              <a:close/>
                            </a:path>
                            <a:path w="1556385" h="537845">
                              <a:moveTo>
                                <a:pt x="301421" y="39662"/>
                              </a:moveTo>
                              <a:lnTo>
                                <a:pt x="282346" y="39662"/>
                              </a:lnTo>
                              <a:lnTo>
                                <a:pt x="260934" y="104660"/>
                              </a:lnTo>
                              <a:lnTo>
                                <a:pt x="260451" y="104660"/>
                              </a:lnTo>
                              <a:lnTo>
                                <a:pt x="239039" y="39662"/>
                              </a:lnTo>
                              <a:lnTo>
                                <a:pt x="219341" y="39662"/>
                              </a:lnTo>
                              <a:lnTo>
                                <a:pt x="250456" y="124574"/>
                              </a:lnTo>
                              <a:lnTo>
                                <a:pt x="270306" y="124574"/>
                              </a:lnTo>
                              <a:lnTo>
                                <a:pt x="277596" y="104660"/>
                              </a:lnTo>
                              <a:lnTo>
                                <a:pt x="301421" y="39662"/>
                              </a:lnTo>
                              <a:close/>
                            </a:path>
                            <a:path w="1556385" h="537845">
                              <a:moveTo>
                                <a:pt x="317842" y="419379"/>
                              </a:moveTo>
                              <a:lnTo>
                                <a:pt x="316115" y="419061"/>
                              </a:lnTo>
                              <a:lnTo>
                                <a:pt x="314248" y="418909"/>
                              </a:lnTo>
                              <a:lnTo>
                                <a:pt x="311899" y="418909"/>
                              </a:lnTo>
                              <a:lnTo>
                                <a:pt x="305739" y="419608"/>
                              </a:lnTo>
                              <a:lnTo>
                                <a:pt x="299237" y="421957"/>
                              </a:lnTo>
                              <a:lnTo>
                                <a:pt x="293077" y="426326"/>
                              </a:lnTo>
                              <a:lnTo>
                                <a:pt x="287972" y="433057"/>
                              </a:lnTo>
                              <a:lnTo>
                                <a:pt x="287667" y="433057"/>
                              </a:lnTo>
                              <a:lnTo>
                                <a:pt x="285788" y="419849"/>
                              </a:lnTo>
                              <a:lnTo>
                                <a:pt x="271094" y="419849"/>
                              </a:lnTo>
                              <a:lnTo>
                                <a:pt x="271094" y="504761"/>
                              </a:lnTo>
                              <a:lnTo>
                                <a:pt x="289534" y="504761"/>
                              </a:lnTo>
                              <a:lnTo>
                                <a:pt x="289534" y="459028"/>
                              </a:lnTo>
                              <a:lnTo>
                                <a:pt x="291414" y="448576"/>
                              </a:lnTo>
                              <a:lnTo>
                                <a:pt x="296379" y="441477"/>
                              </a:lnTo>
                              <a:lnTo>
                                <a:pt x="303390" y="437451"/>
                              </a:lnTo>
                              <a:lnTo>
                                <a:pt x="311429" y="436168"/>
                              </a:lnTo>
                              <a:lnTo>
                                <a:pt x="313613" y="436168"/>
                              </a:lnTo>
                              <a:lnTo>
                                <a:pt x="315798" y="436333"/>
                              </a:lnTo>
                              <a:lnTo>
                                <a:pt x="317842" y="436791"/>
                              </a:lnTo>
                              <a:lnTo>
                                <a:pt x="317842" y="436168"/>
                              </a:lnTo>
                              <a:lnTo>
                                <a:pt x="317842" y="433057"/>
                              </a:lnTo>
                              <a:lnTo>
                                <a:pt x="317842" y="419379"/>
                              </a:lnTo>
                              <a:close/>
                            </a:path>
                            <a:path w="1556385" h="537845">
                              <a:moveTo>
                                <a:pt x="326123" y="258368"/>
                              </a:moveTo>
                              <a:lnTo>
                                <a:pt x="295630" y="227723"/>
                              </a:lnTo>
                              <a:lnTo>
                                <a:pt x="288315" y="228574"/>
                              </a:lnTo>
                              <a:lnTo>
                                <a:pt x="281762" y="230974"/>
                              </a:lnTo>
                              <a:lnTo>
                                <a:pt x="276199" y="234619"/>
                              </a:lnTo>
                              <a:lnTo>
                                <a:pt x="271868" y="239242"/>
                              </a:lnTo>
                              <a:lnTo>
                                <a:pt x="271564" y="239242"/>
                              </a:lnTo>
                              <a:lnTo>
                                <a:pt x="271564" y="190093"/>
                              </a:lnTo>
                              <a:lnTo>
                                <a:pt x="253111" y="190093"/>
                              </a:lnTo>
                              <a:lnTo>
                                <a:pt x="253111" y="314667"/>
                              </a:lnTo>
                              <a:lnTo>
                                <a:pt x="271564" y="314667"/>
                              </a:lnTo>
                              <a:lnTo>
                                <a:pt x="271564" y="262877"/>
                              </a:lnTo>
                              <a:lnTo>
                                <a:pt x="273062" y="254825"/>
                              </a:lnTo>
                              <a:lnTo>
                                <a:pt x="277152" y="249097"/>
                              </a:lnTo>
                              <a:lnTo>
                                <a:pt x="283171" y="245668"/>
                              </a:lnTo>
                              <a:lnTo>
                                <a:pt x="290474" y="244525"/>
                              </a:lnTo>
                              <a:lnTo>
                                <a:pt x="297662" y="245668"/>
                              </a:lnTo>
                              <a:lnTo>
                                <a:pt x="297954" y="245668"/>
                              </a:lnTo>
                              <a:lnTo>
                                <a:pt x="303415" y="249351"/>
                              </a:lnTo>
                              <a:lnTo>
                                <a:pt x="306603" y="255422"/>
                              </a:lnTo>
                              <a:lnTo>
                                <a:pt x="307670" y="263969"/>
                              </a:lnTo>
                              <a:lnTo>
                                <a:pt x="307670" y="314667"/>
                              </a:lnTo>
                              <a:lnTo>
                                <a:pt x="326123" y="314667"/>
                              </a:lnTo>
                              <a:lnTo>
                                <a:pt x="326123" y="258368"/>
                              </a:lnTo>
                              <a:close/>
                            </a:path>
                            <a:path w="1556385" h="537845">
                              <a:moveTo>
                                <a:pt x="393509" y="39662"/>
                              </a:moveTo>
                              <a:lnTo>
                                <a:pt x="378180" y="39662"/>
                              </a:lnTo>
                              <a:lnTo>
                                <a:pt x="376148" y="54279"/>
                              </a:lnTo>
                              <a:lnTo>
                                <a:pt x="375526" y="53479"/>
                              </a:lnTo>
                              <a:lnTo>
                                <a:pt x="375526" y="82118"/>
                              </a:lnTo>
                              <a:lnTo>
                                <a:pt x="375500" y="82270"/>
                              </a:lnTo>
                              <a:lnTo>
                                <a:pt x="373646" y="93332"/>
                              </a:lnTo>
                              <a:lnTo>
                                <a:pt x="368503" y="102082"/>
                              </a:lnTo>
                              <a:lnTo>
                                <a:pt x="360819" y="107772"/>
                              </a:lnTo>
                              <a:lnTo>
                                <a:pt x="351294" y="109804"/>
                              </a:lnTo>
                              <a:lnTo>
                                <a:pt x="341579" y="107772"/>
                              </a:lnTo>
                              <a:lnTo>
                                <a:pt x="333794" y="102082"/>
                              </a:lnTo>
                              <a:lnTo>
                                <a:pt x="328625" y="93332"/>
                              </a:lnTo>
                              <a:lnTo>
                                <a:pt x="326745" y="82118"/>
                              </a:lnTo>
                              <a:lnTo>
                                <a:pt x="328625" y="70967"/>
                              </a:lnTo>
                              <a:lnTo>
                                <a:pt x="368503" y="62204"/>
                              </a:lnTo>
                              <a:lnTo>
                                <a:pt x="375526" y="82118"/>
                              </a:lnTo>
                              <a:lnTo>
                                <a:pt x="375526" y="53479"/>
                              </a:lnTo>
                              <a:lnTo>
                                <a:pt x="370713" y="47282"/>
                              </a:lnTo>
                              <a:lnTo>
                                <a:pt x="363778" y="42049"/>
                              </a:lnTo>
                              <a:lnTo>
                                <a:pt x="355638" y="38773"/>
                              </a:lnTo>
                              <a:lnTo>
                                <a:pt x="346595" y="37630"/>
                              </a:lnTo>
                              <a:lnTo>
                                <a:pt x="332371" y="40805"/>
                              </a:lnTo>
                              <a:lnTo>
                                <a:pt x="320116" y="49809"/>
                              </a:lnTo>
                              <a:lnTo>
                                <a:pt x="311531" y="63881"/>
                              </a:lnTo>
                              <a:lnTo>
                                <a:pt x="308292" y="82270"/>
                              </a:lnTo>
                              <a:lnTo>
                                <a:pt x="311531" y="100482"/>
                              </a:lnTo>
                              <a:lnTo>
                                <a:pt x="320116" y="114465"/>
                              </a:lnTo>
                              <a:lnTo>
                                <a:pt x="332371" y="123431"/>
                              </a:lnTo>
                              <a:lnTo>
                                <a:pt x="346595" y="126593"/>
                              </a:lnTo>
                              <a:lnTo>
                                <a:pt x="355638" y="125463"/>
                              </a:lnTo>
                              <a:lnTo>
                                <a:pt x="363778" y="122186"/>
                              </a:lnTo>
                              <a:lnTo>
                                <a:pt x="370713" y="116954"/>
                              </a:lnTo>
                              <a:lnTo>
                                <a:pt x="376148" y="109956"/>
                              </a:lnTo>
                              <a:lnTo>
                                <a:pt x="378180" y="124574"/>
                              </a:lnTo>
                              <a:lnTo>
                                <a:pt x="393509" y="124574"/>
                              </a:lnTo>
                              <a:lnTo>
                                <a:pt x="393509" y="109956"/>
                              </a:lnTo>
                              <a:lnTo>
                                <a:pt x="393509" y="109804"/>
                              </a:lnTo>
                              <a:lnTo>
                                <a:pt x="393509" y="54432"/>
                              </a:lnTo>
                              <a:lnTo>
                                <a:pt x="393509" y="54279"/>
                              </a:lnTo>
                              <a:lnTo>
                                <a:pt x="393509" y="39662"/>
                              </a:lnTo>
                              <a:close/>
                            </a:path>
                            <a:path w="1556385" h="537845">
                              <a:moveTo>
                                <a:pt x="408508" y="504761"/>
                              </a:moveTo>
                              <a:lnTo>
                                <a:pt x="372084" y="462457"/>
                              </a:lnTo>
                              <a:lnTo>
                                <a:pt x="370205" y="460273"/>
                              </a:lnTo>
                              <a:lnTo>
                                <a:pt x="371208" y="459193"/>
                              </a:lnTo>
                              <a:lnTo>
                                <a:pt x="407111" y="419849"/>
                              </a:lnTo>
                              <a:lnTo>
                                <a:pt x="384594" y="419849"/>
                              </a:lnTo>
                              <a:lnTo>
                                <a:pt x="349415" y="459193"/>
                              </a:lnTo>
                              <a:lnTo>
                                <a:pt x="349415" y="380174"/>
                              </a:lnTo>
                              <a:lnTo>
                                <a:pt x="330962" y="380174"/>
                              </a:lnTo>
                              <a:lnTo>
                                <a:pt x="330962" y="504761"/>
                              </a:lnTo>
                              <a:lnTo>
                                <a:pt x="349415" y="504761"/>
                              </a:lnTo>
                              <a:lnTo>
                                <a:pt x="349415" y="462457"/>
                              </a:lnTo>
                              <a:lnTo>
                                <a:pt x="385216" y="504761"/>
                              </a:lnTo>
                              <a:lnTo>
                                <a:pt x="408508" y="504761"/>
                              </a:lnTo>
                              <a:close/>
                            </a:path>
                            <a:path w="1556385" h="537845">
                              <a:moveTo>
                                <a:pt x="486206" y="256806"/>
                              </a:moveTo>
                              <a:lnTo>
                                <a:pt x="481736" y="233070"/>
                              </a:lnTo>
                              <a:lnTo>
                                <a:pt x="469938" y="216065"/>
                              </a:lnTo>
                              <a:lnTo>
                                <a:pt x="469074" y="214820"/>
                              </a:lnTo>
                              <a:lnTo>
                                <a:pt x="467144" y="213677"/>
                              </a:lnTo>
                              <a:lnTo>
                                <a:pt x="467144" y="256806"/>
                              </a:lnTo>
                              <a:lnTo>
                                <a:pt x="463981" y="274129"/>
                              </a:lnTo>
                              <a:lnTo>
                                <a:pt x="455180" y="286918"/>
                              </a:lnTo>
                              <a:lnTo>
                                <a:pt x="441680" y="294843"/>
                              </a:lnTo>
                              <a:lnTo>
                                <a:pt x="424459" y="297561"/>
                              </a:lnTo>
                              <a:lnTo>
                                <a:pt x="411949" y="297561"/>
                              </a:lnTo>
                              <a:lnTo>
                                <a:pt x="411949" y="216065"/>
                              </a:lnTo>
                              <a:lnTo>
                                <a:pt x="424611" y="216065"/>
                              </a:lnTo>
                              <a:lnTo>
                                <a:pt x="441744" y="218757"/>
                              </a:lnTo>
                              <a:lnTo>
                                <a:pt x="455193" y="226631"/>
                              </a:lnTo>
                              <a:lnTo>
                                <a:pt x="463994" y="239420"/>
                              </a:lnTo>
                              <a:lnTo>
                                <a:pt x="467144" y="256806"/>
                              </a:lnTo>
                              <a:lnTo>
                                <a:pt x="467144" y="213677"/>
                              </a:lnTo>
                              <a:lnTo>
                                <a:pt x="449338" y="203098"/>
                              </a:lnTo>
                              <a:lnTo>
                                <a:pt x="423684" y="198958"/>
                              </a:lnTo>
                              <a:lnTo>
                                <a:pt x="393192" y="198958"/>
                              </a:lnTo>
                              <a:lnTo>
                                <a:pt x="393192" y="314667"/>
                              </a:lnTo>
                              <a:lnTo>
                                <a:pt x="423684" y="314667"/>
                              </a:lnTo>
                              <a:lnTo>
                                <a:pt x="449084" y="310553"/>
                              </a:lnTo>
                              <a:lnTo>
                                <a:pt x="468845" y="298869"/>
                              </a:lnTo>
                              <a:lnTo>
                                <a:pt x="469760" y="297561"/>
                              </a:lnTo>
                              <a:lnTo>
                                <a:pt x="481647" y="280619"/>
                              </a:lnTo>
                              <a:lnTo>
                                <a:pt x="486206" y="256806"/>
                              </a:lnTo>
                              <a:close/>
                            </a:path>
                            <a:path w="1556385" h="537845">
                              <a:moveTo>
                                <a:pt x="487464" y="68122"/>
                              </a:moveTo>
                              <a:lnTo>
                                <a:pt x="485330" y="55486"/>
                              </a:lnTo>
                              <a:lnTo>
                                <a:pt x="484873" y="54737"/>
                              </a:lnTo>
                              <a:lnTo>
                                <a:pt x="483298" y="52260"/>
                              </a:lnTo>
                              <a:lnTo>
                                <a:pt x="479272" y="45872"/>
                              </a:lnTo>
                              <a:lnTo>
                                <a:pt x="469544" y="39662"/>
                              </a:lnTo>
                              <a:lnTo>
                                <a:pt x="469087" y="39662"/>
                              </a:lnTo>
                              <a:lnTo>
                                <a:pt x="457123" y="37630"/>
                              </a:lnTo>
                              <a:lnTo>
                                <a:pt x="448741" y="38798"/>
                              </a:lnTo>
                              <a:lnTo>
                                <a:pt x="441515" y="41973"/>
                              </a:lnTo>
                              <a:lnTo>
                                <a:pt x="435610" y="46621"/>
                              </a:lnTo>
                              <a:lnTo>
                                <a:pt x="431177" y="52260"/>
                              </a:lnTo>
                              <a:lnTo>
                                <a:pt x="430707" y="52260"/>
                              </a:lnTo>
                              <a:lnTo>
                                <a:pt x="428675" y="39662"/>
                              </a:lnTo>
                              <a:lnTo>
                                <a:pt x="414451" y="39662"/>
                              </a:lnTo>
                              <a:lnTo>
                                <a:pt x="414451" y="124574"/>
                              </a:lnTo>
                              <a:lnTo>
                                <a:pt x="432904" y="124574"/>
                              </a:lnTo>
                              <a:lnTo>
                                <a:pt x="432904" y="73240"/>
                              </a:lnTo>
                              <a:lnTo>
                                <a:pt x="434340" y="65836"/>
                              </a:lnTo>
                              <a:lnTo>
                                <a:pt x="438289" y="59969"/>
                              </a:lnTo>
                              <a:lnTo>
                                <a:pt x="444246" y="56121"/>
                              </a:lnTo>
                              <a:lnTo>
                                <a:pt x="451662" y="54737"/>
                              </a:lnTo>
                              <a:lnTo>
                                <a:pt x="459181" y="55918"/>
                              </a:lnTo>
                              <a:lnTo>
                                <a:pt x="464616" y="59486"/>
                              </a:lnTo>
                              <a:lnTo>
                                <a:pt x="467906" y="65506"/>
                              </a:lnTo>
                              <a:lnTo>
                                <a:pt x="467944" y="65836"/>
                              </a:lnTo>
                              <a:lnTo>
                                <a:pt x="468909" y="73240"/>
                              </a:lnTo>
                              <a:lnTo>
                                <a:pt x="469011" y="124574"/>
                              </a:lnTo>
                              <a:lnTo>
                                <a:pt x="487464" y="124574"/>
                              </a:lnTo>
                              <a:lnTo>
                                <a:pt x="487464" y="68122"/>
                              </a:lnTo>
                              <a:close/>
                            </a:path>
                            <a:path w="1556385" h="537845">
                              <a:moveTo>
                                <a:pt x="504977" y="462305"/>
                              </a:moveTo>
                              <a:lnTo>
                                <a:pt x="504939" y="462140"/>
                              </a:lnTo>
                              <a:lnTo>
                                <a:pt x="501751" y="443928"/>
                              </a:lnTo>
                              <a:lnTo>
                                <a:pt x="496036" y="434619"/>
                              </a:lnTo>
                              <a:lnTo>
                                <a:pt x="495935" y="434454"/>
                              </a:lnTo>
                              <a:lnTo>
                                <a:pt x="493153" y="429907"/>
                              </a:lnTo>
                              <a:lnTo>
                                <a:pt x="486371" y="425005"/>
                              </a:lnTo>
                              <a:lnTo>
                                <a:pt x="486371" y="462140"/>
                              </a:lnTo>
                              <a:lnTo>
                                <a:pt x="486333" y="462305"/>
                              </a:lnTo>
                              <a:lnTo>
                                <a:pt x="484492" y="473443"/>
                              </a:lnTo>
                              <a:lnTo>
                                <a:pt x="479310" y="482244"/>
                              </a:lnTo>
                              <a:lnTo>
                                <a:pt x="471525" y="487946"/>
                              </a:lnTo>
                              <a:lnTo>
                                <a:pt x="461822" y="489978"/>
                              </a:lnTo>
                              <a:lnTo>
                                <a:pt x="452323" y="487946"/>
                              </a:lnTo>
                              <a:lnTo>
                                <a:pt x="444677" y="482244"/>
                              </a:lnTo>
                              <a:lnTo>
                                <a:pt x="439585" y="473443"/>
                              </a:lnTo>
                              <a:lnTo>
                                <a:pt x="437743" y="462305"/>
                              </a:lnTo>
                              <a:lnTo>
                                <a:pt x="437769" y="462140"/>
                              </a:lnTo>
                              <a:lnTo>
                                <a:pt x="439635" y="451015"/>
                              </a:lnTo>
                              <a:lnTo>
                                <a:pt x="444728" y="442315"/>
                              </a:lnTo>
                              <a:lnTo>
                                <a:pt x="452399" y="436638"/>
                              </a:lnTo>
                              <a:lnTo>
                                <a:pt x="461975" y="434619"/>
                              </a:lnTo>
                              <a:lnTo>
                                <a:pt x="471589" y="436638"/>
                              </a:lnTo>
                              <a:lnTo>
                                <a:pt x="479336" y="442315"/>
                              </a:lnTo>
                              <a:lnTo>
                                <a:pt x="484492" y="451015"/>
                              </a:lnTo>
                              <a:lnTo>
                                <a:pt x="486371" y="462140"/>
                              </a:lnTo>
                              <a:lnTo>
                                <a:pt x="486371" y="425005"/>
                              </a:lnTo>
                              <a:lnTo>
                                <a:pt x="480771" y="420954"/>
                              </a:lnTo>
                              <a:lnTo>
                                <a:pt x="466204" y="417817"/>
                              </a:lnTo>
                              <a:lnTo>
                                <a:pt x="457352" y="418947"/>
                              </a:lnTo>
                              <a:lnTo>
                                <a:pt x="449300" y="422224"/>
                              </a:lnTo>
                              <a:lnTo>
                                <a:pt x="442391" y="427456"/>
                              </a:lnTo>
                              <a:lnTo>
                                <a:pt x="436968" y="434454"/>
                              </a:lnTo>
                              <a:lnTo>
                                <a:pt x="434924" y="419849"/>
                              </a:lnTo>
                              <a:lnTo>
                                <a:pt x="419608" y="419849"/>
                              </a:lnTo>
                              <a:lnTo>
                                <a:pt x="419608" y="537413"/>
                              </a:lnTo>
                              <a:lnTo>
                                <a:pt x="438061" y="537413"/>
                              </a:lnTo>
                              <a:lnTo>
                                <a:pt x="438061" y="490918"/>
                              </a:lnTo>
                              <a:lnTo>
                                <a:pt x="443280" y="497535"/>
                              </a:lnTo>
                              <a:lnTo>
                                <a:pt x="450138" y="502526"/>
                              </a:lnTo>
                              <a:lnTo>
                                <a:pt x="458114" y="505675"/>
                              </a:lnTo>
                              <a:lnTo>
                                <a:pt x="466661" y="506780"/>
                              </a:lnTo>
                              <a:lnTo>
                                <a:pt x="481101" y="503656"/>
                              </a:lnTo>
                              <a:lnTo>
                                <a:pt x="493331" y="494741"/>
                              </a:lnTo>
                              <a:lnTo>
                                <a:pt x="495642" y="490918"/>
                              </a:lnTo>
                              <a:lnTo>
                                <a:pt x="496201" y="489978"/>
                              </a:lnTo>
                              <a:lnTo>
                                <a:pt x="501802" y="480733"/>
                              </a:lnTo>
                              <a:lnTo>
                                <a:pt x="504977" y="462305"/>
                              </a:lnTo>
                              <a:close/>
                            </a:path>
                            <a:path w="1556385" h="537845">
                              <a:moveTo>
                                <a:pt x="524662" y="229755"/>
                              </a:moveTo>
                              <a:lnTo>
                                <a:pt x="506222" y="229755"/>
                              </a:lnTo>
                              <a:lnTo>
                                <a:pt x="506222" y="314667"/>
                              </a:lnTo>
                              <a:lnTo>
                                <a:pt x="524662" y="314667"/>
                              </a:lnTo>
                              <a:lnTo>
                                <a:pt x="524662" y="229755"/>
                              </a:lnTo>
                              <a:close/>
                            </a:path>
                            <a:path w="1556385" h="537845">
                              <a:moveTo>
                                <a:pt x="526224" y="196773"/>
                              </a:moveTo>
                              <a:lnTo>
                                <a:pt x="521538" y="192265"/>
                              </a:lnTo>
                              <a:lnTo>
                                <a:pt x="509333" y="192265"/>
                              </a:lnTo>
                              <a:lnTo>
                                <a:pt x="504647" y="196773"/>
                              </a:lnTo>
                              <a:lnTo>
                                <a:pt x="504647" y="208749"/>
                              </a:lnTo>
                              <a:lnTo>
                                <a:pt x="509333" y="213258"/>
                              </a:lnTo>
                              <a:lnTo>
                                <a:pt x="521538" y="213258"/>
                              </a:lnTo>
                              <a:lnTo>
                                <a:pt x="526224" y="208749"/>
                              </a:lnTo>
                              <a:lnTo>
                                <a:pt x="526224" y="196773"/>
                              </a:lnTo>
                              <a:close/>
                            </a:path>
                            <a:path w="1556385" h="537845">
                              <a:moveTo>
                                <a:pt x="541248" y="380174"/>
                              </a:moveTo>
                              <a:lnTo>
                                <a:pt x="522795" y="380174"/>
                              </a:lnTo>
                              <a:lnTo>
                                <a:pt x="522795" y="504761"/>
                              </a:lnTo>
                              <a:lnTo>
                                <a:pt x="541248" y="504761"/>
                              </a:lnTo>
                              <a:lnTo>
                                <a:pt x="541248" y="380174"/>
                              </a:lnTo>
                              <a:close/>
                            </a:path>
                            <a:path w="1556385" h="537845">
                              <a:moveTo>
                                <a:pt x="568921" y="43700"/>
                              </a:moveTo>
                              <a:lnTo>
                                <a:pt x="561886" y="39344"/>
                              </a:lnTo>
                              <a:lnTo>
                                <a:pt x="553427" y="37630"/>
                              </a:lnTo>
                              <a:lnTo>
                                <a:pt x="544677" y="37630"/>
                              </a:lnTo>
                              <a:lnTo>
                                <a:pt x="527354" y="40995"/>
                              </a:lnTo>
                              <a:lnTo>
                                <a:pt x="513473" y="50292"/>
                              </a:lnTo>
                              <a:lnTo>
                                <a:pt x="504253" y="64338"/>
                              </a:lnTo>
                              <a:lnTo>
                                <a:pt x="500913" y="81965"/>
                              </a:lnTo>
                              <a:lnTo>
                                <a:pt x="500938" y="82118"/>
                              </a:lnTo>
                              <a:lnTo>
                                <a:pt x="504253" y="99758"/>
                              </a:lnTo>
                              <a:lnTo>
                                <a:pt x="513473" y="113906"/>
                              </a:lnTo>
                              <a:lnTo>
                                <a:pt x="527354" y="123228"/>
                              </a:lnTo>
                              <a:lnTo>
                                <a:pt x="544677" y="126593"/>
                              </a:lnTo>
                              <a:lnTo>
                                <a:pt x="553897" y="126593"/>
                              </a:lnTo>
                              <a:lnTo>
                                <a:pt x="562343" y="124421"/>
                              </a:lnTo>
                              <a:lnTo>
                                <a:pt x="568921" y="120688"/>
                              </a:lnTo>
                              <a:lnTo>
                                <a:pt x="568921" y="109804"/>
                              </a:lnTo>
                              <a:lnTo>
                                <a:pt x="568921" y="103111"/>
                              </a:lnTo>
                              <a:lnTo>
                                <a:pt x="561721" y="108394"/>
                              </a:lnTo>
                              <a:lnTo>
                                <a:pt x="553593" y="109804"/>
                              </a:lnTo>
                              <a:lnTo>
                                <a:pt x="546709" y="109804"/>
                              </a:lnTo>
                              <a:lnTo>
                                <a:pt x="536397" y="107899"/>
                              </a:lnTo>
                              <a:lnTo>
                                <a:pt x="527723" y="102438"/>
                              </a:lnTo>
                              <a:lnTo>
                                <a:pt x="521741" y="93726"/>
                              </a:lnTo>
                              <a:lnTo>
                                <a:pt x="519506" y="82118"/>
                              </a:lnTo>
                              <a:lnTo>
                                <a:pt x="519544" y="81965"/>
                              </a:lnTo>
                              <a:lnTo>
                                <a:pt x="521728" y="70573"/>
                              </a:lnTo>
                              <a:lnTo>
                                <a:pt x="527697" y="61861"/>
                              </a:lnTo>
                              <a:lnTo>
                                <a:pt x="536333" y="56349"/>
                              </a:lnTo>
                              <a:lnTo>
                                <a:pt x="546557" y="54432"/>
                              </a:lnTo>
                              <a:lnTo>
                                <a:pt x="554837" y="54432"/>
                              </a:lnTo>
                              <a:lnTo>
                                <a:pt x="561378" y="56349"/>
                              </a:lnTo>
                              <a:lnTo>
                                <a:pt x="561581" y="56349"/>
                              </a:lnTo>
                              <a:lnTo>
                                <a:pt x="568921" y="61429"/>
                              </a:lnTo>
                              <a:lnTo>
                                <a:pt x="568921" y="54432"/>
                              </a:lnTo>
                              <a:lnTo>
                                <a:pt x="568921" y="43700"/>
                              </a:lnTo>
                              <a:close/>
                            </a:path>
                            <a:path w="1556385" h="537845">
                              <a:moveTo>
                                <a:pt x="607529" y="39662"/>
                              </a:moveTo>
                              <a:lnTo>
                                <a:pt x="589076" y="39662"/>
                              </a:lnTo>
                              <a:lnTo>
                                <a:pt x="589076" y="124574"/>
                              </a:lnTo>
                              <a:lnTo>
                                <a:pt x="607529" y="124574"/>
                              </a:lnTo>
                              <a:lnTo>
                                <a:pt x="607529" y="39662"/>
                              </a:lnTo>
                              <a:close/>
                            </a:path>
                            <a:path w="1556385" h="537845">
                              <a:moveTo>
                                <a:pt x="609092" y="290410"/>
                              </a:moveTo>
                              <a:lnTo>
                                <a:pt x="580631" y="264896"/>
                              </a:lnTo>
                              <a:lnTo>
                                <a:pt x="569849" y="261785"/>
                              </a:lnTo>
                              <a:lnTo>
                                <a:pt x="563435" y="259448"/>
                              </a:lnTo>
                              <a:lnTo>
                                <a:pt x="563435" y="247167"/>
                              </a:lnTo>
                              <a:lnTo>
                                <a:pt x="568744" y="243433"/>
                              </a:lnTo>
                              <a:lnTo>
                                <a:pt x="578446" y="243433"/>
                              </a:lnTo>
                              <a:lnTo>
                                <a:pt x="585749" y="244043"/>
                              </a:lnTo>
                              <a:lnTo>
                                <a:pt x="592670" y="245745"/>
                              </a:lnTo>
                              <a:lnTo>
                                <a:pt x="598893" y="248348"/>
                              </a:lnTo>
                              <a:lnTo>
                                <a:pt x="604088" y="251675"/>
                              </a:lnTo>
                              <a:lnTo>
                                <a:pt x="604088" y="243433"/>
                              </a:lnTo>
                              <a:lnTo>
                                <a:pt x="604088" y="234886"/>
                              </a:lnTo>
                              <a:lnTo>
                                <a:pt x="598728" y="231927"/>
                              </a:lnTo>
                              <a:lnTo>
                                <a:pt x="592302" y="229666"/>
                              </a:lnTo>
                              <a:lnTo>
                                <a:pt x="585203" y="228231"/>
                              </a:lnTo>
                              <a:lnTo>
                                <a:pt x="577811" y="227723"/>
                              </a:lnTo>
                              <a:lnTo>
                                <a:pt x="564337" y="229666"/>
                              </a:lnTo>
                              <a:lnTo>
                                <a:pt x="554075" y="235089"/>
                              </a:lnTo>
                              <a:lnTo>
                                <a:pt x="547674" y="243281"/>
                              </a:lnTo>
                              <a:lnTo>
                                <a:pt x="547649" y="243433"/>
                              </a:lnTo>
                              <a:lnTo>
                                <a:pt x="545452" y="253542"/>
                              </a:lnTo>
                              <a:lnTo>
                                <a:pt x="583755" y="281228"/>
                              </a:lnTo>
                              <a:lnTo>
                                <a:pt x="591108" y="283565"/>
                              </a:lnTo>
                              <a:lnTo>
                                <a:pt x="591108" y="296773"/>
                              </a:lnTo>
                              <a:lnTo>
                                <a:pt x="585177" y="301142"/>
                              </a:lnTo>
                              <a:lnTo>
                                <a:pt x="574700" y="301142"/>
                              </a:lnTo>
                              <a:lnTo>
                                <a:pt x="565899" y="300240"/>
                              </a:lnTo>
                              <a:lnTo>
                                <a:pt x="558076" y="297776"/>
                              </a:lnTo>
                              <a:lnTo>
                                <a:pt x="551256" y="294119"/>
                              </a:lnTo>
                              <a:lnTo>
                                <a:pt x="545452" y="289623"/>
                              </a:lnTo>
                              <a:lnTo>
                                <a:pt x="545452" y="307670"/>
                              </a:lnTo>
                              <a:lnTo>
                                <a:pt x="551815" y="311569"/>
                              </a:lnTo>
                              <a:lnTo>
                                <a:pt x="559041" y="314388"/>
                              </a:lnTo>
                              <a:lnTo>
                                <a:pt x="566940" y="316103"/>
                              </a:lnTo>
                              <a:lnTo>
                                <a:pt x="575322" y="316687"/>
                              </a:lnTo>
                              <a:lnTo>
                                <a:pt x="589495" y="314833"/>
                              </a:lnTo>
                              <a:lnTo>
                                <a:pt x="600125" y="309549"/>
                              </a:lnTo>
                              <a:lnTo>
                                <a:pt x="606780" y="301269"/>
                              </a:lnTo>
                              <a:lnTo>
                                <a:pt x="606806" y="301142"/>
                              </a:lnTo>
                              <a:lnTo>
                                <a:pt x="609092" y="290410"/>
                              </a:lnTo>
                              <a:close/>
                            </a:path>
                            <a:path w="1556385" h="537845">
                              <a:moveTo>
                                <a:pt x="609092" y="6680"/>
                              </a:moveTo>
                              <a:lnTo>
                                <a:pt x="604393" y="2171"/>
                              </a:lnTo>
                              <a:lnTo>
                                <a:pt x="592201" y="2171"/>
                              </a:lnTo>
                              <a:lnTo>
                                <a:pt x="587514" y="6680"/>
                              </a:lnTo>
                              <a:lnTo>
                                <a:pt x="587514" y="18656"/>
                              </a:lnTo>
                              <a:lnTo>
                                <a:pt x="592201" y="23177"/>
                              </a:lnTo>
                              <a:lnTo>
                                <a:pt x="604393" y="23177"/>
                              </a:lnTo>
                              <a:lnTo>
                                <a:pt x="609092" y="18656"/>
                              </a:lnTo>
                              <a:lnTo>
                                <a:pt x="609092" y="6680"/>
                              </a:lnTo>
                              <a:close/>
                            </a:path>
                            <a:path w="1556385" h="537845">
                              <a:moveTo>
                                <a:pt x="644271" y="419849"/>
                              </a:moveTo>
                              <a:lnTo>
                                <a:pt x="628942" y="419849"/>
                              </a:lnTo>
                              <a:lnTo>
                                <a:pt x="626910" y="434454"/>
                              </a:lnTo>
                              <a:lnTo>
                                <a:pt x="626300" y="433679"/>
                              </a:lnTo>
                              <a:lnTo>
                                <a:pt x="626300" y="462305"/>
                              </a:lnTo>
                              <a:lnTo>
                                <a:pt x="626275" y="462457"/>
                              </a:lnTo>
                              <a:lnTo>
                                <a:pt x="624420" y="473519"/>
                              </a:lnTo>
                              <a:lnTo>
                                <a:pt x="619277" y="482269"/>
                              </a:lnTo>
                              <a:lnTo>
                                <a:pt x="611581" y="487959"/>
                              </a:lnTo>
                              <a:lnTo>
                                <a:pt x="602056" y="489978"/>
                              </a:lnTo>
                              <a:lnTo>
                                <a:pt x="592353" y="487959"/>
                              </a:lnTo>
                              <a:lnTo>
                                <a:pt x="584568" y="482269"/>
                              </a:lnTo>
                              <a:lnTo>
                                <a:pt x="579386" y="473519"/>
                              </a:lnTo>
                              <a:lnTo>
                                <a:pt x="577507" y="462305"/>
                              </a:lnTo>
                              <a:lnTo>
                                <a:pt x="579386" y="451154"/>
                              </a:lnTo>
                              <a:lnTo>
                                <a:pt x="619277" y="442391"/>
                              </a:lnTo>
                              <a:lnTo>
                                <a:pt x="626300" y="462305"/>
                              </a:lnTo>
                              <a:lnTo>
                                <a:pt x="626300" y="433679"/>
                              </a:lnTo>
                              <a:lnTo>
                                <a:pt x="621487" y="427456"/>
                              </a:lnTo>
                              <a:lnTo>
                                <a:pt x="614540" y="422224"/>
                              </a:lnTo>
                              <a:lnTo>
                                <a:pt x="606412" y="418947"/>
                              </a:lnTo>
                              <a:lnTo>
                                <a:pt x="597369" y="417817"/>
                              </a:lnTo>
                              <a:lnTo>
                                <a:pt x="583145" y="420979"/>
                              </a:lnTo>
                              <a:lnTo>
                                <a:pt x="570890" y="429983"/>
                              </a:lnTo>
                              <a:lnTo>
                                <a:pt x="562305" y="444068"/>
                              </a:lnTo>
                              <a:lnTo>
                                <a:pt x="559066" y="462457"/>
                              </a:lnTo>
                              <a:lnTo>
                                <a:pt x="562305" y="480669"/>
                              </a:lnTo>
                              <a:lnTo>
                                <a:pt x="570890" y="494652"/>
                              </a:lnTo>
                              <a:lnTo>
                                <a:pt x="583145" y="503618"/>
                              </a:lnTo>
                              <a:lnTo>
                                <a:pt x="597369" y="506780"/>
                              </a:lnTo>
                              <a:lnTo>
                                <a:pt x="606412" y="505637"/>
                              </a:lnTo>
                              <a:lnTo>
                                <a:pt x="614540" y="502373"/>
                              </a:lnTo>
                              <a:lnTo>
                                <a:pt x="621487" y="497141"/>
                              </a:lnTo>
                              <a:lnTo>
                                <a:pt x="626910" y="490143"/>
                              </a:lnTo>
                              <a:lnTo>
                                <a:pt x="628942" y="504761"/>
                              </a:lnTo>
                              <a:lnTo>
                                <a:pt x="644271" y="504761"/>
                              </a:lnTo>
                              <a:lnTo>
                                <a:pt x="644271" y="490143"/>
                              </a:lnTo>
                              <a:lnTo>
                                <a:pt x="644271" y="489978"/>
                              </a:lnTo>
                              <a:lnTo>
                                <a:pt x="644271" y="434619"/>
                              </a:lnTo>
                              <a:lnTo>
                                <a:pt x="644271" y="434454"/>
                              </a:lnTo>
                              <a:lnTo>
                                <a:pt x="644271" y="419849"/>
                              </a:lnTo>
                              <a:close/>
                            </a:path>
                            <a:path w="1556385" h="537845">
                              <a:moveTo>
                                <a:pt x="701802" y="68122"/>
                              </a:moveTo>
                              <a:lnTo>
                                <a:pt x="699668" y="55486"/>
                              </a:lnTo>
                              <a:lnTo>
                                <a:pt x="699211" y="54737"/>
                              </a:lnTo>
                              <a:lnTo>
                                <a:pt x="697636" y="52260"/>
                              </a:lnTo>
                              <a:lnTo>
                                <a:pt x="693610" y="45872"/>
                              </a:lnTo>
                              <a:lnTo>
                                <a:pt x="683895" y="39662"/>
                              </a:lnTo>
                              <a:lnTo>
                                <a:pt x="683425" y="39662"/>
                              </a:lnTo>
                              <a:lnTo>
                                <a:pt x="671474" y="37630"/>
                              </a:lnTo>
                              <a:lnTo>
                                <a:pt x="663079" y="38798"/>
                              </a:lnTo>
                              <a:lnTo>
                                <a:pt x="655853" y="41973"/>
                              </a:lnTo>
                              <a:lnTo>
                                <a:pt x="649947" y="46621"/>
                              </a:lnTo>
                              <a:lnTo>
                                <a:pt x="645515" y="52260"/>
                              </a:lnTo>
                              <a:lnTo>
                                <a:pt x="645045" y="52260"/>
                              </a:lnTo>
                              <a:lnTo>
                                <a:pt x="643013" y="39662"/>
                              </a:lnTo>
                              <a:lnTo>
                                <a:pt x="628789" y="39662"/>
                              </a:lnTo>
                              <a:lnTo>
                                <a:pt x="628789" y="124574"/>
                              </a:lnTo>
                              <a:lnTo>
                                <a:pt x="647230" y="124574"/>
                              </a:lnTo>
                              <a:lnTo>
                                <a:pt x="647230" y="73240"/>
                              </a:lnTo>
                              <a:lnTo>
                                <a:pt x="648677" y="65836"/>
                              </a:lnTo>
                              <a:lnTo>
                                <a:pt x="652627" y="59969"/>
                              </a:lnTo>
                              <a:lnTo>
                                <a:pt x="658583" y="56121"/>
                              </a:lnTo>
                              <a:lnTo>
                                <a:pt x="666000" y="54737"/>
                              </a:lnTo>
                              <a:lnTo>
                                <a:pt x="673519" y="55918"/>
                              </a:lnTo>
                              <a:lnTo>
                                <a:pt x="683348" y="124574"/>
                              </a:lnTo>
                              <a:lnTo>
                                <a:pt x="701802" y="124574"/>
                              </a:lnTo>
                              <a:lnTo>
                                <a:pt x="701802" y="68122"/>
                              </a:lnTo>
                              <a:close/>
                            </a:path>
                            <a:path w="1556385" h="537845">
                              <a:moveTo>
                                <a:pt x="707885" y="229755"/>
                              </a:moveTo>
                              <a:lnTo>
                                <a:pt x="692569" y="229755"/>
                              </a:lnTo>
                              <a:lnTo>
                                <a:pt x="690537" y="244360"/>
                              </a:lnTo>
                              <a:lnTo>
                                <a:pt x="689914" y="243560"/>
                              </a:lnTo>
                              <a:lnTo>
                                <a:pt x="689914" y="272211"/>
                              </a:lnTo>
                              <a:lnTo>
                                <a:pt x="689889" y="272364"/>
                              </a:lnTo>
                              <a:lnTo>
                                <a:pt x="688035" y="283425"/>
                              </a:lnTo>
                              <a:lnTo>
                                <a:pt x="682891" y="292176"/>
                              </a:lnTo>
                              <a:lnTo>
                                <a:pt x="675208" y="297865"/>
                              </a:lnTo>
                              <a:lnTo>
                                <a:pt x="665683" y="299885"/>
                              </a:lnTo>
                              <a:lnTo>
                                <a:pt x="655980" y="297865"/>
                              </a:lnTo>
                              <a:lnTo>
                                <a:pt x="648182" y="292176"/>
                              </a:lnTo>
                              <a:lnTo>
                                <a:pt x="643013" y="283425"/>
                              </a:lnTo>
                              <a:lnTo>
                                <a:pt x="641134" y="272211"/>
                              </a:lnTo>
                              <a:lnTo>
                                <a:pt x="643013" y="261061"/>
                              </a:lnTo>
                              <a:lnTo>
                                <a:pt x="682891" y="252298"/>
                              </a:lnTo>
                              <a:lnTo>
                                <a:pt x="689914" y="272211"/>
                              </a:lnTo>
                              <a:lnTo>
                                <a:pt x="689914" y="243560"/>
                              </a:lnTo>
                              <a:lnTo>
                                <a:pt x="685114" y="237375"/>
                              </a:lnTo>
                              <a:lnTo>
                                <a:pt x="678167" y="232143"/>
                              </a:lnTo>
                              <a:lnTo>
                                <a:pt x="670026" y="228854"/>
                              </a:lnTo>
                              <a:lnTo>
                                <a:pt x="660996" y="227723"/>
                              </a:lnTo>
                              <a:lnTo>
                                <a:pt x="646760" y="230898"/>
                              </a:lnTo>
                              <a:lnTo>
                                <a:pt x="634504" y="239890"/>
                              </a:lnTo>
                              <a:lnTo>
                                <a:pt x="625919" y="253974"/>
                              </a:lnTo>
                              <a:lnTo>
                                <a:pt x="622681" y="272364"/>
                              </a:lnTo>
                              <a:lnTo>
                                <a:pt x="625919" y="290576"/>
                              </a:lnTo>
                              <a:lnTo>
                                <a:pt x="634504" y="304558"/>
                              </a:lnTo>
                              <a:lnTo>
                                <a:pt x="646760" y="313524"/>
                              </a:lnTo>
                              <a:lnTo>
                                <a:pt x="660996" y="316687"/>
                              </a:lnTo>
                              <a:lnTo>
                                <a:pt x="670026" y="315556"/>
                              </a:lnTo>
                              <a:lnTo>
                                <a:pt x="678167" y="312280"/>
                              </a:lnTo>
                              <a:lnTo>
                                <a:pt x="685114" y="307047"/>
                              </a:lnTo>
                              <a:lnTo>
                                <a:pt x="690537" y="300050"/>
                              </a:lnTo>
                              <a:lnTo>
                                <a:pt x="692569" y="314667"/>
                              </a:lnTo>
                              <a:lnTo>
                                <a:pt x="707885" y="314667"/>
                              </a:lnTo>
                              <a:lnTo>
                                <a:pt x="707885" y="300050"/>
                              </a:lnTo>
                              <a:lnTo>
                                <a:pt x="707885" y="299885"/>
                              </a:lnTo>
                              <a:lnTo>
                                <a:pt x="707885" y="244525"/>
                              </a:lnTo>
                              <a:lnTo>
                                <a:pt x="707885" y="244360"/>
                              </a:lnTo>
                              <a:lnTo>
                                <a:pt x="707885" y="229755"/>
                              </a:lnTo>
                              <a:close/>
                            </a:path>
                            <a:path w="1556385" h="537845">
                              <a:moveTo>
                                <a:pt x="729640" y="423887"/>
                              </a:moveTo>
                              <a:lnTo>
                                <a:pt x="722604" y="419531"/>
                              </a:lnTo>
                              <a:lnTo>
                                <a:pt x="714146" y="417817"/>
                              </a:lnTo>
                              <a:lnTo>
                                <a:pt x="705396" y="417817"/>
                              </a:lnTo>
                              <a:lnTo>
                                <a:pt x="688073" y="421170"/>
                              </a:lnTo>
                              <a:lnTo>
                                <a:pt x="674192" y="430466"/>
                              </a:lnTo>
                              <a:lnTo>
                                <a:pt x="664972" y="444525"/>
                              </a:lnTo>
                              <a:lnTo>
                                <a:pt x="661631" y="462140"/>
                              </a:lnTo>
                              <a:lnTo>
                                <a:pt x="661657" y="462305"/>
                              </a:lnTo>
                              <a:lnTo>
                                <a:pt x="664972" y="479945"/>
                              </a:lnTo>
                              <a:lnTo>
                                <a:pt x="674192" y="494080"/>
                              </a:lnTo>
                              <a:lnTo>
                                <a:pt x="688073" y="503415"/>
                              </a:lnTo>
                              <a:lnTo>
                                <a:pt x="705396" y="506780"/>
                              </a:lnTo>
                              <a:lnTo>
                                <a:pt x="714616" y="506780"/>
                              </a:lnTo>
                              <a:lnTo>
                                <a:pt x="723061" y="504596"/>
                              </a:lnTo>
                              <a:lnTo>
                                <a:pt x="729640" y="500875"/>
                              </a:lnTo>
                              <a:lnTo>
                                <a:pt x="729640" y="489978"/>
                              </a:lnTo>
                              <a:lnTo>
                                <a:pt x="729640" y="483298"/>
                              </a:lnTo>
                              <a:lnTo>
                                <a:pt x="722439" y="488581"/>
                              </a:lnTo>
                              <a:lnTo>
                                <a:pt x="714311" y="489978"/>
                              </a:lnTo>
                              <a:lnTo>
                                <a:pt x="707428" y="489978"/>
                              </a:lnTo>
                              <a:lnTo>
                                <a:pt x="697115" y="488086"/>
                              </a:lnTo>
                              <a:lnTo>
                                <a:pt x="688441" y="482612"/>
                              </a:lnTo>
                              <a:lnTo>
                                <a:pt x="682459" y="473913"/>
                              </a:lnTo>
                              <a:lnTo>
                                <a:pt x="680224" y="462305"/>
                              </a:lnTo>
                              <a:lnTo>
                                <a:pt x="680262" y="462140"/>
                              </a:lnTo>
                              <a:lnTo>
                                <a:pt x="682447" y="450761"/>
                              </a:lnTo>
                              <a:lnTo>
                                <a:pt x="688416" y="442036"/>
                              </a:lnTo>
                              <a:lnTo>
                                <a:pt x="697052" y="436537"/>
                              </a:lnTo>
                              <a:lnTo>
                                <a:pt x="707275" y="434619"/>
                              </a:lnTo>
                              <a:lnTo>
                                <a:pt x="715568" y="434619"/>
                              </a:lnTo>
                              <a:lnTo>
                                <a:pt x="722109" y="436537"/>
                              </a:lnTo>
                              <a:lnTo>
                                <a:pt x="722299" y="436537"/>
                              </a:lnTo>
                              <a:lnTo>
                                <a:pt x="729640" y="441617"/>
                              </a:lnTo>
                              <a:lnTo>
                                <a:pt x="729640" y="434619"/>
                              </a:lnTo>
                              <a:lnTo>
                                <a:pt x="729640" y="423887"/>
                              </a:lnTo>
                              <a:close/>
                            </a:path>
                            <a:path w="1556385" h="537845">
                              <a:moveTo>
                                <a:pt x="804976" y="39662"/>
                              </a:moveTo>
                              <a:lnTo>
                                <a:pt x="789660" y="39662"/>
                              </a:lnTo>
                              <a:lnTo>
                                <a:pt x="787628" y="53657"/>
                              </a:lnTo>
                              <a:lnTo>
                                <a:pt x="787006" y="52895"/>
                              </a:lnTo>
                              <a:lnTo>
                                <a:pt x="787006" y="80098"/>
                              </a:lnTo>
                              <a:lnTo>
                                <a:pt x="786930" y="80556"/>
                              </a:lnTo>
                              <a:lnTo>
                                <a:pt x="785152" y="90589"/>
                              </a:lnTo>
                              <a:lnTo>
                                <a:pt x="780046" y="98971"/>
                              </a:lnTo>
                              <a:lnTo>
                                <a:pt x="772363" y="104533"/>
                              </a:lnTo>
                              <a:lnTo>
                                <a:pt x="762774" y="106540"/>
                              </a:lnTo>
                              <a:lnTo>
                                <a:pt x="753135" y="104533"/>
                              </a:lnTo>
                              <a:lnTo>
                                <a:pt x="745426" y="98971"/>
                              </a:lnTo>
                              <a:lnTo>
                                <a:pt x="740384" y="90855"/>
                              </a:lnTo>
                              <a:lnTo>
                                <a:pt x="740346" y="90589"/>
                              </a:lnTo>
                              <a:lnTo>
                                <a:pt x="738543" y="80556"/>
                              </a:lnTo>
                              <a:lnTo>
                                <a:pt x="738619" y="80098"/>
                              </a:lnTo>
                              <a:lnTo>
                                <a:pt x="740384" y="70243"/>
                              </a:lnTo>
                              <a:lnTo>
                                <a:pt x="745502" y="61950"/>
                              </a:lnTo>
                              <a:lnTo>
                                <a:pt x="753287" y="56362"/>
                              </a:lnTo>
                              <a:lnTo>
                                <a:pt x="753529" y="56362"/>
                              </a:lnTo>
                              <a:lnTo>
                                <a:pt x="762774" y="54432"/>
                              </a:lnTo>
                              <a:lnTo>
                                <a:pt x="787006" y="80098"/>
                              </a:lnTo>
                              <a:lnTo>
                                <a:pt x="787006" y="52895"/>
                              </a:lnTo>
                              <a:lnTo>
                                <a:pt x="782294" y="47104"/>
                              </a:lnTo>
                              <a:lnTo>
                                <a:pt x="775449" y="42113"/>
                              </a:lnTo>
                              <a:lnTo>
                                <a:pt x="767473" y="38912"/>
                              </a:lnTo>
                              <a:lnTo>
                                <a:pt x="758710" y="37795"/>
                              </a:lnTo>
                              <a:lnTo>
                                <a:pt x="744232" y="40932"/>
                              </a:lnTo>
                              <a:lnTo>
                                <a:pt x="731901" y="49707"/>
                              </a:lnTo>
                              <a:lnTo>
                                <a:pt x="723315" y="63182"/>
                              </a:lnTo>
                              <a:lnTo>
                                <a:pt x="720153" y="80098"/>
                              </a:lnTo>
                              <a:lnTo>
                                <a:pt x="720115" y="80556"/>
                              </a:lnTo>
                              <a:lnTo>
                                <a:pt x="723265" y="97828"/>
                              </a:lnTo>
                              <a:lnTo>
                                <a:pt x="731735" y="111277"/>
                              </a:lnTo>
                              <a:lnTo>
                                <a:pt x="743966" y="119951"/>
                              </a:lnTo>
                              <a:lnTo>
                                <a:pt x="758393" y="123024"/>
                              </a:lnTo>
                              <a:lnTo>
                                <a:pt x="767054" y="121932"/>
                              </a:lnTo>
                              <a:lnTo>
                                <a:pt x="774814" y="118846"/>
                              </a:lnTo>
                              <a:lnTo>
                                <a:pt x="781392" y="114033"/>
                              </a:lnTo>
                              <a:lnTo>
                                <a:pt x="786536" y="107784"/>
                              </a:lnTo>
                              <a:lnTo>
                                <a:pt x="786498" y="118846"/>
                              </a:lnTo>
                              <a:lnTo>
                                <a:pt x="784440" y="128536"/>
                              </a:lnTo>
                              <a:lnTo>
                                <a:pt x="778700" y="136144"/>
                              </a:lnTo>
                              <a:lnTo>
                                <a:pt x="770115" y="141033"/>
                              </a:lnTo>
                              <a:lnTo>
                                <a:pt x="759485" y="142773"/>
                              </a:lnTo>
                              <a:lnTo>
                                <a:pt x="751357" y="141922"/>
                              </a:lnTo>
                              <a:lnTo>
                                <a:pt x="743331" y="139484"/>
                              </a:lnTo>
                              <a:lnTo>
                                <a:pt x="735685" y="135623"/>
                              </a:lnTo>
                              <a:lnTo>
                                <a:pt x="728687" y="130492"/>
                              </a:lnTo>
                              <a:lnTo>
                                <a:pt x="728687" y="148996"/>
                              </a:lnTo>
                              <a:lnTo>
                                <a:pt x="735825" y="153289"/>
                              </a:lnTo>
                              <a:lnTo>
                                <a:pt x="743585" y="156464"/>
                              </a:lnTo>
                              <a:lnTo>
                                <a:pt x="752106" y="158559"/>
                              </a:lnTo>
                              <a:lnTo>
                                <a:pt x="760742" y="159258"/>
                              </a:lnTo>
                              <a:lnTo>
                                <a:pt x="777938" y="156464"/>
                              </a:lnTo>
                              <a:lnTo>
                                <a:pt x="792010" y="148221"/>
                              </a:lnTo>
                              <a:lnTo>
                                <a:pt x="795832" y="142773"/>
                              </a:lnTo>
                              <a:lnTo>
                                <a:pt x="801497" y="134721"/>
                              </a:lnTo>
                              <a:lnTo>
                                <a:pt x="804976" y="116179"/>
                              </a:lnTo>
                              <a:lnTo>
                                <a:pt x="804976" y="107784"/>
                              </a:lnTo>
                              <a:lnTo>
                                <a:pt x="804976" y="106540"/>
                              </a:lnTo>
                              <a:lnTo>
                                <a:pt x="804976" y="54432"/>
                              </a:lnTo>
                              <a:lnTo>
                                <a:pt x="804976" y="53657"/>
                              </a:lnTo>
                              <a:lnTo>
                                <a:pt x="804976" y="39662"/>
                              </a:lnTo>
                              <a:close/>
                            </a:path>
                            <a:path w="1556385" h="537845">
                              <a:moveTo>
                                <a:pt x="817321" y="272211"/>
                              </a:moveTo>
                              <a:lnTo>
                                <a:pt x="814184" y="253771"/>
                              </a:lnTo>
                              <a:lnTo>
                                <a:pt x="808621" y="244525"/>
                              </a:lnTo>
                              <a:lnTo>
                                <a:pt x="808151" y="243751"/>
                              </a:lnTo>
                              <a:lnTo>
                                <a:pt x="805751" y="239763"/>
                              </a:lnTo>
                              <a:lnTo>
                                <a:pt x="798728" y="234619"/>
                              </a:lnTo>
                              <a:lnTo>
                                <a:pt x="798728" y="272364"/>
                              </a:lnTo>
                              <a:lnTo>
                                <a:pt x="796861" y="283425"/>
                              </a:lnTo>
                              <a:lnTo>
                                <a:pt x="791705" y="292176"/>
                              </a:lnTo>
                              <a:lnTo>
                                <a:pt x="783958" y="297865"/>
                              </a:lnTo>
                              <a:lnTo>
                                <a:pt x="774331" y="299885"/>
                              </a:lnTo>
                              <a:lnTo>
                                <a:pt x="764743" y="297865"/>
                              </a:lnTo>
                              <a:lnTo>
                                <a:pt x="757059" y="292176"/>
                              </a:lnTo>
                              <a:lnTo>
                                <a:pt x="751954" y="283425"/>
                              </a:lnTo>
                              <a:lnTo>
                                <a:pt x="750112" y="272211"/>
                              </a:lnTo>
                              <a:lnTo>
                                <a:pt x="751954" y="261061"/>
                              </a:lnTo>
                              <a:lnTo>
                                <a:pt x="757047" y="252298"/>
                              </a:lnTo>
                              <a:lnTo>
                                <a:pt x="764679" y="246570"/>
                              </a:lnTo>
                              <a:lnTo>
                                <a:pt x="774179" y="244525"/>
                              </a:lnTo>
                              <a:lnTo>
                                <a:pt x="783869" y="246570"/>
                              </a:lnTo>
                              <a:lnTo>
                                <a:pt x="791641" y="252298"/>
                              </a:lnTo>
                              <a:lnTo>
                                <a:pt x="796810" y="261061"/>
                              </a:lnTo>
                              <a:lnTo>
                                <a:pt x="798728" y="272364"/>
                              </a:lnTo>
                              <a:lnTo>
                                <a:pt x="798728" y="234619"/>
                              </a:lnTo>
                              <a:lnTo>
                                <a:pt x="793584" y="230847"/>
                              </a:lnTo>
                              <a:lnTo>
                                <a:pt x="779183" y="227723"/>
                              </a:lnTo>
                              <a:lnTo>
                                <a:pt x="770597" y="228803"/>
                              </a:lnTo>
                              <a:lnTo>
                                <a:pt x="762571" y="231940"/>
                              </a:lnTo>
                              <a:lnTo>
                                <a:pt x="755662" y="236982"/>
                              </a:lnTo>
                              <a:lnTo>
                                <a:pt x="750417" y="243751"/>
                              </a:lnTo>
                              <a:lnTo>
                                <a:pt x="750417" y="190093"/>
                              </a:lnTo>
                              <a:lnTo>
                                <a:pt x="731964" y="190093"/>
                              </a:lnTo>
                              <a:lnTo>
                                <a:pt x="731964" y="314667"/>
                              </a:lnTo>
                              <a:lnTo>
                                <a:pt x="747293" y="314667"/>
                              </a:lnTo>
                              <a:lnTo>
                                <a:pt x="749312" y="300050"/>
                              </a:lnTo>
                              <a:lnTo>
                                <a:pt x="754748" y="307047"/>
                              </a:lnTo>
                              <a:lnTo>
                                <a:pt x="761657" y="312280"/>
                              </a:lnTo>
                              <a:lnTo>
                                <a:pt x="769696" y="315556"/>
                              </a:lnTo>
                              <a:lnTo>
                                <a:pt x="778548" y="316687"/>
                              </a:lnTo>
                              <a:lnTo>
                                <a:pt x="793051" y="313563"/>
                              </a:lnTo>
                              <a:lnTo>
                                <a:pt x="805446" y="304647"/>
                              </a:lnTo>
                              <a:lnTo>
                                <a:pt x="808278" y="300050"/>
                              </a:lnTo>
                              <a:lnTo>
                                <a:pt x="808380" y="299885"/>
                              </a:lnTo>
                              <a:lnTo>
                                <a:pt x="814082" y="290639"/>
                              </a:lnTo>
                              <a:lnTo>
                                <a:pt x="817321" y="272211"/>
                              </a:lnTo>
                              <a:close/>
                            </a:path>
                            <a:path w="1556385" h="537845">
                              <a:moveTo>
                                <a:pt x="822502" y="460743"/>
                              </a:moveTo>
                              <a:lnTo>
                                <a:pt x="804989" y="424370"/>
                              </a:lnTo>
                              <a:lnTo>
                                <a:pt x="804989" y="455612"/>
                              </a:lnTo>
                              <a:lnTo>
                                <a:pt x="760590" y="455612"/>
                              </a:lnTo>
                              <a:lnTo>
                                <a:pt x="763651" y="446189"/>
                              </a:lnTo>
                              <a:lnTo>
                                <a:pt x="769112" y="439089"/>
                              </a:lnTo>
                              <a:lnTo>
                                <a:pt x="776325" y="434619"/>
                              </a:lnTo>
                              <a:lnTo>
                                <a:pt x="784669" y="433057"/>
                              </a:lnTo>
                              <a:lnTo>
                                <a:pt x="792251" y="434467"/>
                              </a:lnTo>
                              <a:lnTo>
                                <a:pt x="798639" y="438683"/>
                              </a:lnTo>
                              <a:lnTo>
                                <a:pt x="803109" y="445719"/>
                              </a:lnTo>
                              <a:lnTo>
                                <a:pt x="803198" y="446189"/>
                              </a:lnTo>
                              <a:lnTo>
                                <a:pt x="804989" y="455612"/>
                              </a:lnTo>
                              <a:lnTo>
                                <a:pt x="804989" y="424370"/>
                              </a:lnTo>
                              <a:lnTo>
                                <a:pt x="799414" y="420560"/>
                              </a:lnTo>
                              <a:lnTo>
                                <a:pt x="784821" y="417817"/>
                              </a:lnTo>
                              <a:lnTo>
                                <a:pt x="768642" y="420992"/>
                              </a:lnTo>
                              <a:lnTo>
                                <a:pt x="755307" y="430009"/>
                              </a:lnTo>
                              <a:lnTo>
                                <a:pt x="746252" y="444131"/>
                              </a:lnTo>
                              <a:lnTo>
                                <a:pt x="742911" y="462610"/>
                              </a:lnTo>
                              <a:lnTo>
                                <a:pt x="745985" y="480542"/>
                              </a:lnTo>
                              <a:lnTo>
                                <a:pt x="754849" y="494499"/>
                              </a:lnTo>
                              <a:lnTo>
                                <a:pt x="768972" y="503555"/>
                              </a:lnTo>
                              <a:lnTo>
                                <a:pt x="787781" y="506780"/>
                              </a:lnTo>
                              <a:lnTo>
                                <a:pt x="795807" y="506222"/>
                              </a:lnTo>
                              <a:lnTo>
                                <a:pt x="803465" y="504558"/>
                              </a:lnTo>
                              <a:lnTo>
                                <a:pt x="810691" y="501789"/>
                              </a:lnTo>
                              <a:lnTo>
                                <a:pt x="817486" y="497916"/>
                              </a:lnTo>
                              <a:lnTo>
                                <a:pt x="817486" y="491540"/>
                              </a:lnTo>
                              <a:lnTo>
                                <a:pt x="817486" y="481431"/>
                              </a:lnTo>
                              <a:lnTo>
                                <a:pt x="810882" y="485825"/>
                              </a:lnTo>
                              <a:lnTo>
                                <a:pt x="803986" y="488988"/>
                              </a:lnTo>
                              <a:lnTo>
                                <a:pt x="796899" y="490905"/>
                              </a:lnTo>
                              <a:lnTo>
                                <a:pt x="789660" y="491540"/>
                              </a:lnTo>
                              <a:lnTo>
                                <a:pt x="779157" y="489940"/>
                              </a:lnTo>
                              <a:lnTo>
                                <a:pt x="770496" y="485317"/>
                              </a:lnTo>
                              <a:lnTo>
                                <a:pt x="764146" y="477888"/>
                              </a:lnTo>
                              <a:lnTo>
                                <a:pt x="760590" y="467893"/>
                              </a:lnTo>
                              <a:lnTo>
                                <a:pt x="822020" y="467893"/>
                              </a:lnTo>
                              <a:lnTo>
                                <a:pt x="822337" y="465721"/>
                              </a:lnTo>
                              <a:lnTo>
                                <a:pt x="822502" y="463384"/>
                              </a:lnTo>
                              <a:lnTo>
                                <a:pt x="822502" y="460743"/>
                              </a:lnTo>
                              <a:close/>
                            </a:path>
                            <a:path w="1556385" h="537845">
                              <a:moveTo>
                                <a:pt x="855167" y="229755"/>
                              </a:moveTo>
                              <a:lnTo>
                                <a:pt x="836714" y="229755"/>
                              </a:lnTo>
                              <a:lnTo>
                                <a:pt x="836714" y="314667"/>
                              </a:lnTo>
                              <a:lnTo>
                                <a:pt x="855167" y="314667"/>
                              </a:lnTo>
                              <a:lnTo>
                                <a:pt x="855167" y="229755"/>
                              </a:lnTo>
                              <a:close/>
                            </a:path>
                            <a:path w="1556385" h="537845">
                              <a:moveTo>
                                <a:pt x="856716" y="196773"/>
                              </a:moveTo>
                              <a:lnTo>
                                <a:pt x="852030" y="192265"/>
                              </a:lnTo>
                              <a:lnTo>
                                <a:pt x="839838" y="192265"/>
                              </a:lnTo>
                              <a:lnTo>
                                <a:pt x="835152" y="196773"/>
                              </a:lnTo>
                              <a:lnTo>
                                <a:pt x="835152" y="208749"/>
                              </a:lnTo>
                              <a:lnTo>
                                <a:pt x="839838" y="213258"/>
                              </a:lnTo>
                              <a:lnTo>
                                <a:pt x="852030" y="213258"/>
                              </a:lnTo>
                              <a:lnTo>
                                <a:pt x="856716" y="208749"/>
                              </a:lnTo>
                              <a:lnTo>
                                <a:pt x="856716" y="196773"/>
                              </a:lnTo>
                              <a:close/>
                            </a:path>
                            <a:path w="1556385" h="537845">
                              <a:moveTo>
                                <a:pt x="898309" y="190093"/>
                              </a:moveTo>
                              <a:lnTo>
                                <a:pt x="879868" y="190093"/>
                              </a:lnTo>
                              <a:lnTo>
                                <a:pt x="879868" y="314667"/>
                              </a:lnTo>
                              <a:lnTo>
                                <a:pt x="898309" y="314667"/>
                              </a:lnTo>
                              <a:lnTo>
                                <a:pt x="898309" y="190093"/>
                              </a:lnTo>
                              <a:close/>
                            </a:path>
                            <a:path w="1556385" h="537845">
                              <a:moveTo>
                                <a:pt x="941463" y="229755"/>
                              </a:moveTo>
                              <a:lnTo>
                                <a:pt x="923010" y="229755"/>
                              </a:lnTo>
                              <a:lnTo>
                                <a:pt x="923010" y="314667"/>
                              </a:lnTo>
                              <a:lnTo>
                                <a:pt x="941463" y="314667"/>
                              </a:lnTo>
                              <a:lnTo>
                                <a:pt x="941463" y="229755"/>
                              </a:lnTo>
                              <a:close/>
                            </a:path>
                            <a:path w="1556385" h="537845">
                              <a:moveTo>
                                <a:pt x="943025" y="196773"/>
                              </a:moveTo>
                              <a:lnTo>
                                <a:pt x="938339" y="192265"/>
                              </a:lnTo>
                              <a:lnTo>
                                <a:pt x="926147" y="192265"/>
                              </a:lnTo>
                              <a:lnTo>
                                <a:pt x="921448" y="196773"/>
                              </a:lnTo>
                              <a:lnTo>
                                <a:pt x="921448" y="208749"/>
                              </a:lnTo>
                              <a:lnTo>
                                <a:pt x="926147" y="213258"/>
                              </a:lnTo>
                              <a:lnTo>
                                <a:pt x="938339" y="213258"/>
                              </a:lnTo>
                              <a:lnTo>
                                <a:pt x="943025" y="208749"/>
                              </a:lnTo>
                              <a:lnTo>
                                <a:pt x="943025" y="196773"/>
                              </a:lnTo>
                              <a:close/>
                            </a:path>
                            <a:path w="1556385" h="537845">
                              <a:moveTo>
                                <a:pt x="1013688" y="299275"/>
                              </a:moveTo>
                              <a:lnTo>
                                <a:pt x="1010869" y="299732"/>
                              </a:lnTo>
                              <a:lnTo>
                                <a:pt x="1008380" y="300050"/>
                              </a:lnTo>
                              <a:lnTo>
                                <a:pt x="995718" y="300050"/>
                              </a:lnTo>
                              <a:lnTo>
                                <a:pt x="988212" y="295071"/>
                              </a:lnTo>
                              <a:lnTo>
                                <a:pt x="988212" y="245300"/>
                              </a:lnTo>
                              <a:lnTo>
                                <a:pt x="1011821" y="245300"/>
                              </a:lnTo>
                              <a:lnTo>
                                <a:pt x="1011821" y="229755"/>
                              </a:lnTo>
                              <a:lnTo>
                                <a:pt x="988212" y="229755"/>
                              </a:lnTo>
                              <a:lnTo>
                                <a:pt x="988212" y="209994"/>
                              </a:lnTo>
                              <a:lnTo>
                                <a:pt x="970381" y="209994"/>
                              </a:lnTo>
                              <a:lnTo>
                                <a:pt x="970381" y="229755"/>
                              </a:lnTo>
                              <a:lnTo>
                                <a:pt x="957567" y="229755"/>
                              </a:lnTo>
                              <a:lnTo>
                                <a:pt x="957567" y="245300"/>
                              </a:lnTo>
                              <a:lnTo>
                                <a:pt x="970064" y="245300"/>
                              </a:lnTo>
                              <a:lnTo>
                                <a:pt x="970064" y="283870"/>
                              </a:lnTo>
                              <a:lnTo>
                                <a:pt x="972261" y="297434"/>
                              </a:lnTo>
                              <a:lnTo>
                                <a:pt x="978611" y="307543"/>
                              </a:lnTo>
                              <a:lnTo>
                                <a:pt x="988733" y="313880"/>
                              </a:lnTo>
                              <a:lnTo>
                                <a:pt x="1002271" y="316064"/>
                              </a:lnTo>
                              <a:lnTo>
                                <a:pt x="1007440" y="316064"/>
                              </a:lnTo>
                              <a:lnTo>
                                <a:pt x="1011351" y="315442"/>
                              </a:lnTo>
                              <a:lnTo>
                                <a:pt x="1013688" y="314972"/>
                              </a:lnTo>
                              <a:lnTo>
                                <a:pt x="1013688" y="300050"/>
                              </a:lnTo>
                              <a:lnTo>
                                <a:pt x="1013688" y="299275"/>
                              </a:lnTo>
                              <a:close/>
                            </a:path>
                            <a:path w="1556385" h="537845">
                              <a:moveTo>
                                <a:pt x="1026985" y="8864"/>
                              </a:moveTo>
                              <a:lnTo>
                                <a:pt x="1008227" y="8864"/>
                              </a:lnTo>
                              <a:lnTo>
                                <a:pt x="983056" y="101244"/>
                              </a:lnTo>
                              <a:lnTo>
                                <a:pt x="982891" y="101244"/>
                              </a:lnTo>
                              <a:lnTo>
                                <a:pt x="982840" y="101092"/>
                              </a:lnTo>
                              <a:lnTo>
                                <a:pt x="961999" y="34518"/>
                              </a:lnTo>
                              <a:lnTo>
                                <a:pt x="953973" y="8864"/>
                              </a:lnTo>
                              <a:lnTo>
                                <a:pt x="936155" y="8864"/>
                              </a:lnTo>
                              <a:lnTo>
                                <a:pt x="907542" y="101092"/>
                              </a:lnTo>
                              <a:lnTo>
                                <a:pt x="907389" y="101092"/>
                              </a:lnTo>
                              <a:lnTo>
                                <a:pt x="881583" y="8864"/>
                              </a:lnTo>
                              <a:lnTo>
                                <a:pt x="862355" y="8864"/>
                              </a:lnTo>
                              <a:lnTo>
                                <a:pt x="897064" y="124574"/>
                              </a:lnTo>
                              <a:lnTo>
                                <a:pt x="916609" y="124574"/>
                              </a:lnTo>
                              <a:lnTo>
                                <a:pt x="924026" y="101092"/>
                              </a:lnTo>
                              <a:lnTo>
                                <a:pt x="945057" y="34518"/>
                              </a:lnTo>
                              <a:lnTo>
                                <a:pt x="945210" y="34518"/>
                              </a:lnTo>
                              <a:lnTo>
                                <a:pt x="973670" y="124574"/>
                              </a:lnTo>
                              <a:lnTo>
                                <a:pt x="992898" y="124574"/>
                              </a:lnTo>
                              <a:lnTo>
                                <a:pt x="999769" y="101244"/>
                              </a:lnTo>
                              <a:lnTo>
                                <a:pt x="999820" y="101092"/>
                              </a:lnTo>
                              <a:lnTo>
                                <a:pt x="1026985" y="8864"/>
                              </a:lnTo>
                              <a:close/>
                            </a:path>
                            <a:path w="1556385" h="537845">
                              <a:moveTo>
                                <a:pt x="1102956" y="229755"/>
                              </a:moveTo>
                              <a:lnTo>
                                <a:pt x="1083881" y="229755"/>
                              </a:lnTo>
                              <a:lnTo>
                                <a:pt x="1062316" y="291020"/>
                              </a:lnTo>
                              <a:lnTo>
                                <a:pt x="1061999" y="291020"/>
                              </a:lnTo>
                              <a:lnTo>
                                <a:pt x="1040587" y="229755"/>
                              </a:lnTo>
                              <a:lnTo>
                                <a:pt x="1020572" y="229755"/>
                              </a:lnTo>
                              <a:lnTo>
                                <a:pt x="1052614" y="311861"/>
                              </a:lnTo>
                              <a:lnTo>
                                <a:pt x="1037920" y="347332"/>
                              </a:lnTo>
                              <a:lnTo>
                                <a:pt x="1056525" y="347332"/>
                              </a:lnTo>
                              <a:lnTo>
                                <a:pt x="1078763" y="291020"/>
                              </a:lnTo>
                              <a:lnTo>
                                <a:pt x="1102956" y="229755"/>
                              </a:lnTo>
                              <a:close/>
                            </a:path>
                            <a:path w="1556385" h="537845">
                              <a:moveTo>
                                <a:pt x="1114221" y="82118"/>
                              </a:moveTo>
                              <a:lnTo>
                                <a:pt x="1110932" y="64274"/>
                              </a:lnTo>
                              <a:lnTo>
                                <a:pt x="1104569" y="54432"/>
                              </a:lnTo>
                              <a:lnTo>
                                <a:pt x="1101826" y="50190"/>
                              </a:lnTo>
                              <a:lnTo>
                                <a:pt x="1095616" y="46024"/>
                              </a:lnTo>
                              <a:lnTo>
                                <a:pt x="1095616" y="82118"/>
                              </a:lnTo>
                              <a:lnTo>
                                <a:pt x="1093533" y="93853"/>
                              </a:lnTo>
                              <a:lnTo>
                                <a:pt x="1088009" y="102552"/>
                              </a:lnTo>
                              <a:lnTo>
                                <a:pt x="1080109" y="107950"/>
                              </a:lnTo>
                              <a:lnTo>
                                <a:pt x="1070914" y="109804"/>
                              </a:lnTo>
                              <a:lnTo>
                                <a:pt x="1061681" y="107950"/>
                              </a:lnTo>
                              <a:lnTo>
                                <a:pt x="1053731" y="102552"/>
                              </a:lnTo>
                              <a:lnTo>
                                <a:pt x="1048156" y="93853"/>
                              </a:lnTo>
                              <a:lnTo>
                                <a:pt x="1046060" y="82118"/>
                              </a:lnTo>
                              <a:lnTo>
                                <a:pt x="1048156" y="70370"/>
                              </a:lnTo>
                              <a:lnTo>
                                <a:pt x="1053731" y="61683"/>
                              </a:lnTo>
                              <a:lnTo>
                                <a:pt x="1061681" y="56286"/>
                              </a:lnTo>
                              <a:lnTo>
                                <a:pt x="1070914" y="54432"/>
                              </a:lnTo>
                              <a:lnTo>
                                <a:pt x="1080109" y="56286"/>
                              </a:lnTo>
                              <a:lnTo>
                                <a:pt x="1088009" y="61683"/>
                              </a:lnTo>
                              <a:lnTo>
                                <a:pt x="1093533" y="70370"/>
                              </a:lnTo>
                              <a:lnTo>
                                <a:pt x="1095616" y="82118"/>
                              </a:lnTo>
                              <a:lnTo>
                                <a:pt x="1095616" y="46024"/>
                              </a:lnTo>
                              <a:lnTo>
                                <a:pt x="1088097" y="40957"/>
                              </a:lnTo>
                              <a:lnTo>
                                <a:pt x="1070914" y="37630"/>
                              </a:lnTo>
                              <a:lnTo>
                                <a:pt x="1053769" y="40957"/>
                              </a:lnTo>
                              <a:lnTo>
                                <a:pt x="1039977" y="50190"/>
                              </a:lnTo>
                              <a:lnTo>
                                <a:pt x="1030795" y="64274"/>
                              </a:lnTo>
                              <a:lnTo>
                                <a:pt x="1027455" y="82118"/>
                              </a:lnTo>
                              <a:lnTo>
                                <a:pt x="1030770" y="99961"/>
                              </a:lnTo>
                              <a:lnTo>
                                <a:pt x="1039926" y="114033"/>
                              </a:lnTo>
                              <a:lnTo>
                                <a:pt x="1053706" y="123278"/>
                              </a:lnTo>
                              <a:lnTo>
                                <a:pt x="1070914" y="126593"/>
                              </a:lnTo>
                              <a:lnTo>
                                <a:pt x="1088097" y="123278"/>
                              </a:lnTo>
                              <a:lnTo>
                                <a:pt x="1101826" y="114033"/>
                              </a:lnTo>
                              <a:lnTo>
                                <a:pt x="1104569" y="109804"/>
                              </a:lnTo>
                              <a:lnTo>
                                <a:pt x="1110932" y="99961"/>
                              </a:lnTo>
                              <a:lnTo>
                                <a:pt x="1114221" y="82118"/>
                              </a:lnTo>
                              <a:close/>
                            </a:path>
                            <a:path w="1556385" h="537845">
                              <a:moveTo>
                                <a:pt x="1165796" y="229755"/>
                              </a:moveTo>
                              <a:lnTo>
                                <a:pt x="1147343" y="229755"/>
                              </a:lnTo>
                              <a:lnTo>
                                <a:pt x="1147343" y="314667"/>
                              </a:lnTo>
                              <a:lnTo>
                                <a:pt x="1165796" y="314667"/>
                              </a:lnTo>
                              <a:lnTo>
                                <a:pt x="1165796" y="229755"/>
                              </a:lnTo>
                              <a:close/>
                            </a:path>
                            <a:path w="1556385" h="537845">
                              <a:moveTo>
                                <a:pt x="1167358" y="196773"/>
                              </a:moveTo>
                              <a:lnTo>
                                <a:pt x="1162672" y="192265"/>
                              </a:lnTo>
                              <a:lnTo>
                                <a:pt x="1150480" y="192265"/>
                              </a:lnTo>
                              <a:lnTo>
                                <a:pt x="1145794" y="196773"/>
                              </a:lnTo>
                              <a:lnTo>
                                <a:pt x="1145794" y="208749"/>
                              </a:lnTo>
                              <a:lnTo>
                                <a:pt x="1150480" y="213258"/>
                              </a:lnTo>
                              <a:lnTo>
                                <a:pt x="1162672" y="213258"/>
                              </a:lnTo>
                              <a:lnTo>
                                <a:pt x="1167358" y="208749"/>
                              </a:lnTo>
                              <a:lnTo>
                                <a:pt x="1167358" y="196773"/>
                              </a:lnTo>
                              <a:close/>
                            </a:path>
                            <a:path w="1556385" h="537845">
                              <a:moveTo>
                                <a:pt x="1245539" y="68122"/>
                              </a:moveTo>
                              <a:lnTo>
                                <a:pt x="1243914" y="55740"/>
                              </a:lnTo>
                              <a:lnTo>
                                <a:pt x="1243393" y="54737"/>
                              </a:lnTo>
                              <a:lnTo>
                                <a:pt x="1242187" y="52412"/>
                              </a:lnTo>
                              <a:lnTo>
                                <a:pt x="1238923" y="46113"/>
                              </a:lnTo>
                              <a:lnTo>
                                <a:pt x="1230439" y="39852"/>
                              </a:lnTo>
                              <a:lnTo>
                                <a:pt x="1218336" y="37630"/>
                              </a:lnTo>
                              <a:lnTo>
                                <a:pt x="1210805" y="38646"/>
                              </a:lnTo>
                              <a:lnTo>
                                <a:pt x="1210576" y="38646"/>
                              </a:lnTo>
                              <a:lnTo>
                                <a:pt x="1204048" y="41579"/>
                              </a:lnTo>
                              <a:lnTo>
                                <a:pt x="1198219" y="46367"/>
                              </a:lnTo>
                              <a:lnTo>
                                <a:pt x="1193787" y="52412"/>
                              </a:lnTo>
                              <a:lnTo>
                                <a:pt x="1193495" y="51943"/>
                              </a:lnTo>
                              <a:lnTo>
                                <a:pt x="1169873" y="37630"/>
                              </a:lnTo>
                              <a:lnTo>
                                <a:pt x="1162888" y="38646"/>
                              </a:lnTo>
                              <a:lnTo>
                                <a:pt x="1162405" y="38646"/>
                              </a:lnTo>
                              <a:lnTo>
                                <a:pt x="1156271" y="41579"/>
                              </a:lnTo>
                              <a:lnTo>
                                <a:pt x="1156042" y="41579"/>
                              </a:lnTo>
                              <a:lnTo>
                                <a:pt x="1150632" y="46367"/>
                              </a:lnTo>
                              <a:lnTo>
                                <a:pt x="1146733" y="51943"/>
                              </a:lnTo>
                              <a:lnTo>
                                <a:pt x="1146263" y="51943"/>
                              </a:lnTo>
                              <a:lnTo>
                                <a:pt x="1144231" y="39662"/>
                              </a:lnTo>
                              <a:lnTo>
                                <a:pt x="1130007" y="39662"/>
                              </a:lnTo>
                              <a:lnTo>
                                <a:pt x="1130007" y="124574"/>
                              </a:lnTo>
                              <a:lnTo>
                                <a:pt x="1148448" y="124574"/>
                              </a:lnTo>
                              <a:lnTo>
                                <a:pt x="1148448" y="62992"/>
                              </a:lnTo>
                              <a:lnTo>
                                <a:pt x="1153769" y="54737"/>
                              </a:lnTo>
                              <a:lnTo>
                                <a:pt x="1174242" y="54737"/>
                              </a:lnTo>
                              <a:lnTo>
                                <a:pt x="1178458" y="60502"/>
                              </a:lnTo>
                              <a:lnTo>
                                <a:pt x="1178458" y="124574"/>
                              </a:lnTo>
                              <a:lnTo>
                                <a:pt x="1196924" y="124574"/>
                              </a:lnTo>
                              <a:lnTo>
                                <a:pt x="1196924" y="62522"/>
                              </a:lnTo>
                              <a:lnTo>
                                <a:pt x="1202702" y="54737"/>
                              </a:lnTo>
                              <a:lnTo>
                                <a:pt x="1222870" y="54737"/>
                              </a:lnTo>
                              <a:lnTo>
                                <a:pt x="1227099" y="60502"/>
                              </a:lnTo>
                              <a:lnTo>
                                <a:pt x="1227099" y="124574"/>
                              </a:lnTo>
                              <a:lnTo>
                                <a:pt x="1245539" y="124574"/>
                              </a:lnTo>
                              <a:lnTo>
                                <a:pt x="1245539" y="68122"/>
                              </a:lnTo>
                              <a:close/>
                            </a:path>
                            <a:path w="1556385" h="537845">
                              <a:moveTo>
                                <a:pt x="1263205" y="258216"/>
                              </a:moveTo>
                              <a:lnTo>
                                <a:pt x="1261071" y="245567"/>
                              </a:lnTo>
                              <a:lnTo>
                                <a:pt x="1260614" y="244830"/>
                              </a:lnTo>
                              <a:lnTo>
                                <a:pt x="1259039" y="242354"/>
                              </a:lnTo>
                              <a:lnTo>
                                <a:pt x="1255014" y="235966"/>
                              </a:lnTo>
                              <a:lnTo>
                                <a:pt x="1245285" y="229755"/>
                              </a:lnTo>
                              <a:lnTo>
                                <a:pt x="1244828" y="229755"/>
                              </a:lnTo>
                              <a:lnTo>
                                <a:pt x="1232865" y="227723"/>
                              </a:lnTo>
                              <a:lnTo>
                                <a:pt x="1224483" y="228892"/>
                              </a:lnTo>
                              <a:lnTo>
                                <a:pt x="1217256" y="232067"/>
                              </a:lnTo>
                              <a:lnTo>
                                <a:pt x="1211338" y="236715"/>
                              </a:lnTo>
                              <a:lnTo>
                                <a:pt x="1206919" y="242354"/>
                              </a:lnTo>
                              <a:lnTo>
                                <a:pt x="1206449" y="242354"/>
                              </a:lnTo>
                              <a:lnTo>
                                <a:pt x="1204404" y="229755"/>
                              </a:lnTo>
                              <a:lnTo>
                                <a:pt x="1190180" y="229755"/>
                              </a:lnTo>
                              <a:lnTo>
                                <a:pt x="1190180" y="314667"/>
                              </a:lnTo>
                              <a:lnTo>
                                <a:pt x="1208646" y="314667"/>
                              </a:lnTo>
                              <a:lnTo>
                                <a:pt x="1208646" y="263334"/>
                              </a:lnTo>
                              <a:lnTo>
                                <a:pt x="1210081" y="255917"/>
                              </a:lnTo>
                              <a:lnTo>
                                <a:pt x="1214031" y="250063"/>
                              </a:lnTo>
                              <a:lnTo>
                                <a:pt x="1219987" y="246214"/>
                              </a:lnTo>
                              <a:lnTo>
                                <a:pt x="1227404" y="244830"/>
                              </a:lnTo>
                              <a:lnTo>
                                <a:pt x="1234922" y="246011"/>
                              </a:lnTo>
                              <a:lnTo>
                                <a:pt x="1240358" y="249580"/>
                              </a:lnTo>
                              <a:lnTo>
                                <a:pt x="1243647" y="255600"/>
                              </a:lnTo>
                              <a:lnTo>
                                <a:pt x="1243685" y="255917"/>
                              </a:lnTo>
                              <a:lnTo>
                                <a:pt x="1244650" y="263334"/>
                              </a:lnTo>
                              <a:lnTo>
                                <a:pt x="1244752" y="314667"/>
                              </a:lnTo>
                              <a:lnTo>
                                <a:pt x="1263205" y="314667"/>
                              </a:lnTo>
                              <a:lnTo>
                                <a:pt x="1263205" y="258216"/>
                              </a:lnTo>
                              <a:close/>
                            </a:path>
                            <a:path w="1556385" h="537845">
                              <a:moveTo>
                                <a:pt x="1343406" y="80556"/>
                              </a:moveTo>
                              <a:lnTo>
                                <a:pt x="1342580" y="75425"/>
                              </a:lnTo>
                              <a:lnTo>
                                <a:pt x="1340421" y="61976"/>
                              </a:lnTo>
                              <a:lnTo>
                                <a:pt x="1334922" y="52870"/>
                              </a:lnTo>
                              <a:lnTo>
                                <a:pt x="1332306" y="48539"/>
                              </a:lnTo>
                              <a:lnTo>
                                <a:pt x="1325892" y="44183"/>
                              </a:lnTo>
                              <a:lnTo>
                                <a:pt x="1325892" y="75425"/>
                              </a:lnTo>
                              <a:lnTo>
                                <a:pt x="1281493" y="75425"/>
                              </a:lnTo>
                              <a:lnTo>
                                <a:pt x="1284554" y="66001"/>
                              </a:lnTo>
                              <a:lnTo>
                                <a:pt x="1290015" y="58902"/>
                              </a:lnTo>
                              <a:lnTo>
                                <a:pt x="1297228" y="54432"/>
                              </a:lnTo>
                              <a:lnTo>
                                <a:pt x="1305572" y="52870"/>
                              </a:lnTo>
                              <a:lnTo>
                                <a:pt x="1313167" y="54279"/>
                              </a:lnTo>
                              <a:lnTo>
                                <a:pt x="1319542" y="58496"/>
                              </a:lnTo>
                              <a:lnTo>
                                <a:pt x="1324013" y="65544"/>
                              </a:lnTo>
                              <a:lnTo>
                                <a:pt x="1324102" y="66001"/>
                              </a:lnTo>
                              <a:lnTo>
                                <a:pt x="1325892" y="75425"/>
                              </a:lnTo>
                              <a:lnTo>
                                <a:pt x="1325892" y="44183"/>
                              </a:lnTo>
                              <a:lnTo>
                                <a:pt x="1320317" y="40386"/>
                              </a:lnTo>
                              <a:lnTo>
                                <a:pt x="1305725" y="37630"/>
                              </a:lnTo>
                              <a:lnTo>
                                <a:pt x="1289545" y="40805"/>
                              </a:lnTo>
                              <a:lnTo>
                                <a:pt x="1276223" y="49822"/>
                              </a:lnTo>
                              <a:lnTo>
                                <a:pt x="1267167" y="63944"/>
                              </a:lnTo>
                              <a:lnTo>
                                <a:pt x="1263827" y="82435"/>
                              </a:lnTo>
                              <a:lnTo>
                                <a:pt x="1266901" y="100355"/>
                              </a:lnTo>
                              <a:lnTo>
                                <a:pt x="1275765" y="114312"/>
                              </a:lnTo>
                              <a:lnTo>
                                <a:pt x="1289875" y="123367"/>
                              </a:lnTo>
                              <a:lnTo>
                                <a:pt x="1308696" y="126593"/>
                              </a:lnTo>
                              <a:lnTo>
                                <a:pt x="1316723" y="126034"/>
                              </a:lnTo>
                              <a:lnTo>
                                <a:pt x="1324368" y="124383"/>
                              </a:lnTo>
                              <a:lnTo>
                                <a:pt x="1331607" y="121615"/>
                              </a:lnTo>
                              <a:lnTo>
                                <a:pt x="1338402" y="117729"/>
                              </a:lnTo>
                              <a:lnTo>
                                <a:pt x="1338402" y="111353"/>
                              </a:lnTo>
                              <a:lnTo>
                                <a:pt x="1338402" y="101244"/>
                              </a:lnTo>
                              <a:lnTo>
                                <a:pt x="1331785" y="105651"/>
                              </a:lnTo>
                              <a:lnTo>
                                <a:pt x="1324889" y="108813"/>
                              </a:lnTo>
                              <a:lnTo>
                                <a:pt x="1317802" y="110718"/>
                              </a:lnTo>
                              <a:lnTo>
                                <a:pt x="1310563" y="111353"/>
                              </a:lnTo>
                              <a:lnTo>
                                <a:pt x="1300073" y="109766"/>
                              </a:lnTo>
                              <a:lnTo>
                                <a:pt x="1291399" y="105130"/>
                              </a:lnTo>
                              <a:lnTo>
                                <a:pt x="1285049" y="97713"/>
                              </a:lnTo>
                              <a:lnTo>
                                <a:pt x="1281493" y="87718"/>
                              </a:lnTo>
                              <a:lnTo>
                                <a:pt x="1342936" y="87718"/>
                              </a:lnTo>
                              <a:lnTo>
                                <a:pt x="1343240" y="85534"/>
                              </a:lnTo>
                              <a:lnTo>
                                <a:pt x="1343406" y="83197"/>
                              </a:lnTo>
                              <a:lnTo>
                                <a:pt x="1343406" y="80556"/>
                              </a:lnTo>
                              <a:close/>
                            </a:path>
                            <a:path w="1556385" h="537845">
                              <a:moveTo>
                                <a:pt x="1370761" y="299275"/>
                              </a:moveTo>
                              <a:lnTo>
                                <a:pt x="1367942" y="299732"/>
                              </a:lnTo>
                              <a:lnTo>
                                <a:pt x="1365440" y="300050"/>
                              </a:lnTo>
                              <a:lnTo>
                                <a:pt x="1352778" y="300050"/>
                              </a:lnTo>
                              <a:lnTo>
                                <a:pt x="1345272" y="295071"/>
                              </a:lnTo>
                              <a:lnTo>
                                <a:pt x="1345272" y="245300"/>
                              </a:lnTo>
                              <a:lnTo>
                                <a:pt x="1368882" y="245300"/>
                              </a:lnTo>
                              <a:lnTo>
                                <a:pt x="1368882" y="229755"/>
                              </a:lnTo>
                              <a:lnTo>
                                <a:pt x="1345272" y="229755"/>
                              </a:lnTo>
                              <a:lnTo>
                                <a:pt x="1345272" y="209994"/>
                              </a:lnTo>
                              <a:lnTo>
                                <a:pt x="1327454" y="209994"/>
                              </a:lnTo>
                              <a:lnTo>
                                <a:pt x="1327454" y="229755"/>
                              </a:lnTo>
                              <a:lnTo>
                                <a:pt x="1314627" y="229755"/>
                              </a:lnTo>
                              <a:lnTo>
                                <a:pt x="1314627" y="245300"/>
                              </a:lnTo>
                              <a:lnTo>
                                <a:pt x="1327137" y="245300"/>
                              </a:lnTo>
                              <a:lnTo>
                                <a:pt x="1327137" y="283870"/>
                              </a:lnTo>
                              <a:lnTo>
                                <a:pt x="1329334" y="297434"/>
                              </a:lnTo>
                              <a:lnTo>
                                <a:pt x="1335684" y="307543"/>
                              </a:lnTo>
                              <a:lnTo>
                                <a:pt x="1345806" y="313880"/>
                              </a:lnTo>
                              <a:lnTo>
                                <a:pt x="1359344" y="316064"/>
                              </a:lnTo>
                              <a:lnTo>
                                <a:pt x="1364500" y="316064"/>
                              </a:lnTo>
                              <a:lnTo>
                                <a:pt x="1368412" y="315442"/>
                              </a:lnTo>
                              <a:lnTo>
                                <a:pt x="1370761" y="314972"/>
                              </a:lnTo>
                              <a:lnTo>
                                <a:pt x="1370761" y="300050"/>
                              </a:lnTo>
                              <a:lnTo>
                                <a:pt x="1370761" y="299275"/>
                              </a:lnTo>
                              <a:close/>
                            </a:path>
                            <a:path w="1556385" h="537845">
                              <a:moveTo>
                                <a:pt x="1435328" y="68122"/>
                              </a:moveTo>
                              <a:lnTo>
                                <a:pt x="1417421" y="39662"/>
                              </a:lnTo>
                              <a:lnTo>
                                <a:pt x="1416964" y="39662"/>
                              </a:lnTo>
                              <a:lnTo>
                                <a:pt x="1405001" y="37630"/>
                              </a:lnTo>
                              <a:lnTo>
                                <a:pt x="1396619" y="38798"/>
                              </a:lnTo>
                              <a:lnTo>
                                <a:pt x="1389392" y="41973"/>
                              </a:lnTo>
                              <a:lnTo>
                                <a:pt x="1383474" y="46621"/>
                              </a:lnTo>
                              <a:lnTo>
                                <a:pt x="1379042" y="52260"/>
                              </a:lnTo>
                              <a:lnTo>
                                <a:pt x="1378572" y="52260"/>
                              </a:lnTo>
                              <a:lnTo>
                                <a:pt x="1376553" y="39662"/>
                              </a:lnTo>
                              <a:lnTo>
                                <a:pt x="1362316" y="39662"/>
                              </a:lnTo>
                              <a:lnTo>
                                <a:pt x="1362316" y="124574"/>
                              </a:lnTo>
                              <a:lnTo>
                                <a:pt x="1380769" y="124574"/>
                              </a:lnTo>
                              <a:lnTo>
                                <a:pt x="1380769" y="73240"/>
                              </a:lnTo>
                              <a:lnTo>
                                <a:pt x="1382204" y="65836"/>
                              </a:lnTo>
                              <a:lnTo>
                                <a:pt x="1386166" y="59969"/>
                              </a:lnTo>
                              <a:lnTo>
                                <a:pt x="1392110" y="56121"/>
                              </a:lnTo>
                              <a:lnTo>
                                <a:pt x="1399527" y="54737"/>
                              </a:lnTo>
                              <a:lnTo>
                                <a:pt x="1407058" y="55918"/>
                              </a:lnTo>
                              <a:lnTo>
                                <a:pt x="1416875" y="124574"/>
                              </a:lnTo>
                              <a:lnTo>
                                <a:pt x="1435328" y="124574"/>
                              </a:lnTo>
                              <a:lnTo>
                                <a:pt x="1435328" y="68122"/>
                              </a:lnTo>
                              <a:close/>
                            </a:path>
                            <a:path w="1556385" h="537845">
                              <a:moveTo>
                                <a:pt x="1459877" y="258368"/>
                              </a:moveTo>
                              <a:lnTo>
                                <a:pt x="1457718" y="245186"/>
                              </a:lnTo>
                              <a:lnTo>
                                <a:pt x="1457299" y="244525"/>
                              </a:lnTo>
                              <a:lnTo>
                                <a:pt x="1453934" y="239242"/>
                              </a:lnTo>
                              <a:lnTo>
                                <a:pt x="1451610" y="235585"/>
                              </a:lnTo>
                              <a:lnTo>
                                <a:pt x="1441996" y="229717"/>
                              </a:lnTo>
                              <a:lnTo>
                                <a:pt x="1429385" y="227723"/>
                              </a:lnTo>
                              <a:lnTo>
                                <a:pt x="1422069" y="228574"/>
                              </a:lnTo>
                              <a:lnTo>
                                <a:pt x="1415516" y="230974"/>
                              </a:lnTo>
                              <a:lnTo>
                                <a:pt x="1409954" y="234619"/>
                              </a:lnTo>
                              <a:lnTo>
                                <a:pt x="1405623" y="239242"/>
                              </a:lnTo>
                              <a:lnTo>
                                <a:pt x="1405305" y="239242"/>
                              </a:lnTo>
                              <a:lnTo>
                                <a:pt x="1405305" y="190093"/>
                              </a:lnTo>
                              <a:lnTo>
                                <a:pt x="1386852" y="190093"/>
                              </a:lnTo>
                              <a:lnTo>
                                <a:pt x="1386852" y="314667"/>
                              </a:lnTo>
                              <a:lnTo>
                                <a:pt x="1405305" y="314667"/>
                              </a:lnTo>
                              <a:lnTo>
                                <a:pt x="1405305" y="262877"/>
                              </a:lnTo>
                              <a:lnTo>
                                <a:pt x="1406817" y="254825"/>
                              </a:lnTo>
                              <a:lnTo>
                                <a:pt x="1410893" y="249097"/>
                              </a:lnTo>
                              <a:lnTo>
                                <a:pt x="1416913" y="245668"/>
                              </a:lnTo>
                              <a:lnTo>
                                <a:pt x="1424228" y="244525"/>
                              </a:lnTo>
                              <a:lnTo>
                                <a:pt x="1431417" y="245668"/>
                              </a:lnTo>
                              <a:lnTo>
                                <a:pt x="1431709" y="245668"/>
                              </a:lnTo>
                              <a:lnTo>
                                <a:pt x="1437170" y="249351"/>
                              </a:lnTo>
                              <a:lnTo>
                                <a:pt x="1440357" y="255422"/>
                              </a:lnTo>
                              <a:lnTo>
                                <a:pt x="1441424" y="263969"/>
                              </a:lnTo>
                              <a:lnTo>
                                <a:pt x="1441424" y="314667"/>
                              </a:lnTo>
                              <a:lnTo>
                                <a:pt x="1459877" y="314667"/>
                              </a:lnTo>
                              <a:lnTo>
                                <a:pt x="1459877" y="258368"/>
                              </a:lnTo>
                              <a:close/>
                            </a:path>
                            <a:path w="1556385" h="537845">
                              <a:moveTo>
                                <a:pt x="1556169" y="270649"/>
                              </a:moveTo>
                              <a:lnTo>
                                <a:pt x="1538668" y="234276"/>
                              </a:lnTo>
                              <a:lnTo>
                                <a:pt x="1538668" y="265518"/>
                              </a:lnTo>
                              <a:lnTo>
                                <a:pt x="1494269" y="265518"/>
                              </a:lnTo>
                              <a:lnTo>
                                <a:pt x="1497330" y="256095"/>
                              </a:lnTo>
                              <a:lnTo>
                                <a:pt x="1502791" y="248996"/>
                              </a:lnTo>
                              <a:lnTo>
                                <a:pt x="1510004" y="244525"/>
                              </a:lnTo>
                              <a:lnTo>
                                <a:pt x="1518348" y="242963"/>
                              </a:lnTo>
                              <a:lnTo>
                                <a:pt x="1525930" y="244373"/>
                              </a:lnTo>
                              <a:lnTo>
                                <a:pt x="1532305" y="248589"/>
                              </a:lnTo>
                              <a:lnTo>
                                <a:pt x="1536788" y="255638"/>
                              </a:lnTo>
                              <a:lnTo>
                                <a:pt x="1536865" y="256095"/>
                              </a:lnTo>
                              <a:lnTo>
                                <a:pt x="1538668" y="265518"/>
                              </a:lnTo>
                              <a:lnTo>
                                <a:pt x="1538668" y="234276"/>
                              </a:lnTo>
                              <a:lnTo>
                                <a:pt x="1533093" y="230466"/>
                              </a:lnTo>
                              <a:lnTo>
                                <a:pt x="1518500" y="227723"/>
                              </a:lnTo>
                              <a:lnTo>
                                <a:pt x="1502321" y="230898"/>
                              </a:lnTo>
                              <a:lnTo>
                                <a:pt x="1488986" y="239915"/>
                              </a:lnTo>
                              <a:lnTo>
                                <a:pt x="1479931" y="254038"/>
                              </a:lnTo>
                              <a:lnTo>
                                <a:pt x="1476590" y="272516"/>
                              </a:lnTo>
                              <a:lnTo>
                                <a:pt x="1479677" y="290449"/>
                              </a:lnTo>
                              <a:lnTo>
                                <a:pt x="1488541" y="304406"/>
                              </a:lnTo>
                              <a:lnTo>
                                <a:pt x="1502651" y="313461"/>
                              </a:lnTo>
                              <a:lnTo>
                                <a:pt x="1521472" y="316687"/>
                              </a:lnTo>
                              <a:lnTo>
                                <a:pt x="1529499" y="316128"/>
                              </a:lnTo>
                              <a:lnTo>
                                <a:pt x="1537144" y="314464"/>
                              </a:lnTo>
                              <a:lnTo>
                                <a:pt x="1544383" y="311696"/>
                              </a:lnTo>
                              <a:lnTo>
                                <a:pt x="1551178" y="307822"/>
                              </a:lnTo>
                              <a:lnTo>
                                <a:pt x="1551178" y="301447"/>
                              </a:lnTo>
                              <a:lnTo>
                                <a:pt x="1551178" y="291338"/>
                              </a:lnTo>
                              <a:lnTo>
                                <a:pt x="1544561" y="295744"/>
                              </a:lnTo>
                              <a:lnTo>
                                <a:pt x="1537665" y="298894"/>
                              </a:lnTo>
                              <a:lnTo>
                                <a:pt x="1530578" y="300812"/>
                              </a:lnTo>
                              <a:lnTo>
                                <a:pt x="1523339" y="301447"/>
                              </a:lnTo>
                              <a:lnTo>
                                <a:pt x="1512849" y="299859"/>
                              </a:lnTo>
                              <a:lnTo>
                                <a:pt x="1504175" y="295224"/>
                              </a:lnTo>
                              <a:lnTo>
                                <a:pt x="1497825" y="287794"/>
                              </a:lnTo>
                              <a:lnTo>
                                <a:pt x="1494269" y="277799"/>
                              </a:lnTo>
                              <a:lnTo>
                                <a:pt x="1555699" y="277799"/>
                              </a:lnTo>
                              <a:lnTo>
                                <a:pt x="1556016" y="275628"/>
                              </a:lnTo>
                              <a:lnTo>
                                <a:pt x="1556169" y="273291"/>
                              </a:lnTo>
                              <a:lnTo>
                                <a:pt x="1556169" y="270649"/>
                              </a:lnTo>
                              <a:close/>
                            </a:path>
                          </a:pathLst>
                        </a:custGeom>
                        <a:solidFill>
                          <a:srgbClr val="D93727"/>
                        </a:solidFill>
                      </wps:spPr>
                      <wps:bodyPr wrap="square" lIns="0" tIns="0" rIns="0" bIns="0" rtlCol="0">
                        <a:prstTxWarp prst="textNoShape">
                          <a:avLst/>
                        </a:prstTxWarp>
                        <a:noAutofit/>
                      </wps:bodyPr>
                    </wps:wsp>
                  </a:graphicData>
                </a:graphic>
              </wp:anchor>
            </w:drawing>
          </mc:Choice>
          <mc:Fallback>
            <w:pict>
              <v:shape w14:anchorId="628FB4EE" id="Graphic 155" o:spid="_x0000_s1026" style="position:absolute;margin-left:407.45pt;margin-top:19.25pt;width:122.55pt;height:42.35pt;z-index:-15701504;visibility:visible;mso-wrap-style:square;mso-wrap-distance-left:0;mso-wrap-distance-top:0;mso-wrap-distance-right:0;mso-wrap-distance-bottom:0;mso-position-horizontal:absolute;mso-position-horizontal-relative:page;mso-position-vertical:absolute;mso-position-vertical-relative:text;v-text-anchor:top" coordsize="1556385,5378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0jWjSkAAMnhAAAOAAAAZHJzL2Uyb0RvYy54bWy0nWtvXsltgL8X6H8Q9L3xuV+M9QZFggQF&#10;gjRAUvSzVpbXRmVLlbTrzb/vwxnynHk3eoc88dsNsEcb0yMOh8M7Od/99pfP91c/3z09f3r48u66&#10;/U1zfXX35fbh/acvP767/q+//eHfluur55ebL+9v7h++3L27/vvd8/Vvv//Xf/nu6+Pbu+7h48P9&#10;+7unKxb58vz26+O7648vL49v37x5vv149/nm+TcPj3df+MMPD0+fb174z6cf37x/uvnK6p/v33RN&#10;M735+vD0/vHp4fbu+Zn/9/f5D6+/T+t/+HB3+/KfHz48371c3b+7BreX9O+n9O8f5N9vvv/u5u2P&#10;TzePHz/dKho3/wQWn28+feGXbkv9/ubl5uqnp0//sNTnT7dPD88PH15+c/vw+c3Dhw+fbu/SHthN&#10;2/xqN3/9ePN4l/YCcZ4fNzI9X27Z2z///NfHvzwJ6s+Pf3q4/Z9nKPLm6+Pz2+1P5D+eFeaXD0+f&#10;BRbEr35JVPz7RsW7X16ubvk/23Gc+mW8vrrlz8Z+XoZRyPzm5q397dufnl/+ePeQVrr5+U/PL/kU&#10;3ttPNx/tp9tfvtiPT5ylnOJ9OsWX6ytO8en6ilP8IZ/i482L/D1BT368+lqg8nHDRP7488PPd397&#10;SIAvso227Zd2vr4C37YbxnlQfHe4+y8n8E3bKvzaNbNtz4Ds+5gWX4dlWtPa89QMsy5tMPbNsPM0&#10;NH2C7ZZ5Xuqw47oMGXae2zYI6+PQr8vE4UELH3aclz7DHsHXX3c+sLdpmXpuNvguy2QnZ2S1bybv&#10;MHct8igC2vX9lCBPGMKWs29elkWXLgrcD12XV/ZZZ2mnNm/Nh137dczsEMD4HMPbvm7vH57v8p2V&#10;q/TPXKlunadM644fR7sjZ69U205d3usJvGFkX71TYwfHy0F26zCz74yrAdlXgYdl1YviAy9d1+bb&#10;2o3d1BratqJ988rz2A8KXO7RgOybgcdpHvPBBzbYw6nhDfbT3Cmp/Q12zcphJNL5OLfjlBk7gHI3&#10;tnNGuW+HaaoLumEa+jAwB2FS0d/fNE5j+ACnqTXK+ae9jL0eYGCDbTP1eoIR6LZd9KYHGLo9c7eM&#10;3y5we6fBhGq/rM1o2uXs7R3GZc6ccgJvGNk334S2a6YlM+ywtMIItesLNIRPHBuDHlQtAt3Na3Xt&#10;dZ2GLBqGdpib+m1f2wkIuTmBPc79vGY2DAAPY7tk0RDAeRibLl+dAHC7dl02bAJoZPEbAOyhVd7c&#10;iEUz1c9vHDpVTAHgqZ1UiAQ2t3Rzk5kucHpLtygaAWDMux7ZL2cdQLrtm3HIZlsIegaDMD/3M7LS&#10;oD1+bs/cW7t/F5EMsxo7JzrhvGSY+i6sI1EcBh2RmtNguByDPsH8krSZehUn7TrNc6+y5yxt4HZ8&#10;I+EyuadY3VU5OKzDmLksBM3FVJemxMV2a1+VyMMG3TXLjFETxKRr+26s+ynYsLbLEPRGwwgm0wZ9&#10;QnHb3bfze9cMvboXKViAF3v2OJepVUPTQA0P+yq1d8AFM88h3zL0KsLXvu+7+snMa6var22gnwfd&#10;DqqH22aeUeDVU2d3k/Jfsy5N3ehuxw6Bm3k7sPYwjBgZ6SYE8O5XDiVBB0jSzyNWgCwdIPa+MhrO&#10;sWHbHempg0/q1NvpMU44JHXgndTjwPHXgeftFAMr7wwSwHlnvQA1jjF1+KqMC8SS0/Pu1AaItehY&#10;cu3SzMpAw7R0zsnNQ7OZGQt/rX5J8Ngza/aLGElVYCJNqhv7WeztKjCgsxqJhJwcnPtmWvPtG9aJ&#10;8FN1ZVxebDih8dRPq4NGu6wotuB1YmU1bNsGG8lRcD2CQoVAO4zTVMcav6HN9Gi7fvD2OBJSymZU&#10;i6Jd3VMcDBOMV6RelX7zMA7ZnWnzhqvQeDyjKuaWQ3IOcoE/M/+3zbrif9bXXhs1LQNBoEK1HYT2&#10;MSnX9pVFAe3LuxLYvekF8K/5+gK2QT83TT7Kbl27LQ58zkCATUlZpLsD/OzI9a6HPTJb9Q2359f4&#10;n9oURK0aBJncyxB0i8upmIwNvF5jK2yUDRoTlC1UofuxHXSXx6D9eFSJyTFoWJb7X8O7XeU4M02O&#10;QfuYoHAITue1j0H7FATv3jyyY9CLqCiHJuO4GMfOQ1+nIBmsVW1lRLm4xDV6dxLYyeK+J//Cr6lC&#10;d+OIakr8TRzGCfR38vuz2OQW+dDDBCHy2gigur3V7bcer3N1rOYSOnCL97VPJIrd9QvILBJyg5oR&#10;E2QylXxWZhHRsBAZPzixnm4YmiWfKcyCjVc/06FFgCe6D33Tz/WQcYdcUUdoIDJPdK3KLwV0uU+j&#10;pH2zR0a2p1FPfMDcQ3xV10bUm/lIDAqkqtDiNmWLCW8LTetA43BmzsVLWJ0cIDeOWGqmoL82t5Nb&#10;pNAu3u1CAkdPx6dJu4yjRoAHn97l2hjr2EM1CpZ4D/xVR1sVNOmJEHlSaKd3gGOLswysXfBJAO+C&#10;B32alLfBp3cJHbg73YxzmPkEjevZKe1OwXaWPLp3liYh/LXbmey53gZfQrRzg9zPePuyqsUvwscQ&#10;qR/hWELNhvfStCSHq7sE714zHCsJ37o8Ef7WcoKx6dHh1bW7nd5jM82u3tzOMrJ2IZF9vEtpH5BV&#10;hSbxKdid0VMmt79dE/a4SppI6WEEU/pnFeEiXmZilxLc8LGv6pOpWTGWhLc4rWmqnz/pTTJAYeh+&#10;bVRDBBCBtwY1sopNGrb2Vaw5Ic1wRhxCuW2ZICFoDDKF9ily5mwM3QscPpIKOy9dfki0pQnPnT5W&#10;JE6QwTeOGYRd2GlEALm/OmEg4hjcHl3bh27G2QwEtFFTjx6LFdmrSMRFdBRth/mOFZao0pGJqQs5&#10;Sn7E+k3Q6C5vbcwJTUhIRN2FprRIBWhLnZNj7M0ERzRJdgg6kK7rlpUqj7TLY9AD/grFBTU10a3t&#10;lgoclpHwXh16EkZN9JYcZl3Roi4RFHo6RKjqRhM8aKHIoSdhU8cbf21q1aSNQBOA17PsMYXr6q0v&#10;biaFLauH936PI5gU0C4PlpiUMuKCUghbrMt0JIvWb1Q/J4U6AoDqYJPWn/mrVX5ZFktiSy5mq2o0&#10;/O2rwh/LzYp9+mb1oMn6q8wSteg5ejNhYA039WvnOdgzZUf5xnWHoAmBoXbrNBnhdFW1h6ADCeZu&#10;x/sYdDdJ9WQd7xldm2UtAemlM7fdztC+epbE0UeFHlA/ztqwiUa7KX6dNi60Ne2ra6+UfOjpkADz&#10;MCFnYXhH1p6tiDGACRJuUJ3cDSv+fpWC0G+rIhupSTF7z3Zn37xL9KCFhFCEq5NdKKADJ49etVt/&#10;DPpERhi+F7CFoJ2W85QG5TkhREE34cykWEpww8e+SkfkhFpC0HwzswzIvgY8UoWXVS0lRnWdT1rX&#10;gP28rgBrbJcCTyfo2c+49hkNP72M0MavSjgHMu499pqWlwYy7hLCsqSVn0SRy6DmQWTtHlsiX+MI&#10;3t0ycdPF9AiQpJuwNxJw4GT2lf0cc0FsP3t9mEEOsB4ZEzV/qLx1JAlGG1G8bFM3jiHbp9aJBExs&#10;3gldoXdHTfL66WMqR3oV8oRot7CvXUD76kUkrqi51YFKD+ci4hhpLS9tH8RIajZJT03KmjVT4CLu&#10;K5M+RuvVl96RxpiFNnXonR6SPnZqUAtSB9LHxSm2fvoYk9gYJJA+JkFgvMcReelj+MLEbyB9XEj2&#10;gEff72rjILSfPi7XDki+HRM/fVwsHdBI+8qv6bpv173cxREXXqTDiXd5XvlS1ZXFNkFLKSSo3jaC&#10;llqyPExN58mTmWSCSqpxxeOprj3Ah2pJD77P3dMEFvfQ6aowy46/5mFSQPcEFh3PhdjDqhbpMeiT&#10;8zF5aV+Vmzvex6AjZ7nQ86LGkV90fY6vDN8LcC4WgYb/upFEkcUuznEu9dzYVYnTJdvm2GDU86wa&#10;QGfXjSPMgW7MJ0HeOeF2kr3oh4wJgQzH8yqhy30aJe2bOYBaoVXTBB1l3pTu1O6nFD2qKY0ZROlm&#10;HXogLpMNb8xCavPq0ETnrRGG/isnYjm0lK7m2JLUJxyADpxOR4Ag+9yRsxy4wXY6C7Wb9V1CQQSV&#10;yE8KqGm5qUNzOiqFiCxQjONA73wSOfkdOsBVOKzG34TRCY9V+aTD8lVjfSUeWYdGw1EgnmiCYD4A&#10;HfBGhx2TCDTBB8W7b0nzOhxLU5D6Dd1KuYxzdyZCC3YbfI6llZLe28QnyConXkXH7quyze76JaTn&#10;1tYxURNglu154UnBQd4ssQsqiarcsgyLlmiOpL+dC7TQcKEGCDfIuREzVW6Zs3LDVxUNsU4z075m&#10;OxktTW7CKfl8AsAjlkq+9L7jM0AMy4CRsKhfnQGzY0/zOPbSQDugNu2R4iOVWKUGcUdNrVAJ7tFZ&#10;9GOmRgAY1UHpobB2gHRStB7NB5JkMOCAhU+dOqHBLHbKJno7aPvqge/QFEI6BTfUEvVaUjhJnNyh&#10;NK1eWZWN9Pc5UoRqL431cJjeGY7UDGT2D1wsDFe1BKhc81Q7AScz7mReQH2DZEXU8poIa/nAegsD&#10;pJtS+lFYKXAoGF0WSg+cN7dQg/oRXtqhS/FoLPTt8hfzfNXreFL8cU4AC7xlXbnqDr+OeCF6y2jf&#10;WJ0sIBX6jVrGgaK5YaV6XTPRdJs59eNgTXQmXUrye1jJdc5ilIIFiToCpvUQCny6Qfs0EWgrg/ML&#10;ljBvB7VhUGEQsY73zDazesT6x/B1oEmOKAXRCFz/quCeWpbMFPSLXEiIEFhSaH9twlTGhQG8mfCg&#10;LVURmhBV0qbUEw63O2RfE8fzjKiUmw+0x9/w9GQ8OLYNGrNKQZoLtcseaSspySo0FLRqiB6L3lHY&#10;mHKq/CJ3h7TYVk7mrw1X2b0M4F1wbIAmh+/OkXu59dHg4nghQjFdVG3jeXnle0Sces0sSmWLM86G&#10;OyzdAomrOv5x7iVEJt2fockgOPeSViXNKXPyrhwkSKTtEYFoFSBSWJMw8WNbBbQUrZEZqPI3USfc&#10;a1n7GLQkcj0zAhtMIwSoN5maUMUENaU+KCMFJJlWh14Iq2e8G5llUoee+Ed36RcpEhtCiujaPRM8&#10;6mtLCkr5BA7EuK/iTc2EVXoFKEhsUDEJlF9DwMVaA3NLYQ2TczaHSeILWDXYspZtL9tMzls1pNGy&#10;bnu1Jd4wyzoCU9OgA77/uONyDPpVTC5BG7C3GEqgOZ9o66i3I9BuTwLdrJsQNLZw9u+QNF6eD74x&#10;6EBLfIFJoN2+2GUIeqNhBBPqWl6juHHVBc6UCKtWF5zE8s/yO7l/y5j6mQJcb4PmCPwxJxsux6BP&#10;ML8gbfDlbE5MamzLouksaTBztUON+KFjQRPJo5gjyWs/AEMQyIzcADBJKhvTImnCqmgfW6pEsrGN&#10;AsNdcKQvNeUJZ2ZPOWYlvs+qGX7qNZzsgwCrpPDrHeANQ4PuHieSW2yQNgxx+qs73GlHeIySvzr0&#10;fiyBlDYnTt93ol4EGgdPfQ8uhVTZV/HeOVW6mSj7jUL7qWHi9nYL6MuXhGV97Za5a3mXzUKGoA6N&#10;gaW5B5Lr3kAM2shlHoDYfRFoqgKM3s0s5eFVvHMxaF67k86TOjQZlrxLKt8ds4/0ioSYZOkAcwOs&#10;wabAtaHnRd1CJm85sdaRliSlB4LKSU+Nuco4mdjMh3FoR6UISaYE7M7akOC7ltP7lQYEFKmoyCv7&#10;aDBr0MKFAeCNq6nvcJKMxRWI4LytPBRa43JqaaIx12ZeFA0pZ9USAUmdeuEHt/HtDTgQYywwOQb9&#10;GiLfbsvQMdRoxEvi6ISz8h0+TxmZMJi4q5OBMo5uYJSA5Xcn3HxHscKBGt/pKNvAxKrKkwKasRnO&#10;1BzYccvv4rg73QB0gaCn8i4D0FLlrllsOpGdqOG4UqioGUQZ+uvQhJSkZZoRAg5N6Oii4z/jTdbA&#10;8ZZLaH+XJTR4ONkCJumamCX2Rv6ufpa0C6lHix+GD1+HpibFJnNSB+lk30fK3KwOwO9ewGunRDVT&#10;MIDJSD1SjunS69oQ5KtyrEw7y74g2lL6Oj3ojat8jiUUZbX3GAhOrwPZLJmNK9oHNFybbSVOolzF&#10;4GXPLi2gA17mwvxWtenJ63h4z4yAzHeHXj0XmtSTxnSJB3rZPhk5oTKfIAZx6frpUCStTYtUxVDG&#10;UocuTgeZ6XTQcJJ2llriX+UTink0eYylOTqZRxlnYXlpZqC6Vu+0agZUWhG5dFVMiP1pXAdoBG4d&#10;mjiuecVUTzkSeWror88cS93K6FhXlG5Jh7LwN3zSOTQBWgrJFNrjqnMa85LGyqaToaKnkZHLuM75&#10;LktDTfWEmPeocUbMYAeWKiiNvBZY2C7tqzG6HRYz2QmkogA3JGgBqnNJubsA8EY4H43iHF/Z3wUs&#10;KzxQy56U0fxzlhXdWNSGpXMM5AommNpyj34eAugtI0JyyelxKaH9nCnQMoNKbk+gnpTqYSmAS9DE&#10;XBy5SZoNlZ2hyVR69xjxp84M1TckrKt3gcpkEgq6tjvyBKbtLaPtrz1SUWZZIh9v+md6DYIRWPJo&#10;gj3D6Cyj9z5Kx26kffVmFmuP0KceWyjpndNiNWlymE8O8SA6QXdJSasjUnBHscQyTfyMn0xmau2m&#10;udnEkZFplqP2M5VYVuCimNACWefBccZmNLzXdXH0a76M6e7gZzgdk6Lp90EjXs0+E/eFldLaKEPn&#10;ppV4U8mA4Vnjk4ImNK0RSKlD7/QODBopzpLpNVSGVNcu+ITQLR13dWgqEowHV8ps6/qS27BJZJmH&#10;6K29SftA3J5x8aZLjkGTvXUx2dcO5B4LTHAZvYrWU2juaJ3eBSalxjSJ9u06ed4zp2WB11mVTCGf&#10;inG//pXWASYLpRvkl+lJFbEWefilltPKpVEpkR48qF22ifF6ZlYXkS6joX2zdgCYvEDC+bXw0q+A&#10;uQLqvvoZFcpcGm0LpaXQqX8lFMorF1n4UFjj3JyBYnrTf179KyPArbI2QGfeOFDZHQHGs8g4B0hH&#10;p71WAB0CjkQIqXLSGu1j0H6pJfE9S6H5RZwoAezAzP5u/SvLoRQysFv/SjiIEYYZGPvIkfDZgBI9&#10;5te/wv4SURPgAO0K4XEMuhQ1dqUuIcsYVZPv7kntwnlhRsBCo5RllYZhZF+VDDy/YnEw8hNO5Tjp&#10;LmbKJEIS2RoPQM+MLnb06iIh0Lw2rO6M4CSP11gMOQu3urDE6dJoNtLbifkQT7VORQgoz5VV18YP&#10;Vh6nBFaOqgoNt25dVv7alC7Z8NUA3oy5VFHVBWhCNEsnD9F14Z5OsTZKykmRMVV6ozci1lMLBVcF&#10;MCmgIzyIN6Qcix3oRcoJIesUKVLcrkVFjFK7+gmtyvsv1ZMnEKEjygLTdajY3/qP6Gr3KMhYP62y&#10;pMhRXI0qJmRddEwExQLeLB6qbBBs4XtZrI1o8W7ajrdMSHXqFQqaMCKKCrD6Lnd6B6KUpGrsLCkh&#10;Zk5Cfe2dT3oJqzv0JvatPCidN05VK30PJpHxo73B3NO6SftAHRxtP6ZLDkL7mBRrB+RgCU15LcZp&#10;jWNPoT0tVUK/pgEvoJNJGW1xCILrZquc08lINQKc6Q4R85N5FtXdytg2jVj5kQiqG7A1dW23wlr0&#10;phY1UTjDSNMqJqSxiMzltbmgTr5umtK8ao1beGdKAa9lmAM9AQKtdRSBfoMSEx5Kc3Kv5S5Jg7i3&#10;eaOgjDx1+g2K0wlEOfC8tkYtv65ZHIKtCppu7LrMmneepaSMQH715AvoQLTgBDp1fFb5m7pN63ZC&#10;HDn5UWhCvivzIKrfGVnN3R+sG8SHxj0nVqprM0S/TkFpINacGn1A+DNVCsrLL9ohjzcj9X41mpD/&#10;sWrWCH8DrZXYkbsDJuZJE1J2bbeFSQCZJoTwnXZIKNhYxwal9Y7XxulsOQQ/qkQ7zRZdD0Bjw2oF&#10;HH6Miwnh470PyIfe5T3EcYZQl7chgve+dlfoEvPTvl1bUTtob/uUUYmzyorMNZ6diPES3PCxb/Yf&#10;Z+au6n2jLs4ZpwAwb6qnlUccBEcC7cALJbD1YDKelL0NwfQpx3qjPsnmF2JrOcUc5JdRfAlnDGsn&#10;lypDM7dHzJi0Xb/zUI4murQ0HpUkNmoSgqQ7Rq9C+2sThFXfJIA2z4LrIAX65LfHlO2k7asnDrAR&#10;xKceL7VrqW7gXMiOqV8SOPEdZ8YQOVF4EkvkARLt+A3OWzdS3aDpABINiFnnVKzgMAC8H7hfK1lc&#10;lgA19ssSuVnIPrVGGW1cd6PIQtJnl0gnBqPH0RTuaLCUAIBHOt5aUDkzSytElc7kDHgpINmW1MM7&#10;K1OJZm1W6Cezzo2P7av8zLwgtQGwR50pcDMVDRrBDhwKwLpygPnZHpEm2SA2jlNdP1MiYbKg5dkS&#10;Z4fSUJtFGAVMqzPJlK4BqzOhzl9efaqeC46zdlQw38A9mJmAlko8GkIQI9W1F7oS8pnjPzNw2oFG&#10;6esu6VBFntXXxlnRkHAEEx58yKzKi97ya6prp6ubjlImWTvdLjPxZuUS/D53lxTMajSYAiavt4vK&#10;nl69JtamHqeONyWRWvML4eWd6+ouif8aJvzo1LpRJCqFYsLevGcszffVtQtocT8cevejjCxOa4vs&#10;rufiaVu3PncZBO3EmQkFo5t1bVSjszZV31rb01JJ4sSzKD60zp4IJiviRHlQxhA4MQSa+VVeBviE&#10;bjVMRD0dEk31tQt7kiGRPKJSPcsS2r+XJ9CuTVRA+wq1BHZN1QL4NSP4AkY5ElybgU7C7+escuSm&#10;vb1L0FZesqxdIPFlbXU/vAY0g4nS8WNJyWyR+tq8dqnQRI+d5yvJCe8F4m4hQQntJ4FmWvQ1ABJI&#10;eDDsH12Vd+knU2a0IPdXhEogCSTDMKxdwk8CzTTcqlUcWZsqnG3Unpu84mhkJkPC208CUWKG/ZCh&#10;/dRLubafBGK4nsS6EyZ+EgiaSL1igqbSyAlMQm+ROxnaDx9TK2Ep0cDaK8PclL8DeMODKpYJCXmJ&#10;saP8fezuoNj05EkZOWkGdE9raUvsCE99CwvqWZLqcgrEcWyZoZZPB1PcdWx5FUB5kAo8zwIn0aWv&#10;WQVkFfxt0IHnGzCricUkvI9BR5IpqFUt3w5BM3Io0ySQBMJFw7BOeAcSTAQALZQeSF7RGMn/8tp+&#10;Ygy72x4rDiTdMH+KNzrxnz29Y81akotw+Bud1ml7ZICCQNMonznWl9/oYlZXaPrkHAPojKY3N/QC&#10;tkTHOK2MD4OYRbVk/X3WlsAA11IL5tPRiOnQfYcmtOZ59ROSIlOSoIsPjSWWJQVny8ifKibwomkr&#10;XFqvDYvWHh6kTKcUKGHEYZRqWNEoqHLvASkmVXaGN2X5TlMiUl+YJK+NH2TnYxxg3xyQQLpugWzK&#10;eZ3SeYFWRzZAQTFr7eT90ymhfT6RRJs69+QNvOIg6E3Hd6ZJIMmJoWdNEwyd8txH5glY6bxcfoer&#10;SKFYCoP8jpecpSHa0lGUAqP6a7YygcdVneSBGJDT9oYctzZaRn1T/1hfm2osHZdKIpKahTo0Dz5o&#10;GUckEYntqxQEWuby1HYJD2JWpbOUykrH7cVc4h4rNEdf3yUjw2RiZbo7lNmTmapiUkLTBVE/nXJt&#10;ZLpz8uC9qNQnBOM9kgRNuPUZb+ranAY88WQsHUVvkzMaEZpZhmZY3V2KpWepc36JQxPCUUyMVLxJ&#10;OTihRSxlK1WAv7xdFrqBxj3MoepZ0j5mLUQhaGvoFRPfC2GUGpNxLfVQF9GWV/Wrye0LaHDKl63w&#10;rCxZOavBae6ysrYS3jCyr2qUHTpgexLlMlyOQZNVkG7j0zO9BG3Ya+bIk3FWZ2kjXeMaKENNO+Wb&#10;uPmYfonfJUDqQm+pwxNcjN72Nbpv0IGBVgUmgWFZqTdeLVbeUPZkLiP1lIYRTHboV3d5gTOF6Dau&#10;pnwo7+yZigllpyQDkX7FZb+i+w4d4eAdl2PQr/qI304bsaI0iXxyo87RRmYqWATitRt4SpsCOrDb&#10;Apdj0CeYGwaXoA0ZKQ31l0MHztKmp/Q/W96B283EDlpforKAGKLMLhHL5NVbYrvOsqCADtzAApOA&#10;LCCLYLuMQFPKrTSMYLJDv7rLbz9TZnPy/kQmJDU5UiCUVci5Q+UvEN7W6B8VYU42mMe9Nuc+EAog&#10;Qcp7oulYI9CYhBZApbDACctjBm7QlHDQ7XKqLE9Zhn2Sj9Y42kHwgCAocDkGjf/lzC4j6d5bzfgx&#10;6AAmZB9eM5WMdvbVa1dA+yQEb3qG09lTvOedTwkNhzlhFHw1xEtem5p7Wi9qZy99J+pm4spKDU0V&#10;mhJk0uMiiigSIj5bheZC0IGQUSFKJzuuLQ44I5WyqRECp0pEYyMUVlC34ay+335UjHi0dWQKcL8o&#10;/axsMS65hPiiIVh9fKYlGS3PCy9Ch9pAV4AbPvZV7sVK0tkF7MSbPE/o3LpugtB6qkDLcLAa3Vfq&#10;pmzGDq921KvxqHCX7k5hR3+LVEjoiCIfVm5CjnNGUKbQXWNdAWielrRWRRcPcqvEW2L7I0ZjIiXQ&#10;TUh8g7aVtHIEmllHWuQX2CFl8BLWTELCP0KSampU0qPjnTeTE5B+yRLy3+pAxUs/UxiaFLNSJHAF&#10;CN5rzCBAEZ6mfe3q2h28gGzgNzAgPO31xCI+Lx1QJKY5fV1IJI2xaLo+UwmcJ8ckPWm3mCimDz5Q&#10;4GlZv1d8eyNUFlayHoGXf9ysgdnXwOkktrYoDB2nLJ3KKILuqoUoMnSNPuaXqZUrY3xdcClkziIr&#10;Qplz52pbvATrULejxh9G4HYDz3IOs9uk/E6uFaFy6opr4hxgZq3ka+VXzsj4fBoe0toUDDjtheBB&#10;3idDy7ugDiYFdLlPo6R9jWl4nUYtHbweSjGruyRgK9H/JGrweZz5JXgVoggVnIpUz4xi4q5VM/oT&#10;euXyWSMlL2j7q1PlY9V4EdyprFRJEyEMB6M1/hGi72tj2Dt2Li/xbYjLjr0j2qlCEaHTgQPdNpIH&#10;2LY4z8jaO7NE8N4ZMUKT/UpE6L1DRy4QeGttxsBlqgfsSwr60z3SWVpWNLA2T+voGK+ImMCx0Qkm&#10;AYHF+8JkltLdjFCQtdUiQeH5qgWbJAusQKFxIorVhFK17XSklRQPDDeXJJMdp8xZ91YvRHME90Lu&#10;I+pI8NYFaKFUAnQEgddUlonwSyhFUjuanYrZU8TzbFb8yV8wnOyr6qUAD8Q7qX7d0DkI/ioyFyEQ&#10;jQGvBCXPmw0ksdVoC0RIqVRvSGRnFemnS2AICGQVVe5TJCV4IDRZIhOIe3Ja21Zj4BspQ8hMG/j/&#10;V6AU3wrPOhG/nDVz9myp2TADhSH0TuIXf5MgcjaB/cFWQHetdUl1MmavaojR2EjiIWFOmY/TRSRt&#10;J9YgTHbOs9rAwx5SC2g0vFoKMRImFIU6HSi0tKQZFmJARqAZy60ZAfrCnbp4WnFQZPk0yfc4JURA&#10;M+0/+2JMvvDoDbQN3aUe2IkecjEo0s6nE6Ag10gS/UGaAI0XGYbGTtPIZISCFBlZVVCA3lSyqIMU&#10;oTdFXepoRChIDZG6jyFoefAv08Sd3cZtIc6pcZtD0IEIEhKXnvZwMKYEnyRXU7/1tMpZ7CYgUSjd&#10;QagkqoSgmb2aEaeqhOrHqvyhzMigQ1Sh5tXelvIDWtzNDVxKyRxcqGqhYzW6T2qvJLMgty1AFSLL&#10;5FsSdIAqBXSEKoX6OQheaiuzuC5g7HDlCDml3VIA0RFzyExwXiFSr2eF6VKd6vhKDG2xCBWxd2Lx&#10;dSZj9BFFXxkdLrgzD4ox5zhJVq/P9A7D3ghkXzVNoT6th3n1QGRQENbG/FdtzV+vTt+clvDBFV47&#10;ADOPhB6KDOVtHsvzFo+FQTkyl+7IPK3JoZ+eMRAO3aWe8ADdicdvDy4EjqmRtz7CdCc6xquN/wx4&#10;xIPAEBWbJeleqkRcQu7g3BWGIDqElFS5pihlqqJ3PaQp18BJnDqRHowdzIxMmTS1xEEGh9/oHrl8&#10;8gSrBp8JmjjDBpFflMxm9dFhKXkZU2zj7ZFE5IaXuBdwu6sRQlK5TbBRTjV0TExz0YLlEM/sUvIg&#10;+IlQNYFxAbmNR85Y67TfsjH+rNiW4bV6pyQB6IgD1pY34YSapDucCXQImo1vkK9ebJM8AjOX0trU&#10;ACPsq1aHlOUhGgUTCsu9SGgBHdgl77nw/HFaOwSNustCTKas1hs8W16Ikle3BW959MoT7lLZkK9S&#10;ICZLQtuSRBF6U46PkEuYkNTw6C2tj2pZUUjvKNQeGaDjMhlM7HTpU2JJc35eO0DBY2dZQIf4BKmb&#10;aSIzULxdSk5O/S8yXJ4Jw1QeG2uf/OQqf/NqXmdePc6sxydSgprxphvGozeCkAaudPKMr2LYRR0T&#10;end04gc6TJLzdXB6U9XawaWRTrs6OPlqffqC2ITrqtN8aS1zkYCvcLhSEXBaKerIwIgol0QYtBiV&#10;fw64lOxkOhLNoNbCA1+oKcir82aL8/ifmGk7OGU/LjI7uJ/MZ3X8tsy7xGGkUax6TFDGJghLFN2L&#10;Msni21ZxC+o1LQgieXdAKRPYqjjtCk4837XuGRCnjhu/B5e/vlU8Ado0EjJkXLydFrqCLiB3o3Q4&#10;6SCVELTI0YQJjQMu8xaan741x8A8Yydc0hJhOtBWlBcpPeXy2+s9xD/c0lO6G7fSuUC1GkNt6aJJ&#10;xAzUnjK+Gfh8WSkz8YpPT8D96sZUZ2ddrgfBA/5piftBcL+iFG1NtlCdtoPgEWRwvVQ3RXxrsboN&#10;PEJIIqDbSHa3CFW2uoH7VaiA85S8UsYvQ0UEM+UngwfqUIXFtifWAoWo8sKxvugramornrQbbl8N&#10;geCDMbo0X48QOJMs8/WIFKJS2GCygBNzC1FL8MjV3lc/KXK3LV7ArcJKIoqTyFMG3M66VUxGMEfp&#10;tRk3hpkSn7mXNhwhAk1MVg2yQEpBFtQIjv+KCHy12lwwhlqhZOtWAVNQdMoiAROnL5CbxLuJmWcI&#10;5DoPHMgDzLszE4DGz8gmQYCCTB7kTmRm98P+BXQkNsuwA4vMHwT3nxPhfOjcVGeTmlrPQaHyT6fT&#10;je6DIjIQjpqERBUZLuBZhDRzqOQNBM9545V6x7w20S/HHuQ+7E6BPPBbZ8PickYoXoCXd9nu5CWk&#10;hTzdmx0DwhTiUuRrdF5c8CIdRBFfnFg0BZvOhrkZatESLPamgVMoQPJZ9RKHzB2s3moQkN77hAzu&#10;Hl5CHRxBUdSNeJFNsYAtfheIhlP1Qgg6I4Nl7rICBe9WtEsXpAuOAWO2jD9OmJhsGsaXKRMgJOV6&#10;lkOJ0H0Hf7X90RjUNDZdmxqqPAgeCVWyVcP9IDjTs4X56zzDy3saZ+kYzOCFHQkP7S9408PvrY46&#10;1egTt0meH6sjw42wdE7kNkEPwz2yOr6wFr6GkOlneTkgSwLqIB0pjAdkUyjJebEPZ6v0v2rylSAQ&#10;qdUweIgJdrF3EPxEShqfX0AQyxwWkx7SK2L7PSuIR4J+GgHqCI17Ee4SHAPE1Wv4t4ZOCJwyCeUF&#10;EiPOGF/Kx4jias7In+zJVEJMa9UKAbZnc/bQF/dl9TJSKCWbGo6K8p6JpJqB4L9mYGUCiB2U8YJ9&#10;VfYxJpaJGPmWcMYkNKs3HPAtAxshZMEEgWMqmSDEMyimbKpKMZYXvYLu5phFsscwwTb70n/ciBIV&#10;4q/ZEuZ1I4aZ1Ak5MIhoS0tKhNwDn2xgFcEUUczVY2J1eyyPNIkkkuvg8i5U5nfoKFmvKjiUsXlY&#10;NHJSKueA04KuASB8Be8ldobe8xR7tlMAZ5KxszpifvPOSVE6Fq4kf7QmgAc7JAJe3yqPIm2xLiZe&#10;O1oBwbWDg5ajXgtw+nmkmqCODMJliwNiwHlbxae1agl5tc4FJwmTJQFhvcVLN4zkGLSOhMkO/lY5&#10;SKtnIMPujCiWAt5WkxkEDeXRkSplCITYcGUxmbytMrdq0x4y39i5HvLSljkJIXAy+yoJ6AJ3GbjU&#10;rAS+vNtUgheK2OT6P+j6NzdvH29ePv7p+eX77/j59qfnlz/ePXz+/rubt88P95/e/+HT/X36j6cf&#10;f/jd/dPVzzf3765/TyEnPmkmegH25uvj89vnx788ff+d/PTDw/u//+Xp6uvTzeO76+f//enm6e76&#10;6v4/vjy/u0bbvtgPT/bDD/bD08v97x74Pc21/OrHp+eXv/3y3zdPj1fy47vrl7tfXv788NePN493&#10;CeDmZ9DPyOyw8je/PPz7Ty8PHz6lP9wxYqfyH1+fH9OefwS/j59uf3/zclP+d4J6e9c9fHy4f3/3&#10;9P3/AQAA//8DAFBLAwQUAAYACAAAACEAITDpHN4AAAALAQAADwAAAGRycy9kb3ducmV2LnhtbEyP&#10;TU/DMAyG70j8h8hI3FjSjk2lNJ0QUsUFDvuQuGaNaSoap2qyrfx7vBPcbPnR6+etNrMfxBmn2AfS&#10;kC0UCKQ22J46DYd981CAiMmQNUMg1PCDETb17U1lShsutMXzLnWCQyiWRoNLaSyljK1Db+IijEh8&#10;+wqTN4nXqZN2MhcO94PMlVpLb3riD86M+Oqw/d6dvAbqxrePVZZj7/fufYsNNZ85aX1/N788g0g4&#10;pz8YrvqsDjU7HcOJbBSDhiJ7fGJUw7JYgbgCaq243ZGnfJmDrCv5v0P9CwAA//8DAFBLAQItABQA&#10;BgAIAAAAIQC2gziS/gAAAOEBAAATAAAAAAAAAAAAAAAAAAAAAABbQ29udGVudF9UeXBlc10ueG1s&#10;UEsBAi0AFAAGAAgAAAAhADj9If/WAAAAlAEAAAsAAAAAAAAAAAAAAAAALwEAAF9yZWxzLy5yZWxz&#10;UEsBAi0AFAAGAAgAAAAhACkrSNaNKQAAyeEAAA4AAAAAAAAAAAAAAAAALgIAAGRycy9lMm9Eb2Mu&#10;eG1sUEsBAi0AFAAGAAgAAAAhACEw6RzeAAAACwEAAA8AAAAAAAAAAAAAAAAA5ysAAGRycy9kb3du&#10;cmV2LnhtbFBLBQYAAAAABAAEAPMAAADyLAAAAAA=&#10;" path="m113817,124574l101117,92075,94869,76047,76403,28778r-419,-1067l75984,76047r-36119,l57835,28778,75984,76047r,-48336l68630,8864r-21412,l2336,124574r19546,l34226,92075r47384,l93954,124574r19863,xem129768,229755r-18148,l95211,294754r-317,l82219,252615,75349,229755r-18593,l37211,294754r-483,l20955,229755r-19393,l25171,314667r21260,l52603,294754,65659,252615r469,l85356,314667r20955,l111810,294754r17958,-64999xem164630,389051r-18758,l120688,481431r-153,l120484,481279,99644,414705,91605,389051r-17806,l45186,481279r-165,l19227,389051,,389051,34709,504761r19545,l61671,481279,82702,414705r152,l111315,504761r19228,l137414,481431r50,-152l164630,389051xem164782,229755r-18453,l146329,314667r18453,l164782,229755xem166344,196773r-4699,-4508l149453,192265r-4686,4508l144767,208749r4686,4509l161645,213258r4699,-4509l166344,196773xem204330,l186194,r,82118l184327,93332r-5143,8750l171488,107772r-9525,2032l152285,107772r-7734,-5690l139433,93332,137579,82118r1854,-11151l144551,62204r7734,-5715l161963,54432r9525,2057l179184,62204r5143,8763l186194,82118,186194,r-305,l185889,53505r-5156,-6681l174002,41833r-7899,-3124l157429,37630r-14453,3124l130695,49669r-8534,14021l118973,82118r3213,18427l130771,114566r12345,8903l157594,126593r8877,-1130l174548,122186r6909,-5232l186829,109956r2185,14618l204330,124574r,-14618l204330,109804r,-55372l204330,53505,204330,xem237007,299275r-2807,457l231698,300050r-12674,l211518,295071r,-49771l235140,245300r,-15545l211518,229755r,-19761l193700,209994r,19761l180886,229755r,15545l193382,245300r,38570l195580,297434r6350,10109l212051,313880r13539,2184l230759,316064r3911,-622l237007,314972r,-14922l237007,299275xem253746,462305r-3302,-17844l244081,434619r-2731,-4242l235127,426199r,36106l233045,474040r-5512,8687l219633,488124r-9194,1854l201206,488124r-7951,-5397l187680,474040r-2108,-11735l187680,450557r5575,-8686l201206,436473r9233,-1854l219633,436473r7900,5398l233045,450557r2082,11748l235127,426199r-7505,-5067l210439,417817r-17158,3315l179489,430377r-9182,14084l166966,462305r3315,17831l179438,494220r13779,9233l210439,506780r17183,-3327l241350,494220r2731,-4242l250444,480136r3302,-17831xem301421,39662r-19075,l260934,104660r-483,l239039,39662r-19698,l250456,124574r19850,l277596,104660,301421,39662xem317842,419379r-1727,-318l314248,418909r-2349,l305739,419608r-6502,2349l293077,426326r-5105,6731l287667,433057r-1879,-13208l271094,419849r,84912l289534,504761r,-45733l291414,448576r4965,-7099l303390,437451r8039,-1283l313613,436168r2185,165l317842,436791r,-623l317842,433057r,-13678xem326123,258368l295630,227723r-7315,851l281762,230974r-5563,3645l271868,239242r-304,l271564,190093r-18453,l253111,314667r18453,l271564,262877r1498,-8052l277152,249097r6019,-3429l290474,244525r7188,1143l297954,245668r5461,3683l306603,255422r1067,8547l307670,314667r18453,l326123,258368xem393509,39662r-15329,l376148,54279r-622,-800l375526,82118r-26,152l373646,93332r-5143,8750l360819,107772r-9525,2032l341579,107772r-7785,-5690l328625,93332,326745,82118r1880,-11151l368503,62204r7023,19914l375526,53479r-4813,-6197l363778,42049r-8140,-3276l346595,37630r-14224,3175l320116,49809r-8585,14072l308292,82270r3239,18212l320116,114465r12255,8966l346595,126593r9043,-1130l363778,122186r6935,-5232l376148,109956r2032,14618l393509,124574r,-14618l393509,109804r,-55372l393509,54279r,-14617xem408508,504761l372084,462457r-1879,-2184l371208,459193r35903,-39344l384594,419849r-35179,39344l349415,380174r-18453,l330962,504761r18453,l349415,462457r35801,42304l408508,504761xem486206,256806r-4470,-23736l469938,216065r-864,-1245l467144,213677r,43129l463981,274129r-8801,12789l441680,294843r-17221,2718l411949,297561r,-81496l424611,216065r17133,2692l455193,226631r8801,12789l467144,256806r,-43129l449338,203098r-25654,-4140l393192,198958r,115709l423684,314667r25400,-4114l468845,298869r915,-1308l481647,280619r4559,-23813xem487464,68122l485330,55486r-457,-749l483298,52260r-4026,-6388l469544,39662r-457,l457123,37630r-8382,1168l441515,41973r-5905,4648l431177,52260r-470,l428675,39662r-14224,l414451,124574r18453,l432904,73240r1436,-7404l438289,59969r5957,-3848l451662,54737r7519,1181l464616,59486r3290,6020l467944,65836r965,7404l469011,124574r18453,l487464,68122xem504977,462305r-38,-165l501751,443928r-5715,-9309l495935,434454r-2782,-4547l486371,425005r,37135l486333,462305r-1841,11138l479310,482244r-7785,5702l461822,489978r-9499,-2032l444677,482244r-5092,-8801l437743,462305r26,-165l439635,451015r5093,-8700l452399,436638r9576,-2019l471589,436638r7747,5677l484492,451015r1879,11125l486371,425005r-5600,-4051l466204,417817r-8852,1130l449300,422224r-6909,5232l436968,434454r-2044,-14605l419608,419849r,117564l438061,537413r,-46495l443280,497535r6858,4991l458114,505675r8547,1105l481101,503656r12230,-8915l495642,490918r559,-940l501802,480733r3175,-18428xem524662,229755r-18440,l506222,314667r18440,l524662,229755xem526224,196773r-4686,-4508l509333,192265r-4686,4508l504647,208749r4686,4509l521538,213258r4686,-4509l526224,196773xem541248,380174r-18453,l522795,504761r18453,l541248,380174xem568921,43700r-7035,-4356l553427,37630r-8750,l527354,40995r-13881,9297l504253,64338r-3340,17627l500938,82118r3315,17640l513473,113906r13881,9322l544677,126593r9220,l562343,124421r6578,-3733l568921,109804r,-6693l561721,108394r-8128,1410l546709,109804r-10312,-1905l527723,102438r-5982,-8712l519506,82118r38,-153l521728,70573r5969,-8712l536333,56349r10224,-1917l554837,54432r6541,1917l561581,56349r7340,5080l568921,54432r,-10732xem607529,39662r-18453,l589076,124574r18453,l607529,39662xem609092,290410l580631,264896r-10782,-3111l563435,259448r,-12281l568744,243433r9702,l585749,244043r6921,1702l598893,248348r5195,3327l604088,243433r,-8547l598728,231927r-6426,-2261l585203,228231r-7392,-508l564337,229666r-10262,5423l547674,243281r-25,152l545452,253542r38303,27686l591108,283565r,13208l585177,301142r-10477,l565899,300240r-7823,-2464l551256,294119r-5804,-4496l545452,307670r6363,3899l559041,314388r7899,1715l575322,316687r14173,-1854l600125,309549r6655,-8280l606806,301142r2286,-10732xem609092,6680l604393,2171r-12192,l587514,6680r,11976l592201,23177r12192,l609092,18656r,-11976xem644271,419849r-15329,l626910,434454r-610,-775l626300,462305r-25,152l624420,473519r-5143,8750l611581,487959r-9525,2019l592353,487959r-7785,-5690l579386,473519r-1879,-11214l579386,451154r39891,-8763l626300,462305r,-28626l621487,427456r-6947,-5232l606412,418947r-9043,-1130l583145,420979r-12255,9004l562305,444068r-3239,18389l562305,480669r8585,13983l583145,503618r14224,3162l606412,505637r8128,-3264l621487,497141r5423,-6998l628942,504761r15329,l644271,490143r,-165l644271,434619r,-165l644271,419849xem701802,68122l699668,55486r-457,-749l697636,52260r-4026,-6388l683895,39662r-470,l671474,37630r-8395,1168l655853,41973r-5906,4648l645515,52260r-470,l643013,39662r-14224,l628789,124574r18441,l647230,73240r1447,-7404l652627,59969r5956,-3848l666000,54737r7519,1181l683348,124574r18454,l701802,68122xem707885,229755r-15316,l690537,244360r-623,-800l689914,272211r-25,153l688035,283425r-5144,8751l675208,297865r-9525,2020l655980,297865r-7798,-5689l643013,283425r-1879,-11214l643013,261061r39878,-8763l689914,272211r,-28651l685114,237375r-6947,-5232l670026,228854r-9030,-1131l646760,230898r-12256,8992l625919,253974r-3238,18390l625919,290576r8585,13982l646760,313524r14236,3163l670026,315556r8141,-3276l685114,307047r5423,-6997l692569,314667r15316,l707885,300050r,-165l707885,244525r,-165l707885,229755xem729640,423887r-7036,-4356l714146,417817r-8750,l688073,421170r-13881,9296l664972,444525r-3341,17615l661657,462305r3315,17640l674192,494080r13881,9335l705396,506780r9220,l723061,504596r6579,-3721l729640,489978r,-6680l722439,488581r-8128,1397l707428,489978r-10313,-1892l688441,482612r-5982,-8699l680224,462305r38,-165l682447,450761r5969,-8725l697052,436537r10223,-1918l715568,434619r6541,1918l722299,436537r7341,5080l729640,434619r,-10732xem804976,39662r-15316,l787628,53657r-622,-762l787006,80098r-76,458l785152,90589r-5106,8382l772363,104533r-9589,2007l753135,104533r-7709,-5562l740384,90855r-38,-266l738543,80556r76,-458l740384,70243r5118,-8293l753287,56362r242,l762774,54432r24232,25666l787006,52895r-4712,-5791l775449,42113r-7976,-3201l758710,37795r-14478,3137l731901,49707r-8586,13475l720153,80098r-38,458l723265,97828r8470,13449l743966,119951r14427,3073l767054,121932r7760,-3086l781392,114033r5144,-6249l786498,118846r-2058,9690l778700,136144r-8585,4889l759485,142773r-8128,-851l743331,139484r-7646,-3861l728687,130492r,18504l735825,153289r7760,3175l752106,158559r8636,699l777938,156464r14072,-8243l795832,142773r5665,-8052l804976,116179r,-8395l804976,106540r,-52108l804976,53657r,-13995xem817321,272211r-3137,-18440l808621,244525r-470,-774l805751,239763r-7023,-5144l798728,272364r-1867,11061l791705,292176r-7747,5689l774331,299885r-9588,-2020l757059,292176r-5105,-8751l750112,272211r1842,-11150l757047,252298r7632,-5728l774179,244525r9690,2045l791641,252298r5169,8763l798728,272364r,-37745l793584,230847r-14401,-3124l770597,228803r-8026,3137l755662,236982r-5245,6769l750417,190093r-18453,l731964,314667r15329,l749312,300050r5436,6997l761657,312280r8039,3276l778548,316687r14503,-3124l805446,304647r2832,-4597l808380,299885r5702,-9246l817321,272211xem822502,460743l804989,424370r,31242l760590,455612r3061,-9423l769112,439089r7213,-4470l784669,433057r7582,1410l798639,438683r4470,7036l803198,446189r1791,9423l804989,424370r-5575,-3810l784821,417817r-16179,3175l755307,430009r-9055,14122l742911,462610r3074,17932l754849,494499r14123,9056l787781,506780r8026,-558l803465,504558r7226,-2769l817486,497916r,-6376l817486,481431r-6604,4394l803986,488988r-7087,1917l789660,491540r-10503,-1600l770496,485317r-6350,-7429l760590,467893r61430,l822337,465721r165,-2337l822502,460743xem855167,229755r-18453,l836714,314667r18453,l855167,229755xem856716,196773r-4686,-4508l839838,192265r-4686,4508l835152,208749r4686,4509l852030,213258r4686,-4509l856716,196773xem898309,190093r-18441,l879868,314667r18441,l898309,190093xem941463,229755r-18453,l923010,314667r18453,l941463,229755xem943025,196773r-4686,-4508l926147,192265r-4699,4508l921448,208749r4699,4509l938339,213258r4686,-4509l943025,196773xem1013688,299275r-2819,457l1008380,300050r-12662,l988212,295071r,-49771l1011821,245300r,-15545l988212,229755r,-19761l970381,209994r,19761l957567,229755r,15545l970064,245300r,38570l972261,297434r6350,10109l988733,313880r13538,2184l1007440,316064r3911,-622l1013688,314972r,-14922l1013688,299275xem1026985,8864r-18758,l983056,101244r-165,l982840,101092,961999,34518,953973,8864r-17818,l907542,101092r-153,l881583,8864r-19228,l897064,124574r19545,l924026,101092,945057,34518r153,l973670,124574r19228,l999769,101244r51,-152l1026985,8864xem1102956,229755r-19075,l1062316,291020r-317,l1040587,229755r-20015,l1052614,311861r-14694,35471l1056525,347332r22238,-56312l1102956,229755xem1114221,82118r-3289,-17844l1104569,54432r-2743,-4242l1095616,46024r,36094l1093533,93853r-5524,8699l1080109,107950r-9195,1854l1061681,107950r-7950,-5398l1048156,93853r-2096,-11735l1048156,70370r5575,-8687l1061681,56286r9233,-1854l1080109,56286r7900,5397l1093533,70370r2083,11748l1095616,46024r-7519,-5067l1070914,37630r-17145,3327l1039977,50190r-9182,14084l1027455,82118r3315,17843l1039926,114033r13780,9245l1070914,126593r17183,-3315l1101826,114033r2743,-4229l1110932,99961r3289,-17843xem1165796,229755r-18453,l1147343,314667r18453,l1165796,229755xem1167358,196773r-4686,-4508l1150480,192265r-4686,4508l1145794,208749r4686,4509l1162672,213258r4686,-4509l1167358,196773xem1245539,68122r-1625,-12382l1243393,54737r-1206,-2325l1238923,46113r-8484,-6261l1218336,37630r-7531,1016l1210576,38646r-6528,2933l1198219,46367r-4432,6045l1193495,51943,1169873,37630r-6985,1016l1162405,38646r-6134,2933l1156042,41579r-5410,4788l1146733,51943r-470,l1144231,39662r-14224,l1130007,124574r18441,l1148448,62992r5321,-8255l1174242,54737r4216,5765l1178458,124574r18466,l1196924,62522r5778,-7785l1222870,54737r4229,5765l1227099,124574r18440,l1245539,68122xem1263205,258216r-2134,-12649l1260614,244830r-1575,-2476l1255014,235966r-9729,-6211l1244828,229755r-11963,-2032l1224483,228892r-7227,3175l1211338,236715r-4419,5639l1206449,242354r-2045,-12599l1190180,229755r,84912l1208646,314667r,-51333l1210081,255917r3950,-5854l1219987,246214r7417,-1384l1234922,246011r5436,3569l1243647,255600r38,317l1244650,263334r102,51333l1263205,314667r,-56451xem1343406,80556r-826,-5131l1340421,61976r-5499,-9106l1332306,48539r-6414,-4356l1325892,75425r-44399,l1284554,66001r5461,-7099l1297228,54432r8344,-1562l1313167,54279r6375,4217l1324013,65544r89,457l1325892,75425r,-31242l1320317,40386r-14592,-2756l1289545,40805r-13322,9017l1267167,63944r-3340,18491l1266901,100355r8864,13957l1289875,123367r18821,3226l1316723,126034r7645,-1651l1331607,121615r6795,-3886l1338402,111353r,-10109l1331785,105651r-6896,3162l1317802,110718r-7239,635l1300073,109766r-8674,-4636l1285049,97713r-3556,-9995l1342936,87718r304,-2184l1343406,83197r,-2641xem1370761,299275r-2819,457l1365440,300050r-12662,l1345272,295071r,-49771l1368882,245300r,-15545l1345272,229755r,-19761l1327454,209994r,19761l1314627,229755r,15545l1327137,245300r,38570l1329334,297434r6350,10109l1345806,313880r13538,2184l1364500,316064r3912,-622l1370761,314972r,-14922l1370761,299275xem1435328,68122l1417421,39662r-457,l1405001,37630r-8382,1168l1389392,41973r-5918,4648l1379042,52260r-470,l1376553,39662r-14237,l1362316,124574r18453,l1380769,73240r1435,-7404l1386166,59969r5944,-3848l1399527,54737r7531,1181l1416875,124574r18453,l1435328,68122xem1459877,258368r-2159,-13182l1457299,244525r-3365,-5283l1451610,235585r-9614,-5868l1429385,227723r-7316,851l1415516,230974r-5562,3645l1405623,239242r-318,l1405305,190093r-18453,l1386852,314667r18453,l1405305,262877r1512,-8052l1410893,249097r6020,-3429l1424228,244525r7189,1143l1431709,245668r5461,3683l1440357,255422r1067,8547l1441424,314667r18453,l1459877,258368xem1556169,270649r-17501,-36373l1538668,265518r-44399,l1497330,256095r5461,-7099l1510004,244525r8344,-1562l1525930,244373r6375,4216l1536788,255638r77,457l1538668,265518r,-31242l1533093,230466r-14593,-2743l1502321,230898r-13335,9017l1479931,254038r-3341,18478l1479677,290449r8864,13957l1502651,313461r18821,3226l1529499,316128r7645,-1664l1544383,311696r6795,-3874l1551178,301447r,-10109l1544561,295744r-6896,3150l1530578,300812r-7239,635l1512849,299859r-8674,-4635l1497825,287794r-3556,-9995l1555699,277799r317,-2171l1556169,273291r,-2642xe" fillcolor="#d93727" stroked="f">
                <v:path arrowok="t"/>
                <w10:wrap type="topAndBottom" anchorx="page"/>
              </v:shape>
            </w:pict>
          </mc:Fallback>
        </mc:AlternateContent>
      </w:r>
    </w:p>
    <w:p w14:paraId="56AE6F06" w14:textId="77777777" w:rsidR="00F34A36" w:rsidRDefault="00F34A36">
      <w:pPr>
        <w:pStyle w:val="BodyText"/>
        <w:spacing w:before="101"/>
        <w:ind w:left="0"/>
      </w:pPr>
    </w:p>
    <w:p w14:paraId="56AE6F07" w14:textId="77777777" w:rsidR="00F34A36" w:rsidRDefault="00842BCA">
      <w:pPr>
        <w:pStyle w:val="Heading6"/>
        <w:spacing w:line="259" w:lineRule="auto"/>
        <w:ind w:right="165"/>
      </w:pPr>
      <w:bookmarkStart w:id="69" w:name="Advancing_Women_with_Disability_in_the_W"/>
      <w:bookmarkEnd w:id="69"/>
      <w:r>
        <w:rPr>
          <w:color w:val="00884F"/>
        </w:rPr>
        <w:t>Advancing Women with Disability</w:t>
      </w:r>
      <w:r>
        <w:rPr>
          <w:color w:val="00884F"/>
          <w:spacing w:val="-11"/>
        </w:rPr>
        <w:t xml:space="preserve"> </w:t>
      </w:r>
      <w:r>
        <w:rPr>
          <w:color w:val="00884F"/>
        </w:rPr>
        <w:t>in</w:t>
      </w:r>
      <w:r>
        <w:rPr>
          <w:color w:val="00884F"/>
          <w:spacing w:val="-12"/>
        </w:rPr>
        <w:t xml:space="preserve"> </w:t>
      </w:r>
      <w:r>
        <w:rPr>
          <w:color w:val="00884F"/>
        </w:rPr>
        <w:t>the</w:t>
      </w:r>
      <w:r>
        <w:rPr>
          <w:color w:val="00884F"/>
          <w:spacing w:val="-12"/>
        </w:rPr>
        <w:t xml:space="preserve"> </w:t>
      </w:r>
      <w:r>
        <w:rPr>
          <w:color w:val="00884F"/>
        </w:rPr>
        <w:t>Workplace</w:t>
      </w:r>
    </w:p>
    <w:p w14:paraId="56AE6F08" w14:textId="77777777" w:rsidR="00F34A36" w:rsidRDefault="00842BCA">
      <w:pPr>
        <w:pStyle w:val="BodyText"/>
        <w:spacing w:before="238" w:line="312" w:lineRule="auto"/>
        <w:ind w:right="165"/>
      </w:pPr>
      <w:r>
        <w:t>After three and a half years, the Advancing Women with Disability in the Workplace project</w:t>
      </w:r>
      <w:r>
        <w:rPr>
          <w:spacing w:val="-8"/>
        </w:rPr>
        <w:t xml:space="preserve"> </w:t>
      </w:r>
      <w:r>
        <w:t>concluded</w:t>
      </w:r>
      <w:r>
        <w:rPr>
          <w:spacing w:val="-8"/>
        </w:rPr>
        <w:t xml:space="preserve"> </w:t>
      </w:r>
      <w:r>
        <w:t>this</w:t>
      </w:r>
      <w:r>
        <w:rPr>
          <w:spacing w:val="-8"/>
        </w:rPr>
        <w:t xml:space="preserve"> </w:t>
      </w:r>
      <w:r>
        <w:t>year,</w:t>
      </w:r>
      <w:r>
        <w:rPr>
          <w:spacing w:val="-8"/>
        </w:rPr>
        <w:t xml:space="preserve"> </w:t>
      </w:r>
      <w:r>
        <w:t>leaving</w:t>
      </w:r>
      <w:r>
        <w:rPr>
          <w:spacing w:val="-8"/>
        </w:rPr>
        <w:t xml:space="preserve"> </w:t>
      </w:r>
      <w:r>
        <w:t>a</w:t>
      </w:r>
      <w:r>
        <w:rPr>
          <w:spacing w:val="-8"/>
        </w:rPr>
        <w:t xml:space="preserve"> </w:t>
      </w:r>
      <w:r>
        <w:t xml:space="preserve">legacy of stronger leadership, confidence and professional networks for women, feminine-identifying and non-binary people with </w:t>
      </w:r>
      <w:r>
        <w:rPr>
          <w:spacing w:val="-2"/>
        </w:rPr>
        <w:t>disability.</w:t>
      </w:r>
    </w:p>
    <w:p w14:paraId="56AE6F09" w14:textId="77777777" w:rsidR="00F34A36" w:rsidRDefault="00842BCA">
      <w:pPr>
        <w:pStyle w:val="BodyText"/>
        <w:spacing w:before="236" w:line="312" w:lineRule="auto"/>
        <w:ind w:right="262"/>
      </w:pPr>
      <w:r>
        <w:t>Through mentoring, workshops, peer learning and workplace engagement, participants</w:t>
      </w:r>
      <w:r>
        <w:rPr>
          <w:spacing w:val="-11"/>
        </w:rPr>
        <w:t xml:space="preserve"> </w:t>
      </w:r>
      <w:r>
        <w:t>built</w:t>
      </w:r>
      <w:r>
        <w:rPr>
          <w:spacing w:val="-11"/>
        </w:rPr>
        <w:t xml:space="preserve"> </w:t>
      </w:r>
      <w:r>
        <w:t>confidence,</w:t>
      </w:r>
      <w:r>
        <w:rPr>
          <w:spacing w:val="-11"/>
        </w:rPr>
        <w:t xml:space="preserve"> </w:t>
      </w:r>
      <w:r>
        <w:t>strengthened</w:t>
      </w:r>
    </w:p>
    <w:p w14:paraId="56AE6F0A" w14:textId="77777777" w:rsidR="00F34A36" w:rsidRDefault="00F34A36">
      <w:pPr>
        <w:pStyle w:val="BodyText"/>
        <w:spacing w:line="312" w:lineRule="auto"/>
        <w:sectPr w:rsidR="00F34A36">
          <w:type w:val="continuous"/>
          <w:pgSz w:w="11910" w:h="16840"/>
          <w:pgMar w:top="740" w:right="850" w:bottom="280" w:left="708" w:header="0" w:footer="531" w:gutter="0"/>
          <w:cols w:num="2" w:space="720" w:equalWidth="0">
            <w:col w:w="5035" w:space="124"/>
            <w:col w:w="5193"/>
          </w:cols>
        </w:sectPr>
      </w:pPr>
    </w:p>
    <w:p w14:paraId="56AE6F0B" w14:textId="77777777" w:rsidR="00F34A36" w:rsidRDefault="00842BCA">
      <w:pPr>
        <w:ind w:left="312"/>
        <w:rPr>
          <w:sz w:val="20"/>
        </w:rPr>
      </w:pPr>
      <w:r>
        <w:rPr>
          <w:noProof/>
          <w:sz w:val="20"/>
        </w:rPr>
        <w:lastRenderedPageBreak/>
        <w:drawing>
          <wp:inline distT="0" distB="0" distL="0" distR="0" wp14:anchorId="56AE7578" wp14:editId="56AE7579">
            <wp:extent cx="6275176" cy="4832604"/>
            <wp:effectExtent l="0" t="0" r="0" b="0"/>
            <wp:docPr id="156" name="Image 156" descr="Participants in the Advancing Women in Leadership Project pose for a group photo in front of a screen announcing the workshop."/>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6" name="Image 156" descr="Participants in the Advancing Women in Leadership Project pose for a group photo in front of a screen announcing the workshop."/>
                    <pic:cNvPicPr/>
                  </pic:nvPicPr>
                  <pic:blipFill>
                    <a:blip r:embed="rId90" cstate="print"/>
                    <a:stretch>
                      <a:fillRect/>
                    </a:stretch>
                  </pic:blipFill>
                  <pic:spPr>
                    <a:xfrm>
                      <a:off x="0" y="0"/>
                      <a:ext cx="6275176" cy="4832604"/>
                    </a:xfrm>
                    <a:prstGeom prst="rect">
                      <a:avLst/>
                    </a:prstGeom>
                  </pic:spPr>
                </pic:pic>
              </a:graphicData>
            </a:graphic>
          </wp:inline>
        </w:drawing>
      </w:r>
    </w:p>
    <w:p w14:paraId="56AE6F0C" w14:textId="77777777" w:rsidR="00F34A36" w:rsidRDefault="00842BCA">
      <w:pPr>
        <w:pStyle w:val="BodyText"/>
        <w:spacing w:before="108"/>
        <w:ind w:left="4685"/>
      </w:pPr>
      <w:r>
        <w:rPr>
          <w:color w:val="005496"/>
        </w:rPr>
        <w:t>Advancing</w:t>
      </w:r>
      <w:r>
        <w:rPr>
          <w:color w:val="005496"/>
          <w:spacing w:val="-6"/>
        </w:rPr>
        <w:t xml:space="preserve"> </w:t>
      </w:r>
      <w:r>
        <w:rPr>
          <w:color w:val="005496"/>
        </w:rPr>
        <w:t>Women</w:t>
      </w:r>
      <w:r>
        <w:rPr>
          <w:color w:val="005496"/>
          <w:spacing w:val="-5"/>
        </w:rPr>
        <w:t xml:space="preserve"> </w:t>
      </w:r>
      <w:r>
        <w:rPr>
          <w:color w:val="005496"/>
        </w:rPr>
        <w:t>in</w:t>
      </w:r>
      <w:r>
        <w:rPr>
          <w:color w:val="005496"/>
          <w:spacing w:val="-5"/>
        </w:rPr>
        <w:t xml:space="preserve"> </w:t>
      </w:r>
      <w:r>
        <w:rPr>
          <w:color w:val="005496"/>
        </w:rPr>
        <w:t>Leadership</w:t>
      </w:r>
      <w:r>
        <w:rPr>
          <w:color w:val="005496"/>
          <w:spacing w:val="-5"/>
        </w:rPr>
        <w:t xml:space="preserve"> </w:t>
      </w:r>
      <w:r>
        <w:rPr>
          <w:color w:val="005496"/>
        </w:rPr>
        <w:t>Project</w:t>
      </w:r>
      <w:r>
        <w:rPr>
          <w:color w:val="005496"/>
          <w:spacing w:val="-5"/>
        </w:rPr>
        <w:t xml:space="preserve"> </w:t>
      </w:r>
      <w:r>
        <w:rPr>
          <w:color w:val="005496"/>
          <w:spacing w:val="-2"/>
        </w:rPr>
        <w:t>workshop.</w:t>
      </w:r>
    </w:p>
    <w:p w14:paraId="56AE6F0D" w14:textId="77777777" w:rsidR="00F34A36" w:rsidRDefault="00F34A36">
      <w:pPr>
        <w:pStyle w:val="BodyText"/>
        <w:ind w:left="0"/>
        <w:rPr>
          <w:sz w:val="20"/>
        </w:rPr>
      </w:pPr>
    </w:p>
    <w:p w14:paraId="56AE6F0E" w14:textId="77777777" w:rsidR="00F34A36" w:rsidRDefault="00F34A36">
      <w:pPr>
        <w:pStyle w:val="BodyText"/>
        <w:spacing w:before="107"/>
        <w:ind w:left="0"/>
        <w:rPr>
          <w:sz w:val="20"/>
        </w:rPr>
      </w:pPr>
    </w:p>
    <w:p w14:paraId="56AE6F0F" w14:textId="77777777" w:rsidR="00F34A36" w:rsidRDefault="00F34A36">
      <w:pPr>
        <w:pStyle w:val="BodyText"/>
        <w:rPr>
          <w:sz w:val="20"/>
        </w:rPr>
        <w:sectPr w:rsidR="00F34A36">
          <w:pgSz w:w="11910" w:h="16840"/>
          <w:pgMar w:top="1680" w:right="850" w:bottom="720" w:left="708" w:header="0" w:footer="521" w:gutter="0"/>
          <w:cols w:space="720"/>
        </w:sectPr>
      </w:pPr>
    </w:p>
    <w:p w14:paraId="56AE6F10" w14:textId="77777777" w:rsidR="00F34A36" w:rsidRDefault="00842BCA">
      <w:pPr>
        <w:pStyle w:val="BodyText"/>
        <w:spacing w:before="92" w:line="312" w:lineRule="auto"/>
        <w:ind w:right="38"/>
      </w:pPr>
      <w:r>
        <w:t>their leadership capability and expanded their</w:t>
      </w:r>
      <w:r>
        <w:rPr>
          <w:spacing w:val="-8"/>
        </w:rPr>
        <w:t xml:space="preserve"> </w:t>
      </w:r>
      <w:r>
        <w:t>professional</w:t>
      </w:r>
      <w:r>
        <w:rPr>
          <w:spacing w:val="-8"/>
        </w:rPr>
        <w:t xml:space="preserve"> </w:t>
      </w:r>
      <w:r>
        <w:t>networks.</w:t>
      </w:r>
      <w:r>
        <w:rPr>
          <w:spacing w:val="-8"/>
        </w:rPr>
        <w:t xml:space="preserve"> </w:t>
      </w:r>
      <w:r>
        <w:t>Many</w:t>
      </w:r>
      <w:r>
        <w:rPr>
          <w:spacing w:val="-8"/>
        </w:rPr>
        <w:t xml:space="preserve"> </w:t>
      </w:r>
      <w:r>
        <w:t>felt</w:t>
      </w:r>
      <w:r>
        <w:rPr>
          <w:spacing w:val="-8"/>
        </w:rPr>
        <w:t xml:space="preserve"> </w:t>
      </w:r>
      <w:r>
        <w:t>more ready to pursue leadership opportunities and</w:t>
      </w:r>
      <w:r>
        <w:rPr>
          <w:spacing w:val="-2"/>
        </w:rPr>
        <w:t xml:space="preserve"> </w:t>
      </w:r>
      <w:r>
        <w:t>advocate</w:t>
      </w:r>
      <w:r>
        <w:rPr>
          <w:spacing w:val="-2"/>
        </w:rPr>
        <w:t xml:space="preserve"> </w:t>
      </w:r>
      <w:r>
        <w:t>for</w:t>
      </w:r>
      <w:r>
        <w:rPr>
          <w:spacing w:val="-2"/>
        </w:rPr>
        <w:t xml:space="preserve"> </w:t>
      </w:r>
      <w:r>
        <w:t>their</w:t>
      </w:r>
      <w:r>
        <w:rPr>
          <w:spacing w:val="-2"/>
        </w:rPr>
        <w:t xml:space="preserve"> </w:t>
      </w:r>
      <w:r>
        <w:t>needs.</w:t>
      </w:r>
      <w:r>
        <w:rPr>
          <w:spacing w:val="-2"/>
        </w:rPr>
        <w:t xml:space="preserve"> </w:t>
      </w:r>
      <w:r>
        <w:t>Mentors</w:t>
      </w:r>
      <w:r>
        <w:rPr>
          <w:spacing w:val="-2"/>
        </w:rPr>
        <w:t xml:space="preserve"> </w:t>
      </w:r>
      <w:r>
        <w:t>also deepened their understanding of disability inclusion and inclusive leadership, while participating organisations showed early signs of more accessible and inclusive workplace practices.</w:t>
      </w:r>
    </w:p>
    <w:p w14:paraId="56AE6F11" w14:textId="77777777" w:rsidR="00F34A36" w:rsidRDefault="00842BCA">
      <w:pPr>
        <w:pStyle w:val="BodyText"/>
        <w:spacing w:before="5"/>
        <w:ind w:left="0"/>
        <w:rPr>
          <w:sz w:val="5"/>
        </w:rPr>
      </w:pPr>
      <w:r>
        <w:br w:type="column"/>
      </w:r>
    </w:p>
    <w:p w14:paraId="56AE6F12" w14:textId="77777777" w:rsidR="00F34A36" w:rsidRDefault="00842BCA">
      <w:pPr>
        <w:ind w:left="-260"/>
        <w:rPr>
          <w:sz w:val="20"/>
        </w:rPr>
      </w:pPr>
      <w:r>
        <w:rPr>
          <w:noProof/>
          <w:sz w:val="20"/>
        </w:rPr>
        <mc:AlternateContent>
          <mc:Choice Requires="wpg">
            <w:drawing>
              <wp:inline distT="0" distB="0" distL="0" distR="0" wp14:anchorId="56AE757A" wp14:editId="56AE757B">
                <wp:extent cx="393700" cy="282575"/>
                <wp:effectExtent l="0" t="0" r="0" b="0"/>
                <wp:docPr id="157" name="Group 15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3700" cy="282575"/>
                          <a:chOff x="0" y="0"/>
                          <a:chExt cx="393700" cy="282575"/>
                        </a:xfrm>
                      </wpg:grpSpPr>
                      <wps:wsp>
                        <wps:cNvPr id="158" name="Graphic 158"/>
                        <wps:cNvSpPr/>
                        <wps:spPr>
                          <a:xfrm>
                            <a:off x="0" y="0"/>
                            <a:ext cx="393700" cy="282575"/>
                          </a:xfrm>
                          <a:custGeom>
                            <a:avLst/>
                            <a:gdLst/>
                            <a:ahLst/>
                            <a:cxnLst/>
                            <a:rect l="l" t="t" r="r" b="b"/>
                            <a:pathLst>
                              <a:path w="393700" h="282575">
                                <a:moveTo>
                                  <a:pt x="312051" y="0"/>
                                </a:moveTo>
                                <a:lnTo>
                                  <a:pt x="267106" y="13539"/>
                                </a:lnTo>
                                <a:lnTo>
                                  <a:pt x="235302" y="53754"/>
                                </a:lnTo>
                                <a:lnTo>
                                  <a:pt x="229031" y="94691"/>
                                </a:lnTo>
                                <a:lnTo>
                                  <a:pt x="230017" y="111815"/>
                                </a:lnTo>
                                <a:lnTo>
                                  <a:pt x="244708" y="163574"/>
                                </a:lnTo>
                                <a:lnTo>
                                  <a:pt x="261791" y="197718"/>
                                </a:lnTo>
                                <a:lnTo>
                                  <a:pt x="291528" y="244678"/>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87" y="1650"/>
                                </a:lnTo>
                                <a:lnTo>
                                  <a:pt x="312051" y="0"/>
                                </a:lnTo>
                                <a:close/>
                              </a:path>
                              <a:path w="393700" h="282575">
                                <a:moveTo>
                                  <a:pt x="83019" y="0"/>
                                </a:moveTo>
                                <a:lnTo>
                                  <a:pt x="38074" y="13539"/>
                                </a:lnTo>
                                <a:lnTo>
                                  <a:pt x="6270" y="53754"/>
                                </a:lnTo>
                                <a:lnTo>
                                  <a:pt x="0" y="94691"/>
                                </a:lnTo>
                                <a:lnTo>
                                  <a:pt x="985" y="111815"/>
                                </a:lnTo>
                                <a:lnTo>
                                  <a:pt x="15677" y="163574"/>
                                </a:lnTo>
                                <a:lnTo>
                                  <a:pt x="32759" y="197718"/>
                                </a:lnTo>
                                <a:lnTo>
                                  <a:pt x="62496" y="244678"/>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wpg:wgp>
                  </a:graphicData>
                </a:graphic>
              </wp:inline>
            </w:drawing>
          </mc:Choice>
          <mc:Fallback>
            <w:pict>
              <v:group w14:anchorId="6BC1C6F5" id="Group 157" o:spid="_x0000_s1026" style="width:31pt;height:22.25pt;mso-position-horizontal-relative:char;mso-position-vertical-relative:line"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aPQ+AMAABINAAAOAAAAZHJzL2Uyb0RvYy54bWykV12PozYUfa/U/4B478Qf2AY0mVW12x1V&#10;Wm1X2qn67BBIUAFTm0wy/77XNk6iHQVPpy/kgg/X9+P4cHP/4dR3yXOtTauGdYrvUJrUQ6W27bBb&#10;p38+ff4lTxMzyWErOzXU6/SlNumHh59/uj+OZU3UXnXbWifgZDDlcVyn+2kay9XKVPu6l+ZOjfUA&#10;i43SvZzgVu9WWy2P4L3vVgQhvjoqvR21qmpj4Oknv5g+OP9NU1fTH01j6inp1inENrmrdteNva4e&#10;7mW503Lct9UchnxHFL1sB9j07OqTnGRy0O0rV31baWVUM91Vql+ppmmr2uUA2WD0QzaPWh1Gl8uu&#10;PO7Gc5mgtD/U6d1uq6/Pj3r8Pn7TPnowv6jqbwN1WR3HXXm9bu93F/Cp0b19CZJITq6iL+eK1qcp&#10;qeAhLahAUPcKlkhOmGC+4tUe2vLqrWr/2+J7K1n6TV1o51COI3DHXMpj/l95vu/lWLuqG5v+N520&#10;W6A2AyYPsgcOP850sY+gTnZ7wNkazndmLuf7K3TOVJbVwUyPtXKlls9fzOQpuw2W3AerOg3B1EB8&#10;S/nOUX5KE6C8ThOg/MY3YJSTfc/2z5rJ8dKr/blVdrVXz/WTcrjJNoxighhOk9BriPQC6YZrKOEC&#10;I+6gmDJa2J0BHkDhd3R+CSAQcWBGBcuWwaRA1AdRZLzAy2CKEBY+DIxz7Ch4O44sEwhaDflhTpmI&#10;BMKxgO0duhACO0Lc9l1gRrxvkmVcLKMpQTwrnG84OlkRQQtRIB/Jm9AU8dm3YJjSxQpSaCTPfCSc&#10;ZZQvo7OMcObRhGYk4psUAPIVFECSZZZYd1ZPbHcEYmi5l5RlJHQn3kuaU5z7uDHFmCyzCpQtdCfP&#10;s9x9SW42nhYEXLqwBThe5hTlBQWS2hwJp0XEMxFFPpObswj29dENZ7DqlKn98bRy8N9lIacIez6F&#10;GG6pAs0RHCrXwagocCJ8s+OS4HFxNShCi+NSgBkXobRRJaBEMF8AHBcCDsfZC+MbdKDAIDKeDnEZ&#10;wFmeh4P9FnSG6Ow7LgOY5lYpPDGjMoBB6wI6LgMYITLLP47LAMaU8Fmk4zKACSN8Fo24DGCWYeaz&#10;fIMMgC6G7sRlAD4oCATOFjAuAzhDJA+iG5OBIi/YLF0xFXh9Um+KAOjZeU4A+3oSMaprt5/brrNS&#10;YfRu87HTybO0UzZiltxeTK5gMLOZ0k9G1tqo7QuMVkeYpdap+ecgdZ0m3e8DDG/QqikYOhibYOip&#10;+6jcNO9USpvp6fSX1GMygrlOJxg9v6oww8kyjEw2lzPWvjmoXw+Talo7T7nYfETzDcyT8wQMg7cb&#10;W+Y/CXayv753qMtfmYd/AQAA//8DAFBLAwQUAAYACAAAACEAFz40NtsAAAADAQAADwAAAGRycy9k&#10;b3ducmV2LnhtbEyPQWvCQBCF74X+h2UKvdVNrEqJ2YhI25MUqoXibUzGJJidDdk1if++017s5cHj&#10;De99k65G26ieOl87NhBPIlDEuStqLg187d+eXkD5gFxg45gMXMnDKru/SzEp3MCf1O9CqaSEfYIG&#10;qhDaRGufV2TRT1xLLNnJdRaD2K7URYeDlNtGT6NooS3WLAsVtrSpKD/vLtbA+4DD+jl+7bfn0+Z6&#10;2M8/vrcxGfP4MK6XoAKN4XYMv/iCDpkwHd2FC68aA/JI+FPJFlNxRwOz2Rx0lur/7NkPAAAA//8D&#10;AFBLAQItABQABgAIAAAAIQC2gziS/gAAAOEBAAATAAAAAAAAAAAAAAAAAAAAAABbQ29udGVudF9U&#10;eXBlc10ueG1sUEsBAi0AFAAGAAgAAAAhADj9If/WAAAAlAEAAAsAAAAAAAAAAAAAAAAALwEAAF9y&#10;ZWxzLy5yZWxzUEsBAi0AFAAGAAgAAAAhAPv5o9D4AwAAEg0AAA4AAAAAAAAAAAAAAAAALgIAAGRy&#10;cy9lMm9Eb2MueG1sUEsBAi0AFAAGAAgAAAAhABc+NDbbAAAAAwEAAA8AAAAAAAAAAAAAAAAAUgYA&#10;AGRycy9kb3ducmV2LnhtbFBLBQYAAAAABAAEAPMAAABaBwAAAAA=&#10;">
                <v:shape id="Graphic 158" o:spid="_x0000_s1027" style="position:absolute;width:393700;height:282575;visibility:visible;mso-wrap-style:square;v-text-anchor:top" coordsize="39370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e+jwgAAANwAAAAPAAAAZHJzL2Rvd25yZXYueG1sRI9PawIx&#10;EMXvBb9DGMFbzSrYltUoIghe/XPpbdhMdxeTybpJ3dRP7xyE3mZ4b977zWqTvVN36mMb2MBsWoAi&#10;roJtuTZwOe/fv0DFhGzRBSYDfxRhsx69rbC0YeAj3U+pVhLCsUQDTUpdqXWsGvIYp6EjFu0n9B6T&#10;rH2tbY+DhHun50XxoT22LA0NdrRrqLqefr2Bmyvo07rtd878uM6Hg91fzsmYyThvl6AS5fRvfl0f&#10;rOAvhFaekQn0+gkAAP//AwBQSwECLQAUAAYACAAAACEA2+H2y+4AAACFAQAAEwAAAAAAAAAAAAAA&#10;AAAAAAAAW0NvbnRlbnRfVHlwZXNdLnhtbFBLAQItABQABgAIAAAAIQBa9CxbvwAAABUBAAALAAAA&#10;AAAAAAAAAAAAAB8BAABfcmVscy8ucmVsc1BLAQItABQABgAIAAAAIQCDMe+jwgAAANwAAAAPAAAA&#10;AAAAAAAAAAAAAAcCAABkcnMvZG93bnJldi54bWxQSwUGAAAAAAMAAwC3AAAA9gIAAAAA&#10;" path="m312051,l267106,13539,235302,53754r-6271,40937l230017,111815r14691,51759l261791,197718r29737,46960l320649,282498r57252,l373069,275133r-5905,-9697l344265,223423,329234,175399r13066,-4894l354291,163574r28894,-32453l393649,88480,392131,71214,369315,26390,327987,1650,312051,xem83019,l38074,13539,6270,53754,,94691r985,17124l15677,163574r17082,34144l62496,244678r29121,37820l148869,282498r-4832,-7365l138133,265436,115233,223423,100202,175399r13066,-4894l125260,163574r28893,-32453l164617,88480,163099,71214,140284,26390,98955,1650,83019,xe" fillcolor="#005496" stroked="f">
                  <v:path arrowok="t"/>
                </v:shape>
                <w10:anchorlock/>
              </v:group>
            </w:pict>
          </mc:Fallback>
        </mc:AlternateContent>
      </w:r>
    </w:p>
    <w:p w14:paraId="56AE6F13" w14:textId="77777777" w:rsidR="00F34A36" w:rsidRDefault="00842BCA">
      <w:pPr>
        <w:spacing w:before="200" w:line="278" w:lineRule="auto"/>
        <w:ind w:left="349" w:right="553"/>
        <w:rPr>
          <w:b/>
          <w:sz w:val="30"/>
        </w:rPr>
      </w:pPr>
      <w:r>
        <w:rPr>
          <w:b/>
          <w:noProof/>
          <w:sz w:val="30"/>
        </w:rPr>
        <mc:AlternateContent>
          <mc:Choice Requires="wps">
            <w:drawing>
              <wp:anchor distT="0" distB="0" distL="0" distR="0" simplePos="0" relativeHeight="485460992" behindDoc="1" locked="0" layoutInCell="1" allowOverlap="1" wp14:anchorId="56AE757C" wp14:editId="56AE757D">
                <wp:simplePos x="0" y="0"/>
                <wp:positionH relativeFrom="page">
                  <wp:posOffset>3911298</wp:posOffset>
                </wp:positionH>
                <wp:positionV relativeFrom="paragraph">
                  <wp:posOffset>1196640</wp:posOffset>
                </wp:positionV>
                <wp:extent cx="2331085" cy="750570"/>
                <wp:effectExtent l="0" t="0" r="0" b="0"/>
                <wp:wrapNone/>
                <wp:docPr id="159" name="Graphic 15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2330894" y="749973"/>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1CFA0C21" id="Graphic 159" o:spid="_x0000_s1026" style="position:absolute;margin-left:308pt;margin-top:94.2pt;width:183.55pt;height:59.1pt;z-index:-17855488;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2Gj2gIAAEIHAAAOAAAAZHJzL2Uyb0RvYy54bWysVdtq3DAQfS/0H4TeG8uSJdtLdkNJSCmE&#10;NpCUPmttedfUtlxJe8nfdyRfkibgQOmLPfIcj86c0Ywur85tg47K2Fp3axxfEIxUV+iy7nZr/OPx&#10;9lOGkXWyK2WjO7XGT8riq83HD5enfqWo3uumVAZBkM6uTv0a753rV1Fki71qpb3QverAWWnTSgdL&#10;s4tKI08QvW0iSoiITtqUvdGFsha+3gxOvAnxq0oV7ntVWeVQs8bAzYWnCc+tf0abS7naGdnv62Kk&#10;If+BRSvrDjadQ91IJ9HB1G9CtXVhtNWVuyh0G+mqqgsVcoBsYvIqm4e97FXIBcSx/SyT/X9hi2/H&#10;h/7eeOq2v9PFLwuKRKfermaPX9gRc65M67FAHJ2Dik+ziursUAEfKWMxyThGBfhSTngaZI7kavq7&#10;OFj3RekQSR7vrBuqUE6W3E9Wce4m00AtfRWbUEWHEVTRYARV3A5V7KXz/3l63kSnF1T2MxPvbvVR&#10;PeoAdK/SAJbP3qZ7i2KEU5H7HQE6AaZ3H8JREScYQfKMM8GXsTGhKUgF4IQQzvlyYJoS6CcPTrgA&#10;iZdYsFwkdABnWQqbLIEFyUgcwJzmnMeL4IznY4JcpClsshQ5jpOUiBBaEEZStoxORE4GPQTjkO4y&#10;OqOUjbFFQsQyE0pJQkd0lsfvMIEiUsIC7zQmjC3HZhA6H9ROaUrFstosyRM6yJ1CmfJsMUtAsHjg&#10;nSYp48voJAG9R95Jnr+XJWMky4fTmr6FwxH3rRTO+txe8PFlAzdd6DQO5zdMQKuburytm8b3lzW7&#10;7XVj0FH6+Ut4kosx179gvbHuRtr9gAuuWZJxHA0TyM+irS6f7g06wdBeY/v7II3CqPnawVT0E34y&#10;zGRsJ8O45lqHeyC0Puz5eP4pTY/89mvsYIB909PMlatpMnkRZqz/s9OfD05XtR9bYVQOjMYFDOqg&#10;13ip+Jvg5Tqgnq++zR8AAAD//wMAUEsDBBQABgAIAAAAIQBS3Dnb4QAAAAsBAAAPAAAAZHJzL2Rv&#10;d25yZXYueG1sTI9BS8NAEIXvgv9hGcGLtJvYssaYTRGlUEQFW71vsmMSzM7G7LZN/73jSY/De3zz&#10;vWI1uV4ccAydJw3pPAGBVHvbUaPhfbeeZSBCNGRN7wk1nDDAqjw/K0xu/ZHe8LCNjWAIhdxoaGMc&#10;cilD3aIzYe4HJM4+/ehM5HNspB3NkeGul9dJoqQzHfGH1gz40GL9td07Dap7ofTpZlNtXr9Pa//x&#10;6K/S56XWlxfT/R2IiFP8K8OvPqtDyU6V35MNomdGqnhL5CDLliC4cZstUhCVhkWiFMiykP83lD8A&#10;AAD//wMAUEsBAi0AFAAGAAgAAAAhALaDOJL+AAAA4QEAABMAAAAAAAAAAAAAAAAAAAAAAFtDb250&#10;ZW50X1R5cGVzXS54bWxQSwECLQAUAAYACAAAACEAOP0h/9YAAACUAQAACwAAAAAAAAAAAAAAAAAv&#10;AQAAX3JlbHMvLnJlbHNQSwECLQAUAAYACAAAACEAyF9ho9oCAABCBwAADgAAAAAAAAAAAAAAAAAu&#10;AgAAZHJzL2Uyb0RvYy54bWxQSwECLQAUAAYACAAAACEAUtw52+EAAAALAQAADwAAAAAAAAAAAAAA&#10;AAA0BQAAZHJzL2Rvd25yZXYueG1sUEsFBgAAAAAEAAQA8wAAAEIGAAAAAA==&#10;" path="m,l,305269r2614,48390l10275,400555r12433,45130l39642,488775r21159,40776l85914,567742r28792,35331l146905,635270r35331,28792l220426,689173r40777,21159l304292,727265r45129,12433l396316,747358r48387,2615l2330894,749973e" filled="f" strokecolor="#005496" strokeweight="2pt">
                <v:path arrowok="t"/>
                <w10:wrap anchorx="page"/>
              </v:shape>
            </w:pict>
          </mc:Fallback>
        </mc:AlternateContent>
      </w:r>
      <w:r>
        <w:rPr>
          <w:b/>
          <w:noProof/>
          <w:sz w:val="30"/>
        </w:rPr>
        <mc:AlternateContent>
          <mc:Choice Requires="wps">
            <w:drawing>
              <wp:anchor distT="0" distB="0" distL="0" distR="0" simplePos="0" relativeHeight="485462016" behindDoc="1" locked="0" layoutInCell="1" allowOverlap="1" wp14:anchorId="56AE757E" wp14:editId="56AE757F">
                <wp:simplePos x="0" y="0"/>
                <wp:positionH relativeFrom="page">
                  <wp:posOffset>4593205</wp:posOffset>
                </wp:positionH>
                <wp:positionV relativeFrom="paragraph">
                  <wp:posOffset>-263192</wp:posOffset>
                </wp:positionV>
                <wp:extent cx="2331085" cy="750570"/>
                <wp:effectExtent l="0" t="0" r="0" b="0"/>
                <wp:wrapNone/>
                <wp:docPr id="160" name="Graphic 16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2330894" y="749973"/>
                              </a:moveTo>
                              <a:lnTo>
                                <a:pt x="2330894" y="444677"/>
                              </a:lnTo>
                              <a:lnTo>
                                <a:pt x="2328280" y="396293"/>
                              </a:lnTo>
                              <a:lnTo>
                                <a:pt x="2320619" y="349401"/>
                              </a:lnTo>
                              <a:lnTo>
                                <a:pt x="2308185" y="304274"/>
                              </a:lnTo>
                              <a:lnTo>
                                <a:pt x="2291252" y="261188"/>
                              </a:lnTo>
                              <a:lnTo>
                                <a:pt x="2270092" y="220413"/>
                              </a:lnTo>
                              <a:lnTo>
                                <a:pt x="2244979" y="182225"/>
                              </a:lnTo>
                              <a:lnTo>
                                <a:pt x="2216187" y="146896"/>
                              </a:lnTo>
                              <a:lnTo>
                                <a:pt x="2183989" y="114699"/>
                              </a:lnTo>
                              <a:lnTo>
                                <a:pt x="2148658" y="85909"/>
                              </a:lnTo>
                              <a:lnTo>
                                <a:pt x="2110467" y="60798"/>
                              </a:lnTo>
                              <a:lnTo>
                                <a:pt x="2069691" y="39639"/>
                              </a:lnTo>
                              <a:lnTo>
                                <a:pt x="2026601" y="22707"/>
                              </a:lnTo>
                              <a:lnTo>
                                <a:pt x="1981473" y="10274"/>
                              </a:lnTo>
                              <a:lnTo>
                                <a:pt x="1934578" y="2614"/>
                              </a:lnTo>
                              <a:lnTo>
                                <a:pt x="1886191" y="0"/>
                              </a:lnTo>
                              <a:lnTo>
                                <a:pt x="0" y="0"/>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4B153886" id="Graphic 160" o:spid="_x0000_s1026" style="position:absolute;margin-left:361.65pt;margin-top:-20.7pt;width:183.55pt;height:59.1pt;z-index:-17854464;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Zis5gIAAFIHAAAOAAAAZHJzL2Uyb0RvYy54bWysVd1u2yAYvZ+0d0C+Xw0E/xA1qaZWnSZV&#10;W6V22jWxcWzNNh7QJH37fWDjtpsWS9NubDCH48N34HB5depadJDaNKrfROQCR0j2hSqbfr+Jvj3e&#10;fsgjZKzoS9GqXm6iZ2miq+37d5fHYS2pqlVbSo2ApDfr47CJamuHdRybopadMBdqkD0MVkp3wkJX&#10;7+NSiyOwd21MMU7jo9LloFUhjYGvN+NgtPX8VSUL+7WqjLSo3USgzfqn9s+de8bbS7HeazHUTTHJ&#10;EP+gohNNDz+dqW6EFehJN39QdU2hlVGVvShUF6uqagrp1wCrIfi31TzUYpB+LVAcM8xlMv+Ptvhy&#10;eBjutZNuhjtV/DBQkfg4mPU84jpmwpwq3TksCEcnX8XnuYryZFEBH+lqRXCeRKiAsSzBSebLHIt1&#10;mF08GftJKs8kDnfGji6UoSXq0CpOfWhq8NK52HoXbYTARR0hcHE3ujgI6+Y5ea6Jjq+k1LMSN9yp&#10;g3xUHmjdMkAxzjmLkBPMOM9WjhEEvwDb/m8TGGNplk0TAiy8h4mf5jSH7Qf8K55SHvgDLLxnOE4J&#10;H+GMM0wW2HFOXL0dO2Y0Y+fhlBOaUA+nKSF5vgDPMOYTnGJGFrRTxng2aic5pTRZYCcpyTMvhrA0&#10;5+l5OMlXPJ/YAc/5ApzlaQIJBJXJE46X0ASDlR6d4owv1AWnPOXEo8HT1QI3pmkKPjollGb4/H4h&#10;PCcMNqFDE7xkKOErlmTjKsHQ8+6D3bC1RiHhWIbdF97jLhy361sMHAl3tPzZmI8bfHx9oNven7yE&#10;YewT0ai2KW+btnXnzej97rrV6CBcHuOEzYa/gQ3a2Bth6hHnh2ajp3gaE8ll006Vz/caHSHEN5H5&#10;+SS0jFD7uYeUdIkfGjo0dqGhbXut/L3gowD++Xj6LvSA3O83kYVA+6JCBot1SCpXhBnrZvbq45NV&#10;VeNizEfnqGjqQHD7ek2XjLsZXvc96uUq3P4CAAD//wMAUEsDBBQABgAIAAAAIQAJTOFt4QAAAAsB&#10;AAAPAAAAZHJzL2Rvd25yZXYueG1sTI/BSsNAEIbvgu+wjOBF2k3akNaYTRGlUEQLrXrfZMckmJ2N&#10;2W2bvr3Tk95m+D/++SZfjbYTRxx860hBPI1AIFXOtFQr+HhfT5YgfNBkdOcIFZzRw6q4vsp1ZtyJ&#10;dnjch1pwCflMK2hC6DMpfdWg1X7qeiTOvtxgdeB1qKUZ9InLbSdnUZRKq1viC43u8anB6nt/sArS&#10;9o3il8Wm3Gx/zmv3+ezu4tdEqdub8fEBRMAx/MFw0Wd1KNipdAcyXnQKFrP5nFEFkyROQFyI6D7i&#10;qeQsXYIscvn/h+IXAAD//wMAUEsBAi0AFAAGAAgAAAAhALaDOJL+AAAA4QEAABMAAAAAAAAAAAAA&#10;AAAAAAAAAFtDb250ZW50X1R5cGVzXS54bWxQSwECLQAUAAYACAAAACEAOP0h/9YAAACUAQAACwAA&#10;AAAAAAAAAAAAAAAvAQAAX3JlbHMvLnJlbHNQSwECLQAUAAYACAAAACEAC3WYrOYCAABSBwAADgAA&#10;AAAAAAAAAAAAAAAuAgAAZHJzL2Uyb0RvYy54bWxQSwECLQAUAAYACAAAACEACUzhbeEAAAALAQAA&#10;DwAAAAAAAAAAAAAAAABABQAAZHJzL2Rvd25yZXYueG1sUEsFBgAAAAAEAAQA8wAAAE4GAAAAAA==&#10;" path="m2330894,749973r,-305296l2328280,396293r-7661,-46892l2308185,304274r-16933,-43086l2270092,220413r-25113,-38188l2216187,146896r-32198,-32197l2148658,85909,2110467,60798,2069691,39639,2026601,22707,1981473,10274,1934578,2614,1886191,,,e" filled="f" strokecolor="#005496" strokeweight="2pt">
                <v:path arrowok="t"/>
                <w10:wrap anchorx="page"/>
              </v:shape>
            </w:pict>
          </mc:Fallback>
        </mc:AlternateContent>
      </w:r>
      <w:r>
        <w:rPr>
          <w:b/>
          <w:color w:val="005496"/>
          <w:sz w:val="30"/>
        </w:rPr>
        <w:t>I feel better equipped to create more inclusive opportunities</w:t>
      </w:r>
      <w:r>
        <w:rPr>
          <w:b/>
          <w:color w:val="005496"/>
          <w:spacing w:val="-21"/>
          <w:sz w:val="30"/>
        </w:rPr>
        <w:t xml:space="preserve"> </w:t>
      </w:r>
      <w:r>
        <w:rPr>
          <w:b/>
          <w:color w:val="005496"/>
          <w:sz w:val="30"/>
        </w:rPr>
        <w:t>and</w:t>
      </w:r>
      <w:r>
        <w:rPr>
          <w:b/>
          <w:color w:val="005496"/>
          <w:spacing w:val="-20"/>
          <w:sz w:val="30"/>
        </w:rPr>
        <w:t xml:space="preserve"> </w:t>
      </w:r>
      <w:r>
        <w:rPr>
          <w:b/>
          <w:color w:val="005496"/>
          <w:sz w:val="30"/>
        </w:rPr>
        <w:t>foster workplaces where diversity can thrive.</w:t>
      </w:r>
    </w:p>
    <w:p w14:paraId="56AE6F14" w14:textId="77777777" w:rsidR="00F34A36" w:rsidRDefault="00842BCA">
      <w:pPr>
        <w:pStyle w:val="Heading9"/>
        <w:spacing w:before="89"/>
      </w:pPr>
      <w:r>
        <w:rPr>
          <w:noProof/>
        </w:rPr>
        <mc:AlternateContent>
          <mc:Choice Requires="wps">
            <w:drawing>
              <wp:anchor distT="0" distB="0" distL="0" distR="0" simplePos="0" relativeHeight="15757312" behindDoc="0" locked="0" layoutInCell="1" allowOverlap="1" wp14:anchorId="56AE7580" wp14:editId="56AE7581">
                <wp:simplePos x="0" y="0"/>
                <wp:positionH relativeFrom="page">
                  <wp:posOffset>6568552</wp:posOffset>
                </wp:positionH>
                <wp:positionV relativeFrom="paragraph">
                  <wp:posOffset>304682</wp:posOffset>
                </wp:positionV>
                <wp:extent cx="393700" cy="282575"/>
                <wp:effectExtent l="0" t="0" r="0" b="0"/>
                <wp:wrapNone/>
                <wp:docPr id="161" name="Graphic 16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97" y="0"/>
                              </a:moveTo>
                              <a:lnTo>
                                <a:pt x="37033" y="14846"/>
                              </a:lnTo>
                              <a:lnTo>
                                <a:pt x="6075" y="55111"/>
                              </a:lnTo>
                              <a:lnTo>
                                <a:pt x="0" y="88480"/>
                              </a:lnTo>
                              <a:lnTo>
                                <a:pt x="1162" y="103574"/>
                              </a:lnTo>
                              <a:lnTo>
                                <a:pt x="18605" y="143586"/>
                              </a:lnTo>
                              <a:lnTo>
                                <a:pt x="51348" y="170505"/>
                              </a:lnTo>
                              <a:lnTo>
                                <a:pt x="64414" y="175399"/>
                              </a:lnTo>
                              <a:lnTo>
                                <a:pt x="60833" y="191601"/>
                              </a:lnTo>
                              <a:lnTo>
                                <a:pt x="41516" y="239039"/>
                              </a:lnTo>
                              <a:lnTo>
                                <a:pt x="20579" y="275133"/>
                              </a:lnTo>
                              <a:lnTo>
                                <a:pt x="15748" y="282498"/>
                              </a:lnTo>
                              <a:lnTo>
                                <a:pt x="72999" y="282498"/>
                              </a:lnTo>
                              <a:lnTo>
                                <a:pt x="102121" y="244678"/>
                              </a:lnTo>
                              <a:lnTo>
                                <a:pt x="131857" y="197718"/>
                              </a:lnTo>
                              <a:lnTo>
                                <a:pt x="155755" y="146344"/>
                              </a:lnTo>
                              <a:lnTo>
                                <a:pt x="164617" y="94691"/>
                              </a:lnTo>
                              <a:lnTo>
                                <a:pt x="163048" y="72813"/>
                              </a:lnTo>
                              <a:lnTo>
                                <a:pt x="139560" y="24066"/>
                              </a:lnTo>
                              <a:lnTo>
                                <a:pt x="97558" y="1504"/>
                              </a:lnTo>
                              <a:lnTo>
                                <a:pt x="81597"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8"/>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6488F6D3" id="Graphic 161" o:spid="_x0000_s1026" style="position:absolute;margin-left:517.2pt;margin-top:24pt;width:31pt;height:22.25pt;z-index:15757312;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ZwVmg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rqqyyI4A0WdEP7xEgl+URiRmkonJrYzJ9zFaFQj8DkY5xxjP&#10;QiFWgJOSyViPQCCbyvdkEmNB0umI8orN2sRSoHQ+ZpTLea4cUwY6BRK4Qhy+S/nKp+f75BhjmE1g&#10;TpWaByOZI6awQPNxYJhjES0TqhCdt0wQr1QCV8CfztLAEK7kIBQkU3IWXBEFXoVoXAHGiGCCE5ox&#10;Uc2bxhRLnmoNq6rCC2gO2slJFJQtZFwwgZNtxYSaDzUWFE0RqYjEC9GjiotUpIQhMV9LCihPtcTR&#10;POMfhZcrre6Na1IRBi3/uqYpRmKqpaypn4maCIHEVNCLqiaUY5SCvKxrQqCKU20si5tQhNVEY1ne&#10;hFWCToW0rG8iEYXecqXAiYJSSzrE1aLCiVQyh29Z4gT6S1biFRpnSkDvjFJcFjlhrMotYVnlFJGc&#10;nCtkTinGPDVfOGZJ5lQgKVMLuULmVLJK5lwuyhz+roIl28syp4qgKfHLMqdCcpV9XJI5JYLLqTct&#10;6fxfxPhTocPP7/Ijh/XLUcGZvtu97/o+tANnH7Zve1scdRjsoKhUbksvYHGOSaNLGGK2Zvf02RYn&#10;mPY2pfv2qG1TFv0fA4xTIA6fFzYvtnlhff/WxAEydiLr/P35q7ZjMcJyU3qYfD6ZPKzpdZ5pgi8X&#10;bPhyML8/etN2YeCJ3BKj6QEmvDgmTdNoGCFfPkfU88x89w8AAAD//wMAUEsDBBQABgAIAAAAIQBV&#10;Fsy/3QAAAAsBAAAPAAAAZHJzL2Rvd25yZXYueG1sTI/BTsMwEETvSPyDtUjcqE0IpQ1xqgqpElfa&#10;Xri58ZJEtdchdpvA17M90ePMPs3OlKvJO3HGIXaBNDzOFAikOtiOGg373eZhASImQ9a4QKjhByOs&#10;qtub0hQ2jPSB521qBIdQLIyGNqW+kDLWLXoTZ6FH4ttXGLxJLIdG2sGMHO6dzJSaS2864g+t6fGt&#10;xfq4PXkN307hi3Xrz2mi32M2vtvNfpe0vr+b1q8gEk7pH4ZLfa4OFXc6hBPZKBxr9ZTnzGrIFzzq&#10;QqjlnJ2DhmX2DLIq5fWG6g8AAP//AwBQSwECLQAUAAYACAAAACEAtoM4kv4AAADhAQAAEwAAAAAA&#10;AAAAAAAAAAAAAAAAW0NvbnRlbnRfVHlwZXNdLnhtbFBLAQItABQABgAIAAAAIQA4/SH/1gAAAJQB&#10;AAALAAAAAAAAAAAAAAAAAC8BAABfcmVscy8ucmVsc1BLAQItABQABgAIAAAAIQDObZwVmgMAAHsL&#10;AAAOAAAAAAAAAAAAAAAAAC4CAABkcnMvZTJvRG9jLnhtbFBLAQItABQABgAIAAAAIQBVFsy/3QAA&#10;AAsBAAAPAAAAAAAAAAAAAAAAAPQFAABkcnMvZG93bnJldi54bWxQSwUGAAAAAAQABADzAAAA/gYA&#10;AAAA&#10;" path="m81597,l37033,14846,6075,55111,,88480r1162,15094l18605,143586r32743,26919l64414,175399r-3581,16202l41516,239039,20579,275133r-4831,7365l72999,282498r29122,-37820l131857,197718r23898,-51374l164617,94691,163048,72813,139560,24066,97558,1504,81597,xem310616,l266064,14846,235107,55111r-6076,33369l230194,103574r17443,40012l280380,170505r13066,4894l289864,191601r-19316,47438l249611,275133r-4832,7365l302031,282498r29121,-37820l360889,197718r23898,-51374l393649,94691,392080,72813,368592,24066,326585,1504,310616,xe" fillcolor="#005496" stroked="f">
                <v:path arrowok="t"/>
                <w10:wrap anchorx="page"/>
              </v:shape>
            </w:pict>
          </mc:Fallback>
        </mc:AlternateContent>
      </w:r>
      <w:r>
        <w:rPr>
          <w:color w:val="005496"/>
        </w:rPr>
        <w:t>Mentor</w:t>
      </w:r>
      <w:r>
        <w:rPr>
          <w:color w:val="005496"/>
          <w:spacing w:val="-5"/>
        </w:rPr>
        <w:t xml:space="preserve"> </w:t>
      </w:r>
      <w:r>
        <w:rPr>
          <w:color w:val="005496"/>
          <w:spacing w:val="-2"/>
        </w:rPr>
        <w:t>participant</w:t>
      </w:r>
    </w:p>
    <w:p w14:paraId="56AE6F15" w14:textId="77777777" w:rsidR="00F34A36" w:rsidRDefault="00F34A36">
      <w:pPr>
        <w:pStyle w:val="Heading9"/>
        <w:sectPr w:rsidR="00F34A36">
          <w:type w:val="continuous"/>
          <w:pgSz w:w="11910" w:h="16840"/>
          <w:pgMar w:top="740" w:right="850" w:bottom="280" w:left="708" w:header="0" w:footer="521" w:gutter="0"/>
          <w:cols w:num="2" w:space="720" w:equalWidth="0">
            <w:col w:w="4928" w:space="723"/>
            <w:col w:w="4701"/>
          </w:cols>
        </w:sectPr>
      </w:pPr>
    </w:p>
    <w:p w14:paraId="56AE6F16" w14:textId="77777777" w:rsidR="00F34A36" w:rsidRDefault="00F34A36">
      <w:pPr>
        <w:pStyle w:val="BodyText"/>
        <w:spacing w:before="2"/>
        <w:ind w:left="0"/>
        <w:rPr>
          <w:b/>
          <w:sz w:val="7"/>
        </w:rPr>
      </w:pPr>
    </w:p>
    <w:p w14:paraId="56AE6F17" w14:textId="77777777" w:rsidR="00F34A36" w:rsidRDefault="00842BCA">
      <w:pPr>
        <w:ind w:left="39"/>
        <w:rPr>
          <w:sz w:val="20"/>
        </w:rPr>
      </w:pPr>
      <w:r>
        <w:rPr>
          <w:noProof/>
          <w:sz w:val="20"/>
        </w:rPr>
        <w:drawing>
          <wp:inline distT="0" distB="0" distL="0" distR="0" wp14:anchorId="56AE7582" wp14:editId="56AE7583">
            <wp:extent cx="3003870" cy="1271016"/>
            <wp:effectExtent l="0" t="0" r="0" b="0"/>
            <wp:docPr id="162" name="Image 162" descr="Access to Enterprise - Supporting women in business logo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2" name="Image 162" descr="Access to Enterprise - Supporting women in business logo "/>
                    <pic:cNvPicPr/>
                  </pic:nvPicPr>
                  <pic:blipFill>
                    <a:blip r:embed="rId91" cstate="print"/>
                    <a:stretch>
                      <a:fillRect/>
                    </a:stretch>
                  </pic:blipFill>
                  <pic:spPr>
                    <a:xfrm>
                      <a:off x="0" y="0"/>
                      <a:ext cx="3003870" cy="1271016"/>
                    </a:xfrm>
                    <a:prstGeom prst="rect">
                      <a:avLst/>
                    </a:prstGeom>
                  </pic:spPr>
                </pic:pic>
              </a:graphicData>
            </a:graphic>
          </wp:inline>
        </w:drawing>
      </w:r>
    </w:p>
    <w:p w14:paraId="56AE6F18" w14:textId="77777777" w:rsidR="00F34A36" w:rsidRDefault="00842BCA">
      <w:pPr>
        <w:pStyle w:val="Heading6"/>
        <w:spacing w:before="274"/>
      </w:pPr>
      <w:bookmarkStart w:id="70" w:name="Access_to_Enterprise"/>
      <w:bookmarkEnd w:id="70"/>
      <w:r>
        <w:rPr>
          <w:color w:val="00884F"/>
        </w:rPr>
        <w:t>Access</w:t>
      </w:r>
      <w:r>
        <w:rPr>
          <w:color w:val="00884F"/>
          <w:spacing w:val="-3"/>
        </w:rPr>
        <w:t xml:space="preserve"> </w:t>
      </w:r>
      <w:r>
        <w:rPr>
          <w:color w:val="00884F"/>
        </w:rPr>
        <w:t>to</w:t>
      </w:r>
      <w:r>
        <w:rPr>
          <w:color w:val="00884F"/>
          <w:spacing w:val="-1"/>
        </w:rPr>
        <w:t xml:space="preserve"> </w:t>
      </w:r>
      <w:r>
        <w:rPr>
          <w:color w:val="00884F"/>
          <w:spacing w:val="-2"/>
        </w:rPr>
        <w:t>Enterprise</w:t>
      </w:r>
    </w:p>
    <w:p w14:paraId="56AE6F19" w14:textId="77777777" w:rsidR="00F34A36" w:rsidRDefault="00842BCA">
      <w:pPr>
        <w:pStyle w:val="BodyText"/>
        <w:spacing w:before="274" w:line="312" w:lineRule="auto"/>
      </w:pPr>
      <w:r>
        <w:t>PWDA also launched the Access to Enterprise program, supporting women, feminine-identifying and non-binary people with disability across New South Wales to build</w:t>
      </w:r>
      <w:r>
        <w:rPr>
          <w:spacing w:val="-11"/>
        </w:rPr>
        <w:t xml:space="preserve"> </w:t>
      </w:r>
      <w:r>
        <w:t>sustainable</w:t>
      </w:r>
      <w:r>
        <w:rPr>
          <w:spacing w:val="-11"/>
        </w:rPr>
        <w:t xml:space="preserve"> </w:t>
      </w:r>
      <w:r>
        <w:t>self-employment</w:t>
      </w:r>
      <w:r>
        <w:rPr>
          <w:spacing w:val="-11"/>
        </w:rPr>
        <w:t xml:space="preserve"> </w:t>
      </w:r>
      <w:r>
        <w:t>and</w:t>
      </w:r>
      <w:r>
        <w:rPr>
          <w:spacing w:val="-11"/>
        </w:rPr>
        <w:t xml:space="preserve"> </w:t>
      </w:r>
      <w:r>
        <w:t xml:space="preserve">small </w:t>
      </w:r>
      <w:r>
        <w:rPr>
          <w:spacing w:val="-2"/>
        </w:rPr>
        <w:t>businesses.</w:t>
      </w:r>
    </w:p>
    <w:p w14:paraId="56AE6F1A" w14:textId="77777777" w:rsidR="00F34A36" w:rsidRDefault="00842BCA">
      <w:pPr>
        <w:pStyle w:val="BodyText"/>
        <w:spacing w:before="235" w:line="312" w:lineRule="auto"/>
      </w:pPr>
      <w:r>
        <w:t>The first cohort combined accessible eLearning,</w:t>
      </w:r>
      <w:r>
        <w:rPr>
          <w:spacing w:val="-13"/>
        </w:rPr>
        <w:t xml:space="preserve"> </w:t>
      </w:r>
      <w:r>
        <w:t>facilitated</w:t>
      </w:r>
      <w:r>
        <w:rPr>
          <w:spacing w:val="-13"/>
        </w:rPr>
        <w:t xml:space="preserve"> </w:t>
      </w:r>
      <w:r>
        <w:t>workshops,</w:t>
      </w:r>
      <w:r>
        <w:rPr>
          <w:spacing w:val="-13"/>
        </w:rPr>
        <w:t xml:space="preserve"> </w:t>
      </w:r>
      <w:r>
        <w:t>mentoring and peer networking to build business capability and confidence. Developed through lived experience leadership and</w:t>
      </w:r>
    </w:p>
    <w:p w14:paraId="56AE6F1B" w14:textId="77777777" w:rsidR="00F34A36" w:rsidRDefault="00842BCA">
      <w:pPr>
        <w:pStyle w:val="BodyText"/>
        <w:spacing w:before="6" w:line="312" w:lineRule="auto"/>
      </w:pPr>
      <w:r>
        <w:t>an</w:t>
      </w:r>
      <w:r>
        <w:rPr>
          <w:spacing w:val="-11"/>
        </w:rPr>
        <w:t xml:space="preserve"> </w:t>
      </w:r>
      <w:r>
        <w:t>Expert</w:t>
      </w:r>
      <w:r>
        <w:rPr>
          <w:spacing w:val="-17"/>
        </w:rPr>
        <w:t xml:space="preserve"> </w:t>
      </w:r>
      <w:r>
        <w:t>Advisory</w:t>
      </w:r>
      <w:r>
        <w:rPr>
          <w:spacing w:val="-8"/>
        </w:rPr>
        <w:t xml:space="preserve"> </w:t>
      </w:r>
      <w:r>
        <w:t>Panel,</w:t>
      </w:r>
      <w:r>
        <w:rPr>
          <w:spacing w:val="-8"/>
        </w:rPr>
        <w:t xml:space="preserve"> </w:t>
      </w:r>
      <w:r>
        <w:t>the</w:t>
      </w:r>
      <w:r>
        <w:rPr>
          <w:spacing w:val="-8"/>
        </w:rPr>
        <w:t xml:space="preserve"> </w:t>
      </w:r>
      <w:r>
        <w:t>program responds to barriers experienced</w:t>
      </w:r>
    </w:p>
    <w:p w14:paraId="56AE6F1C" w14:textId="77777777" w:rsidR="00F34A36" w:rsidRDefault="00842BCA">
      <w:pPr>
        <w:pStyle w:val="BodyText"/>
        <w:spacing w:before="2" w:line="312" w:lineRule="auto"/>
        <w:ind w:right="124"/>
      </w:pPr>
      <w:r>
        <w:t>in mainstream entrepreneurship by recognising disability as a source of innovation, leadership and enterprise. While</w:t>
      </w:r>
      <w:r>
        <w:rPr>
          <w:spacing w:val="-7"/>
        </w:rPr>
        <w:t xml:space="preserve"> </w:t>
      </w:r>
      <w:r>
        <w:t>still</w:t>
      </w:r>
      <w:r>
        <w:rPr>
          <w:spacing w:val="-7"/>
        </w:rPr>
        <w:t xml:space="preserve"> </w:t>
      </w:r>
      <w:r>
        <w:t>in</w:t>
      </w:r>
      <w:r>
        <w:rPr>
          <w:spacing w:val="-7"/>
        </w:rPr>
        <w:t xml:space="preserve"> </w:t>
      </w:r>
      <w:r>
        <w:t>its</w:t>
      </w:r>
      <w:r>
        <w:rPr>
          <w:spacing w:val="-7"/>
        </w:rPr>
        <w:t xml:space="preserve"> </w:t>
      </w:r>
      <w:r>
        <w:t>first</w:t>
      </w:r>
      <w:r>
        <w:rPr>
          <w:spacing w:val="-7"/>
        </w:rPr>
        <w:t xml:space="preserve"> </w:t>
      </w:r>
      <w:r>
        <w:t>year,</w:t>
      </w:r>
      <w:r>
        <w:rPr>
          <w:spacing w:val="-7"/>
        </w:rPr>
        <w:t xml:space="preserve"> </w:t>
      </w:r>
      <w:r>
        <w:t>the</w:t>
      </w:r>
      <w:r>
        <w:rPr>
          <w:spacing w:val="-7"/>
        </w:rPr>
        <w:t xml:space="preserve"> </w:t>
      </w:r>
      <w:r>
        <w:t>program</w:t>
      </w:r>
      <w:r>
        <w:rPr>
          <w:spacing w:val="-7"/>
        </w:rPr>
        <w:t xml:space="preserve"> </w:t>
      </w:r>
      <w:r>
        <w:t>has already demonstrated strong demand</w:t>
      </w:r>
    </w:p>
    <w:p w14:paraId="56AE6F1D" w14:textId="77777777" w:rsidR="00F34A36" w:rsidRDefault="00842BCA">
      <w:pPr>
        <w:pStyle w:val="BodyText"/>
        <w:spacing w:before="6" w:line="312" w:lineRule="auto"/>
      </w:pPr>
      <w:r>
        <w:t>for disability-led business support and is laying</w:t>
      </w:r>
      <w:r>
        <w:rPr>
          <w:spacing w:val="-8"/>
        </w:rPr>
        <w:t xml:space="preserve"> </w:t>
      </w:r>
      <w:r>
        <w:t>the</w:t>
      </w:r>
      <w:r>
        <w:rPr>
          <w:spacing w:val="-8"/>
        </w:rPr>
        <w:t xml:space="preserve"> </w:t>
      </w:r>
      <w:r>
        <w:t>foundations</w:t>
      </w:r>
      <w:r>
        <w:rPr>
          <w:spacing w:val="-8"/>
        </w:rPr>
        <w:t xml:space="preserve"> </w:t>
      </w:r>
      <w:r>
        <w:t>for</w:t>
      </w:r>
      <w:r>
        <w:rPr>
          <w:spacing w:val="-8"/>
        </w:rPr>
        <w:t xml:space="preserve"> </w:t>
      </w:r>
      <w:r>
        <w:t>greater</w:t>
      </w:r>
      <w:r>
        <w:rPr>
          <w:spacing w:val="-8"/>
        </w:rPr>
        <w:t xml:space="preserve"> </w:t>
      </w:r>
      <w:r>
        <w:t xml:space="preserve">economic </w:t>
      </w:r>
      <w:r>
        <w:rPr>
          <w:spacing w:val="-2"/>
        </w:rPr>
        <w:t>participation.</w:t>
      </w:r>
    </w:p>
    <w:p w14:paraId="56AE6F1E" w14:textId="77777777" w:rsidR="00F34A36" w:rsidRDefault="00842BCA">
      <w:pPr>
        <w:pStyle w:val="Heading4"/>
        <w:spacing w:line="244" w:lineRule="auto"/>
        <w:ind w:left="61" w:right="264"/>
      </w:pPr>
      <w:r>
        <w:rPr>
          <w:b w:val="0"/>
        </w:rPr>
        <w:br w:type="column"/>
      </w:r>
      <w:bookmarkStart w:id="71" w:name="Strengthening_responses_to_domestic,_fam"/>
      <w:bookmarkEnd w:id="71"/>
      <w:r>
        <w:rPr>
          <w:color w:val="005496"/>
          <w:spacing w:val="-2"/>
        </w:rPr>
        <w:t xml:space="preserve">Strengthening </w:t>
      </w:r>
      <w:r>
        <w:rPr>
          <w:color w:val="005496"/>
        </w:rPr>
        <w:t>responses to domestic,</w:t>
      </w:r>
      <w:r>
        <w:rPr>
          <w:color w:val="005496"/>
          <w:spacing w:val="-17"/>
        </w:rPr>
        <w:t xml:space="preserve"> </w:t>
      </w:r>
      <w:r>
        <w:rPr>
          <w:color w:val="005496"/>
        </w:rPr>
        <w:t>family</w:t>
      </w:r>
      <w:r>
        <w:rPr>
          <w:color w:val="005496"/>
          <w:spacing w:val="-16"/>
        </w:rPr>
        <w:t xml:space="preserve"> </w:t>
      </w:r>
      <w:r>
        <w:rPr>
          <w:color w:val="005496"/>
        </w:rPr>
        <w:t>and sexual violence</w:t>
      </w:r>
    </w:p>
    <w:p w14:paraId="56AE6F1F" w14:textId="77777777" w:rsidR="00F34A36" w:rsidRDefault="00842BCA">
      <w:pPr>
        <w:pStyle w:val="BodyText"/>
        <w:spacing w:before="350" w:line="307" w:lineRule="auto"/>
        <w:ind w:left="61" w:right="264"/>
      </w:pPr>
      <w:r>
        <w:t>Throughout the year, PWDA</w:t>
      </w:r>
      <w:r>
        <w:rPr>
          <w:spacing w:val="-4"/>
        </w:rPr>
        <w:t xml:space="preserve"> </w:t>
      </w:r>
      <w:r>
        <w:t>continued to strengthen</w:t>
      </w:r>
      <w:r>
        <w:rPr>
          <w:spacing w:val="-3"/>
        </w:rPr>
        <w:t xml:space="preserve"> </w:t>
      </w:r>
      <w:r>
        <w:t>disability-inclusive</w:t>
      </w:r>
      <w:r>
        <w:rPr>
          <w:spacing w:val="-3"/>
        </w:rPr>
        <w:t xml:space="preserve"> </w:t>
      </w:r>
      <w:r>
        <w:t>approaches to</w:t>
      </w:r>
      <w:r>
        <w:rPr>
          <w:spacing w:val="-7"/>
        </w:rPr>
        <w:t xml:space="preserve"> </w:t>
      </w:r>
      <w:r>
        <w:t>preventing</w:t>
      </w:r>
      <w:r>
        <w:rPr>
          <w:spacing w:val="-7"/>
        </w:rPr>
        <w:t xml:space="preserve"> </w:t>
      </w:r>
      <w:r>
        <w:t>and</w:t>
      </w:r>
      <w:r>
        <w:rPr>
          <w:spacing w:val="-7"/>
        </w:rPr>
        <w:t xml:space="preserve"> </w:t>
      </w:r>
      <w:r>
        <w:t>responding</w:t>
      </w:r>
      <w:r>
        <w:rPr>
          <w:spacing w:val="-7"/>
        </w:rPr>
        <w:t xml:space="preserve"> </w:t>
      </w:r>
      <w:r>
        <w:t>to</w:t>
      </w:r>
      <w:r>
        <w:rPr>
          <w:spacing w:val="-7"/>
        </w:rPr>
        <w:t xml:space="preserve"> </w:t>
      </w:r>
      <w:r>
        <w:t>domestic, family and sexual violence through workforce development, community partnerships and accessible education.</w:t>
      </w:r>
    </w:p>
    <w:p w14:paraId="56AE6F20" w14:textId="77777777" w:rsidR="00F34A36" w:rsidRDefault="00F34A36">
      <w:pPr>
        <w:pStyle w:val="BodyText"/>
        <w:ind w:left="0"/>
        <w:rPr>
          <w:sz w:val="20"/>
        </w:rPr>
      </w:pPr>
    </w:p>
    <w:p w14:paraId="56AE6F21" w14:textId="77777777" w:rsidR="00F34A36" w:rsidRDefault="00F34A36">
      <w:pPr>
        <w:pStyle w:val="BodyText"/>
        <w:ind w:left="0"/>
        <w:rPr>
          <w:sz w:val="20"/>
        </w:rPr>
      </w:pPr>
    </w:p>
    <w:p w14:paraId="56AE6F22" w14:textId="77777777" w:rsidR="00F34A36" w:rsidRDefault="00842BCA">
      <w:pPr>
        <w:pStyle w:val="BodyText"/>
        <w:spacing w:before="57"/>
        <w:ind w:left="0"/>
        <w:rPr>
          <w:sz w:val="20"/>
        </w:rPr>
      </w:pPr>
      <w:r>
        <w:rPr>
          <w:noProof/>
          <w:sz w:val="20"/>
        </w:rPr>
        <w:drawing>
          <wp:anchor distT="0" distB="0" distL="0" distR="0" simplePos="0" relativeHeight="487617536" behindDoc="1" locked="0" layoutInCell="1" allowOverlap="1" wp14:anchorId="56AE7584" wp14:editId="56AE7585">
            <wp:simplePos x="0" y="0"/>
            <wp:positionH relativeFrom="page">
              <wp:posOffset>3909717</wp:posOffset>
            </wp:positionH>
            <wp:positionV relativeFrom="paragraph">
              <wp:posOffset>198036</wp:posOffset>
            </wp:positionV>
            <wp:extent cx="2412934" cy="987551"/>
            <wp:effectExtent l="0" t="0" r="0" b="0"/>
            <wp:wrapTopAndBottom/>
            <wp:docPr id="163" name="Image 163" descr="Building Access logo, with the tagline - to include people with disability.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3" name="Image 163" descr="Building Access logo, with the tagline - to include people with disability. "/>
                    <pic:cNvPicPr/>
                  </pic:nvPicPr>
                  <pic:blipFill>
                    <a:blip r:embed="rId92" cstate="print"/>
                    <a:stretch>
                      <a:fillRect/>
                    </a:stretch>
                  </pic:blipFill>
                  <pic:spPr>
                    <a:xfrm>
                      <a:off x="0" y="0"/>
                      <a:ext cx="2412934" cy="987551"/>
                    </a:xfrm>
                    <a:prstGeom prst="rect">
                      <a:avLst/>
                    </a:prstGeom>
                  </pic:spPr>
                </pic:pic>
              </a:graphicData>
            </a:graphic>
          </wp:anchor>
        </w:drawing>
      </w:r>
    </w:p>
    <w:p w14:paraId="56AE6F23" w14:textId="77777777" w:rsidR="00F34A36" w:rsidRDefault="00F34A36">
      <w:pPr>
        <w:pStyle w:val="BodyText"/>
        <w:spacing w:before="227"/>
        <w:ind w:left="0"/>
      </w:pPr>
    </w:p>
    <w:p w14:paraId="56AE6F24" w14:textId="77777777" w:rsidR="00F34A36" w:rsidRDefault="00842BCA">
      <w:pPr>
        <w:pStyle w:val="Heading6"/>
        <w:ind w:left="61"/>
      </w:pPr>
      <w:bookmarkStart w:id="72" w:name="Building_Access"/>
      <w:bookmarkEnd w:id="72"/>
      <w:r>
        <w:rPr>
          <w:color w:val="00884F"/>
        </w:rPr>
        <w:t>Building</w:t>
      </w:r>
      <w:r>
        <w:rPr>
          <w:color w:val="00884F"/>
          <w:spacing w:val="-8"/>
        </w:rPr>
        <w:t xml:space="preserve"> </w:t>
      </w:r>
      <w:r>
        <w:rPr>
          <w:color w:val="00884F"/>
          <w:spacing w:val="-2"/>
        </w:rPr>
        <w:t>Access</w:t>
      </w:r>
    </w:p>
    <w:p w14:paraId="56AE6F25" w14:textId="77777777" w:rsidR="00F34A36" w:rsidRDefault="00842BCA">
      <w:pPr>
        <w:pStyle w:val="BodyText"/>
        <w:spacing w:before="265" w:line="304" w:lineRule="auto"/>
        <w:ind w:left="61" w:right="298"/>
      </w:pPr>
      <w:r>
        <w:t>Since 2017, the Building Access project has worked with domestic and family violence</w:t>
      </w:r>
      <w:r>
        <w:rPr>
          <w:spacing w:val="-7"/>
        </w:rPr>
        <w:t xml:space="preserve"> </w:t>
      </w:r>
      <w:r>
        <w:t>services</w:t>
      </w:r>
      <w:r>
        <w:rPr>
          <w:spacing w:val="-7"/>
        </w:rPr>
        <w:t xml:space="preserve"> </w:t>
      </w:r>
      <w:r>
        <w:t>across</w:t>
      </w:r>
      <w:r>
        <w:rPr>
          <w:spacing w:val="-7"/>
        </w:rPr>
        <w:t xml:space="preserve"> </w:t>
      </w:r>
      <w:r>
        <w:t>New</w:t>
      </w:r>
      <w:r>
        <w:rPr>
          <w:spacing w:val="-7"/>
        </w:rPr>
        <w:t xml:space="preserve"> </w:t>
      </w:r>
      <w:r>
        <w:t>South</w:t>
      </w:r>
      <w:r>
        <w:rPr>
          <w:spacing w:val="-7"/>
        </w:rPr>
        <w:t xml:space="preserve"> </w:t>
      </w:r>
      <w:r>
        <w:t>Wales to strengthen their ability to provide safe, accessible</w:t>
      </w:r>
      <w:r>
        <w:rPr>
          <w:spacing w:val="-7"/>
        </w:rPr>
        <w:t xml:space="preserve"> </w:t>
      </w:r>
      <w:r>
        <w:t>and</w:t>
      </w:r>
      <w:r>
        <w:rPr>
          <w:spacing w:val="-7"/>
        </w:rPr>
        <w:t xml:space="preserve"> </w:t>
      </w:r>
      <w:r>
        <w:t>inclusive</w:t>
      </w:r>
      <w:r>
        <w:rPr>
          <w:spacing w:val="-7"/>
        </w:rPr>
        <w:t xml:space="preserve"> </w:t>
      </w:r>
      <w:r>
        <w:t>support</w:t>
      </w:r>
      <w:r>
        <w:rPr>
          <w:spacing w:val="-7"/>
        </w:rPr>
        <w:t xml:space="preserve"> </w:t>
      </w:r>
      <w:r>
        <w:t>for</w:t>
      </w:r>
      <w:r>
        <w:rPr>
          <w:spacing w:val="-7"/>
        </w:rPr>
        <w:t xml:space="preserve"> </w:t>
      </w:r>
      <w:r>
        <w:t>people with disability. During 2025–26, the project entered a new phase, redesigning its training and resources in response</w:t>
      </w:r>
    </w:p>
    <w:p w14:paraId="56AE6F26" w14:textId="77777777" w:rsidR="00F34A36" w:rsidRDefault="00842BCA">
      <w:pPr>
        <w:pStyle w:val="BodyText"/>
        <w:spacing w:line="271" w:lineRule="exact"/>
        <w:ind w:left="61"/>
      </w:pPr>
      <w:r>
        <w:t>to</w:t>
      </w:r>
      <w:r>
        <w:rPr>
          <w:spacing w:val="-3"/>
        </w:rPr>
        <w:t xml:space="preserve"> </w:t>
      </w:r>
      <w:r>
        <w:t>evaluation</w:t>
      </w:r>
      <w:r>
        <w:rPr>
          <w:spacing w:val="-3"/>
        </w:rPr>
        <w:t xml:space="preserve"> </w:t>
      </w:r>
      <w:r>
        <w:t>findings</w:t>
      </w:r>
      <w:r>
        <w:rPr>
          <w:spacing w:val="-3"/>
        </w:rPr>
        <w:t xml:space="preserve"> </w:t>
      </w:r>
      <w:r>
        <w:t>and</w:t>
      </w:r>
      <w:r>
        <w:rPr>
          <w:spacing w:val="-3"/>
        </w:rPr>
        <w:t xml:space="preserve"> </w:t>
      </w:r>
      <w:r>
        <w:rPr>
          <w:spacing w:val="-2"/>
        </w:rPr>
        <w:t>extensive</w:t>
      </w:r>
    </w:p>
    <w:p w14:paraId="56AE6F27" w14:textId="77777777" w:rsidR="00F34A36" w:rsidRDefault="00842BCA">
      <w:pPr>
        <w:pStyle w:val="BodyText"/>
        <w:spacing w:before="74" w:line="304" w:lineRule="auto"/>
        <w:ind w:left="61" w:right="298"/>
      </w:pPr>
      <w:r>
        <w:t>co-design with people with disability, frontline practitioners and subject matter experts. The updated model will provide more flexible learning opportunities and support organisations to embed disability inclusion</w:t>
      </w:r>
      <w:r>
        <w:rPr>
          <w:spacing w:val="-9"/>
        </w:rPr>
        <w:t xml:space="preserve"> </w:t>
      </w:r>
      <w:r>
        <w:t>into</w:t>
      </w:r>
      <w:r>
        <w:rPr>
          <w:spacing w:val="-9"/>
        </w:rPr>
        <w:t xml:space="preserve"> </w:t>
      </w:r>
      <w:r>
        <w:t>everyday</w:t>
      </w:r>
      <w:r>
        <w:rPr>
          <w:spacing w:val="-9"/>
        </w:rPr>
        <w:t xml:space="preserve"> </w:t>
      </w:r>
      <w:r>
        <w:t>practice,</w:t>
      </w:r>
      <w:r>
        <w:rPr>
          <w:spacing w:val="-9"/>
        </w:rPr>
        <w:t xml:space="preserve"> </w:t>
      </w:r>
      <w:r>
        <w:t>extending the project’s impact across the domestic and family violence sector.</w:t>
      </w:r>
    </w:p>
    <w:p w14:paraId="56AE6F28" w14:textId="77777777" w:rsidR="00F34A36" w:rsidRDefault="00F34A36">
      <w:pPr>
        <w:pStyle w:val="BodyText"/>
        <w:spacing w:line="304" w:lineRule="auto"/>
        <w:sectPr w:rsidR="00F34A36">
          <w:pgSz w:w="11910" w:h="16840"/>
          <w:pgMar w:top="1600" w:right="850" w:bottom="720" w:left="708" w:header="0" w:footer="531" w:gutter="0"/>
          <w:cols w:num="2" w:space="720" w:equalWidth="0">
            <w:col w:w="5019" w:space="391"/>
            <w:col w:w="4942"/>
          </w:cols>
        </w:sectPr>
      </w:pPr>
    </w:p>
    <w:p w14:paraId="56AE6F29" w14:textId="77777777" w:rsidR="00F34A36" w:rsidRDefault="00842BCA">
      <w:pPr>
        <w:ind w:left="312"/>
        <w:rPr>
          <w:sz w:val="20"/>
        </w:rPr>
      </w:pPr>
      <w:r>
        <w:rPr>
          <w:noProof/>
          <w:sz w:val="20"/>
        </w:rPr>
        <w:lastRenderedPageBreak/>
        <w:drawing>
          <wp:inline distT="0" distB="0" distL="0" distR="0" wp14:anchorId="56AE7586" wp14:editId="56AE7587">
            <wp:extent cx="2879260" cy="960120"/>
            <wp:effectExtent l="0" t="0" r="0" b="0"/>
            <wp:docPr id="164" name="Image 164" descr="Healthy Relationships logo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4" name="Image 164" descr="Healthy Relationships logo "/>
                    <pic:cNvPicPr/>
                  </pic:nvPicPr>
                  <pic:blipFill>
                    <a:blip r:embed="rId93" cstate="print"/>
                    <a:stretch>
                      <a:fillRect/>
                    </a:stretch>
                  </pic:blipFill>
                  <pic:spPr>
                    <a:xfrm>
                      <a:off x="0" y="0"/>
                      <a:ext cx="2879260" cy="960120"/>
                    </a:xfrm>
                    <a:prstGeom prst="rect">
                      <a:avLst/>
                    </a:prstGeom>
                  </pic:spPr>
                </pic:pic>
              </a:graphicData>
            </a:graphic>
          </wp:inline>
        </w:drawing>
      </w:r>
    </w:p>
    <w:p w14:paraId="56AE6F2A" w14:textId="77777777" w:rsidR="00F34A36" w:rsidRDefault="00F34A36">
      <w:pPr>
        <w:pStyle w:val="BodyText"/>
        <w:ind w:left="0"/>
        <w:rPr>
          <w:sz w:val="12"/>
        </w:rPr>
      </w:pPr>
    </w:p>
    <w:p w14:paraId="56AE6F2B" w14:textId="77777777" w:rsidR="00F34A36" w:rsidRDefault="00F34A36">
      <w:pPr>
        <w:pStyle w:val="BodyText"/>
        <w:rPr>
          <w:sz w:val="12"/>
        </w:rPr>
        <w:sectPr w:rsidR="00F34A36">
          <w:pgSz w:w="11910" w:h="16840"/>
          <w:pgMar w:top="1680" w:right="850" w:bottom="720" w:left="708" w:header="0" w:footer="521" w:gutter="0"/>
          <w:cols w:space="720"/>
        </w:sectPr>
      </w:pPr>
    </w:p>
    <w:p w14:paraId="56AE6F2C" w14:textId="77777777" w:rsidR="00F34A36" w:rsidRDefault="00842BCA">
      <w:pPr>
        <w:pStyle w:val="Heading6"/>
        <w:spacing w:before="34"/>
      </w:pPr>
      <w:bookmarkStart w:id="73" w:name="Healthy_Relationships"/>
      <w:bookmarkEnd w:id="73"/>
      <w:r>
        <w:rPr>
          <w:color w:val="00884F"/>
        </w:rPr>
        <w:t xml:space="preserve">Healthy </w:t>
      </w:r>
      <w:r>
        <w:rPr>
          <w:color w:val="00884F"/>
          <w:spacing w:val="-2"/>
        </w:rPr>
        <w:t>Relationships</w:t>
      </w:r>
    </w:p>
    <w:p w14:paraId="56AE6F2D" w14:textId="77777777" w:rsidR="00F34A36" w:rsidRDefault="00842BCA">
      <w:pPr>
        <w:pStyle w:val="BodyText"/>
        <w:spacing w:before="274" w:line="312" w:lineRule="auto"/>
      </w:pPr>
      <w:r>
        <w:t>PWDA commenced the Healthy Relationships</w:t>
      </w:r>
      <w:r>
        <w:rPr>
          <w:spacing w:val="-10"/>
        </w:rPr>
        <w:t xml:space="preserve"> </w:t>
      </w:r>
      <w:r>
        <w:t>project,</w:t>
      </w:r>
      <w:r>
        <w:rPr>
          <w:spacing w:val="-10"/>
        </w:rPr>
        <w:t xml:space="preserve"> </w:t>
      </w:r>
      <w:r>
        <w:t>a</w:t>
      </w:r>
      <w:r>
        <w:rPr>
          <w:spacing w:val="-10"/>
        </w:rPr>
        <w:t xml:space="preserve"> </w:t>
      </w:r>
      <w:r>
        <w:t>three-year</w:t>
      </w:r>
      <w:r>
        <w:rPr>
          <w:spacing w:val="-10"/>
        </w:rPr>
        <w:t xml:space="preserve"> </w:t>
      </w:r>
      <w:r>
        <w:t>initiative that will support people with intellectual disability to build the knowledge and</w:t>
      </w:r>
    </w:p>
    <w:p w14:paraId="56AE6F2E" w14:textId="77777777" w:rsidR="00F34A36" w:rsidRDefault="00842BCA">
      <w:pPr>
        <w:pStyle w:val="BodyText"/>
        <w:spacing w:before="5" w:line="312" w:lineRule="auto"/>
        <w:ind w:right="234"/>
      </w:pPr>
      <w:r>
        <w:t>skills to recognise and develop safe, respectful relationships. Co-designed</w:t>
      </w:r>
      <w:r>
        <w:rPr>
          <w:spacing w:val="40"/>
        </w:rPr>
        <w:t xml:space="preserve"> </w:t>
      </w:r>
      <w:r>
        <w:t>with people with disability, the project is developing accessible workshops, Easy Read resources and eLearning focused on consent, boundaries, respectful relationships</w:t>
      </w:r>
      <w:r>
        <w:rPr>
          <w:spacing w:val="-5"/>
        </w:rPr>
        <w:t xml:space="preserve"> </w:t>
      </w:r>
      <w:r>
        <w:t>and</w:t>
      </w:r>
      <w:r>
        <w:rPr>
          <w:spacing w:val="-5"/>
        </w:rPr>
        <w:t xml:space="preserve"> </w:t>
      </w:r>
      <w:r>
        <w:t>online</w:t>
      </w:r>
      <w:r>
        <w:rPr>
          <w:spacing w:val="-5"/>
        </w:rPr>
        <w:t xml:space="preserve"> </w:t>
      </w:r>
      <w:r>
        <w:t>safety.</w:t>
      </w:r>
      <w:r>
        <w:rPr>
          <w:spacing w:val="-10"/>
        </w:rPr>
        <w:t xml:space="preserve"> </w:t>
      </w:r>
      <w:r>
        <w:t>Together, these resources will form a sustainable primary</w:t>
      </w:r>
      <w:r>
        <w:rPr>
          <w:spacing w:val="-10"/>
        </w:rPr>
        <w:t xml:space="preserve"> </w:t>
      </w:r>
      <w:r>
        <w:t>prevention</w:t>
      </w:r>
      <w:r>
        <w:rPr>
          <w:spacing w:val="-10"/>
        </w:rPr>
        <w:t xml:space="preserve"> </w:t>
      </w:r>
      <w:r>
        <w:t>program</w:t>
      </w:r>
      <w:r>
        <w:rPr>
          <w:spacing w:val="-10"/>
        </w:rPr>
        <w:t xml:space="preserve"> </w:t>
      </w:r>
      <w:r>
        <w:t>that</w:t>
      </w:r>
      <w:r>
        <w:rPr>
          <w:spacing w:val="-10"/>
        </w:rPr>
        <w:t xml:space="preserve"> </w:t>
      </w:r>
      <w:r>
        <w:t>supports people with disability to make informed choices and build healthy relationships.</w:t>
      </w:r>
    </w:p>
    <w:p w14:paraId="56AE6F2F" w14:textId="77777777" w:rsidR="00F34A36" w:rsidRDefault="00F34A36">
      <w:pPr>
        <w:pStyle w:val="BodyText"/>
        <w:spacing w:before="67"/>
        <w:ind w:left="0"/>
      </w:pPr>
    </w:p>
    <w:p w14:paraId="56AE6F30" w14:textId="77777777" w:rsidR="00F34A36" w:rsidRDefault="00842BCA">
      <w:pPr>
        <w:pStyle w:val="Heading6"/>
      </w:pPr>
      <w:bookmarkStart w:id="74" w:name="Remote_Reach"/>
      <w:bookmarkEnd w:id="74"/>
      <w:r>
        <w:rPr>
          <w:color w:val="00884F"/>
        </w:rPr>
        <w:t>Remote</w:t>
      </w:r>
      <w:r>
        <w:rPr>
          <w:color w:val="00884F"/>
          <w:spacing w:val="-6"/>
        </w:rPr>
        <w:t xml:space="preserve"> </w:t>
      </w:r>
      <w:r>
        <w:rPr>
          <w:color w:val="00884F"/>
          <w:spacing w:val="-2"/>
        </w:rPr>
        <w:t>Reach</w:t>
      </w:r>
    </w:p>
    <w:p w14:paraId="56AE6F31" w14:textId="77777777" w:rsidR="00F34A36" w:rsidRDefault="00842BCA">
      <w:pPr>
        <w:pStyle w:val="BodyText"/>
        <w:spacing w:before="275" w:line="312" w:lineRule="auto"/>
        <w:ind w:right="57"/>
      </w:pPr>
      <w:r>
        <w:t>Working in partnership with Maranguka and</w:t>
      </w:r>
      <w:r>
        <w:rPr>
          <w:spacing w:val="-12"/>
        </w:rPr>
        <w:t xml:space="preserve"> </w:t>
      </w:r>
      <w:r>
        <w:t>the</w:t>
      </w:r>
      <w:r>
        <w:rPr>
          <w:spacing w:val="-12"/>
        </w:rPr>
        <w:t xml:space="preserve"> </w:t>
      </w:r>
      <w:r>
        <w:t>Bourke</w:t>
      </w:r>
      <w:r>
        <w:rPr>
          <w:spacing w:val="-12"/>
        </w:rPr>
        <w:t xml:space="preserve"> </w:t>
      </w:r>
      <w:r>
        <w:t>community,</w:t>
      </w:r>
      <w:r>
        <w:rPr>
          <w:spacing w:val="-12"/>
        </w:rPr>
        <w:t xml:space="preserve"> </w:t>
      </w:r>
      <w:r>
        <w:t>Remote</w:t>
      </w:r>
      <w:r>
        <w:rPr>
          <w:spacing w:val="-12"/>
        </w:rPr>
        <w:t xml:space="preserve"> </w:t>
      </w:r>
      <w:r>
        <w:t>Reach strengthened</w:t>
      </w:r>
      <w:r>
        <w:rPr>
          <w:spacing w:val="-15"/>
        </w:rPr>
        <w:t xml:space="preserve"> </w:t>
      </w:r>
      <w:r>
        <w:t>disability-inclusive</w:t>
      </w:r>
      <w:r>
        <w:rPr>
          <w:spacing w:val="-15"/>
        </w:rPr>
        <w:t xml:space="preserve"> </w:t>
      </w:r>
      <w:r>
        <w:t>responses to domestic, family and sexual violence</w:t>
      </w:r>
    </w:p>
    <w:p w14:paraId="56AE6F32" w14:textId="77777777" w:rsidR="00F34A36" w:rsidRDefault="00842BCA">
      <w:pPr>
        <w:pStyle w:val="BodyText"/>
        <w:spacing w:before="5" w:line="312" w:lineRule="auto"/>
        <w:ind w:right="20"/>
      </w:pPr>
      <w:r>
        <w:t>for Aboriginal and Torres Strait Islander women and children. Through community consultation and co-design, the project established the foundations for a</w:t>
      </w:r>
      <w:r>
        <w:rPr>
          <w:spacing w:val="80"/>
        </w:rPr>
        <w:t xml:space="preserve"> </w:t>
      </w:r>
      <w:r>
        <w:t>long-term partnership focused on accessibility, workforce</w:t>
      </w:r>
      <w:r>
        <w:rPr>
          <w:spacing w:val="-19"/>
        </w:rPr>
        <w:t xml:space="preserve"> </w:t>
      </w:r>
      <w:r>
        <w:t>capability,</w:t>
      </w:r>
      <w:r>
        <w:rPr>
          <w:spacing w:val="-17"/>
        </w:rPr>
        <w:t xml:space="preserve"> </w:t>
      </w:r>
      <w:r>
        <w:t>community</w:t>
      </w:r>
      <w:r>
        <w:rPr>
          <w:spacing w:val="-16"/>
        </w:rPr>
        <w:t xml:space="preserve"> </w:t>
      </w:r>
      <w:r>
        <w:t>leadership and sustainable systems change.</w:t>
      </w:r>
    </w:p>
    <w:p w14:paraId="56AE6F33" w14:textId="77777777" w:rsidR="00F34A36" w:rsidRDefault="00842BCA">
      <w:pPr>
        <w:pStyle w:val="BodyText"/>
        <w:ind w:left="0"/>
      </w:pPr>
      <w:r>
        <w:br w:type="column"/>
      </w:r>
    </w:p>
    <w:p w14:paraId="56AE6F34" w14:textId="77777777" w:rsidR="00F34A36" w:rsidRDefault="00F34A36">
      <w:pPr>
        <w:pStyle w:val="BodyText"/>
        <w:ind w:left="0"/>
      </w:pPr>
    </w:p>
    <w:p w14:paraId="56AE6F35" w14:textId="77777777" w:rsidR="00F34A36" w:rsidRDefault="00F34A36">
      <w:pPr>
        <w:pStyle w:val="BodyText"/>
        <w:ind w:left="0"/>
      </w:pPr>
    </w:p>
    <w:p w14:paraId="56AE6F36" w14:textId="77777777" w:rsidR="00F34A36" w:rsidRDefault="00F34A36">
      <w:pPr>
        <w:pStyle w:val="BodyText"/>
        <w:ind w:left="0"/>
      </w:pPr>
    </w:p>
    <w:p w14:paraId="56AE6F37" w14:textId="77777777" w:rsidR="00F34A36" w:rsidRDefault="00F34A36">
      <w:pPr>
        <w:pStyle w:val="BodyText"/>
        <w:ind w:left="0"/>
      </w:pPr>
    </w:p>
    <w:p w14:paraId="56AE6F38" w14:textId="77777777" w:rsidR="00F34A36" w:rsidRDefault="00F34A36">
      <w:pPr>
        <w:pStyle w:val="BodyText"/>
        <w:ind w:left="0"/>
      </w:pPr>
    </w:p>
    <w:p w14:paraId="56AE6F39" w14:textId="77777777" w:rsidR="00F34A36" w:rsidRDefault="00F34A36">
      <w:pPr>
        <w:pStyle w:val="BodyText"/>
        <w:ind w:left="0"/>
      </w:pPr>
    </w:p>
    <w:p w14:paraId="56AE6F3A" w14:textId="77777777" w:rsidR="00F34A36" w:rsidRDefault="00F34A36">
      <w:pPr>
        <w:pStyle w:val="BodyText"/>
        <w:ind w:left="0"/>
      </w:pPr>
    </w:p>
    <w:p w14:paraId="56AE6F3B" w14:textId="77777777" w:rsidR="00F34A36" w:rsidRDefault="00F34A36">
      <w:pPr>
        <w:pStyle w:val="BodyText"/>
        <w:ind w:left="0"/>
      </w:pPr>
    </w:p>
    <w:p w14:paraId="56AE6F3C" w14:textId="77777777" w:rsidR="00F34A36" w:rsidRDefault="00F34A36">
      <w:pPr>
        <w:pStyle w:val="BodyText"/>
        <w:ind w:left="0"/>
      </w:pPr>
    </w:p>
    <w:p w14:paraId="56AE6F3D" w14:textId="77777777" w:rsidR="00F34A36" w:rsidRDefault="00F34A36">
      <w:pPr>
        <w:pStyle w:val="BodyText"/>
        <w:ind w:left="0"/>
      </w:pPr>
    </w:p>
    <w:p w14:paraId="56AE6F3E" w14:textId="77777777" w:rsidR="00F34A36" w:rsidRDefault="00F34A36">
      <w:pPr>
        <w:pStyle w:val="BodyText"/>
        <w:ind w:left="0"/>
      </w:pPr>
    </w:p>
    <w:p w14:paraId="56AE6F3F" w14:textId="77777777" w:rsidR="00F34A36" w:rsidRDefault="00F34A36">
      <w:pPr>
        <w:pStyle w:val="BodyText"/>
        <w:ind w:left="0"/>
      </w:pPr>
    </w:p>
    <w:p w14:paraId="56AE6F40" w14:textId="77777777" w:rsidR="00F34A36" w:rsidRDefault="00F34A36">
      <w:pPr>
        <w:pStyle w:val="BodyText"/>
        <w:ind w:left="0"/>
      </w:pPr>
    </w:p>
    <w:p w14:paraId="56AE6F41" w14:textId="77777777" w:rsidR="00F34A36" w:rsidRDefault="00F34A36">
      <w:pPr>
        <w:pStyle w:val="BodyText"/>
        <w:ind w:left="0"/>
      </w:pPr>
    </w:p>
    <w:p w14:paraId="56AE6F42" w14:textId="77777777" w:rsidR="00F34A36" w:rsidRDefault="00F34A36">
      <w:pPr>
        <w:pStyle w:val="BodyText"/>
        <w:ind w:left="0"/>
      </w:pPr>
    </w:p>
    <w:p w14:paraId="56AE6F43" w14:textId="77777777" w:rsidR="00F34A36" w:rsidRDefault="00F34A36">
      <w:pPr>
        <w:pStyle w:val="BodyText"/>
        <w:spacing w:before="143"/>
        <w:ind w:left="0"/>
      </w:pPr>
    </w:p>
    <w:p w14:paraId="56AE6F44" w14:textId="77777777" w:rsidR="00F34A36" w:rsidRDefault="00842BCA">
      <w:pPr>
        <w:pStyle w:val="BodyText"/>
        <w:ind w:left="468"/>
      </w:pPr>
      <w:r>
        <w:rPr>
          <w:color w:val="005496"/>
        </w:rPr>
        <w:t>Maranguka</w:t>
      </w:r>
      <w:r>
        <w:rPr>
          <w:color w:val="005496"/>
          <w:spacing w:val="-7"/>
        </w:rPr>
        <w:t xml:space="preserve"> </w:t>
      </w:r>
      <w:r>
        <w:rPr>
          <w:color w:val="005496"/>
        </w:rPr>
        <w:t>and</w:t>
      </w:r>
      <w:r>
        <w:rPr>
          <w:color w:val="005496"/>
          <w:spacing w:val="-5"/>
        </w:rPr>
        <w:t xml:space="preserve"> </w:t>
      </w:r>
      <w:r>
        <w:rPr>
          <w:color w:val="005496"/>
        </w:rPr>
        <w:t>PWDA</w:t>
      </w:r>
      <w:r>
        <w:rPr>
          <w:color w:val="005496"/>
          <w:spacing w:val="-17"/>
        </w:rPr>
        <w:t xml:space="preserve"> </w:t>
      </w:r>
      <w:r>
        <w:rPr>
          <w:color w:val="005496"/>
        </w:rPr>
        <w:t>co-design</w:t>
      </w:r>
      <w:r>
        <w:rPr>
          <w:color w:val="005496"/>
          <w:spacing w:val="-4"/>
        </w:rPr>
        <w:t xml:space="preserve"> </w:t>
      </w:r>
      <w:r>
        <w:rPr>
          <w:color w:val="005496"/>
          <w:spacing w:val="-2"/>
        </w:rPr>
        <w:t>sessions</w:t>
      </w:r>
    </w:p>
    <w:p w14:paraId="56AE6F45" w14:textId="77777777" w:rsidR="00F34A36" w:rsidRDefault="00842BCA">
      <w:pPr>
        <w:pStyle w:val="BodyText"/>
        <w:spacing w:before="84"/>
        <w:ind w:left="0" w:right="168"/>
        <w:jc w:val="right"/>
      </w:pPr>
      <w:r>
        <w:rPr>
          <w:noProof/>
        </w:rPr>
        <w:drawing>
          <wp:anchor distT="0" distB="0" distL="0" distR="0" simplePos="0" relativeHeight="15759360" behindDoc="0" locked="0" layoutInCell="1" allowOverlap="1" wp14:anchorId="56AE7588" wp14:editId="56AE7589">
            <wp:simplePos x="0" y="0"/>
            <wp:positionH relativeFrom="page">
              <wp:posOffset>3923999</wp:posOffset>
            </wp:positionH>
            <wp:positionV relativeFrom="paragraph">
              <wp:posOffset>-4291054</wp:posOffset>
            </wp:positionV>
            <wp:extent cx="2987999" cy="4040025"/>
            <wp:effectExtent l="0" t="0" r="0" b="0"/>
            <wp:wrapNone/>
            <wp:docPr id="165" name="Image 165" descr="Participants sit at tables facing a projector screen during a Maranguka and PWDA co-design session in Bourke, NSW."/>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5" name="Image 165" descr="Participants sit at tables facing a projector screen during a Maranguka and PWDA co-design session in Bourke, NSW."/>
                    <pic:cNvPicPr/>
                  </pic:nvPicPr>
                  <pic:blipFill>
                    <a:blip r:embed="rId94" cstate="print"/>
                    <a:stretch>
                      <a:fillRect/>
                    </a:stretch>
                  </pic:blipFill>
                  <pic:spPr>
                    <a:xfrm>
                      <a:off x="0" y="0"/>
                      <a:ext cx="2987999" cy="4040025"/>
                    </a:xfrm>
                    <a:prstGeom prst="rect">
                      <a:avLst/>
                    </a:prstGeom>
                  </pic:spPr>
                </pic:pic>
              </a:graphicData>
            </a:graphic>
          </wp:anchor>
        </w:drawing>
      </w:r>
      <w:r>
        <w:rPr>
          <w:color w:val="005496"/>
        </w:rPr>
        <w:t xml:space="preserve">Bourke, </w:t>
      </w:r>
      <w:r>
        <w:rPr>
          <w:color w:val="005496"/>
          <w:spacing w:val="-4"/>
        </w:rPr>
        <w:t>NSW.</w:t>
      </w:r>
    </w:p>
    <w:p w14:paraId="56AE6F46" w14:textId="77777777" w:rsidR="00F34A36" w:rsidRDefault="00F34A36">
      <w:pPr>
        <w:pStyle w:val="BodyText"/>
        <w:ind w:left="0"/>
        <w:rPr>
          <w:sz w:val="20"/>
        </w:rPr>
      </w:pPr>
    </w:p>
    <w:p w14:paraId="56AE6F47" w14:textId="77777777" w:rsidR="00F34A36" w:rsidRDefault="00842BCA">
      <w:pPr>
        <w:pStyle w:val="BodyText"/>
        <w:spacing w:before="32"/>
        <w:ind w:left="0"/>
        <w:rPr>
          <w:sz w:val="20"/>
        </w:rPr>
      </w:pPr>
      <w:r>
        <w:rPr>
          <w:noProof/>
          <w:sz w:val="20"/>
        </w:rPr>
        <w:drawing>
          <wp:anchor distT="0" distB="0" distL="0" distR="0" simplePos="0" relativeHeight="487618048" behindDoc="1" locked="0" layoutInCell="1" allowOverlap="1" wp14:anchorId="56AE758A" wp14:editId="56AE758B">
            <wp:simplePos x="0" y="0"/>
            <wp:positionH relativeFrom="page">
              <wp:posOffset>3923995</wp:posOffset>
            </wp:positionH>
            <wp:positionV relativeFrom="paragraph">
              <wp:posOffset>181915</wp:posOffset>
            </wp:positionV>
            <wp:extent cx="2989936" cy="3776472"/>
            <wp:effectExtent l="0" t="0" r="0" b="0"/>
            <wp:wrapTopAndBottom/>
            <wp:docPr id="166" name="Image 166" descr="Maranguka and PWDA team members stand together outdoors beside a large stone sculpture under gum trees and a blue sky in Bourke, NSW."/>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6" name="Image 166" descr="Maranguka and PWDA team members stand together outdoors beside a large stone sculpture under gum trees and a blue sky in Bourke, NSW."/>
                    <pic:cNvPicPr/>
                  </pic:nvPicPr>
                  <pic:blipFill>
                    <a:blip r:embed="rId95" cstate="print"/>
                    <a:stretch>
                      <a:fillRect/>
                    </a:stretch>
                  </pic:blipFill>
                  <pic:spPr>
                    <a:xfrm>
                      <a:off x="0" y="0"/>
                      <a:ext cx="2989936" cy="3776472"/>
                    </a:xfrm>
                    <a:prstGeom prst="rect">
                      <a:avLst/>
                    </a:prstGeom>
                  </pic:spPr>
                </pic:pic>
              </a:graphicData>
            </a:graphic>
          </wp:anchor>
        </w:drawing>
      </w:r>
    </w:p>
    <w:p w14:paraId="56AE6F48" w14:textId="77777777" w:rsidR="00F34A36" w:rsidRDefault="00842BCA">
      <w:pPr>
        <w:pStyle w:val="BodyText"/>
        <w:spacing w:before="116"/>
        <w:ind w:left="0" w:right="168"/>
        <w:jc w:val="right"/>
      </w:pPr>
      <w:r>
        <w:rPr>
          <w:color w:val="005496"/>
        </w:rPr>
        <w:t>Maranguka</w:t>
      </w:r>
      <w:r>
        <w:rPr>
          <w:color w:val="005496"/>
          <w:spacing w:val="-3"/>
        </w:rPr>
        <w:t xml:space="preserve"> </w:t>
      </w:r>
      <w:r>
        <w:rPr>
          <w:color w:val="005496"/>
        </w:rPr>
        <w:t>and</w:t>
      </w:r>
      <w:r>
        <w:rPr>
          <w:color w:val="005496"/>
          <w:spacing w:val="-2"/>
        </w:rPr>
        <w:t xml:space="preserve"> </w:t>
      </w:r>
      <w:r>
        <w:rPr>
          <w:color w:val="005496"/>
        </w:rPr>
        <w:t>PWDA</w:t>
      </w:r>
      <w:r>
        <w:rPr>
          <w:color w:val="005496"/>
          <w:spacing w:val="-15"/>
        </w:rPr>
        <w:t xml:space="preserve"> </w:t>
      </w:r>
      <w:r>
        <w:rPr>
          <w:color w:val="005496"/>
        </w:rPr>
        <w:t>in</w:t>
      </w:r>
      <w:r>
        <w:rPr>
          <w:color w:val="005496"/>
          <w:spacing w:val="-2"/>
        </w:rPr>
        <w:t xml:space="preserve"> </w:t>
      </w:r>
      <w:r>
        <w:rPr>
          <w:color w:val="005496"/>
        </w:rPr>
        <w:t>Bourke,</w:t>
      </w:r>
      <w:r>
        <w:rPr>
          <w:color w:val="005496"/>
          <w:spacing w:val="-2"/>
        </w:rPr>
        <w:t xml:space="preserve"> </w:t>
      </w:r>
      <w:r>
        <w:rPr>
          <w:color w:val="005496"/>
          <w:spacing w:val="-4"/>
        </w:rPr>
        <w:t>NSW.</w:t>
      </w:r>
    </w:p>
    <w:p w14:paraId="56AE6F49" w14:textId="77777777" w:rsidR="00F34A36" w:rsidRDefault="00F34A36">
      <w:pPr>
        <w:pStyle w:val="BodyText"/>
        <w:jc w:val="right"/>
        <w:sectPr w:rsidR="00F34A36">
          <w:type w:val="continuous"/>
          <w:pgSz w:w="11910" w:h="16840"/>
          <w:pgMar w:top="740" w:right="850" w:bottom="280" w:left="708" w:header="0" w:footer="521" w:gutter="0"/>
          <w:cols w:num="2" w:space="720" w:equalWidth="0">
            <w:col w:w="4942" w:space="217"/>
            <w:col w:w="5193"/>
          </w:cols>
        </w:sectPr>
      </w:pPr>
    </w:p>
    <w:p w14:paraId="56AE6F4A" w14:textId="77777777" w:rsidR="00F34A36" w:rsidRDefault="00842BCA">
      <w:pPr>
        <w:pStyle w:val="Heading4"/>
        <w:spacing w:line="249" w:lineRule="auto"/>
        <w:ind w:right="304"/>
      </w:pPr>
      <w:bookmarkStart w:id="75" w:name="Co-designing_more_inclusive_systems"/>
      <w:bookmarkEnd w:id="75"/>
      <w:r>
        <w:rPr>
          <w:color w:val="005496"/>
        </w:rPr>
        <w:lastRenderedPageBreak/>
        <w:t>Co-designing</w:t>
      </w:r>
      <w:r>
        <w:rPr>
          <w:color w:val="005496"/>
          <w:spacing w:val="-33"/>
        </w:rPr>
        <w:t xml:space="preserve"> </w:t>
      </w:r>
      <w:r>
        <w:rPr>
          <w:color w:val="005496"/>
        </w:rPr>
        <w:t>more inclusive systems</w:t>
      </w:r>
    </w:p>
    <w:p w14:paraId="56AE6F4B" w14:textId="77777777" w:rsidR="00F34A36" w:rsidRDefault="00842BCA">
      <w:pPr>
        <w:pStyle w:val="BodyText"/>
        <w:spacing w:before="350" w:line="312" w:lineRule="auto"/>
        <w:ind w:right="47"/>
      </w:pPr>
      <w:r>
        <w:t>Throughout the year, PWDA</w:t>
      </w:r>
      <w:r>
        <w:rPr>
          <w:spacing w:val="-3"/>
        </w:rPr>
        <w:t xml:space="preserve"> </w:t>
      </w:r>
      <w:r>
        <w:t>partnered with governments and communities to ensure</w:t>
      </w:r>
      <w:r>
        <w:rPr>
          <w:spacing w:val="40"/>
        </w:rPr>
        <w:t xml:space="preserve"> </w:t>
      </w:r>
      <w:r>
        <w:t>the</w:t>
      </w:r>
      <w:r>
        <w:rPr>
          <w:spacing w:val="-7"/>
        </w:rPr>
        <w:t xml:space="preserve"> </w:t>
      </w:r>
      <w:r>
        <w:t>lived</w:t>
      </w:r>
      <w:r>
        <w:rPr>
          <w:spacing w:val="-7"/>
        </w:rPr>
        <w:t xml:space="preserve"> </w:t>
      </w:r>
      <w:r>
        <w:t>experience</w:t>
      </w:r>
      <w:r>
        <w:rPr>
          <w:spacing w:val="-7"/>
        </w:rPr>
        <w:t xml:space="preserve"> </w:t>
      </w:r>
      <w:r>
        <w:t>and</w:t>
      </w:r>
      <w:r>
        <w:rPr>
          <w:spacing w:val="-7"/>
        </w:rPr>
        <w:t xml:space="preserve"> </w:t>
      </w:r>
      <w:r>
        <w:t>expertise</w:t>
      </w:r>
      <w:r>
        <w:rPr>
          <w:spacing w:val="-7"/>
        </w:rPr>
        <w:t xml:space="preserve"> </w:t>
      </w:r>
      <w:r>
        <w:t>of</w:t>
      </w:r>
      <w:r>
        <w:rPr>
          <w:spacing w:val="-7"/>
        </w:rPr>
        <w:t xml:space="preserve"> </w:t>
      </w:r>
      <w:r>
        <w:t>people with disability shaped future systems, services and community attitudes.</w:t>
      </w:r>
    </w:p>
    <w:p w14:paraId="56AE6F4C" w14:textId="77777777" w:rsidR="00F34A36" w:rsidRDefault="00842BCA">
      <w:pPr>
        <w:pStyle w:val="Heading6"/>
        <w:spacing w:before="15" w:line="259" w:lineRule="auto"/>
        <w:ind w:right="43"/>
      </w:pPr>
      <w:r>
        <w:rPr>
          <w:b w:val="0"/>
        </w:rPr>
        <w:br w:type="column"/>
      </w:r>
      <w:bookmarkStart w:id="76" w:name="Australian_Digital_Health_Agency_Partner"/>
      <w:bookmarkEnd w:id="76"/>
      <w:r>
        <w:rPr>
          <w:color w:val="00884F"/>
        </w:rPr>
        <w:t>Australian</w:t>
      </w:r>
      <w:r>
        <w:rPr>
          <w:color w:val="00884F"/>
          <w:spacing w:val="-18"/>
        </w:rPr>
        <w:t xml:space="preserve"> </w:t>
      </w:r>
      <w:r>
        <w:rPr>
          <w:color w:val="00884F"/>
        </w:rPr>
        <w:t>Digital</w:t>
      </w:r>
      <w:r>
        <w:rPr>
          <w:color w:val="00884F"/>
          <w:spacing w:val="-18"/>
        </w:rPr>
        <w:t xml:space="preserve"> </w:t>
      </w:r>
      <w:r>
        <w:rPr>
          <w:color w:val="00884F"/>
        </w:rPr>
        <w:t>Health Agency Partnership</w:t>
      </w:r>
    </w:p>
    <w:p w14:paraId="56AE6F4D" w14:textId="77777777" w:rsidR="00F34A36" w:rsidRDefault="00842BCA">
      <w:pPr>
        <w:pStyle w:val="BodyText"/>
        <w:spacing w:before="238" w:line="312" w:lineRule="auto"/>
        <w:ind w:right="883"/>
      </w:pPr>
      <w:r>
        <w:t>PWDA</w:t>
      </w:r>
      <w:r>
        <w:rPr>
          <w:spacing w:val="-17"/>
        </w:rPr>
        <w:t xml:space="preserve"> </w:t>
      </w:r>
      <w:r>
        <w:t>continued</w:t>
      </w:r>
      <w:r>
        <w:rPr>
          <w:spacing w:val="-13"/>
        </w:rPr>
        <w:t xml:space="preserve"> </w:t>
      </w:r>
      <w:r>
        <w:t>its</w:t>
      </w:r>
      <w:r>
        <w:rPr>
          <w:spacing w:val="-9"/>
        </w:rPr>
        <w:t xml:space="preserve"> </w:t>
      </w:r>
      <w:r>
        <w:t>partnership</w:t>
      </w:r>
      <w:r>
        <w:rPr>
          <w:spacing w:val="-9"/>
        </w:rPr>
        <w:t xml:space="preserve"> </w:t>
      </w:r>
      <w:r>
        <w:t>with the</w:t>
      </w:r>
      <w:r>
        <w:rPr>
          <w:spacing w:val="-4"/>
        </w:rPr>
        <w:t xml:space="preserve"> </w:t>
      </w:r>
      <w:r>
        <w:t>Australian Digital Health</w:t>
      </w:r>
      <w:r>
        <w:rPr>
          <w:spacing w:val="-4"/>
        </w:rPr>
        <w:t xml:space="preserve"> </w:t>
      </w:r>
      <w:r>
        <w:t>Agency to strengthen disability confidence and accessibility across the</w:t>
      </w:r>
      <w:r>
        <w:rPr>
          <w:spacing w:val="-12"/>
        </w:rPr>
        <w:t xml:space="preserve"> </w:t>
      </w:r>
      <w:r>
        <w:t>Agency.</w:t>
      </w:r>
    </w:p>
    <w:p w14:paraId="56AE6F4E" w14:textId="77777777" w:rsidR="00F34A36" w:rsidRDefault="00842BCA">
      <w:pPr>
        <w:pStyle w:val="BodyText"/>
        <w:spacing w:before="5" w:line="312" w:lineRule="auto"/>
        <w:ind w:right="132"/>
      </w:pPr>
      <w:r>
        <w:t>Community consultation and staff capability development</w:t>
      </w:r>
      <w:r>
        <w:rPr>
          <w:spacing w:val="-12"/>
        </w:rPr>
        <w:t xml:space="preserve"> </w:t>
      </w:r>
      <w:r>
        <w:t>helped</w:t>
      </w:r>
      <w:r>
        <w:rPr>
          <w:spacing w:val="-12"/>
        </w:rPr>
        <w:t xml:space="preserve"> </w:t>
      </w:r>
      <w:r>
        <w:t>improve</w:t>
      </w:r>
      <w:r>
        <w:rPr>
          <w:spacing w:val="-12"/>
        </w:rPr>
        <w:t xml:space="preserve"> </w:t>
      </w:r>
      <w:r>
        <w:t>understanding of the barriers people with disability experience when accessing digital health services and informed more inclusive approaches to My Health Record and broader digital health initiatives.</w:t>
      </w:r>
    </w:p>
    <w:p w14:paraId="56AE6F4F" w14:textId="77777777" w:rsidR="00F34A36" w:rsidRDefault="00F34A36">
      <w:pPr>
        <w:pStyle w:val="BodyText"/>
        <w:spacing w:line="312" w:lineRule="auto"/>
        <w:sectPr w:rsidR="00F34A36">
          <w:pgSz w:w="11910" w:h="16840"/>
          <w:pgMar w:top="1600" w:right="850" w:bottom="720" w:left="708" w:header="0" w:footer="531" w:gutter="0"/>
          <w:cols w:num="2" w:space="720" w:equalWidth="0">
            <w:col w:w="5049" w:space="111"/>
            <w:col w:w="5192"/>
          </w:cols>
        </w:sectPr>
      </w:pPr>
    </w:p>
    <w:p w14:paraId="56AE6F50" w14:textId="77777777" w:rsidR="00F34A36" w:rsidRDefault="00F34A36">
      <w:pPr>
        <w:pStyle w:val="BodyText"/>
        <w:ind w:left="0"/>
        <w:rPr>
          <w:sz w:val="20"/>
        </w:rPr>
      </w:pPr>
    </w:p>
    <w:p w14:paraId="56AE6F51" w14:textId="77777777" w:rsidR="00F34A36" w:rsidRDefault="00F34A36">
      <w:pPr>
        <w:pStyle w:val="BodyText"/>
        <w:ind w:left="0"/>
        <w:rPr>
          <w:sz w:val="20"/>
        </w:rPr>
      </w:pPr>
    </w:p>
    <w:p w14:paraId="56AE6F52" w14:textId="77777777" w:rsidR="00F34A36" w:rsidRDefault="00F34A36">
      <w:pPr>
        <w:pStyle w:val="BodyText"/>
        <w:spacing w:before="85"/>
        <w:ind w:left="0"/>
        <w:rPr>
          <w:sz w:val="20"/>
        </w:rPr>
      </w:pPr>
    </w:p>
    <w:p w14:paraId="56AE6F53" w14:textId="77777777" w:rsidR="00F34A36" w:rsidRDefault="00842BCA">
      <w:pPr>
        <w:ind w:left="312"/>
        <w:rPr>
          <w:sz w:val="20"/>
        </w:rPr>
      </w:pPr>
      <w:r>
        <w:rPr>
          <w:noProof/>
          <w:sz w:val="20"/>
        </w:rPr>
        <w:drawing>
          <wp:inline distT="0" distB="0" distL="0" distR="0" wp14:anchorId="56AE758C" wp14:editId="56AE758D">
            <wp:extent cx="6137262" cy="5107971"/>
            <wp:effectExtent l="0" t="0" r="0" b="0"/>
            <wp:docPr id="167" name="Image 167" descr="A woman with long dark curly hair uses a laptop while sitting in a wheelchair at hom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7" name="Image 167" descr="A woman with long dark curly hair uses a laptop while sitting in a wheelchair at home."/>
                    <pic:cNvPicPr/>
                  </pic:nvPicPr>
                  <pic:blipFill>
                    <a:blip r:embed="rId96" cstate="print"/>
                    <a:stretch>
                      <a:fillRect/>
                    </a:stretch>
                  </pic:blipFill>
                  <pic:spPr>
                    <a:xfrm>
                      <a:off x="0" y="0"/>
                      <a:ext cx="6137262" cy="5107971"/>
                    </a:xfrm>
                    <a:prstGeom prst="rect">
                      <a:avLst/>
                    </a:prstGeom>
                  </pic:spPr>
                </pic:pic>
              </a:graphicData>
            </a:graphic>
          </wp:inline>
        </w:drawing>
      </w:r>
    </w:p>
    <w:p w14:paraId="56AE6F54" w14:textId="77777777" w:rsidR="00F34A36" w:rsidRDefault="00F34A36">
      <w:pPr>
        <w:rPr>
          <w:sz w:val="20"/>
        </w:rPr>
        <w:sectPr w:rsidR="00F34A36">
          <w:type w:val="continuous"/>
          <w:pgSz w:w="11910" w:h="16840"/>
          <w:pgMar w:top="740" w:right="850" w:bottom="280" w:left="708" w:header="0" w:footer="531" w:gutter="0"/>
          <w:cols w:space="720"/>
        </w:sectPr>
      </w:pPr>
    </w:p>
    <w:p w14:paraId="56AE6F55" w14:textId="77777777" w:rsidR="00F34A36" w:rsidRDefault="00842BCA">
      <w:pPr>
        <w:pStyle w:val="Heading6"/>
        <w:spacing w:before="15"/>
      </w:pPr>
      <w:bookmarkStart w:id="77" w:name="Community_Attitudes"/>
      <w:bookmarkEnd w:id="77"/>
      <w:r>
        <w:rPr>
          <w:color w:val="00884F"/>
        </w:rPr>
        <w:lastRenderedPageBreak/>
        <w:t xml:space="preserve">Community </w:t>
      </w:r>
      <w:r>
        <w:rPr>
          <w:color w:val="00884F"/>
          <w:spacing w:val="-2"/>
        </w:rPr>
        <w:t>Attitudes</w:t>
      </w:r>
    </w:p>
    <w:p w14:paraId="56AE6F56" w14:textId="77777777" w:rsidR="00F34A36" w:rsidRDefault="00842BCA">
      <w:pPr>
        <w:pStyle w:val="BodyText"/>
        <w:spacing w:before="275" w:line="312" w:lineRule="auto"/>
        <w:ind w:right="48"/>
      </w:pPr>
      <w:r>
        <w:t>PWDA also commenced the Community Attitudes: Connection and Safety in our Communities project. Through surveys, focus groups, a lived experience</w:t>
      </w:r>
      <w:r>
        <w:rPr>
          <w:spacing w:val="-6"/>
        </w:rPr>
        <w:t xml:space="preserve"> </w:t>
      </w:r>
      <w:r>
        <w:t>Advisory Group and co-designed eLearning, the project</w:t>
      </w:r>
      <w:r>
        <w:rPr>
          <w:spacing w:val="-10"/>
        </w:rPr>
        <w:t xml:space="preserve"> </w:t>
      </w:r>
      <w:r>
        <w:t>is</w:t>
      </w:r>
      <w:r>
        <w:rPr>
          <w:spacing w:val="-10"/>
        </w:rPr>
        <w:t xml:space="preserve"> </w:t>
      </w:r>
      <w:r>
        <w:t>developing</w:t>
      </w:r>
      <w:r>
        <w:rPr>
          <w:spacing w:val="-10"/>
        </w:rPr>
        <w:t xml:space="preserve"> </w:t>
      </w:r>
      <w:r>
        <w:t>accessible</w:t>
      </w:r>
      <w:r>
        <w:rPr>
          <w:spacing w:val="-10"/>
        </w:rPr>
        <w:t xml:space="preserve"> </w:t>
      </w:r>
      <w:r>
        <w:t xml:space="preserve">resources that challenge stigma, celebrate diversity and strengthen understanding of the intersection of disability and LGBTQIA+ </w:t>
      </w:r>
      <w:r>
        <w:rPr>
          <w:spacing w:val="-2"/>
        </w:rPr>
        <w:t>identities.</w:t>
      </w:r>
    </w:p>
    <w:p w14:paraId="56AE6F57" w14:textId="77777777" w:rsidR="00F34A36" w:rsidRDefault="00842BCA">
      <w:pPr>
        <w:pStyle w:val="BodyText"/>
        <w:spacing w:before="239" w:line="312" w:lineRule="auto"/>
        <w:ind w:right="234"/>
      </w:pPr>
      <w:r>
        <w:t>To reflect the project’s commitment to lived experience and storytelling, PWDA commissioned an original artwork by artist Essa Chignell celebrating the diversity, strength and connection of LGBTQIA+ people</w:t>
      </w:r>
      <w:r>
        <w:rPr>
          <w:spacing w:val="-10"/>
        </w:rPr>
        <w:t xml:space="preserve"> </w:t>
      </w:r>
      <w:r>
        <w:t>with</w:t>
      </w:r>
      <w:r>
        <w:rPr>
          <w:spacing w:val="-10"/>
        </w:rPr>
        <w:t xml:space="preserve"> </w:t>
      </w:r>
      <w:r>
        <w:t>disability.</w:t>
      </w:r>
      <w:r>
        <w:rPr>
          <w:spacing w:val="-14"/>
        </w:rPr>
        <w:t xml:space="preserve"> </w:t>
      </w:r>
      <w:r>
        <w:t>The</w:t>
      </w:r>
      <w:r>
        <w:rPr>
          <w:spacing w:val="-10"/>
        </w:rPr>
        <w:t xml:space="preserve"> </w:t>
      </w:r>
      <w:r>
        <w:t>artist</w:t>
      </w:r>
      <w:r>
        <w:rPr>
          <w:spacing w:val="-10"/>
        </w:rPr>
        <w:t xml:space="preserve"> </w:t>
      </w:r>
      <w:r>
        <w:t>shared</w:t>
      </w:r>
      <w:r>
        <w:rPr>
          <w:spacing w:val="-10"/>
        </w:rPr>
        <w:t xml:space="preserve"> </w:t>
      </w:r>
      <w:r>
        <w:t>the following reflection on the work:</w:t>
      </w:r>
    </w:p>
    <w:p w14:paraId="56AE6F58" w14:textId="77777777" w:rsidR="00F34A36" w:rsidRDefault="00F34A36">
      <w:pPr>
        <w:pStyle w:val="BodyText"/>
        <w:ind w:left="0"/>
        <w:rPr>
          <w:sz w:val="20"/>
        </w:rPr>
      </w:pPr>
    </w:p>
    <w:p w14:paraId="56AE6F59" w14:textId="77777777" w:rsidR="00F34A36" w:rsidRDefault="00842BCA">
      <w:pPr>
        <w:pStyle w:val="BodyText"/>
        <w:spacing w:before="149"/>
        <w:ind w:left="0"/>
        <w:rPr>
          <w:sz w:val="20"/>
        </w:rPr>
      </w:pPr>
      <w:r>
        <w:rPr>
          <w:noProof/>
          <w:sz w:val="20"/>
        </w:rPr>
        <w:drawing>
          <wp:anchor distT="0" distB="0" distL="0" distR="0" simplePos="0" relativeHeight="487619072" behindDoc="1" locked="0" layoutInCell="1" allowOverlap="1" wp14:anchorId="56AE758E" wp14:editId="56AE758F">
            <wp:simplePos x="0" y="0"/>
            <wp:positionH relativeFrom="page">
              <wp:posOffset>648004</wp:posOffset>
            </wp:positionH>
            <wp:positionV relativeFrom="paragraph">
              <wp:posOffset>255988</wp:posOffset>
            </wp:positionV>
            <wp:extent cx="2989189" cy="4041648"/>
            <wp:effectExtent l="0" t="0" r="0" b="0"/>
            <wp:wrapTopAndBottom/>
            <wp:docPr id="168" name="Image 168" descr="To be held artwork by Essa Chignell. A Black and white linocut print of three raised hands lifting a small figure, set against gold rays of light."/>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8" name="Image 168" descr="To be held artwork by Essa Chignell. A Black and white linocut print of three raised hands lifting a small figure, set against gold rays of light."/>
                    <pic:cNvPicPr/>
                  </pic:nvPicPr>
                  <pic:blipFill>
                    <a:blip r:embed="rId97" cstate="print"/>
                    <a:stretch>
                      <a:fillRect/>
                    </a:stretch>
                  </pic:blipFill>
                  <pic:spPr>
                    <a:xfrm>
                      <a:off x="0" y="0"/>
                      <a:ext cx="2989189" cy="4041648"/>
                    </a:xfrm>
                    <a:prstGeom prst="rect">
                      <a:avLst/>
                    </a:prstGeom>
                  </pic:spPr>
                </pic:pic>
              </a:graphicData>
            </a:graphic>
          </wp:anchor>
        </w:drawing>
      </w:r>
    </w:p>
    <w:p w14:paraId="56AE6F5A" w14:textId="77777777" w:rsidR="00F34A36" w:rsidRDefault="00842BCA">
      <w:pPr>
        <w:ind w:left="232"/>
        <w:rPr>
          <w:sz w:val="20"/>
        </w:rPr>
      </w:pPr>
      <w:r>
        <w:br w:type="column"/>
      </w:r>
      <w:r>
        <w:rPr>
          <w:noProof/>
          <w:sz w:val="20"/>
        </w:rPr>
        <mc:AlternateContent>
          <mc:Choice Requires="wpg">
            <w:drawing>
              <wp:inline distT="0" distB="0" distL="0" distR="0" wp14:anchorId="56AE7590" wp14:editId="56AE7591">
                <wp:extent cx="393700" cy="282575"/>
                <wp:effectExtent l="0" t="0" r="0" b="0"/>
                <wp:docPr id="169" name="Group 1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3700" cy="282575"/>
                          <a:chOff x="0" y="0"/>
                          <a:chExt cx="393700" cy="282575"/>
                        </a:xfrm>
                      </wpg:grpSpPr>
                      <wps:wsp>
                        <wps:cNvPr id="170" name="Graphic 170"/>
                        <wps:cNvSpPr/>
                        <wps:spPr>
                          <a:xfrm>
                            <a:off x="0" y="0"/>
                            <a:ext cx="393700" cy="282575"/>
                          </a:xfrm>
                          <a:custGeom>
                            <a:avLst/>
                            <a:gdLst/>
                            <a:ahLst/>
                            <a:cxnLst/>
                            <a:rect l="l" t="t" r="r" b="b"/>
                            <a:pathLst>
                              <a:path w="393700" h="282575">
                                <a:moveTo>
                                  <a:pt x="312051"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87" y="1650"/>
                                </a:lnTo>
                                <a:lnTo>
                                  <a:pt x="312051"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wpg:wgp>
                  </a:graphicData>
                </a:graphic>
              </wp:inline>
            </w:drawing>
          </mc:Choice>
          <mc:Fallback>
            <w:pict>
              <v:group w14:anchorId="3A875C8F" id="Group 169" o:spid="_x0000_s1026" style="width:31pt;height:22.25pt;mso-position-horizontal-relative:char;mso-position-vertical-relative:line"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QSSGgQAAJwNAAAOAAAAZHJzL2Uyb0RvYy54bWykV9tu4zYQfS/QfxD03ph3ikacRbHbDQos&#10;tgtsij4zsmwLlUWVlC/5+w5J0TE2iJimLzYlHY1mzhwejW4/nPddcWysa02/KvENKoumr8267ber&#10;8s+Hz79UZeFG3a91Z/pmVT41rvxw9/NPt6dh2RCzM926sQUE6d3yNKzK3TgOy8XC1btmr92NGZoe&#10;Lm6M3esRDu12sbb6BNH33YIgJBYnY9eDNXXjHJz9FC+WdyH+ZtPU4x+bjWvGoluVkNsYfm34ffS/&#10;i7tbvdxaPezaekpDvyOLvW57eOgl1Cc96uJg2xeh9m1tjTOb8aY2+4XZbNq6CTVANRj9UM29NYch&#10;1LJdnrbDhSag9gee3h22/nq8t8P34ZuN2cPyi6n/dsDL4jRsl9fX/fH2GXze2L2/CYoozoHRpwuj&#10;zXksajhJFZUIeK/hEqkIlzwyXu+gLS/uqne/zd630Mv40JDaJZXTANpxz/S4/0fP950emsC68+V/&#10;s0W7BmlLKKPXe9Dw/SQXfwp48o8HnOdwOnITne9n6FKpXtYHN943JlCtj1/cGCW7Tiu9S6v63Kel&#10;BeF7yXdB8mNZgORtWYDkH2MDBj36+3z//LI4Pfdqd2mVv7o3x+bBBNzoG0YxQRyXReo1ZPoM6fpr&#10;KBESIxGgmHKq/JMBnkDpfwhxCSAQCWBOJWfzYKIQjUkoJhSeB1OEsIxpYFzhIMGZPIiSMTSOT5nP&#10;WlaKxthMUJZJmzGJwBCBOywol3m0VAktOZ2vUmJCeEATTJWoZtEUYY4iJ4RXjJN5NEGCxUxgEzOV&#10;iS2lQpHBN6EpElNsyTGdr5KCpASLVQrOqJjPmzEiJk4IZSQTmygARb6BbTWvVx/OO5vvpUQczauK&#10;ckZApm/sPK0ormLemGJM5vUNHpu6U1WsCp70qrypAnXEREAweF6BVCgK28VnTQRVmchEqmraZoJn&#10;sC9NJLlB3RnXxC3njem/G1QF2o56Sjm85k+0QrAFQ0+y9iSI938gIm9OEZf3JZVanDclzIVM1GZ9&#10;gxLJJ9tQUuL5zSpgO0eLJoz5h8y5ncJiMtI3bGzMqipt7LxpYMYQnQwpbwOYVt4pojCzNoAxJwmd&#10;twGMEJleRDhvAxhTAl4bRJS3AUw4EZNp5F8AmDMMrh8FmrUB8MXUnbwNwOsHgcH50HkbwAyRKplu&#10;zgZUpfhkXTkXeLlTXzUB8LPLxALr65nIma5df267zluFs9vHj50tjtrP+4h7cUdFX8FgenTLOKP5&#10;1aNZP8GQd4KpblW6fw7aNmXR/d7DGAmtGtPCpsVjWtix+2jCd0VwKevGh/Nf2g7FAMtVOcIQ/NWk&#10;aVIv0/Dma7lg/Z29+fUwmk3rJ7uQW8xoOoDJdprF4RMgDFDT54r/xrg+Dqjnj6q7fwEAAP//AwBQ&#10;SwMEFAAGAAgAAAAhABc+NDbbAAAAAwEAAA8AAABkcnMvZG93bnJldi54bWxMj0FrwkAQhe+F/odl&#10;Cr3VTaxKidmISNuTFKqF4m1MxiSYnQ3ZNYn/vtNe7OXB4w3vfZOuRtuonjpfOzYQTyJQxLkrai4N&#10;fO3fnl5A+YBcYOOYDFzJwyq7v0sxKdzAn9TvQqmkhH2CBqoQ2kRrn1dk0U9cSyzZyXUWg9iu1EWH&#10;g5TbRk+jaKEt1iwLFba0qSg/7y7WwPuAw/o5fu2359PmetjPP763MRnz+DCul6ACjeF2DL/4gg6Z&#10;MB3dhQuvGgPySPhTyRZTcUcDs9kcdJbq/+zZDwAAAP//AwBQSwECLQAUAAYACAAAACEAtoM4kv4A&#10;AADhAQAAEwAAAAAAAAAAAAAAAAAAAAAAW0NvbnRlbnRfVHlwZXNdLnhtbFBLAQItABQABgAIAAAA&#10;IQA4/SH/1gAAAJQBAAALAAAAAAAAAAAAAAAAAC8BAABfcmVscy8ucmVsc1BLAQItABQABgAIAAAA&#10;IQBmiQSSGgQAAJwNAAAOAAAAAAAAAAAAAAAAAC4CAABkcnMvZTJvRG9jLnhtbFBLAQItABQABgAI&#10;AAAAIQAXPjQ22wAAAAMBAAAPAAAAAAAAAAAAAAAAAHQGAABkcnMvZG93bnJldi54bWxQSwUGAAAA&#10;AAQABADzAAAAfAcAAAAA&#10;">
                <v:shape id="Graphic 170" o:spid="_x0000_s1027" style="position:absolute;width:393700;height:282575;visibility:visible;mso-wrap-style:square;v-text-anchor:top" coordsize="39370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8r/FwQAAANwAAAAPAAAAZHJzL2Rvd25yZXYueG1sRI9Bb8Iw&#10;DIXvk/gPkZG4jRQOMHUEhJCQuA647GY1XluROKUJNOPX4wMSN1vv+b3Pq032Tt2pj21gA7NpAYq4&#10;Crbl2sD5tP/8AhUTskUXmAz8U4TNevSxwtKGgX/ofky1khCOJRpoUupKrWPVkMc4DR2xaH+h95hk&#10;7Wttexwk3Ds9L4qF9tiyNDTY0a6h6nK8eQNXV9DSuu1vzvy4zIeD3Z9PyZjJOG+/QSXK6W1+XR+s&#10;4C8FX56RCfT6CQAA//8DAFBLAQItABQABgAIAAAAIQDb4fbL7gAAAIUBAAATAAAAAAAAAAAAAAAA&#10;AAAAAABbQ29udGVudF9UeXBlc10ueG1sUEsBAi0AFAAGAAgAAAAhAFr0LFu/AAAAFQEAAAsAAAAA&#10;AAAAAAAAAAAAHwEAAF9yZWxzLy5yZWxzUEsBAi0AFAAGAAgAAAAhADbyv8XBAAAA3AAAAA8AAAAA&#10;AAAAAAAAAAAABwIAAGRycy9kb3ducmV2LnhtbFBLBQYAAAAAAwADALcAAAD1AgAAAAA=&#10;" path="m312051,l267106,13539,235302,53754r-6271,40937l230017,111815r2954,17216l237893,146344r6815,17230l244779,163753r26446,50215l301507,258452r19142,24046l377901,282498r-4832,-7365l367164,265436,344265,223423,329234,175399r13066,-4894l354291,163574r28894,-32453l393649,88480,392131,71214,369315,26390,327987,1650,312051,xem83019,l38074,13539,6270,53754,,94691r985,17124l15677,163574r17082,34144l62496,244677r29121,37821l148869,282498r-4832,-7365l138133,265436,115233,223423,100202,175399r13066,-4894l125260,163574r28893,-32453l164617,88480,163099,71214,140284,26390,98955,1650,83019,xe" fillcolor="#005496" stroked="f">
                  <v:path arrowok="t"/>
                </v:shape>
                <w10:anchorlock/>
              </v:group>
            </w:pict>
          </mc:Fallback>
        </mc:AlternateContent>
      </w:r>
    </w:p>
    <w:p w14:paraId="56AE6F5B" w14:textId="77777777" w:rsidR="00F34A36" w:rsidRDefault="00842BCA">
      <w:pPr>
        <w:spacing w:before="232" w:line="278" w:lineRule="auto"/>
        <w:ind w:left="709" w:right="891"/>
        <w:rPr>
          <w:b/>
          <w:sz w:val="30"/>
        </w:rPr>
      </w:pPr>
      <w:r>
        <w:rPr>
          <w:b/>
          <w:noProof/>
          <w:sz w:val="30"/>
        </w:rPr>
        <mc:AlternateContent>
          <mc:Choice Requires="wps">
            <w:drawing>
              <wp:anchor distT="0" distB="0" distL="0" distR="0" simplePos="0" relativeHeight="485466112" behindDoc="1" locked="0" layoutInCell="1" allowOverlap="1" wp14:anchorId="56AE7592" wp14:editId="56AE7593">
                <wp:simplePos x="0" y="0"/>
                <wp:positionH relativeFrom="page">
                  <wp:posOffset>4593504</wp:posOffset>
                </wp:positionH>
                <wp:positionV relativeFrom="paragraph">
                  <wp:posOffset>-261569</wp:posOffset>
                </wp:positionV>
                <wp:extent cx="2331085" cy="750570"/>
                <wp:effectExtent l="0" t="0" r="0" b="0"/>
                <wp:wrapNone/>
                <wp:docPr id="171" name="Graphic 17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2330894" y="749973"/>
                              </a:moveTo>
                              <a:lnTo>
                                <a:pt x="2330894" y="444677"/>
                              </a:lnTo>
                              <a:lnTo>
                                <a:pt x="2328280" y="396293"/>
                              </a:lnTo>
                              <a:lnTo>
                                <a:pt x="2320619" y="349401"/>
                              </a:lnTo>
                              <a:lnTo>
                                <a:pt x="2308185" y="304274"/>
                              </a:lnTo>
                              <a:lnTo>
                                <a:pt x="2291252" y="261187"/>
                              </a:lnTo>
                              <a:lnTo>
                                <a:pt x="2270092" y="220413"/>
                              </a:lnTo>
                              <a:lnTo>
                                <a:pt x="2244979" y="182225"/>
                              </a:lnTo>
                              <a:lnTo>
                                <a:pt x="2216187" y="146896"/>
                              </a:lnTo>
                              <a:lnTo>
                                <a:pt x="2183989" y="114699"/>
                              </a:lnTo>
                              <a:lnTo>
                                <a:pt x="2148658" y="85909"/>
                              </a:lnTo>
                              <a:lnTo>
                                <a:pt x="2110467" y="60798"/>
                              </a:lnTo>
                              <a:lnTo>
                                <a:pt x="2069691" y="39639"/>
                              </a:lnTo>
                              <a:lnTo>
                                <a:pt x="2026601" y="22707"/>
                              </a:lnTo>
                              <a:lnTo>
                                <a:pt x="1981473" y="10274"/>
                              </a:lnTo>
                              <a:lnTo>
                                <a:pt x="1934578" y="2614"/>
                              </a:lnTo>
                              <a:lnTo>
                                <a:pt x="1886191" y="0"/>
                              </a:lnTo>
                              <a:lnTo>
                                <a:pt x="0" y="0"/>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6F9D9255" id="Graphic 171" o:spid="_x0000_s1026" style="position:absolute;margin-left:361.7pt;margin-top:-20.6pt;width:183.55pt;height:59.1pt;z-index:-17850368;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Mqd5gIAAFIHAAAOAAAAZHJzL2Uyb0RvYy54bWysVdFu2yAUfZ+0f0B+Xw0E2xA1qaZWnSZV&#10;W6V22jOxcWLNNh7QJP37XbBx201LpGkv9sUcjg/3cg+XV8euRXtlbKP7VUIucIJUX+qq6ber5Nvj&#10;7QeeIOtkX8lW92qVPCubXK3fv7s8DEtF9U63lTIISHq7PAyrZOfcsExTW+5UJ+2FHlQPk7U2nXQw&#10;NNu0MvIA7F2bUozz9KBNNRhdKmvh6804mawDf12r0n2ta6scalcJaHPhacJz45/p+lIut0YOu6ac&#10;ZMh/UNHJpoefzlQ30kn0ZJo/qLqmNNrq2l2Uukt1XTelCnuA3RD8224ednJQYS+QHDvMabL/j7b8&#10;sn8Y7o2Xboc7Xf6wkJH0MNjlPOMHdsIca9N5LAhHx5DF5zmL6uhQCR/pYkEwzxJUwlyR4awIaU7l&#10;Mq4un6z7pHRgkvs768YqVDGSuxiVxz6GBmrpq9iGKroEQRVNgqCKm7GKg3R+nZfnQ3R4JWU3K/HT&#10;nd6rRx2Azm8DFGMuWIK8YCZEsfCMIPgF2PZ/W8AYy4tiWhBh8T1M/JRTDscP+BcipyLyR1h8z3Cc&#10;EzHCmWCYnGHHnPh8e3bMaMFOw6kgNKMBTnNC+BnttMBYTHCKGTmjnTImilE74ZTS7IwYknsFXjth&#10;ORf5aTjhC8EndsALcQbOeJ6BAwE7zwQ+hyYYShnQOS4EP82Nc5ELEtBQ08UZbkzzHOrolVDI6Omc&#10;E8EJg0MYsoLPFZSIBcuKcZdQ0NPVJ5zD0RqFxLaMpy++x1M4Hte3GGgJ31qhN+Z2g4+vG7rtQ+dl&#10;DOPgiFa3TXXbtK3vN2u2m+vWoL30fowzNhf8DWww1t1IuxtxYWouxmRPoyN5b9ro6vneoAOY+Cqx&#10;P5+kUQlqP/fgkt7xY2BisImBce21DvdCsAL45+PxuzQD8r9fJQ4M7YuOHiyX0al8EmasX9nrj09O&#10;1423sWCdo6JpAMYd8jVdMv5meD0OqJercP0LAAD//wMAUEsDBBQABgAIAAAAIQDzy2R/4gAAAAsB&#10;AAAPAAAAZHJzL2Rvd25yZXYueG1sTI9RS8MwFIXfBf9DuANfZEta6zpr0yHKYAwVnO49be7aYnNT&#10;m2zr/r3Zkz5ezsc5382Xo+nYEQfXWpIQzQQwpMrqlmoJX5+r6QKY84q06iyhhDM6WBbXV7nKtD3R&#10;Bx63vmahhFymJDTe9xnnrmrQKDezPVLI9nYwyodzqLke1CmUm47HQsy5US2FhUb1+Nxg9b09GAnz&#10;9o2iTbou1+8/55Xdvdjb6DWR8mYyPj0C8zj6Pxgu+kEdiuBU2gNpxzoJaXyXBFTCNIliYBdCPIh7&#10;YGXIUgG8yPn/H4pfAAAA//8DAFBLAQItABQABgAIAAAAIQC2gziS/gAAAOEBAAATAAAAAAAAAAAA&#10;AAAAAAAAAABbQ29udGVudF9UeXBlc10ueG1sUEsBAi0AFAAGAAgAAAAhADj9If/WAAAAlAEAAAsA&#10;AAAAAAAAAAAAAAAALwEAAF9yZWxzLy5yZWxzUEsBAi0AFAAGAAgAAAAhAD5Yyp3mAgAAUgcAAA4A&#10;AAAAAAAAAAAAAAAALgIAAGRycy9lMm9Eb2MueG1sUEsBAi0AFAAGAAgAAAAhAPPLZH/iAAAACwEA&#10;AA8AAAAAAAAAAAAAAAAAQAUAAGRycy9kb3ducmV2LnhtbFBLBQYAAAAABAAEAPMAAABPBgAAAAA=&#10;" path="m2330894,749973r,-305296l2328280,396293r-7661,-46892l2308185,304274r-16933,-43087l2270092,220413r-25113,-38188l2216187,146896r-32198,-32197l2148658,85909,2110467,60798,2069691,39639,2026601,22707,1981473,10274,1934578,2614,1886191,,,e" filled="f" strokecolor="#005496" strokeweight="2pt">
                <v:path arrowok="t"/>
                <w10:wrap anchorx="page"/>
              </v:shape>
            </w:pict>
          </mc:Fallback>
        </mc:AlternateContent>
      </w:r>
      <w:r>
        <w:rPr>
          <w:b/>
          <w:color w:val="005496"/>
          <w:sz w:val="30"/>
        </w:rPr>
        <w:t>‘To be held’ is an ode to the symbiotic holding I’ve</w:t>
      </w:r>
      <w:r>
        <w:rPr>
          <w:b/>
          <w:color w:val="005496"/>
          <w:spacing w:val="-11"/>
          <w:sz w:val="30"/>
        </w:rPr>
        <w:t xml:space="preserve"> </w:t>
      </w:r>
      <w:r>
        <w:rPr>
          <w:b/>
          <w:color w:val="005496"/>
          <w:sz w:val="30"/>
        </w:rPr>
        <w:t>experienced</w:t>
      </w:r>
      <w:r>
        <w:rPr>
          <w:b/>
          <w:color w:val="005496"/>
          <w:spacing w:val="-11"/>
          <w:sz w:val="30"/>
        </w:rPr>
        <w:t xml:space="preserve"> </w:t>
      </w:r>
      <w:r>
        <w:rPr>
          <w:b/>
          <w:color w:val="005496"/>
          <w:sz w:val="30"/>
        </w:rPr>
        <w:t>in</w:t>
      </w:r>
      <w:r>
        <w:rPr>
          <w:b/>
          <w:color w:val="005496"/>
          <w:spacing w:val="-11"/>
          <w:sz w:val="30"/>
        </w:rPr>
        <w:t xml:space="preserve"> </w:t>
      </w:r>
      <w:r>
        <w:rPr>
          <w:b/>
          <w:color w:val="005496"/>
          <w:sz w:val="30"/>
        </w:rPr>
        <w:t>queer relationships that has been so essential to my</w:t>
      </w:r>
    </w:p>
    <w:p w14:paraId="56AE6F5C" w14:textId="77777777" w:rsidR="00F34A36" w:rsidRDefault="00842BCA">
      <w:pPr>
        <w:spacing w:line="278" w:lineRule="auto"/>
        <w:ind w:left="709" w:right="729"/>
        <w:rPr>
          <w:b/>
          <w:sz w:val="30"/>
        </w:rPr>
      </w:pPr>
      <w:r>
        <w:rPr>
          <w:b/>
          <w:color w:val="005496"/>
          <w:sz w:val="30"/>
        </w:rPr>
        <w:t>own</w:t>
      </w:r>
      <w:r>
        <w:rPr>
          <w:b/>
          <w:color w:val="005496"/>
          <w:spacing w:val="-11"/>
          <w:sz w:val="30"/>
        </w:rPr>
        <w:t xml:space="preserve"> </w:t>
      </w:r>
      <w:r>
        <w:rPr>
          <w:b/>
          <w:color w:val="005496"/>
          <w:sz w:val="30"/>
        </w:rPr>
        <w:t>relational</w:t>
      </w:r>
      <w:r>
        <w:rPr>
          <w:b/>
          <w:color w:val="005496"/>
          <w:spacing w:val="-11"/>
          <w:sz w:val="30"/>
        </w:rPr>
        <w:t xml:space="preserve"> </w:t>
      </w:r>
      <w:r>
        <w:rPr>
          <w:b/>
          <w:color w:val="005496"/>
          <w:sz w:val="30"/>
        </w:rPr>
        <w:t>healing</w:t>
      </w:r>
      <w:r>
        <w:rPr>
          <w:b/>
          <w:color w:val="005496"/>
          <w:spacing w:val="-11"/>
          <w:sz w:val="30"/>
        </w:rPr>
        <w:t xml:space="preserve"> </w:t>
      </w:r>
      <w:r>
        <w:rPr>
          <w:b/>
          <w:color w:val="005496"/>
          <w:sz w:val="30"/>
        </w:rPr>
        <w:t>and thriving. It’s a moment of gratitude for all the queer hands that have lifted me up and continue to do so. My experience of disability and queerness are inextricably linked</w:t>
      </w:r>
    </w:p>
    <w:p w14:paraId="56AE6F5D" w14:textId="77777777" w:rsidR="00F34A36" w:rsidRDefault="00842BCA">
      <w:pPr>
        <w:spacing w:line="278" w:lineRule="auto"/>
        <w:ind w:left="709" w:right="853"/>
        <w:rPr>
          <w:b/>
          <w:sz w:val="30"/>
        </w:rPr>
      </w:pPr>
      <w:r>
        <w:rPr>
          <w:b/>
          <w:color w:val="005496"/>
          <w:sz w:val="30"/>
        </w:rPr>
        <w:t>and finding community with similar experiences has been life changing.</w:t>
      </w:r>
      <w:r>
        <w:rPr>
          <w:b/>
          <w:color w:val="005496"/>
          <w:spacing w:val="40"/>
          <w:sz w:val="30"/>
        </w:rPr>
        <w:t xml:space="preserve"> </w:t>
      </w:r>
      <w:r>
        <w:rPr>
          <w:b/>
          <w:color w:val="005496"/>
          <w:sz w:val="30"/>
        </w:rPr>
        <w:t>In whatever spaces we move</w:t>
      </w:r>
      <w:r>
        <w:rPr>
          <w:b/>
          <w:color w:val="005496"/>
          <w:spacing w:val="-11"/>
          <w:sz w:val="30"/>
        </w:rPr>
        <w:t xml:space="preserve"> </w:t>
      </w:r>
      <w:r>
        <w:rPr>
          <w:b/>
          <w:color w:val="005496"/>
          <w:sz w:val="30"/>
        </w:rPr>
        <w:t>it’s</w:t>
      </w:r>
      <w:r>
        <w:rPr>
          <w:b/>
          <w:color w:val="005496"/>
          <w:spacing w:val="-11"/>
          <w:sz w:val="30"/>
        </w:rPr>
        <w:t xml:space="preserve"> </w:t>
      </w:r>
      <w:r>
        <w:rPr>
          <w:b/>
          <w:color w:val="005496"/>
          <w:sz w:val="30"/>
        </w:rPr>
        <w:t>so</w:t>
      </w:r>
      <w:r>
        <w:rPr>
          <w:b/>
          <w:color w:val="005496"/>
          <w:spacing w:val="-11"/>
          <w:sz w:val="30"/>
        </w:rPr>
        <w:t xml:space="preserve"> </w:t>
      </w:r>
      <w:r>
        <w:rPr>
          <w:b/>
          <w:color w:val="005496"/>
          <w:sz w:val="30"/>
        </w:rPr>
        <w:t>so</w:t>
      </w:r>
      <w:r>
        <w:rPr>
          <w:b/>
          <w:color w:val="005496"/>
          <w:spacing w:val="-11"/>
          <w:sz w:val="30"/>
        </w:rPr>
        <w:t xml:space="preserve"> </w:t>
      </w:r>
      <w:r>
        <w:rPr>
          <w:b/>
          <w:color w:val="005496"/>
          <w:sz w:val="30"/>
        </w:rPr>
        <w:t>important to be with people who understand our lived</w:t>
      </w:r>
    </w:p>
    <w:p w14:paraId="56AE6F5E" w14:textId="77777777" w:rsidR="00F34A36" w:rsidRDefault="00842BCA">
      <w:pPr>
        <w:spacing w:line="278" w:lineRule="auto"/>
        <w:ind w:left="709" w:right="578"/>
        <w:jc w:val="both"/>
        <w:rPr>
          <w:b/>
          <w:sz w:val="30"/>
        </w:rPr>
      </w:pPr>
      <w:r>
        <w:rPr>
          <w:b/>
          <w:color w:val="005496"/>
          <w:sz w:val="30"/>
        </w:rPr>
        <w:t>experience.</w:t>
      </w:r>
      <w:r>
        <w:rPr>
          <w:b/>
          <w:color w:val="005496"/>
          <w:spacing w:val="-12"/>
          <w:sz w:val="30"/>
        </w:rPr>
        <w:t xml:space="preserve"> </w:t>
      </w:r>
      <w:r>
        <w:rPr>
          <w:b/>
          <w:color w:val="005496"/>
          <w:sz w:val="30"/>
        </w:rPr>
        <w:t>This</w:t>
      </w:r>
      <w:r>
        <w:rPr>
          <w:b/>
          <w:color w:val="005496"/>
          <w:spacing w:val="-13"/>
          <w:sz w:val="30"/>
        </w:rPr>
        <w:t xml:space="preserve"> </w:t>
      </w:r>
      <w:r>
        <w:rPr>
          <w:b/>
          <w:color w:val="005496"/>
          <w:sz w:val="30"/>
        </w:rPr>
        <w:t>work</w:t>
      </w:r>
      <w:r>
        <w:rPr>
          <w:b/>
          <w:color w:val="005496"/>
          <w:spacing w:val="-13"/>
          <w:sz w:val="30"/>
        </w:rPr>
        <w:t xml:space="preserve"> </w:t>
      </w:r>
      <w:r>
        <w:rPr>
          <w:b/>
          <w:color w:val="005496"/>
          <w:sz w:val="30"/>
        </w:rPr>
        <w:t>aims to</w:t>
      </w:r>
      <w:r>
        <w:rPr>
          <w:b/>
          <w:color w:val="005496"/>
          <w:spacing w:val="-1"/>
          <w:sz w:val="30"/>
        </w:rPr>
        <w:t xml:space="preserve"> </w:t>
      </w:r>
      <w:r>
        <w:rPr>
          <w:b/>
          <w:color w:val="005496"/>
          <w:sz w:val="30"/>
        </w:rPr>
        <w:t>highlight</w:t>
      </w:r>
      <w:r>
        <w:rPr>
          <w:b/>
          <w:color w:val="005496"/>
          <w:spacing w:val="-1"/>
          <w:sz w:val="30"/>
        </w:rPr>
        <w:t xml:space="preserve"> </w:t>
      </w:r>
      <w:r>
        <w:rPr>
          <w:b/>
          <w:color w:val="005496"/>
          <w:sz w:val="30"/>
        </w:rPr>
        <w:t>the</w:t>
      </w:r>
      <w:r>
        <w:rPr>
          <w:b/>
          <w:color w:val="005496"/>
          <w:spacing w:val="-1"/>
          <w:sz w:val="30"/>
        </w:rPr>
        <w:t xml:space="preserve"> </w:t>
      </w:r>
      <w:r>
        <w:rPr>
          <w:b/>
          <w:color w:val="005496"/>
          <w:sz w:val="30"/>
        </w:rPr>
        <w:t>importance of authentic community</w:t>
      </w:r>
    </w:p>
    <w:p w14:paraId="56AE6F5F" w14:textId="77777777" w:rsidR="00F34A36" w:rsidRDefault="00842BCA">
      <w:pPr>
        <w:tabs>
          <w:tab w:val="left" w:pos="4477"/>
        </w:tabs>
        <w:ind w:left="272"/>
        <w:rPr>
          <w:sz w:val="20"/>
        </w:rPr>
      </w:pPr>
      <w:r>
        <w:rPr>
          <w:noProof/>
          <w:position w:val="4"/>
          <w:sz w:val="20"/>
        </w:rPr>
        <mc:AlternateContent>
          <mc:Choice Requires="wpg">
            <w:drawing>
              <wp:inline distT="0" distB="0" distL="0" distR="0" wp14:anchorId="56AE7594" wp14:editId="56AE7595">
                <wp:extent cx="2532380" cy="809625"/>
                <wp:effectExtent l="19050" t="0" r="0" b="19050"/>
                <wp:docPr id="172" name="Group 1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32380" cy="809625"/>
                          <a:chOff x="0" y="0"/>
                          <a:chExt cx="2532380" cy="809625"/>
                        </a:xfrm>
                      </wpg:grpSpPr>
                      <wps:wsp>
                        <wps:cNvPr id="173" name="Graphic 173"/>
                        <wps:cNvSpPr/>
                        <wps:spPr>
                          <a:xfrm>
                            <a:off x="12700" y="46611"/>
                            <a:ext cx="2331085" cy="750570"/>
                          </a:xfrm>
                          <a:custGeom>
                            <a:avLst/>
                            <a:gdLst/>
                            <a:ahLst/>
                            <a:cxnLst/>
                            <a:rect l="l" t="t" r="r" b="b"/>
                            <a:pathLst>
                              <a:path w="23310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2330894" y="749973"/>
                                </a:lnTo>
                              </a:path>
                            </a:pathLst>
                          </a:custGeom>
                          <a:ln w="25400">
                            <a:solidFill>
                              <a:srgbClr val="005496"/>
                            </a:solidFill>
                            <a:prstDash val="solid"/>
                          </a:ln>
                        </wps:spPr>
                        <wps:bodyPr wrap="square" lIns="0" tIns="0" rIns="0" bIns="0" rtlCol="0">
                          <a:prstTxWarp prst="textNoShape">
                            <a:avLst/>
                          </a:prstTxWarp>
                          <a:noAutofit/>
                        </wps:bodyPr>
                      </wps:wsp>
                      <wps:wsp>
                        <wps:cNvPr id="174" name="Textbox 174"/>
                        <wps:cNvSpPr txBox="1"/>
                        <wps:spPr>
                          <a:xfrm>
                            <a:off x="0" y="0"/>
                            <a:ext cx="2532380" cy="809625"/>
                          </a:xfrm>
                          <a:prstGeom prst="rect">
                            <a:avLst/>
                          </a:prstGeom>
                        </wps:spPr>
                        <wps:txbx>
                          <w:txbxContent>
                            <w:p w14:paraId="56AE7641" w14:textId="77777777" w:rsidR="00F34A36" w:rsidRDefault="00842BCA">
                              <w:pPr>
                                <w:spacing w:line="278" w:lineRule="auto"/>
                                <w:ind w:left="436"/>
                                <w:rPr>
                                  <w:b/>
                                  <w:sz w:val="30"/>
                                </w:rPr>
                              </w:pPr>
                              <w:r>
                                <w:rPr>
                                  <w:b/>
                                  <w:color w:val="005496"/>
                                  <w:sz w:val="30"/>
                                </w:rPr>
                                <w:t>and</w:t>
                              </w:r>
                              <w:r>
                                <w:rPr>
                                  <w:b/>
                                  <w:color w:val="005496"/>
                                  <w:spacing w:val="-10"/>
                                  <w:sz w:val="30"/>
                                </w:rPr>
                                <w:t xml:space="preserve"> </w:t>
                              </w:r>
                              <w:r>
                                <w:rPr>
                                  <w:b/>
                                  <w:color w:val="005496"/>
                                  <w:sz w:val="30"/>
                                </w:rPr>
                                <w:t>how</w:t>
                              </w:r>
                              <w:r>
                                <w:rPr>
                                  <w:b/>
                                  <w:color w:val="005496"/>
                                  <w:spacing w:val="-10"/>
                                  <w:sz w:val="30"/>
                                </w:rPr>
                                <w:t xml:space="preserve"> </w:t>
                              </w:r>
                              <w:r>
                                <w:rPr>
                                  <w:b/>
                                  <w:color w:val="005496"/>
                                  <w:sz w:val="30"/>
                                </w:rPr>
                                <w:t>it</w:t>
                              </w:r>
                              <w:r>
                                <w:rPr>
                                  <w:b/>
                                  <w:color w:val="005496"/>
                                  <w:spacing w:val="-10"/>
                                  <w:sz w:val="30"/>
                                </w:rPr>
                                <w:t xml:space="preserve"> </w:t>
                              </w:r>
                              <w:r>
                                <w:rPr>
                                  <w:b/>
                                  <w:color w:val="005496"/>
                                  <w:sz w:val="30"/>
                                </w:rPr>
                                <w:t>creates</w:t>
                              </w:r>
                              <w:r>
                                <w:rPr>
                                  <w:b/>
                                  <w:color w:val="005496"/>
                                  <w:spacing w:val="-10"/>
                                  <w:sz w:val="30"/>
                                </w:rPr>
                                <w:t xml:space="preserve"> </w:t>
                              </w:r>
                              <w:r>
                                <w:rPr>
                                  <w:b/>
                                  <w:color w:val="005496"/>
                                  <w:sz w:val="30"/>
                                </w:rPr>
                                <w:t>space for us to thrive together.</w:t>
                              </w:r>
                            </w:p>
                          </w:txbxContent>
                        </wps:txbx>
                        <wps:bodyPr wrap="square" lIns="0" tIns="0" rIns="0" bIns="0" rtlCol="0">
                          <a:noAutofit/>
                        </wps:bodyPr>
                      </wps:wsp>
                    </wpg:wgp>
                  </a:graphicData>
                </a:graphic>
              </wp:inline>
            </w:drawing>
          </mc:Choice>
          <mc:Fallback>
            <w:pict>
              <v:group w14:anchorId="56AE7594" id="Group 172" o:spid="_x0000_s1066" style="width:199.4pt;height:63.75pt;mso-position-horizontal-relative:char;mso-position-vertical-relative:line" coordsize="25323,80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wtxtqwMAACUKAAAOAAAAZHJzL2Uyb0RvYy54bWy8ll2P4yYUhu8r9T8g33eCweAPTWbV7nRH&#10;lVbblXaqXhN/xFZt4wKJPf++B7CdaaZxq12pNwmYw+HwnMML9++mrkXnUulG9vsgvMMBKvtcFk1/&#10;3Ae/PX/4IQmQNqIvRCv7ch+8lDp49/D9d/fjkJVE1rItSoXASa+zcdgHtTFDttvpvC47oe/kUPYw&#10;WEnVCQNdddwVSozgvWt3BGO+G6UqBiXzUmv4+ugHgwfnv6rK3PxaVbo0qN0HEJtxv8r9Huzv7uFe&#10;ZEclhrrJ5zDEV0TRiaaHRVdXj8IIdFLNG1ddkyupZWXuctntZFU1een2ALsJ8dVunpQ8DW4vx2w8&#10;DismQHvF6avd5p/OT2r4MnxWPnpofpT5Hxq47MbhmL0et/3jxXiqVGcnwSbQ5Ii+rETLyaAcPhJG&#10;CU0AfA5jCU45YR55XkNe3kzL65+3J+5E5pd1wa3BjANUj74A0t8G6EsthtJx1xbAZ4WaAoo7pgHq&#10;RQdV/DQXjP0EpOzyYGcpzj09A71iFJIYAwxgEXEehh7FyorSECfMs4oZZrErz3XLIstP2jyV0lEX&#10;54/a+Ootlpaol1Y+9UtTwRmw1d+66jcBgupXAYLqP/j1B2HsPJtK20QjpG0Jpd4HcyR2uJPn8lk6&#10;Q3OVO4jyMtr2b60oZoSndkUwXQyW/8G5IzyMHBzKKGfbtiEmMaCyJDFmzFXVbceAHXTIGkeMA+Kt&#10;KGjKI+KNkySGRbaMOU5w6IwZSRlzGb0ZRsLSeYOMxzEssuU5DKMYc+eaY4p9od10HUY8xZ4Hpwy2&#10;u+07IYTOvnmE+XYkhOCIzNZJOpf8zUggiQTDQQHYcYgp3fZNwXXqacckJnybNo3SiHjcMaQpTTZ3&#10;CRY09HHHUUzZtnUUAe857ihN/4U3HBCcpL5a47fmQMceJVfr6/GCj68PcNu7k8agft3NoWXbFB+a&#10;trXnS6vj4X2r0FnYewuzKOXzXv9mNihtHoWuvZ0bWpE4AdeZVyKrUAdZvICUjaBd+0D/eRKqDFD7&#10;Sw9iaW/GpaGWxmFpKNO+l+7+dEcf1nyefhdqQHb5fWBAwD7JRTNFtiiThbDa2pm9/PFkZNVY2QL9&#10;XiKaO6DfXkn/ByGHxHkhf4bYD3JCYRxZcK+EHJnpJwk3mDvS9vsNSfdyPj8kVin/52sPiCwXgiVj&#10;pXxmaEXaVcEVPK/2DtYlkWY6TO5GchV9AfnNqf0PCXL3LrxFXGnP7yb72Hnddwm9vO4e/gIAAP//&#10;AwBQSwMEFAAGAAgAAAAhAGyFdK3cAAAABQEAAA8AAABkcnMvZG93bnJldi54bWxMj0FLw0AQhe+C&#10;/2EZwZvdpKXaptmUUtRTEWwF8TZNpklodjZkt0n67x296GXg8R5vvpeuR9uonjpfOzYQTyJQxLkr&#10;ai4NfBxeHhagfEAusHFMBq7kYZ3d3qSYFG7gd+r3oVRSwj5BA1UIbaK1zyuy6CeuJRbv5DqLQWRX&#10;6qLDQcpto6dR9Kgt1iwfKmxpW1F+3l+sgdcBh80sfu5359P2+nWYv33uYjLm/m7crEAFGsNfGH7w&#10;BR0yYTq6CxdeNQZkSPi94s2WC5lxlND0aQ46S/V/+uwbAAD//wMAUEsBAi0AFAAGAAgAAAAhALaD&#10;OJL+AAAA4QEAABMAAAAAAAAAAAAAAAAAAAAAAFtDb250ZW50X1R5cGVzXS54bWxQSwECLQAUAAYA&#10;CAAAACEAOP0h/9YAAACUAQAACwAAAAAAAAAAAAAAAAAvAQAAX3JlbHMvLnJlbHNQSwECLQAUAAYA&#10;CAAAACEAQsLcbasDAAAlCgAADgAAAAAAAAAAAAAAAAAuAgAAZHJzL2Uyb0RvYy54bWxQSwECLQAU&#10;AAYACAAAACEAbIV0rdwAAAAFAQAADwAAAAAAAAAAAAAAAAAFBgAAZHJzL2Rvd25yZXYueG1sUEsF&#10;BgAAAAAEAAQA8wAAAA4HAAAAAA==&#10;">
                <v:shape id="Graphic 173" o:spid="_x0000_s1067" style="position:absolute;left:127;top:466;width:23310;height:7505;visibility:visible;mso-wrap-style:square;v-text-anchor:top" coordsize="23310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EA1zwwAAANwAAAAPAAAAZHJzL2Rvd25yZXYueG1sRE/basJA&#10;EH0X/IdlCr6IbmKLSnSVUhFC0YK39zE7TYLZ2Zjdavz7rlDo2xzOdebL1lTiRo0rLSuIhxEI4szq&#10;knMFx8N6MAXhPLLGyjIpeJCD5aLbmWOi7Z13dNv7XIQQdgkqKLyvEyldVpBBN7Q1ceC+bWPQB9jk&#10;Ujd4D+GmkqMoGkuDJYeGAmv6KCi77H+MgnG55fhzkp7Tr+tjbU8r2483b0r1Xtr3GQhPrf8X/7lT&#10;HeZPXuH5TLhALn4BAAD//wMAUEsBAi0AFAAGAAgAAAAhANvh9svuAAAAhQEAABMAAAAAAAAAAAAA&#10;AAAAAAAAAFtDb250ZW50X1R5cGVzXS54bWxQSwECLQAUAAYACAAAACEAWvQsW78AAAAVAQAACwAA&#10;AAAAAAAAAAAAAAAfAQAAX3JlbHMvLnJlbHNQSwECLQAUAAYACAAAACEA3xANc8MAAADcAAAADwAA&#10;AAAAAAAAAAAAAAAHAgAAZHJzL2Rvd25yZXYueG1sUEsFBgAAAAADAAMAtwAAAPcCAAAAAA==&#10;" path="m,l,305269r2614,48390l10275,400555r12433,45130l39642,488775r21159,40776l85914,567742r28792,35331l146905,635270r35331,28792l220426,689173r40777,21159l304292,727265r45129,12433l396316,747358r48387,2615l2330894,749973e" filled="f" strokecolor="#005496" strokeweight="2pt">
                  <v:path arrowok="t"/>
                </v:shape>
                <v:shape id="Textbox 174" o:spid="_x0000_s1068" type="#_x0000_t202" style="position:absolute;width:25323;height:80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4ySRwwAAANwAAAAPAAAAZHJzL2Rvd25yZXYueG1sRE9Na8JA&#10;EL0X/A/LCL3VjaVYja4ioiAUpDEePI7ZMVnMzqbZVdN/7xYK3ubxPme26GwtbtR641jBcJCAIC6c&#10;NlwqOOSbtzEIH5A11o5JwS95WMx7LzNMtbtzRrd9KEUMYZ+igiqEJpXSFxVZ9APXEEfu7FqLIcK2&#10;lLrFewy3tXxPkpG0aDg2VNjQqqLisr9aBcsjZ2vzszt9Z+fM5Pkk4a/RRanXfrecggjUhaf4373V&#10;cf7nB/w9Ey+Q8wcAAAD//wMAUEsBAi0AFAAGAAgAAAAhANvh9svuAAAAhQEAABMAAAAAAAAAAAAA&#10;AAAAAAAAAFtDb250ZW50X1R5cGVzXS54bWxQSwECLQAUAAYACAAAACEAWvQsW78AAAAVAQAACwAA&#10;AAAAAAAAAAAAAAAfAQAAX3JlbHMvLnJlbHNQSwECLQAUAAYACAAAACEARuMkkcMAAADcAAAADwAA&#10;AAAAAAAAAAAAAAAHAgAAZHJzL2Rvd25yZXYueG1sUEsFBgAAAAADAAMAtwAAAPcCAAAAAA==&#10;" filled="f" stroked="f">
                  <v:textbox inset="0,0,0,0">
                    <w:txbxContent>
                      <w:p w14:paraId="56AE7641" w14:textId="77777777" w:rsidR="00F34A36" w:rsidRDefault="00842BCA">
                        <w:pPr>
                          <w:spacing w:line="278" w:lineRule="auto"/>
                          <w:ind w:left="436"/>
                          <w:rPr>
                            <w:b/>
                            <w:sz w:val="30"/>
                          </w:rPr>
                        </w:pPr>
                        <w:r>
                          <w:rPr>
                            <w:b/>
                            <w:color w:val="005496"/>
                            <w:sz w:val="30"/>
                          </w:rPr>
                          <w:t>and</w:t>
                        </w:r>
                        <w:r>
                          <w:rPr>
                            <w:b/>
                            <w:color w:val="005496"/>
                            <w:spacing w:val="-10"/>
                            <w:sz w:val="30"/>
                          </w:rPr>
                          <w:t xml:space="preserve"> </w:t>
                        </w:r>
                        <w:r>
                          <w:rPr>
                            <w:b/>
                            <w:color w:val="005496"/>
                            <w:sz w:val="30"/>
                          </w:rPr>
                          <w:t>how</w:t>
                        </w:r>
                        <w:r>
                          <w:rPr>
                            <w:b/>
                            <w:color w:val="005496"/>
                            <w:spacing w:val="-10"/>
                            <w:sz w:val="30"/>
                          </w:rPr>
                          <w:t xml:space="preserve"> </w:t>
                        </w:r>
                        <w:r>
                          <w:rPr>
                            <w:b/>
                            <w:color w:val="005496"/>
                            <w:sz w:val="30"/>
                          </w:rPr>
                          <w:t>it</w:t>
                        </w:r>
                        <w:r>
                          <w:rPr>
                            <w:b/>
                            <w:color w:val="005496"/>
                            <w:spacing w:val="-10"/>
                            <w:sz w:val="30"/>
                          </w:rPr>
                          <w:t xml:space="preserve"> </w:t>
                        </w:r>
                        <w:r>
                          <w:rPr>
                            <w:b/>
                            <w:color w:val="005496"/>
                            <w:sz w:val="30"/>
                          </w:rPr>
                          <w:t>creates</w:t>
                        </w:r>
                        <w:r>
                          <w:rPr>
                            <w:b/>
                            <w:color w:val="005496"/>
                            <w:spacing w:val="-10"/>
                            <w:sz w:val="30"/>
                          </w:rPr>
                          <w:t xml:space="preserve"> </w:t>
                        </w:r>
                        <w:r>
                          <w:rPr>
                            <w:b/>
                            <w:color w:val="005496"/>
                            <w:sz w:val="30"/>
                          </w:rPr>
                          <w:t>space for us to thrive together.</w:t>
                        </w:r>
                      </w:p>
                    </w:txbxContent>
                  </v:textbox>
                </v:shape>
                <w10:anchorlock/>
              </v:group>
            </w:pict>
          </mc:Fallback>
        </mc:AlternateContent>
      </w:r>
      <w:r>
        <w:rPr>
          <w:position w:val="4"/>
          <w:sz w:val="20"/>
        </w:rPr>
        <w:tab/>
      </w:r>
      <w:r>
        <w:rPr>
          <w:noProof/>
          <w:sz w:val="20"/>
        </w:rPr>
        <mc:AlternateContent>
          <mc:Choice Requires="wpg">
            <w:drawing>
              <wp:inline distT="0" distB="0" distL="0" distR="0" wp14:anchorId="56AE7596" wp14:editId="56AE7597">
                <wp:extent cx="393700" cy="282575"/>
                <wp:effectExtent l="0" t="0" r="0" b="0"/>
                <wp:docPr id="175" name="Group 17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3700" cy="282575"/>
                          <a:chOff x="0" y="0"/>
                          <a:chExt cx="393700" cy="282575"/>
                        </a:xfrm>
                      </wpg:grpSpPr>
                      <wps:wsp>
                        <wps:cNvPr id="176" name="Graphic 176"/>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2" y="191601"/>
                                </a:lnTo>
                                <a:lnTo>
                                  <a:pt x="41516" y="239039"/>
                                </a:lnTo>
                                <a:lnTo>
                                  <a:pt x="20579" y="275133"/>
                                </a:lnTo>
                                <a:lnTo>
                                  <a:pt x="15748" y="282498"/>
                                </a:lnTo>
                                <a:lnTo>
                                  <a:pt x="72999" y="282498"/>
                                </a:lnTo>
                                <a:lnTo>
                                  <a:pt x="102121" y="244677"/>
                                </a:lnTo>
                                <a:lnTo>
                                  <a:pt x="131857" y="197718"/>
                                </a:lnTo>
                                <a:lnTo>
                                  <a:pt x="155755" y="146344"/>
                                </a:lnTo>
                                <a:lnTo>
                                  <a:pt x="164617" y="94691"/>
                                </a:lnTo>
                                <a:lnTo>
                                  <a:pt x="163048" y="72813"/>
                                </a:lnTo>
                                <a:lnTo>
                                  <a:pt x="139560" y="24066"/>
                                </a:lnTo>
                                <a:lnTo>
                                  <a:pt x="97553" y="1504"/>
                                </a:lnTo>
                                <a:lnTo>
                                  <a:pt x="81584" y="0"/>
                                </a:lnTo>
                                <a:close/>
                              </a:path>
                              <a:path w="393700" h="282575">
                                <a:moveTo>
                                  <a:pt x="310629"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7"/>
                                </a:lnTo>
                                <a:lnTo>
                                  <a:pt x="360889" y="197718"/>
                                </a:lnTo>
                                <a:lnTo>
                                  <a:pt x="384787" y="146344"/>
                                </a:lnTo>
                                <a:lnTo>
                                  <a:pt x="393649" y="94691"/>
                                </a:lnTo>
                                <a:lnTo>
                                  <a:pt x="392080" y="72813"/>
                                </a:lnTo>
                                <a:lnTo>
                                  <a:pt x="368592" y="24066"/>
                                </a:lnTo>
                                <a:lnTo>
                                  <a:pt x="326590" y="1504"/>
                                </a:lnTo>
                                <a:lnTo>
                                  <a:pt x="310629" y="0"/>
                                </a:lnTo>
                                <a:close/>
                              </a:path>
                            </a:pathLst>
                          </a:custGeom>
                          <a:solidFill>
                            <a:srgbClr val="005496"/>
                          </a:solidFill>
                        </wps:spPr>
                        <wps:bodyPr wrap="square" lIns="0" tIns="0" rIns="0" bIns="0" rtlCol="0">
                          <a:prstTxWarp prst="textNoShape">
                            <a:avLst/>
                          </a:prstTxWarp>
                          <a:noAutofit/>
                        </wps:bodyPr>
                      </wps:wsp>
                    </wpg:wgp>
                  </a:graphicData>
                </a:graphic>
              </wp:inline>
            </w:drawing>
          </mc:Choice>
          <mc:Fallback>
            <w:pict>
              <v:group w14:anchorId="13AB4F8C" id="Group 175" o:spid="_x0000_s1026" style="width:31pt;height:22.25pt;mso-position-horizontal-relative:char;mso-position-vertical-relative:line"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vmZX7AMAALMMAAAOAAAAZHJzL2Uyb0RvYy54bWykV9uO2zYQfS/QfxD03jVvokhjvUGRNIsC&#10;QRIgW+SZliVbqCSqpHzZv++QFG0j25Wc7Yt2KA2HM2fOoWfv353aJjmUxta6W6X4DqVJ2RV6U3fb&#10;VfrX08ffRJrYQXUb1eiuXKXPpU3fPfz6y/2xX5ZE73SzKU0CQTq7PPardDcM/XKxsMWubJW9033Z&#10;wcdKm1YNsDTbxcaoI0RvmwVBiC+O2mx6o4vSWnj7IXxMH3z8qiqL4UtV2XJImlUKuQ3+afxz7Z6L&#10;h3u13BrV7+piTEO9IYtW1R0ceg71QQ0q2Zv6Rai2Loy2uhruCt0udFXVRelrgGow+qGaR6P3va9l&#10;uzxu+zNMAO0POL05bPH58Gj6b/1XE7IH85Mu/raAy+LYb5fX3916e3E+VaZ1m6CI5OQRfT4jWp6G&#10;pICXVNIcAe4FfCKCZHkWEC920JYXu4rdH5P7FmoZDvWpnVM59sAde4HH/j94vu1UX3rUrSv/q0nq&#10;DVA752nSqRY4/DjSxb0CnNzx4OcwHFd2hPPtCJ0rVctib4fHUnuo1eGTHQJlN9FSu2gVpy6aBojv&#10;KN94yg9pApQ3aQKUX4cG9Gpw+1z/nJkcL73anVvlvrb6UD5p7ze4hgmcCZYmsdWQ6MWj6a49ofOU&#10;eE/MBPNQgXf0iX97H5UjYIYLmmUYY5fiq67AJvATggmv3lf9MObj6YhmOZuMiQVH4XzMaCamc80w&#10;ZXCrQRI4Rxnsm8qWM4YDXDjPqJTTzkhExCTmaBoHhjMMlIQ0CJWITkcmKMtlcM4hfzqZBga4QoEg&#10;WSbFpHNOJFTl05h3xohggoM3YzzPJ0NjikWWe28s8xxPJ4IzuF1iEzllMx3njOMQWzIup6HGnKIR&#10;kZwIPIMelRkPJCUM8WkuSUiZhgozNJ3xS+FFCRWNtmUgodPyz2uaYsRJaGLU1GuiJpwjPhJ6VtWE&#10;ZhgFkOd1TQiwOHBjXtyEIizHNOblTVjO6UikeX0TgSjcLTcKnEigWtDhDQonQooI37zECdwvUYk3&#10;aJxJDnenl+K8yAljebwS5oVLEYnNueFOoBTjLFy+cMyczClHQgT23SBzKlguYi9nZQ7zB2ch9rzM&#10;qSRobPy8zCkXmYw1zsmcEp7JkVJzOv8PMb4qdPjxO/+Qg309Kljd1JuPddO468Ca7fp9Y5KDcmMw&#10;kErGa+nKDYYquwyji7PWevMMs88Rhp1Vav/ZK1OmSfNnB9MVVDJEw0RjHQ0zNO+1H7f9TWTs8HT6&#10;rkyf9GCu0gFmw886DllqGWcaV8vZ1+3s9O/7QVe1G3h8biGjcQED3ziiwmTsx4Vxinej9/Xae13+&#10;13j4FwAA//8DAFBLAwQUAAYACAAAACEAFz40NtsAAAADAQAADwAAAGRycy9kb3ducmV2LnhtbEyP&#10;QWvCQBCF74X+h2UKvdVNrEqJ2YhI25MUqoXibUzGJJidDdk1if++017s5cHjDe99k65G26ieOl87&#10;NhBPIlDEuStqLg187d+eXkD5gFxg45gMXMnDKru/SzEp3MCf1O9CqaSEfYIGqhDaRGufV2TRT1xL&#10;LNnJdRaD2K7URYeDlNtGT6NooS3WLAsVtrSpKD/vLtbA+4DD+jl+7bfn0+Z62M8/vrcxGfP4MK6X&#10;oAKN4XYMv/iCDpkwHd2FC68aA/JI+FPJFlNxRwOz2Rx0lur/7NkPAAAA//8DAFBLAQItABQABgAI&#10;AAAAIQC2gziS/gAAAOEBAAATAAAAAAAAAAAAAAAAAAAAAABbQ29udGVudF9UeXBlc10ueG1sUEsB&#10;Ai0AFAAGAAgAAAAhADj9If/WAAAAlAEAAAsAAAAAAAAAAAAAAAAALwEAAF9yZWxzLy5yZWxzUEsB&#10;Ai0AFAAGAAgAAAAhAKm+ZlfsAwAAswwAAA4AAAAAAAAAAAAAAAAALgIAAGRycy9lMm9Eb2MueG1s&#10;UEsBAi0AFAAGAAgAAAAhABc+NDbbAAAAAwEAAA8AAAAAAAAAAAAAAAAARgYAAGRycy9kb3ducmV2&#10;LnhtbFBLBQYAAAAABAAEAPMAAABOBwAAAAA=&#10;">
                <v:shape id="Graphic 176" o:spid="_x0000_s1027" style="position:absolute;width:393700;height:282575;visibility:visible;mso-wrap-style:square;v-text-anchor:top" coordsize="39370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4IqwAAAANwAAAAPAAAAZHJzL2Rvd25yZXYueG1sRE9Ni8Iw&#10;EL0v+B/CCN7WVA/t0jWKCILXbb3sbWhm22IyqU20WX+9ERb2No/3OZtdtEbcafS9YwWrZQaCuHG6&#10;51bBuT6+f4DwAVmjcUwKfsnDbjt722Cp3cRfdK9CK1II+xIVdCEMpZS+6ciiX7qBOHE/brQYEhxb&#10;qUecUrg1cp1lubTYc2rocKBDR82lulkFV5NRoc3+O0Z+XNbTSR/PdVBqMY/7TxCBYvgX/7lPOs0v&#10;cng9ky6Q2ycAAAD//wMAUEsBAi0AFAAGAAgAAAAhANvh9svuAAAAhQEAABMAAAAAAAAAAAAAAAAA&#10;AAAAAFtDb250ZW50X1R5cGVzXS54bWxQSwECLQAUAAYACAAAACEAWvQsW78AAAAVAQAACwAAAAAA&#10;AAAAAAAAAAAfAQAAX3JlbHMvLnJlbHNQSwECLQAUAAYACAAAACEA1leCKsAAAADcAAAADwAAAAAA&#10;AAAAAAAAAAAHAgAAZHJzL2Rvd25yZXYueG1sUEsFBgAAAAADAAMAtwAAAPQCAAAAAA==&#10;" path="m81584,l37032,14846,6075,55111,,88480r1162,15094l18605,143586r32743,26919l64414,175399r-3582,16202l41516,239039,20579,275133r-4831,7365l72999,282498r29122,-37821l131857,197718r23898,-51374l164617,94691,163048,72813,139560,24066,97553,1504,81584,xem310629,l266064,14846,235107,55111r-6076,33369l230194,103574r17443,40012l280380,170505r13066,4894l289864,191601r-19316,47438l249611,275133r-4832,7365l302031,282498r29121,-37821l360889,197718r23898,-51374l393649,94691,392080,72813,368592,24066,326590,1504,310629,xe" fillcolor="#005496" stroked="f">
                  <v:path arrowok="t"/>
                </v:shape>
                <w10:anchorlock/>
              </v:group>
            </w:pict>
          </mc:Fallback>
        </mc:AlternateContent>
      </w:r>
    </w:p>
    <w:p w14:paraId="56AE6F60" w14:textId="77777777" w:rsidR="00F34A36" w:rsidRDefault="00F34A36">
      <w:pPr>
        <w:pStyle w:val="BodyText"/>
        <w:spacing w:before="147"/>
        <w:ind w:left="0"/>
        <w:rPr>
          <w:b/>
          <w:sz w:val="20"/>
        </w:rPr>
      </w:pPr>
    </w:p>
    <w:p w14:paraId="56AE6F61" w14:textId="77777777" w:rsidR="00F34A36" w:rsidRDefault="00842BCA">
      <w:pPr>
        <w:ind w:left="1422" w:right="-44"/>
        <w:rPr>
          <w:sz w:val="20"/>
        </w:rPr>
      </w:pPr>
      <w:r>
        <w:rPr>
          <w:noProof/>
          <w:sz w:val="20"/>
        </w:rPr>
        <w:drawing>
          <wp:inline distT="0" distB="0" distL="0" distR="0" wp14:anchorId="56AE7598" wp14:editId="56AE7599">
            <wp:extent cx="2392052" cy="1028700"/>
            <wp:effectExtent l="0" t="0" r="0" b="0"/>
            <wp:docPr id="177" name="Image 177" descr="Community Attitudes lo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7" name="Image 177" descr="Community Attitudes logo"/>
                    <pic:cNvPicPr/>
                  </pic:nvPicPr>
                  <pic:blipFill>
                    <a:blip r:embed="rId98" cstate="print"/>
                    <a:stretch>
                      <a:fillRect/>
                    </a:stretch>
                  </pic:blipFill>
                  <pic:spPr>
                    <a:xfrm>
                      <a:off x="0" y="0"/>
                      <a:ext cx="2392052" cy="1028700"/>
                    </a:xfrm>
                    <a:prstGeom prst="rect">
                      <a:avLst/>
                    </a:prstGeom>
                  </pic:spPr>
                </pic:pic>
              </a:graphicData>
            </a:graphic>
          </wp:inline>
        </w:drawing>
      </w:r>
    </w:p>
    <w:p w14:paraId="56AE6F62" w14:textId="77777777" w:rsidR="00F34A36" w:rsidRDefault="00842BCA">
      <w:pPr>
        <w:pStyle w:val="BodyText"/>
        <w:spacing w:before="246" w:line="312" w:lineRule="auto"/>
        <w:ind w:right="905"/>
      </w:pPr>
      <w:r>
        <w:rPr>
          <w:color w:val="005496"/>
        </w:rPr>
        <w:t>Left:</w:t>
      </w:r>
      <w:r>
        <w:rPr>
          <w:color w:val="005496"/>
          <w:spacing w:val="-17"/>
        </w:rPr>
        <w:t xml:space="preserve"> </w:t>
      </w:r>
      <w:r>
        <w:rPr>
          <w:color w:val="005496"/>
        </w:rPr>
        <w:t>PWDA</w:t>
      </w:r>
      <w:r>
        <w:rPr>
          <w:color w:val="005496"/>
          <w:spacing w:val="-17"/>
        </w:rPr>
        <w:t xml:space="preserve"> </w:t>
      </w:r>
      <w:r>
        <w:rPr>
          <w:color w:val="005496"/>
        </w:rPr>
        <w:t>commissioned</w:t>
      </w:r>
      <w:r>
        <w:rPr>
          <w:color w:val="005496"/>
          <w:spacing w:val="-12"/>
        </w:rPr>
        <w:t xml:space="preserve"> </w:t>
      </w:r>
      <w:r>
        <w:rPr>
          <w:color w:val="005496"/>
        </w:rPr>
        <w:t>artwork ‘To be held’ by Essa Chignell.</w:t>
      </w:r>
    </w:p>
    <w:p w14:paraId="56AE6F63" w14:textId="77777777" w:rsidR="00F34A36" w:rsidRDefault="00F34A36">
      <w:pPr>
        <w:pStyle w:val="BodyText"/>
        <w:spacing w:line="312" w:lineRule="auto"/>
        <w:sectPr w:rsidR="00F34A36">
          <w:pgSz w:w="11910" w:h="16840"/>
          <w:pgMar w:top="1600" w:right="850" w:bottom="720" w:left="708" w:header="0" w:footer="521" w:gutter="0"/>
          <w:cols w:num="2" w:space="720" w:equalWidth="0">
            <w:col w:w="5058" w:space="101"/>
            <w:col w:w="5193"/>
          </w:cols>
        </w:sectPr>
      </w:pPr>
    </w:p>
    <w:p w14:paraId="56AE6F64" w14:textId="77777777" w:rsidR="00F34A36" w:rsidRDefault="00842BCA">
      <w:pPr>
        <w:pStyle w:val="Heading3"/>
      </w:pPr>
      <w:bookmarkStart w:id="78" w:name="Training_and_advisory_services"/>
      <w:bookmarkStart w:id="79" w:name="_bookmark8"/>
      <w:bookmarkEnd w:id="78"/>
      <w:bookmarkEnd w:id="79"/>
      <w:r>
        <w:rPr>
          <w:color w:val="00884F"/>
        </w:rPr>
        <w:lastRenderedPageBreak/>
        <w:t>Training</w:t>
      </w:r>
      <w:r>
        <w:rPr>
          <w:color w:val="00884F"/>
          <w:spacing w:val="-6"/>
        </w:rPr>
        <w:t xml:space="preserve"> </w:t>
      </w:r>
      <w:r>
        <w:rPr>
          <w:color w:val="00884F"/>
        </w:rPr>
        <w:t>and</w:t>
      </w:r>
      <w:r>
        <w:rPr>
          <w:color w:val="00884F"/>
          <w:spacing w:val="-4"/>
        </w:rPr>
        <w:t xml:space="preserve"> </w:t>
      </w:r>
      <w:r>
        <w:rPr>
          <w:color w:val="00884F"/>
        </w:rPr>
        <w:t>advisory</w:t>
      </w:r>
      <w:r>
        <w:rPr>
          <w:color w:val="00884F"/>
          <w:spacing w:val="-3"/>
        </w:rPr>
        <w:t xml:space="preserve"> </w:t>
      </w:r>
      <w:r>
        <w:rPr>
          <w:color w:val="00884F"/>
          <w:spacing w:val="-2"/>
        </w:rPr>
        <w:t>services</w:t>
      </w:r>
    </w:p>
    <w:p w14:paraId="56AE6F65" w14:textId="77777777" w:rsidR="00F34A36" w:rsidRDefault="00F34A36">
      <w:pPr>
        <w:pStyle w:val="BodyText"/>
        <w:spacing w:before="182"/>
        <w:ind w:left="0"/>
        <w:rPr>
          <w:rFonts w:ascii="VAG Rounded"/>
          <w:b/>
          <w:sz w:val="20"/>
        </w:rPr>
      </w:pPr>
    </w:p>
    <w:p w14:paraId="56AE6F66" w14:textId="77777777" w:rsidR="00F34A36" w:rsidRDefault="00F34A36">
      <w:pPr>
        <w:pStyle w:val="BodyText"/>
        <w:rPr>
          <w:rFonts w:ascii="VAG Rounded"/>
          <w:b/>
          <w:sz w:val="20"/>
        </w:rPr>
        <w:sectPr w:rsidR="00F34A36">
          <w:pgSz w:w="11910" w:h="16840"/>
          <w:pgMar w:top="1600" w:right="850" w:bottom="720" w:left="708" w:header="0" w:footer="531" w:gutter="0"/>
          <w:cols w:space="720"/>
        </w:sectPr>
      </w:pPr>
    </w:p>
    <w:p w14:paraId="56AE6F67" w14:textId="77777777" w:rsidR="00F34A36" w:rsidRDefault="00842BCA">
      <w:pPr>
        <w:pStyle w:val="BodyText"/>
        <w:spacing w:before="92" w:line="312" w:lineRule="auto"/>
        <w:ind w:right="38"/>
      </w:pPr>
      <w:r>
        <w:t>During 2025–26, PWDA partnered with organisations across Australia to help create more accessible, inclusive and disability-confident workplaces, services and communities. Through disability-led training, accessibility reviews, Disability Inclusion</w:t>
      </w:r>
      <w:r>
        <w:rPr>
          <w:spacing w:val="-17"/>
        </w:rPr>
        <w:t xml:space="preserve"> </w:t>
      </w:r>
      <w:r>
        <w:t>Action</w:t>
      </w:r>
      <w:r>
        <w:rPr>
          <w:spacing w:val="-11"/>
        </w:rPr>
        <w:t xml:space="preserve"> </w:t>
      </w:r>
      <w:r>
        <w:t>Plans</w:t>
      </w:r>
      <w:r>
        <w:rPr>
          <w:spacing w:val="-8"/>
        </w:rPr>
        <w:t xml:space="preserve"> </w:t>
      </w:r>
      <w:r>
        <w:t>and</w:t>
      </w:r>
      <w:r>
        <w:rPr>
          <w:spacing w:val="-8"/>
        </w:rPr>
        <w:t xml:space="preserve"> </w:t>
      </w:r>
      <w:r>
        <w:t>strategic</w:t>
      </w:r>
      <w:r>
        <w:rPr>
          <w:spacing w:val="-8"/>
        </w:rPr>
        <w:t xml:space="preserve"> </w:t>
      </w:r>
      <w:r>
        <w:t>advice, we helped organisations better understand the barriers experienced by people with disability and the practical steps they can take to remove them.</w:t>
      </w:r>
    </w:p>
    <w:p w14:paraId="56AE6F68" w14:textId="77777777" w:rsidR="00F34A36" w:rsidRDefault="00842BCA">
      <w:pPr>
        <w:pStyle w:val="BodyText"/>
        <w:spacing w:before="240" w:line="312" w:lineRule="auto"/>
        <w:ind w:right="183"/>
      </w:pPr>
      <w:r>
        <w:t>Working across government, health,</w:t>
      </w:r>
      <w:r>
        <w:rPr>
          <w:spacing w:val="40"/>
        </w:rPr>
        <w:t xml:space="preserve"> </w:t>
      </w:r>
      <w:r>
        <w:t>legal,</w:t>
      </w:r>
      <w:r>
        <w:rPr>
          <w:spacing w:val="-10"/>
        </w:rPr>
        <w:t xml:space="preserve"> </w:t>
      </w:r>
      <w:r>
        <w:t>education,</w:t>
      </w:r>
      <w:r>
        <w:rPr>
          <w:spacing w:val="-10"/>
        </w:rPr>
        <w:t xml:space="preserve"> </w:t>
      </w:r>
      <w:r>
        <w:t>business</w:t>
      </w:r>
      <w:r>
        <w:rPr>
          <w:spacing w:val="-10"/>
        </w:rPr>
        <w:t xml:space="preserve"> </w:t>
      </w:r>
      <w:r>
        <w:t>and</w:t>
      </w:r>
      <w:r>
        <w:rPr>
          <w:spacing w:val="-10"/>
        </w:rPr>
        <w:t xml:space="preserve"> </w:t>
      </w:r>
      <w:r>
        <w:t>community sectors, PWDA</w:t>
      </w:r>
      <w:r>
        <w:rPr>
          <w:spacing w:val="-9"/>
        </w:rPr>
        <w:t xml:space="preserve"> </w:t>
      </w:r>
      <w:r>
        <w:t>delivered training to more than 1,000 participants and supported organisations to embed accessibility and</w:t>
      </w:r>
    </w:p>
    <w:p w14:paraId="56AE6F69" w14:textId="77777777" w:rsidR="00F34A36" w:rsidRDefault="00842BCA">
      <w:pPr>
        <w:pStyle w:val="BodyText"/>
        <w:spacing w:before="7" w:line="312" w:lineRule="auto"/>
      </w:pPr>
      <w:r>
        <w:t>inclusion</w:t>
      </w:r>
      <w:r>
        <w:rPr>
          <w:spacing w:val="-7"/>
        </w:rPr>
        <w:t xml:space="preserve"> </w:t>
      </w:r>
      <w:r>
        <w:t>into</w:t>
      </w:r>
      <w:r>
        <w:rPr>
          <w:spacing w:val="-7"/>
        </w:rPr>
        <w:t xml:space="preserve"> </w:t>
      </w:r>
      <w:r>
        <w:t>the</w:t>
      </w:r>
      <w:r>
        <w:rPr>
          <w:spacing w:val="-7"/>
        </w:rPr>
        <w:t xml:space="preserve"> </w:t>
      </w:r>
      <w:r>
        <w:t>way</w:t>
      </w:r>
      <w:r>
        <w:rPr>
          <w:spacing w:val="-7"/>
        </w:rPr>
        <w:t xml:space="preserve"> </w:t>
      </w:r>
      <w:r>
        <w:t>they</w:t>
      </w:r>
      <w:r>
        <w:rPr>
          <w:spacing w:val="-7"/>
        </w:rPr>
        <w:t xml:space="preserve"> </w:t>
      </w:r>
      <w:r>
        <w:t>design</w:t>
      </w:r>
      <w:r>
        <w:rPr>
          <w:spacing w:val="-7"/>
        </w:rPr>
        <w:t xml:space="preserve"> </w:t>
      </w:r>
      <w:r>
        <w:t xml:space="preserve">services, engage with communities and make </w:t>
      </w:r>
      <w:r>
        <w:rPr>
          <w:spacing w:val="-2"/>
        </w:rPr>
        <w:t>decisions.</w:t>
      </w:r>
    </w:p>
    <w:p w14:paraId="56AE6F6A" w14:textId="77777777" w:rsidR="00F34A36" w:rsidRDefault="00842BCA">
      <w:pPr>
        <w:pStyle w:val="Heading4"/>
        <w:spacing w:before="224"/>
      </w:pPr>
      <w:bookmarkStart w:id="80" w:name="Disability-led_training"/>
      <w:bookmarkEnd w:id="80"/>
      <w:r>
        <w:rPr>
          <w:color w:val="005496"/>
        </w:rPr>
        <w:t>Disability-led</w:t>
      </w:r>
      <w:r>
        <w:rPr>
          <w:color w:val="005496"/>
          <w:spacing w:val="-14"/>
        </w:rPr>
        <w:t xml:space="preserve"> </w:t>
      </w:r>
      <w:r>
        <w:rPr>
          <w:color w:val="005496"/>
          <w:spacing w:val="-2"/>
        </w:rPr>
        <w:t>training</w:t>
      </w:r>
    </w:p>
    <w:p w14:paraId="56AE6F6B" w14:textId="77777777" w:rsidR="00F34A36" w:rsidRDefault="00842BCA">
      <w:pPr>
        <w:pStyle w:val="BodyText"/>
        <w:spacing w:before="258" w:line="312" w:lineRule="auto"/>
      </w:pPr>
      <w:r>
        <w:t>PWDA designs and delivers disability-led training</w:t>
      </w:r>
      <w:r>
        <w:rPr>
          <w:spacing w:val="-5"/>
        </w:rPr>
        <w:t xml:space="preserve"> </w:t>
      </w:r>
      <w:r>
        <w:t>that</w:t>
      </w:r>
      <w:r>
        <w:rPr>
          <w:spacing w:val="-5"/>
        </w:rPr>
        <w:t xml:space="preserve"> </w:t>
      </w:r>
      <w:r>
        <w:t>can</w:t>
      </w:r>
      <w:r>
        <w:rPr>
          <w:spacing w:val="-5"/>
        </w:rPr>
        <w:t xml:space="preserve"> </w:t>
      </w:r>
      <w:r>
        <w:t>be</w:t>
      </w:r>
      <w:r>
        <w:rPr>
          <w:spacing w:val="-5"/>
        </w:rPr>
        <w:t xml:space="preserve"> </w:t>
      </w:r>
      <w:r>
        <w:t>tailored</w:t>
      </w:r>
      <w:r>
        <w:rPr>
          <w:spacing w:val="-5"/>
        </w:rPr>
        <w:t xml:space="preserve"> </w:t>
      </w:r>
      <w:r>
        <w:t>to</w:t>
      </w:r>
      <w:r>
        <w:rPr>
          <w:spacing w:val="-5"/>
        </w:rPr>
        <w:t xml:space="preserve"> </w:t>
      </w:r>
      <w:r>
        <w:t>the</w:t>
      </w:r>
      <w:r>
        <w:rPr>
          <w:spacing w:val="-5"/>
        </w:rPr>
        <w:t xml:space="preserve"> </w:t>
      </w:r>
      <w:r>
        <w:t>needs</w:t>
      </w:r>
      <w:r>
        <w:rPr>
          <w:spacing w:val="-5"/>
        </w:rPr>
        <w:t xml:space="preserve"> </w:t>
      </w:r>
      <w:r>
        <w:t>of participating organisations.</w:t>
      </w:r>
    </w:p>
    <w:p w14:paraId="56AE6F6C" w14:textId="77777777" w:rsidR="00F34A36" w:rsidRDefault="00842BCA">
      <w:pPr>
        <w:pStyle w:val="BodyText"/>
        <w:spacing w:before="230" w:line="312" w:lineRule="auto"/>
      </w:pPr>
      <w:r>
        <w:t>During the year, we delivered disability confidence,</w:t>
      </w:r>
      <w:r>
        <w:rPr>
          <w:spacing w:val="-13"/>
        </w:rPr>
        <w:t xml:space="preserve"> </w:t>
      </w:r>
      <w:r>
        <w:t>disability</w:t>
      </w:r>
      <w:r>
        <w:rPr>
          <w:spacing w:val="-13"/>
        </w:rPr>
        <w:t xml:space="preserve"> </w:t>
      </w:r>
      <w:r>
        <w:t>inclusive</w:t>
      </w:r>
      <w:r>
        <w:rPr>
          <w:spacing w:val="-13"/>
        </w:rPr>
        <w:t xml:space="preserve"> </w:t>
      </w:r>
      <w:r>
        <w:t>leadership, accessible</w:t>
      </w:r>
      <w:r>
        <w:rPr>
          <w:spacing w:val="-4"/>
        </w:rPr>
        <w:t xml:space="preserve"> </w:t>
      </w:r>
      <w:r>
        <w:t>communication</w:t>
      </w:r>
      <w:r>
        <w:rPr>
          <w:spacing w:val="-4"/>
        </w:rPr>
        <w:t xml:space="preserve"> </w:t>
      </w:r>
      <w:r>
        <w:t>and</w:t>
      </w:r>
      <w:r>
        <w:rPr>
          <w:spacing w:val="-4"/>
        </w:rPr>
        <w:t xml:space="preserve"> </w:t>
      </w:r>
      <w:r>
        <w:t>workplace inclusion training to more than 1,000 participants across government, health, legal, business and community sectors.</w:t>
      </w:r>
    </w:p>
    <w:p w14:paraId="56AE6F6D" w14:textId="77777777" w:rsidR="00F34A36" w:rsidRDefault="00842BCA">
      <w:pPr>
        <w:pStyle w:val="BodyText"/>
        <w:spacing w:before="7" w:line="312" w:lineRule="auto"/>
      </w:pPr>
      <w:r>
        <w:t>Every</w:t>
      </w:r>
      <w:r>
        <w:rPr>
          <w:spacing w:val="-10"/>
        </w:rPr>
        <w:t xml:space="preserve"> </w:t>
      </w:r>
      <w:r>
        <w:t>program</w:t>
      </w:r>
      <w:r>
        <w:rPr>
          <w:spacing w:val="-10"/>
        </w:rPr>
        <w:t xml:space="preserve"> </w:t>
      </w:r>
      <w:r>
        <w:t>combined</w:t>
      </w:r>
      <w:r>
        <w:rPr>
          <w:spacing w:val="-10"/>
        </w:rPr>
        <w:t xml:space="preserve"> </w:t>
      </w:r>
      <w:r>
        <w:t>lived</w:t>
      </w:r>
      <w:r>
        <w:rPr>
          <w:spacing w:val="-10"/>
        </w:rPr>
        <w:t xml:space="preserve"> </w:t>
      </w:r>
      <w:r>
        <w:t xml:space="preserve">experience with practical strategies that participants could apply in their own workplaces and </w:t>
      </w:r>
      <w:r>
        <w:rPr>
          <w:spacing w:val="-2"/>
        </w:rPr>
        <w:t>services.</w:t>
      </w:r>
    </w:p>
    <w:p w14:paraId="56AE6F6E" w14:textId="77777777" w:rsidR="00F34A36" w:rsidRDefault="00842BCA">
      <w:pPr>
        <w:pStyle w:val="Heading9"/>
        <w:spacing w:before="92"/>
      </w:pPr>
      <w:r>
        <w:rPr>
          <w:b w:val="0"/>
        </w:rPr>
        <w:br w:type="column"/>
      </w:r>
      <w:r>
        <w:t>Examples</w:t>
      </w:r>
      <w:r>
        <w:rPr>
          <w:spacing w:val="-3"/>
        </w:rPr>
        <w:t xml:space="preserve"> </w:t>
      </w:r>
      <w:r>
        <w:t>of</w:t>
      </w:r>
      <w:r>
        <w:rPr>
          <w:spacing w:val="-3"/>
        </w:rPr>
        <w:t xml:space="preserve"> </w:t>
      </w:r>
      <w:r>
        <w:t>our</w:t>
      </w:r>
      <w:r>
        <w:rPr>
          <w:spacing w:val="-3"/>
        </w:rPr>
        <w:t xml:space="preserve"> </w:t>
      </w:r>
      <w:r>
        <w:t>work</w:t>
      </w:r>
      <w:r>
        <w:rPr>
          <w:spacing w:val="-3"/>
        </w:rPr>
        <w:t xml:space="preserve"> </w:t>
      </w:r>
      <w:r>
        <w:rPr>
          <w:spacing w:val="-2"/>
        </w:rPr>
        <w:t>included:</w:t>
      </w:r>
    </w:p>
    <w:p w14:paraId="56AE6F6F" w14:textId="77777777" w:rsidR="00F34A36" w:rsidRDefault="00F34A36">
      <w:pPr>
        <w:pStyle w:val="BodyText"/>
        <w:spacing w:before="35"/>
        <w:ind w:left="0"/>
        <w:rPr>
          <w:b/>
        </w:rPr>
      </w:pPr>
    </w:p>
    <w:p w14:paraId="56AE6F70" w14:textId="77777777" w:rsidR="00F34A36" w:rsidRDefault="00842BCA">
      <w:pPr>
        <w:pStyle w:val="ListParagraph"/>
        <w:numPr>
          <w:ilvl w:val="0"/>
          <w:numId w:val="6"/>
        </w:numPr>
        <w:tabs>
          <w:tab w:val="left" w:pos="572"/>
        </w:tabs>
        <w:spacing w:before="0" w:line="312" w:lineRule="auto"/>
        <w:ind w:right="169"/>
        <w:rPr>
          <w:sz w:val="24"/>
        </w:rPr>
      </w:pPr>
      <w:r>
        <w:rPr>
          <w:sz w:val="24"/>
        </w:rPr>
        <w:t>Aged Care Quality and Safety Commission – Developed and delivered tailored training for Complaints Officers, alongside recorded learning resources to support ongoing capability development.</w:t>
      </w:r>
    </w:p>
    <w:p w14:paraId="56AE6F71" w14:textId="77777777" w:rsidR="00F34A36" w:rsidRDefault="00842BCA">
      <w:pPr>
        <w:pStyle w:val="ListParagraph"/>
        <w:numPr>
          <w:ilvl w:val="0"/>
          <w:numId w:val="6"/>
        </w:numPr>
        <w:tabs>
          <w:tab w:val="left" w:pos="572"/>
        </w:tabs>
        <w:spacing w:before="176" w:line="312" w:lineRule="auto"/>
        <w:ind w:right="251"/>
        <w:rPr>
          <w:sz w:val="24"/>
        </w:rPr>
      </w:pPr>
      <w:r>
        <w:rPr>
          <w:sz w:val="24"/>
        </w:rPr>
        <w:t>Central and Eastern Sydney Primary Health Network – Delivered disability inclusion and disability inclusive leadership training, equipping managers with practical tools to create more inclusive workplaces.</w:t>
      </w:r>
    </w:p>
    <w:p w14:paraId="56AE6F72" w14:textId="77777777" w:rsidR="00F34A36" w:rsidRDefault="00842BCA">
      <w:pPr>
        <w:pStyle w:val="ListParagraph"/>
        <w:numPr>
          <w:ilvl w:val="0"/>
          <w:numId w:val="6"/>
        </w:numPr>
        <w:tabs>
          <w:tab w:val="left" w:pos="572"/>
        </w:tabs>
        <w:spacing w:before="178" w:line="312" w:lineRule="auto"/>
        <w:ind w:right="300"/>
        <w:rPr>
          <w:sz w:val="24"/>
        </w:rPr>
      </w:pPr>
      <w:r>
        <w:rPr>
          <w:sz w:val="24"/>
        </w:rPr>
        <w:t xml:space="preserve">NSW Electoral Commission – Delivered disability awareness and inclusion training to support accessible electoral </w:t>
      </w:r>
      <w:r>
        <w:rPr>
          <w:spacing w:val="-2"/>
          <w:sz w:val="24"/>
        </w:rPr>
        <w:t>services.</w:t>
      </w:r>
    </w:p>
    <w:p w14:paraId="56AE6F73" w14:textId="77777777" w:rsidR="00F34A36" w:rsidRDefault="00842BCA">
      <w:pPr>
        <w:pStyle w:val="ListParagraph"/>
        <w:numPr>
          <w:ilvl w:val="0"/>
          <w:numId w:val="6"/>
        </w:numPr>
        <w:tabs>
          <w:tab w:val="left" w:pos="572"/>
        </w:tabs>
        <w:spacing w:before="175" w:line="312" w:lineRule="auto"/>
        <w:ind w:right="189"/>
        <w:rPr>
          <w:sz w:val="24"/>
        </w:rPr>
      </w:pPr>
      <w:r>
        <w:rPr>
          <w:sz w:val="24"/>
        </w:rPr>
        <w:t xml:space="preserve">Ironman Group – Provided disability inclusion training to improve accessibility and inclusion across major sporting </w:t>
      </w:r>
      <w:r>
        <w:rPr>
          <w:spacing w:val="-2"/>
          <w:sz w:val="24"/>
        </w:rPr>
        <w:t>events.</w:t>
      </w:r>
    </w:p>
    <w:p w14:paraId="56AE6F74" w14:textId="77777777" w:rsidR="00F34A36" w:rsidRDefault="00F34A36">
      <w:pPr>
        <w:pStyle w:val="BodyText"/>
        <w:ind w:left="0"/>
        <w:rPr>
          <w:sz w:val="20"/>
        </w:rPr>
      </w:pPr>
    </w:p>
    <w:p w14:paraId="56AE6F75" w14:textId="77777777" w:rsidR="00F34A36" w:rsidRDefault="00842BCA">
      <w:pPr>
        <w:pStyle w:val="BodyText"/>
        <w:spacing w:before="206"/>
        <w:ind w:left="0"/>
        <w:rPr>
          <w:sz w:val="20"/>
        </w:rPr>
      </w:pPr>
      <w:r>
        <w:rPr>
          <w:noProof/>
          <w:sz w:val="20"/>
        </w:rPr>
        <w:drawing>
          <wp:anchor distT="0" distB="0" distL="0" distR="0" simplePos="0" relativeHeight="487621632" behindDoc="1" locked="0" layoutInCell="1" allowOverlap="1" wp14:anchorId="56AE759A" wp14:editId="56AE759B">
            <wp:simplePos x="0" y="0"/>
            <wp:positionH relativeFrom="page">
              <wp:posOffset>3923995</wp:posOffset>
            </wp:positionH>
            <wp:positionV relativeFrom="paragraph">
              <wp:posOffset>292455</wp:posOffset>
            </wp:positionV>
            <wp:extent cx="2991879" cy="2697479"/>
            <wp:effectExtent l="0" t="0" r="0" b="0"/>
            <wp:wrapTopAndBottom/>
            <wp:docPr id="178" name="Image 178" descr="A woman with curly hair speaks into a microphone while seated in a group as the people around her listen."/>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8" name="Image 178" descr="A woman with curly hair speaks into a microphone while seated in a group as the people around her listen."/>
                    <pic:cNvPicPr/>
                  </pic:nvPicPr>
                  <pic:blipFill>
                    <a:blip r:embed="rId99" cstate="print"/>
                    <a:stretch>
                      <a:fillRect/>
                    </a:stretch>
                  </pic:blipFill>
                  <pic:spPr>
                    <a:xfrm>
                      <a:off x="0" y="0"/>
                      <a:ext cx="2991879" cy="2697479"/>
                    </a:xfrm>
                    <a:prstGeom prst="rect">
                      <a:avLst/>
                    </a:prstGeom>
                  </pic:spPr>
                </pic:pic>
              </a:graphicData>
            </a:graphic>
          </wp:anchor>
        </w:drawing>
      </w:r>
    </w:p>
    <w:p w14:paraId="56AE6F76" w14:textId="77777777" w:rsidR="00F34A36" w:rsidRDefault="00F34A36">
      <w:pPr>
        <w:pStyle w:val="BodyText"/>
        <w:rPr>
          <w:sz w:val="20"/>
        </w:rPr>
        <w:sectPr w:rsidR="00F34A36">
          <w:type w:val="continuous"/>
          <w:pgSz w:w="11910" w:h="16840"/>
          <w:pgMar w:top="740" w:right="850" w:bottom="280" w:left="708" w:header="0" w:footer="531" w:gutter="0"/>
          <w:cols w:num="2" w:space="720" w:equalWidth="0">
            <w:col w:w="4955" w:space="204"/>
            <w:col w:w="5193"/>
          </w:cols>
        </w:sectPr>
      </w:pPr>
    </w:p>
    <w:p w14:paraId="56AE6F77" w14:textId="77777777" w:rsidR="00F34A36" w:rsidRDefault="00842BCA">
      <w:pPr>
        <w:ind w:left="312"/>
        <w:rPr>
          <w:sz w:val="20"/>
        </w:rPr>
      </w:pPr>
      <w:r>
        <w:rPr>
          <w:noProof/>
          <w:sz w:val="20"/>
        </w:rPr>
        <w:lastRenderedPageBreak/>
        <w:drawing>
          <wp:inline distT="0" distB="0" distL="0" distR="0" wp14:anchorId="56AE759C" wp14:editId="56AE759D">
            <wp:extent cx="6271480" cy="5980176"/>
            <wp:effectExtent l="0" t="0" r="0" b="0"/>
            <wp:docPr id="179" name="Image 179" descr="Two PWDA trainers stand on either side of a screen showing a City of Sydney thank-you slide with a feedback QR code at the end of a workshop."/>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9" name="Image 179" descr="Two PWDA trainers stand on either side of a screen showing a City of Sydney thank-you slide with a feedback QR code at the end of a workshop."/>
                    <pic:cNvPicPr/>
                  </pic:nvPicPr>
                  <pic:blipFill>
                    <a:blip r:embed="rId100" cstate="print"/>
                    <a:stretch>
                      <a:fillRect/>
                    </a:stretch>
                  </pic:blipFill>
                  <pic:spPr>
                    <a:xfrm>
                      <a:off x="0" y="0"/>
                      <a:ext cx="6271480" cy="5980176"/>
                    </a:xfrm>
                    <a:prstGeom prst="rect">
                      <a:avLst/>
                    </a:prstGeom>
                  </pic:spPr>
                </pic:pic>
              </a:graphicData>
            </a:graphic>
          </wp:inline>
        </w:drawing>
      </w:r>
    </w:p>
    <w:p w14:paraId="56AE6F78" w14:textId="77777777" w:rsidR="00F34A36" w:rsidRDefault="00842BCA">
      <w:pPr>
        <w:pStyle w:val="BodyText"/>
        <w:spacing w:before="111"/>
        <w:ind w:left="6148"/>
      </w:pPr>
      <w:r>
        <w:rPr>
          <w:color w:val="005496"/>
        </w:rPr>
        <w:t>PWDA</w:t>
      </w:r>
      <w:r>
        <w:rPr>
          <w:color w:val="005496"/>
          <w:spacing w:val="-18"/>
        </w:rPr>
        <w:t xml:space="preserve"> </w:t>
      </w:r>
      <w:r>
        <w:rPr>
          <w:color w:val="005496"/>
        </w:rPr>
        <w:t>trainers</w:t>
      </w:r>
      <w:r>
        <w:rPr>
          <w:color w:val="005496"/>
          <w:spacing w:val="-3"/>
        </w:rPr>
        <w:t xml:space="preserve"> </w:t>
      </w:r>
      <w:r>
        <w:rPr>
          <w:color w:val="005496"/>
        </w:rPr>
        <w:t>delivering</w:t>
      </w:r>
      <w:r>
        <w:rPr>
          <w:color w:val="005496"/>
          <w:spacing w:val="-2"/>
        </w:rPr>
        <w:t xml:space="preserve"> </w:t>
      </w:r>
      <w:r>
        <w:rPr>
          <w:color w:val="005496"/>
        </w:rPr>
        <w:t>a</w:t>
      </w:r>
      <w:r>
        <w:rPr>
          <w:color w:val="005496"/>
          <w:spacing w:val="-2"/>
        </w:rPr>
        <w:t xml:space="preserve"> workshop.</w:t>
      </w:r>
    </w:p>
    <w:p w14:paraId="56AE6F79" w14:textId="77777777" w:rsidR="00F34A36" w:rsidRDefault="00F34A36">
      <w:pPr>
        <w:pStyle w:val="BodyText"/>
        <w:ind w:left="0"/>
        <w:rPr>
          <w:sz w:val="20"/>
        </w:rPr>
      </w:pPr>
    </w:p>
    <w:p w14:paraId="56AE6F7A" w14:textId="77777777" w:rsidR="00F34A36" w:rsidRDefault="00842BCA">
      <w:pPr>
        <w:pStyle w:val="BodyText"/>
        <w:spacing w:before="32"/>
        <w:ind w:left="0"/>
        <w:rPr>
          <w:sz w:val="20"/>
        </w:rPr>
      </w:pPr>
      <w:r>
        <w:rPr>
          <w:noProof/>
          <w:sz w:val="20"/>
        </w:rPr>
        <mc:AlternateContent>
          <mc:Choice Requires="wps">
            <w:drawing>
              <wp:anchor distT="0" distB="0" distL="0" distR="0" simplePos="0" relativeHeight="487622144" behindDoc="1" locked="0" layoutInCell="1" allowOverlap="1" wp14:anchorId="56AE759E" wp14:editId="56AE759F">
                <wp:simplePos x="0" y="0"/>
                <wp:positionH relativeFrom="page">
                  <wp:posOffset>1329898</wp:posOffset>
                </wp:positionH>
                <wp:positionV relativeFrom="paragraph">
                  <wp:posOffset>181698</wp:posOffset>
                </wp:positionV>
                <wp:extent cx="393700" cy="282575"/>
                <wp:effectExtent l="0" t="0" r="0" b="0"/>
                <wp:wrapTopAndBottom/>
                <wp:docPr id="180" name="Graphic 18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312064" y="0"/>
                              </a:moveTo>
                              <a:lnTo>
                                <a:pt x="267106" y="13539"/>
                              </a:lnTo>
                              <a:lnTo>
                                <a:pt x="235302" y="53754"/>
                              </a:lnTo>
                              <a:lnTo>
                                <a:pt x="229031" y="94691"/>
                              </a:lnTo>
                              <a:lnTo>
                                <a:pt x="230017" y="111815"/>
                              </a:lnTo>
                              <a:lnTo>
                                <a:pt x="244708" y="163574"/>
                              </a:lnTo>
                              <a:lnTo>
                                <a:pt x="261791" y="197718"/>
                              </a:lnTo>
                              <a:lnTo>
                                <a:pt x="291528" y="244678"/>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6" y="26390"/>
                              </a:lnTo>
                              <a:lnTo>
                                <a:pt x="327992" y="1650"/>
                              </a:lnTo>
                              <a:lnTo>
                                <a:pt x="312064" y="0"/>
                              </a:lnTo>
                              <a:close/>
                            </a:path>
                            <a:path w="393700" h="282575">
                              <a:moveTo>
                                <a:pt x="83019" y="0"/>
                              </a:moveTo>
                              <a:lnTo>
                                <a:pt x="38074" y="13539"/>
                              </a:lnTo>
                              <a:lnTo>
                                <a:pt x="6270" y="53754"/>
                              </a:lnTo>
                              <a:lnTo>
                                <a:pt x="0" y="94691"/>
                              </a:lnTo>
                              <a:lnTo>
                                <a:pt x="985" y="111815"/>
                              </a:lnTo>
                              <a:lnTo>
                                <a:pt x="15677" y="163574"/>
                              </a:lnTo>
                              <a:lnTo>
                                <a:pt x="32759" y="197718"/>
                              </a:lnTo>
                              <a:lnTo>
                                <a:pt x="62496" y="244678"/>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6EE1C5E6" id="Graphic 180" o:spid="_x0000_s1026" style="position:absolute;margin-left:104.7pt;margin-top:14.3pt;width:31pt;height:22.25pt;z-index:-15694336;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veolpwMAANoLAAAOAAAAZHJzL2Uyb0RvYy54bWysVk2P2zYQvRfIfxB0z5qfomisNygSJCgQ&#10;pAGyRc+0LK2FyqJCcm3vv++QFL2LLiK6QS4SZT6N3szjPM/tu/NhKI6tsb0eNyW+QWXRjo3e9ePD&#10;pvzr/uPbuiysU+NODXpsN+VTa8t3d29+uz1N65bovR52rSkgyGjXp2lT7p2b1quVbfbtQdkbPbUj&#10;bHbaHJSDR/Ow2hl1guiHYUUQqlYnbXaT0U1rLfz6IW6WdyF+17WN+7PrbOuKYVMCNxeuJly3/rq6&#10;u1XrB6Omfd/MNNRPsDiofoSPXkJ9UE4Vj6Z/FerQN0Zb3bmbRh9Wuuv6pg05QDYY/Sebb3s1tSEX&#10;KI6dLmWyvy5s8+X4bfpqPHU7fdbNPxYqsjpNdn3Z8Q92xpw7c/BYIF6cQxWfLlVsz65o4EcqqUBQ&#10;6wa2SE244L7KK7VOLzeP1n1qdQikjp+tiyLs0krt06o5j2lpQEov4hBEdGUBIpqyABG3UcRJOf+e&#10;Z+eXxemZyf5CxO8e9LG91wHnfBIUE1SxskiZANNnyDC+hJJKYFQFKKacyjmxBEr3KcQlgEAkgDkV&#10;nC2DiUQUB7BklcTLYIoQFpEGxjVOBU7fT/eZB2MCQRtCfriiXGSIVFjA5wNaCoHrZSYScxJjE8Yq&#10;sYymvtAyxIaDwWQGLYREkclVaIqqObbgmNJF3hSEnDUnFWe0WkYzBqjIm1BGMrGJBFCsoIBDsnxK&#10;fDjfLV4dgTha1pJyRpI6eS1pTXEdeWOKMVk+VdC3SZ26ZnXwRuiFdJjSPR4qKgmEDLQFBF4+U7SS&#10;FMe2IRWVmchESBnbBlc8g33duolmM2jbRt/xdvD/baGmCMfzlDj8yBVojaCpgoJZU6iIiGLnLSHi&#10;8m4gk8R5K8C8ErNvXHF6iOCxADhvBBW086xw3gckBpMJBbuisTGr69TYedPAjCE6x87bAKa1dwov&#10;3RU2gMHrEjpvAxghMts/ztsAxpRUs0nnbQATTqrZNPJCYs4wj1leYQPgi0mdvA3AHwoCg/MFzNsA&#10;ZojUsVHyNiBryWfryrnA6079oQmAn13mBFi/nESsHvrdx34YvFVY87B9P5jiqPzciLg/3NFMXsDC&#10;mBQnIz8jbfXu6aspTjBMbkr7/VGZtiyGP0aY1kAqlxYmLbZpYdzwXof5NLiUse7+/LcyUzHBclM6&#10;GKy+6DQLqnUamXwuF6x/c9S/Pzrd9X6eCtwio/kBBsgwhc3Drp9QXz4H1PNIfvcvAAAA//8DAFBL&#10;AwQUAAYACAAAACEARHzRKdwAAAAJAQAADwAAAGRycy9kb3ducmV2LnhtbEyPTU/DMAyG70j8h8hI&#10;3FjSgtZRmk4T0iSubLvsljWmrZY4pcnWwq/HnODmj0evH1fr2TtxxTH2gTRkCwUCqQm2p1bDYb99&#10;WIGIyZA1LhBq+MII6/r2pjKlDRO943WXWsEhFEujoUtpKKWMTYfexEUYkHj3EUZvErdjK+1oJg73&#10;TuZKLaU3PfGFzgz42mFz3l28hk+nsLBuc5xn+j7n05vdHvZJ6/u7efMCIuGc/mD41Wd1qNnpFC5k&#10;o3AacvX8xCgXqyUIBvIi48FJQ/GYgawr+f+D+gcAAP//AwBQSwECLQAUAAYACAAAACEAtoM4kv4A&#10;AADhAQAAEwAAAAAAAAAAAAAAAAAAAAAAW0NvbnRlbnRfVHlwZXNdLnhtbFBLAQItABQABgAIAAAA&#10;IQA4/SH/1gAAAJQBAAALAAAAAAAAAAAAAAAAAC8BAABfcmVscy8ucmVsc1BLAQItABQABgAIAAAA&#10;IQALveolpwMAANoLAAAOAAAAAAAAAAAAAAAAAC4CAABkcnMvZTJvRG9jLnhtbFBLAQItABQABgAI&#10;AAAAIQBEfNEp3AAAAAkBAAAPAAAAAAAAAAAAAAAAAAEGAABkcnMvZG93bnJldi54bWxQSwUGAAAA&#10;AAQABADzAAAACgcAAAAA&#10;" path="m312064,l267106,13539,235302,53754r-6271,40937l230017,111815r14691,51759l261791,197718r29737,46960l320649,282498r57252,l373069,275133r-5905,-9697l344265,223423,329234,175399r13066,-4894l354291,163574r28894,-32453l393649,88480,392131,71214,369316,26390,327992,1650,312064,xem83019,l38074,13539,6270,53754,,94691r985,17124l15677,163574r17082,34144l62496,244678r29121,37820l148869,282498r-4832,-7365l138133,265436,115233,223423,100202,175399r13066,-4894l125260,163574r28893,-32453l164617,88480,163099,71214,140284,26390,98955,1650,83019,xe" fillcolor="#005496" stroked="f">
                <v:path arrowok="t"/>
                <w10:wrap type="topAndBottom" anchorx="page"/>
              </v:shape>
            </w:pict>
          </mc:Fallback>
        </mc:AlternateContent>
      </w:r>
    </w:p>
    <w:p w14:paraId="56AE6F7B" w14:textId="77777777" w:rsidR="00F34A36" w:rsidRDefault="00842BCA">
      <w:pPr>
        <w:spacing w:before="193" w:line="278" w:lineRule="auto"/>
        <w:ind w:left="1963" w:right="1925"/>
        <w:rPr>
          <w:b/>
          <w:sz w:val="30"/>
        </w:rPr>
      </w:pPr>
      <w:r>
        <w:rPr>
          <w:b/>
          <w:color w:val="005496"/>
          <w:sz w:val="30"/>
        </w:rPr>
        <w:t>We have been delighted with the quality of the training and support provided by PWDA. Their</w:t>
      </w:r>
      <w:r>
        <w:rPr>
          <w:b/>
          <w:color w:val="005496"/>
          <w:spacing w:val="-7"/>
          <w:sz w:val="30"/>
        </w:rPr>
        <w:t xml:space="preserve"> </w:t>
      </w:r>
      <w:r>
        <w:rPr>
          <w:b/>
          <w:color w:val="005496"/>
          <w:sz w:val="30"/>
        </w:rPr>
        <w:t>approach</w:t>
      </w:r>
      <w:r>
        <w:rPr>
          <w:b/>
          <w:color w:val="005496"/>
          <w:spacing w:val="-7"/>
          <w:sz w:val="30"/>
        </w:rPr>
        <w:t xml:space="preserve"> </w:t>
      </w:r>
      <w:r>
        <w:rPr>
          <w:b/>
          <w:color w:val="005496"/>
          <w:sz w:val="30"/>
        </w:rPr>
        <w:t>is</w:t>
      </w:r>
      <w:r>
        <w:rPr>
          <w:b/>
          <w:color w:val="005496"/>
          <w:spacing w:val="-7"/>
          <w:sz w:val="30"/>
        </w:rPr>
        <w:t xml:space="preserve"> </w:t>
      </w:r>
      <w:r>
        <w:rPr>
          <w:b/>
          <w:color w:val="005496"/>
          <w:sz w:val="30"/>
        </w:rPr>
        <w:t>informative,</w:t>
      </w:r>
      <w:r>
        <w:rPr>
          <w:b/>
          <w:color w:val="005496"/>
          <w:spacing w:val="-7"/>
          <w:sz w:val="30"/>
        </w:rPr>
        <w:t xml:space="preserve"> </w:t>
      </w:r>
      <w:r>
        <w:rPr>
          <w:b/>
          <w:color w:val="005496"/>
          <w:sz w:val="30"/>
        </w:rPr>
        <w:t>engaging,</w:t>
      </w:r>
      <w:r>
        <w:rPr>
          <w:b/>
          <w:color w:val="005496"/>
          <w:spacing w:val="-7"/>
          <w:sz w:val="30"/>
        </w:rPr>
        <w:t xml:space="preserve"> </w:t>
      </w:r>
      <w:r>
        <w:rPr>
          <w:b/>
          <w:color w:val="005496"/>
          <w:sz w:val="30"/>
        </w:rPr>
        <w:t>and highly conversational, creating a safe and</w:t>
      </w:r>
    </w:p>
    <w:p w14:paraId="56AE6F7C" w14:textId="77777777" w:rsidR="00F34A36" w:rsidRDefault="00842BCA">
      <w:pPr>
        <w:spacing w:line="344" w:lineRule="exact"/>
        <w:ind w:left="1963"/>
        <w:rPr>
          <w:b/>
          <w:sz w:val="30"/>
        </w:rPr>
      </w:pPr>
      <w:r>
        <w:rPr>
          <w:b/>
          <w:noProof/>
          <w:sz w:val="30"/>
        </w:rPr>
        <mc:AlternateContent>
          <mc:Choice Requires="wps">
            <w:drawing>
              <wp:anchor distT="0" distB="0" distL="0" distR="0" simplePos="0" relativeHeight="485468160" behindDoc="1" locked="0" layoutInCell="1" allowOverlap="1" wp14:anchorId="56AE75A0" wp14:editId="56AE75A1">
                <wp:simplePos x="0" y="0"/>
                <wp:positionH relativeFrom="page">
                  <wp:posOffset>1371898</wp:posOffset>
                </wp:positionH>
                <wp:positionV relativeFrom="paragraph">
                  <wp:posOffset>44504</wp:posOffset>
                </wp:positionV>
                <wp:extent cx="4896485" cy="750570"/>
                <wp:effectExtent l="0" t="0" r="0" b="0"/>
                <wp:wrapNone/>
                <wp:docPr id="181" name="Graphic 18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96485" cy="750570"/>
                        </a:xfrm>
                        <a:custGeom>
                          <a:avLst/>
                          <a:gdLst/>
                          <a:ahLst/>
                          <a:cxnLst/>
                          <a:rect l="l" t="t" r="r" b="b"/>
                          <a:pathLst>
                            <a:path w="48964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4896307" y="749973"/>
                              </a:lnTo>
                            </a:path>
                          </a:pathLst>
                        </a:custGeom>
                        <a:ln w="25399">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693AE2DD" id="Graphic 181" o:spid="_x0000_s1026" style="position:absolute;margin-left:108pt;margin-top:3.5pt;width:385.55pt;height:59.1pt;z-index:-17848320;visibility:visible;mso-wrap-style:square;mso-wrap-distance-left:0;mso-wrap-distance-top:0;mso-wrap-distance-right:0;mso-wrap-distance-bottom:0;mso-position-horizontal:absolute;mso-position-horizontal-relative:page;mso-position-vertical:absolute;mso-position-vertical-relative:text;v-text-anchor:top" coordsize="48964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89iJ2gIAAEIHAAAOAAAAZHJzL2Uyb0RvYy54bWysVdtq3DAQfS/0H4TeG8uSJdtLdkNJSCmE&#10;NpCUPmttedfUtlxJe8nfdyRfkibgQOmLV/IcH505szO6vDq3DToqY2vdrXF8QTBSXaHLutut8Y/H&#10;208ZRtbJrpSN7tQaPymLrzYfP1ye+pWieq+bUhkEJJ1dnfo13jvXr6LIFnvVSnuhe9VBsNKmlQ62&#10;ZheVRp6AvW0iSoiITtqUvdGFshbe3gxBvAn8VaUK972qrHKoWWPQ5sLThOfWP6PNpVztjOz3dTHK&#10;kP+gopV1B4fOVDfSSXQw9Ruqti6MtrpyF4VuI11VdaFCDpBNTF5l87CXvQq5gDm2n22y/4+2+HZ8&#10;6O+Nl277O138suBIdOrtao74jR0x58q0HgvC0Tm4+DS7qM4OFfAyyXKRZByjAmIpJzwNNkdyNX1d&#10;HKz7onRgksc764YqlNNK7qdVce6mpYFa+io2oYoOI6iiwQiquB2q2Evnv/Py/BKdXkjZz0p8uNVH&#10;9agD0L1KA1Q+R5vuLYoRTkXuTwToBJh++0BHRZxgBMkzzgRfxsaEpmAVgBNCOOfLxDQl0E8enHAB&#10;Fi+pYFAFOoCzLIVDlsCCZCQOYE5zzuNFcMbzMUEu0hQOWWKO4yQlIlALwkjKltGJyMngh2Ac0l1G&#10;Z5SykVskRCwroZQkdERnefyOEigiJSzoTmPC2DI3A+p8cDulKRXLbrMkT+hgdwplyrPFLAHB4kF3&#10;mqSML6OTBPwedSd5/k6WvlehKEOab+HwF/etFP7rc3vBy5cN3HS+0yhneR4moNVNXd7WTeP7y5rd&#10;9rox6Cj9/CU8ycWY61+w3lh3I+1+wIXQbMk4joYJ5GfRVpdP9wadYGivsf19kEZh1HztYCr6CT8t&#10;zLTYTgvjmmsd7oHQ+nDm4/mnND3yx6+xgwH2TU8zV66myeRNmLH+y05/Pjhd1X5shVE5KBo3MKiD&#10;X+Ol4m+Cl/uAer76Nn8AAAD//wMAUEsDBBQABgAIAAAAIQCzJlkF4QAAAAkBAAAPAAAAZHJzL2Rv&#10;d25yZXYueG1sTI9BS8NAEIXvgv9hGcGLtJsEbNOYTRGxBwVbbBU8brNjEszOht1tm/rrHU96Gh7v&#10;8eZ75XK0vTiiD50jBek0AYFUO9NRo+Btt5rkIELUZHTvCBWcMcCyurwodWHciV7xuI2N4BIKhVbQ&#10;xjgUUoa6RavD1A1I7H06b3Vk6RtpvD5xue1lliQzaXVH/KHVAz60WH9tD1aBSfP1++J7ZRv/9PKx&#10;eX484+amU+r6ary/AxFxjH9h+MVndKiYae8OZILoFWTpjLdEBXM+7C/yeQpiz8HsNgNZlfL/guoH&#10;AAD//wMAUEsBAi0AFAAGAAgAAAAhALaDOJL+AAAA4QEAABMAAAAAAAAAAAAAAAAAAAAAAFtDb250&#10;ZW50X1R5cGVzXS54bWxQSwECLQAUAAYACAAAACEAOP0h/9YAAACUAQAACwAAAAAAAAAAAAAAAAAv&#10;AQAAX3JlbHMvLnJlbHNQSwECLQAUAAYACAAAACEA6fPYidoCAABCBwAADgAAAAAAAAAAAAAAAAAu&#10;AgAAZHJzL2Uyb0RvYy54bWxQSwECLQAUAAYACAAAACEAsyZZBeEAAAAJAQAADwAAAAAAAAAAAAAA&#10;AAA0BQAAZHJzL2Rvd25yZXYueG1sUEsFBgAAAAAEAAQA8wAAAEIGAAAAAA==&#10;" path="m,l,305269r2614,48390l10275,400555r12433,45130l39642,488775r21159,40776l85914,567742r28792,35331l146905,635270r35331,28792l220426,689173r40777,21159l304292,727265r45129,12433l396316,747358r48387,2615l4896307,749973e" filled="f" strokecolor="#005496" strokeweight=".70553mm">
                <v:path arrowok="t"/>
                <w10:wrap anchorx="page"/>
              </v:shape>
            </w:pict>
          </mc:Fallback>
        </mc:AlternateContent>
      </w:r>
      <w:r>
        <w:rPr>
          <w:b/>
          <w:noProof/>
          <w:sz w:val="30"/>
        </w:rPr>
        <mc:AlternateContent>
          <mc:Choice Requires="wps">
            <w:drawing>
              <wp:anchor distT="0" distB="0" distL="0" distR="0" simplePos="0" relativeHeight="485468672" behindDoc="1" locked="0" layoutInCell="1" allowOverlap="1" wp14:anchorId="56AE75A2" wp14:editId="56AE75A3">
                <wp:simplePos x="0" y="0"/>
                <wp:positionH relativeFrom="page">
                  <wp:posOffset>2049905</wp:posOffset>
                </wp:positionH>
                <wp:positionV relativeFrom="paragraph">
                  <wp:posOffset>-1383355</wp:posOffset>
                </wp:positionV>
                <wp:extent cx="4883785" cy="750570"/>
                <wp:effectExtent l="0" t="0" r="0" b="0"/>
                <wp:wrapNone/>
                <wp:docPr id="182" name="Graphic 18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883785" cy="750570"/>
                        </a:xfrm>
                        <a:custGeom>
                          <a:avLst/>
                          <a:gdLst/>
                          <a:ahLst/>
                          <a:cxnLst/>
                          <a:rect l="l" t="t" r="r" b="b"/>
                          <a:pathLst>
                            <a:path w="4883785" h="750570">
                              <a:moveTo>
                                <a:pt x="4883594" y="749973"/>
                              </a:moveTo>
                              <a:lnTo>
                                <a:pt x="4883594" y="444677"/>
                              </a:lnTo>
                              <a:lnTo>
                                <a:pt x="4880980" y="396293"/>
                              </a:lnTo>
                              <a:lnTo>
                                <a:pt x="4873319" y="349401"/>
                              </a:lnTo>
                              <a:lnTo>
                                <a:pt x="4860885" y="304274"/>
                              </a:lnTo>
                              <a:lnTo>
                                <a:pt x="4843952" y="261188"/>
                              </a:lnTo>
                              <a:lnTo>
                                <a:pt x="4822792" y="220413"/>
                              </a:lnTo>
                              <a:lnTo>
                                <a:pt x="4797679" y="182225"/>
                              </a:lnTo>
                              <a:lnTo>
                                <a:pt x="4768887" y="146896"/>
                              </a:lnTo>
                              <a:lnTo>
                                <a:pt x="4736689" y="114699"/>
                              </a:lnTo>
                              <a:lnTo>
                                <a:pt x="4701358" y="85909"/>
                              </a:lnTo>
                              <a:lnTo>
                                <a:pt x="4663167" y="60798"/>
                              </a:lnTo>
                              <a:lnTo>
                                <a:pt x="4622391" y="39639"/>
                              </a:lnTo>
                              <a:lnTo>
                                <a:pt x="4579301" y="22707"/>
                              </a:lnTo>
                              <a:lnTo>
                                <a:pt x="4534173" y="10274"/>
                              </a:lnTo>
                              <a:lnTo>
                                <a:pt x="4487278" y="2614"/>
                              </a:lnTo>
                              <a:lnTo>
                                <a:pt x="4438891" y="0"/>
                              </a:lnTo>
                              <a:lnTo>
                                <a:pt x="0" y="0"/>
                              </a:lnTo>
                            </a:path>
                          </a:pathLst>
                        </a:custGeom>
                        <a:ln w="25399">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3B2D160F" id="Graphic 182" o:spid="_x0000_s1026" style="position:absolute;margin-left:161.4pt;margin-top:-108.95pt;width:384.55pt;height:59.1pt;z-index:-17847808;visibility:visible;mso-wrap-style:square;mso-wrap-distance-left:0;mso-wrap-distance-top:0;mso-wrap-distance-right:0;mso-wrap-distance-bottom:0;mso-position-horizontal:absolute;mso-position-horizontal-relative:page;mso-position-vertical:absolute;mso-position-vertical-relative:text;v-text-anchor:top" coordsize="48837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6f9m5AIAAFIHAAAOAAAAZHJzL2Uyb0RvYy54bWysVdtu3CAQfa/Uf0C8N75hA6vsRlWiVJWi&#10;NFJS9Zm18a5V27jAXvL3HbBxklatpaov9mAOx4cZ5nB5de5adJTaNKpf4+Qixkj2paqafrfGX59u&#10;PzCMjBV9JVrVyzV+lgZfbd6/uzwNK5mqvWorqRGQ9GZ1GtZ4b+2wiiJT7mUnzIUaZA+TtdKdsDDU&#10;u6jS4gTsXRulcVxEJ6WrQatSGgNfb8ZJvPH8dS1L+6WujbSoXWPQZv1T++fWPaPNpVjttBj2TTnJ&#10;EP+gohNNDz+dqW6EFeigm9+ouqbUyqjaXpSqi1RdN6X0e4DdJPEvu3nci0H6vUByzDCnyfw/2vL+&#10;+Dg8aCfdDHeq/G4gI9FpMKt5xg3MhDnXunNYEI7OPovPcxbl2aISPhLGMspyjEqYo3mcU5/mSKzC&#10;6vJg7CepPJM43hk7VqEKkdiHqDz3IdRQS1fF1lfRYgRV1BhBFbdjFQdh3Tonz4Xo9ErKflbipjt1&#10;lE/KA63bhlOcc4KRE0w4p5ljBMEvwLb/0wJCSEHptCDAwnsI/DFncPyAP+NFygN/gIV3gNMsS/gI&#10;J5zEyQJ7ETOXb8cek5SSBTjJeJ56eFokCWML8DSlfIKnMUkWtFNOCzpqT1iapvnf2WnBGKNeTEIK&#10;xosFeFYAaIQDnvMFeJxkOTgQZIblPF5AF0WWFKOWIqZ8IS9FmmY88dxQ02yBO6c8gzo6JZDPeOG8&#10;5BlJ4BA6dBIvFpQwmtJxl1DQheqTjLFJdmjLcPrCezyF43F9i4GWcK3le2NuN/j4uqHb3nVemmdQ&#10;HNdiRrVNddu0rR/o3fa61egonB/HOZkL/gY2aGNvhNmPOD81F3qyp9GRnDdtVfX8oNEJTHyNzY+D&#10;0BKj9nMPLukcPwQ6BNsQaNteK38veCuAfz6dvwk9IPf7NbZgaPcqeLBYBadySZixbmWvPh6sqhtn&#10;Y946R0XTAIzb52u6ZNzN8HrsUS9X4eYnAAAA//8DAFBLAwQUAAYACAAAACEAbeHYFeEAAAANAQAA&#10;DwAAAGRycy9kb3ducmV2LnhtbEyPzU7DMBCE70i8g7VI3FonQSIkxKkoiGMr0SLObrz5EfE6ip0m&#10;8PRsT/S2Ozua+bbYLLYXZxx950hBvI5AIFXOdNQo+Dy+r55A+KDJ6N4RKvhBD5vy9qbQuXEzfeD5&#10;EBrBIeRzraANYcil9FWLVvu1G5D4VrvR6sDr2Egz6pnDbS+TKHqUVnfEDa0e8LXF6vswWQWh87v6&#10;bfubmv38td9OR9M19U6p+7vl5RlEwCX8m+GCz+hQMtPJTWS86BU8JAmjBwWrJE4zEBdLlMU8nVjL&#10;shRkWcjrL8o/AAAA//8DAFBLAQItABQABgAIAAAAIQC2gziS/gAAAOEBAAATAAAAAAAAAAAAAAAA&#10;AAAAAABbQ29udGVudF9UeXBlc10ueG1sUEsBAi0AFAAGAAgAAAAhADj9If/WAAAAlAEAAAsAAAAA&#10;AAAAAAAAAAAALwEAAF9yZWxzLy5yZWxzUEsBAi0AFAAGAAgAAAAhADbp/2bkAgAAUgcAAA4AAAAA&#10;AAAAAAAAAAAALgIAAGRycy9lMm9Eb2MueG1sUEsBAi0AFAAGAAgAAAAhAG3h2BXhAAAADQEAAA8A&#10;AAAAAAAAAAAAAAAAPgUAAGRycy9kb3ducmV2LnhtbFBLBQYAAAAABAAEAPMAAABMBgAAAAA=&#10;" path="m4883594,749973r,-305296l4880980,396293r-7661,-46892l4860885,304274r-16933,-43086l4822792,220413r-25113,-38188l4768887,146896r-32198,-32197l4701358,85909,4663167,60798,4622391,39639,4579301,22707,4534173,10274,4487278,2614,4438891,,,e" filled="f" strokecolor="#005496" strokeweight=".70553mm">
                <v:path arrowok="t"/>
                <w10:wrap anchorx="page"/>
              </v:shape>
            </w:pict>
          </mc:Fallback>
        </mc:AlternateContent>
      </w:r>
      <w:r>
        <w:rPr>
          <w:b/>
          <w:color w:val="005496"/>
          <w:sz w:val="30"/>
        </w:rPr>
        <w:t>interactive</w:t>
      </w:r>
      <w:r>
        <w:rPr>
          <w:b/>
          <w:color w:val="005496"/>
          <w:spacing w:val="-3"/>
          <w:sz w:val="30"/>
        </w:rPr>
        <w:t xml:space="preserve"> </w:t>
      </w:r>
      <w:r>
        <w:rPr>
          <w:b/>
          <w:color w:val="005496"/>
          <w:sz w:val="30"/>
        </w:rPr>
        <w:t>learning</w:t>
      </w:r>
      <w:r>
        <w:rPr>
          <w:b/>
          <w:color w:val="005496"/>
          <w:spacing w:val="-3"/>
          <w:sz w:val="30"/>
        </w:rPr>
        <w:t xml:space="preserve"> </w:t>
      </w:r>
      <w:r>
        <w:rPr>
          <w:b/>
          <w:color w:val="005496"/>
          <w:sz w:val="30"/>
        </w:rPr>
        <w:t>environment</w:t>
      </w:r>
      <w:r>
        <w:rPr>
          <w:b/>
          <w:color w:val="005496"/>
          <w:spacing w:val="-3"/>
          <w:sz w:val="30"/>
        </w:rPr>
        <w:t xml:space="preserve"> </w:t>
      </w:r>
      <w:r>
        <w:rPr>
          <w:b/>
          <w:color w:val="005496"/>
          <w:sz w:val="30"/>
        </w:rPr>
        <w:t>that</w:t>
      </w:r>
      <w:r>
        <w:rPr>
          <w:b/>
          <w:color w:val="005496"/>
          <w:spacing w:val="-2"/>
          <w:sz w:val="30"/>
        </w:rPr>
        <w:t xml:space="preserve"> encourages</w:t>
      </w:r>
    </w:p>
    <w:p w14:paraId="56AE6F7D" w14:textId="77777777" w:rsidR="00F34A36" w:rsidRDefault="00842BCA">
      <w:pPr>
        <w:spacing w:before="55"/>
        <w:ind w:left="1963"/>
        <w:rPr>
          <w:b/>
          <w:sz w:val="30"/>
        </w:rPr>
      </w:pPr>
      <w:r>
        <w:rPr>
          <w:b/>
          <w:color w:val="005496"/>
          <w:sz w:val="30"/>
        </w:rPr>
        <w:t>meaningful</w:t>
      </w:r>
      <w:r>
        <w:rPr>
          <w:b/>
          <w:color w:val="005496"/>
          <w:spacing w:val="-2"/>
          <w:sz w:val="30"/>
        </w:rPr>
        <w:t xml:space="preserve"> </w:t>
      </w:r>
      <w:r>
        <w:rPr>
          <w:b/>
          <w:color w:val="005496"/>
          <w:sz w:val="30"/>
        </w:rPr>
        <w:t>discussion</w:t>
      </w:r>
      <w:r>
        <w:rPr>
          <w:b/>
          <w:color w:val="005496"/>
          <w:spacing w:val="-1"/>
          <w:sz w:val="30"/>
        </w:rPr>
        <w:t xml:space="preserve"> </w:t>
      </w:r>
      <w:r>
        <w:rPr>
          <w:b/>
          <w:color w:val="005496"/>
          <w:sz w:val="30"/>
        </w:rPr>
        <w:t xml:space="preserve">and </w:t>
      </w:r>
      <w:r>
        <w:rPr>
          <w:b/>
          <w:color w:val="005496"/>
          <w:spacing w:val="-2"/>
          <w:sz w:val="30"/>
        </w:rPr>
        <w:t>reflection.</w:t>
      </w:r>
    </w:p>
    <w:p w14:paraId="56AE6F7E" w14:textId="77777777" w:rsidR="00F34A36" w:rsidRDefault="00842BCA">
      <w:pPr>
        <w:pStyle w:val="BodyText"/>
        <w:spacing w:before="5"/>
        <w:ind w:left="0"/>
        <w:rPr>
          <w:b/>
          <w:sz w:val="8"/>
        </w:rPr>
      </w:pPr>
      <w:r>
        <w:rPr>
          <w:b/>
          <w:noProof/>
          <w:sz w:val="8"/>
        </w:rPr>
        <mc:AlternateContent>
          <mc:Choice Requires="wps">
            <w:drawing>
              <wp:anchor distT="0" distB="0" distL="0" distR="0" simplePos="0" relativeHeight="487622656" behindDoc="1" locked="0" layoutInCell="1" allowOverlap="1" wp14:anchorId="56AE75A4" wp14:editId="56AE75A5">
                <wp:simplePos x="0" y="0"/>
                <wp:positionH relativeFrom="page">
                  <wp:posOffset>6594552</wp:posOffset>
                </wp:positionH>
                <wp:positionV relativeFrom="paragraph">
                  <wp:posOffset>76830</wp:posOffset>
                </wp:positionV>
                <wp:extent cx="393700" cy="282575"/>
                <wp:effectExtent l="0" t="0" r="0" b="0"/>
                <wp:wrapTopAndBottom/>
                <wp:docPr id="183" name="Graphic 18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3" y="191601"/>
                              </a:lnTo>
                              <a:lnTo>
                                <a:pt x="41516" y="239039"/>
                              </a:lnTo>
                              <a:lnTo>
                                <a:pt x="20579" y="275133"/>
                              </a:lnTo>
                              <a:lnTo>
                                <a:pt x="15748" y="282498"/>
                              </a:lnTo>
                              <a:lnTo>
                                <a:pt x="72999" y="282498"/>
                              </a:lnTo>
                              <a:lnTo>
                                <a:pt x="102121" y="244678"/>
                              </a:lnTo>
                              <a:lnTo>
                                <a:pt x="131857" y="197718"/>
                              </a:lnTo>
                              <a:lnTo>
                                <a:pt x="155755" y="146344"/>
                              </a:lnTo>
                              <a:lnTo>
                                <a:pt x="164617" y="94691"/>
                              </a:lnTo>
                              <a:lnTo>
                                <a:pt x="163048" y="72813"/>
                              </a:lnTo>
                              <a:lnTo>
                                <a:pt x="139560" y="24066"/>
                              </a:lnTo>
                              <a:lnTo>
                                <a:pt x="97553" y="1504"/>
                              </a:lnTo>
                              <a:lnTo>
                                <a:pt x="81584" y="0"/>
                              </a:lnTo>
                              <a:close/>
                            </a:path>
                            <a:path w="393700" h="282575">
                              <a:moveTo>
                                <a:pt x="310616"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8"/>
                              </a:lnTo>
                              <a:lnTo>
                                <a:pt x="360889" y="197718"/>
                              </a:lnTo>
                              <a:lnTo>
                                <a:pt x="384787" y="146344"/>
                              </a:lnTo>
                              <a:lnTo>
                                <a:pt x="393649" y="94691"/>
                              </a:lnTo>
                              <a:lnTo>
                                <a:pt x="392080" y="72813"/>
                              </a:lnTo>
                              <a:lnTo>
                                <a:pt x="368592" y="24066"/>
                              </a:lnTo>
                              <a:lnTo>
                                <a:pt x="326585" y="1504"/>
                              </a:lnTo>
                              <a:lnTo>
                                <a:pt x="310616"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1589430C" id="Graphic 183" o:spid="_x0000_s1026" style="position:absolute;margin-left:519.25pt;margin-top:6.05pt;width:31pt;height:22.25pt;z-index:-15693824;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n0dDmgMAAHsLAAAOAAAAZHJzL2Uyb0RvYy54bWysVtuO2zYQfS+QfxD0njXvIo31BkWCBAWC&#10;NEC2yDMtS2uhsqiQXNv79x2SoneRNJJT9EWixKPhmcsZze2b86Evjo11nRk2Jb5BZdEMtdl1w8Om&#10;/Ov+/WtZFs7rYad7MzSb8qlx5Zu7V7/dnsZ1Q8ze9LvGFmBkcOvTuCn33o/r1crV++ag3Y0ZmwE2&#10;W2MP2sOjfVjtrD6B9UO/IgiJ1cnY3WhN3TgHb9+lzfIu2m/bpvZ/tq1rfNFvSuDm49XG6zZcV3e3&#10;ev1g9bjv6omG/g8sDrob4NCLqXfa6+LRdj+YOnS1Nc60/qY2h5Vp265uog/gDUbfefNlr8cm+gLB&#10;ceMlTO7/M1t/On4ZP9tA3Y0fTf23g4isTqNbX3bCg5sw59YeAhaIF+cYxadLFJuzL2p4SRWtEMS6&#10;hi0iCa94iPJKr/PH9aPzHxoTDenjR+dTEnZ5pfd5VZ+HvLSQypDEPibRlwUk0ZYFJHGbkjhqH74L&#10;7MKyOD0z2V+IhN2DOTb3JuJ8cEJiLllZZEeA6DOiH14iwS9KIhIzycTkVsbk+xitCgR+B6OcY4xn&#10;oRArwEnJZKxHIJBN5XsyibGYTkeUV2zWJpYCpfMxo1zOc+WYMtApkMAV4vBdylc+Pd8nxxjDKVy4&#10;4lSpeTCSlCbLCgs0HweGORYRTKhCdN4yQbxSCVwBfzpLA0O4koNQkEzJWXBFFHgVonEFGCOCCU5o&#10;xkQ1bxpTLHkV0VhVFV5Ac9BOTqKgbCHjggmcbCsm1HyosaBoikhFJF6IHlVcpCIlDIn5WlJAeco4&#10;R/OMfxRerrS6N65JRRi0/OuaphiJqZaypn4maiIEElNBL6qaUI5RCvKyrgmBKk61sSxuQhFWE41l&#10;eRNWCToV0rK+iUQUesuVAicKSi3p8AqFE6lkDt+yxAn0l6zEKzTOlIDeGaW4LHLCWJVbwrLKKSI5&#10;OVfInFKMeWq+cMySzKlAUqYWcoXMqWSVzLlclDn8XQVLtpdlThVBU+KXZU6F5Cr7uCRzSgSXU29a&#10;0vm/iPGnQoef3+VHDuuXo4Izfbd73/V9aAfOPmzf9rY46jDYQVGp3JZewOIck0aXMMRsze7psy1O&#10;MO1tSvftUdumLPo/BhinQBw+L2xebPPC+v6tiQNk7ETW+fvzV23HYoTlpvQw+XwyeVjT6zzTBF8u&#10;2PDlYH5/9KbtwsATuSVG0wNMeHFMmqbRMEK+fI6o55n57h8AAAD//wMAUEsDBBQABgAIAAAAIQDy&#10;P7Vo3QAAAAsBAAAPAAAAZHJzL2Rvd25yZXYueG1sTI9BT8MwDIXvSPyHyEjcWNKilak0nSakSVzZ&#10;dtkta0xbLXFKk62FX493gpuf/fT8vWo9eyeuOMY+kIZsoUAgNcH21Go47LdPKxAxGbLGBUIN3xhh&#10;Xd/fVaa0YaIPvO5SKziEYmk0dCkNpZSx6dCbuAgDEt8+w+hNYjm20o5m4nDvZK5UIb3piT90ZsC3&#10;Dpvz7uI1fDmFL9ZtjvNMP+d8erfbwz5p/fgwb15BJJzTnxlu+IwONTOdwoVsFI61el4t2ctTnoG4&#10;OTKleHPSsCwKkHUl/3eofwEAAP//AwBQSwECLQAUAAYACAAAACEAtoM4kv4AAADhAQAAEwAAAAAA&#10;AAAAAAAAAAAAAAAAW0NvbnRlbnRfVHlwZXNdLnhtbFBLAQItABQABgAIAAAAIQA4/SH/1gAAAJQB&#10;AAALAAAAAAAAAAAAAAAAAC8BAABfcmVscy8ucmVsc1BLAQItABQABgAIAAAAIQAZn0dDmgMAAHsL&#10;AAAOAAAAAAAAAAAAAAAAAC4CAABkcnMvZTJvRG9jLnhtbFBLAQItABQABgAIAAAAIQDyP7Vo3QAA&#10;AAsBAAAPAAAAAAAAAAAAAAAAAPQFAABkcnMvZG93bnJldi54bWxQSwUGAAAAAAQABADzAAAA/gYA&#10;AAAA&#10;" path="m81584,l37032,14846,6075,55111,,88480r1162,15094l18605,143586r32743,26919l64414,175399r-3581,16202l41516,239039,20579,275133r-4831,7365l72999,282498r29122,-37820l131857,197718r23898,-51374l164617,94691,163048,72813,139560,24066,97553,1504,81584,xem310616,l266064,14846,235107,55111r-6076,33369l230194,103574r17443,40012l280380,170505r13066,4894l289864,191601r-19316,47438l249611,275133r-4832,7365l302031,282498r29121,-37820l360889,197718r23898,-51374l393649,94691,392080,72813,368592,24066,326585,1504,310616,xe" fillcolor="#005496" stroked="f">
                <v:path arrowok="t"/>
                <w10:wrap type="topAndBottom" anchorx="page"/>
              </v:shape>
            </w:pict>
          </mc:Fallback>
        </mc:AlternateContent>
      </w:r>
    </w:p>
    <w:p w14:paraId="56AE6F7F" w14:textId="77777777" w:rsidR="00F34A36" w:rsidRDefault="00F34A36">
      <w:pPr>
        <w:pStyle w:val="BodyText"/>
        <w:rPr>
          <w:b/>
          <w:sz w:val="8"/>
        </w:rPr>
        <w:sectPr w:rsidR="00F34A36">
          <w:pgSz w:w="11910" w:h="16840"/>
          <w:pgMar w:top="1680" w:right="850" w:bottom="720" w:left="708" w:header="0" w:footer="521" w:gutter="0"/>
          <w:cols w:space="720"/>
        </w:sectPr>
      </w:pPr>
    </w:p>
    <w:p w14:paraId="56AE6F80" w14:textId="77777777" w:rsidR="00F34A36" w:rsidRDefault="00842BCA">
      <w:pPr>
        <w:pStyle w:val="Heading4"/>
        <w:ind w:left="310"/>
      </w:pPr>
      <w:bookmarkStart w:id="81" w:name="Advisory_services"/>
      <w:bookmarkEnd w:id="81"/>
      <w:r>
        <w:rPr>
          <w:color w:val="005496"/>
        </w:rPr>
        <w:lastRenderedPageBreak/>
        <w:t xml:space="preserve">Advisory </w:t>
      </w:r>
      <w:r>
        <w:rPr>
          <w:color w:val="005496"/>
          <w:spacing w:val="-2"/>
        </w:rPr>
        <w:t>services</w:t>
      </w:r>
    </w:p>
    <w:p w14:paraId="56AE6F81" w14:textId="77777777" w:rsidR="00F34A36" w:rsidRDefault="00F34A36">
      <w:pPr>
        <w:pStyle w:val="BodyText"/>
        <w:spacing w:before="46"/>
        <w:ind w:left="0"/>
        <w:rPr>
          <w:rFonts w:ascii="VAG Rounded"/>
          <w:b/>
          <w:sz w:val="20"/>
        </w:rPr>
      </w:pPr>
    </w:p>
    <w:p w14:paraId="56AE6F82" w14:textId="77777777" w:rsidR="00F34A36" w:rsidRDefault="00F34A36">
      <w:pPr>
        <w:pStyle w:val="BodyText"/>
        <w:rPr>
          <w:rFonts w:ascii="VAG Rounded"/>
          <w:b/>
          <w:sz w:val="20"/>
        </w:rPr>
        <w:sectPr w:rsidR="00F34A36">
          <w:pgSz w:w="11910" w:h="16840"/>
          <w:pgMar w:top="1600" w:right="850" w:bottom="720" w:left="708" w:header="0" w:footer="531" w:gutter="0"/>
          <w:cols w:space="720"/>
        </w:sectPr>
      </w:pPr>
    </w:p>
    <w:p w14:paraId="56AE6F83" w14:textId="77777777" w:rsidR="00F34A36" w:rsidRDefault="00842BCA">
      <w:pPr>
        <w:pStyle w:val="BodyText"/>
        <w:spacing w:before="93" w:line="312" w:lineRule="auto"/>
        <w:ind w:left="310" w:right="303"/>
      </w:pPr>
      <w:r>
        <w:t>PWDA’s advisory services help organisations</w:t>
      </w:r>
      <w:r>
        <w:rPr>
          <w:spacing w:val="-10"/>
        </w:rPr>
        <w:t xml:space="preserve"> </w:t>
      </w:r>
      <w:r>
        <w:t>create</w:t>
      </w:r>
      <w:r>
        <w:rPr>
          <w:spacing w:val="-10"/>
        </w:rPr>
        <w:t xml:space="preserve"> </w:t>
      </w:r>
      <w:r>
        <w:t>more</w:t>
      </w:r>
      <w:r>
        <w:rPr>
          <w:spacing w:val="-10"/>
        </w:rPr>
        <w:t xml:space="preserve"> </w:t>
      </w:r>
      <w:r>
        <w:t>accessible</w:t>
      </w:r>
      <w:r>
        <w:rPr>
          <w:spacing w:val="-10"/>
        </w:rPr>
        <w:t xml:space="preserve"> </w:t>
      </w:r>
      <w:r>
        <w:t>and inclusive workplaces and services.</w:t>
      </w:r>
    </w:p>
    <w:p w14:paraId="56AE6F84" w14:textId="77777777" w:rsidR="00F34A36" w:rsidRDefault="00842BCA">
      <w:pPr>
        <w:pStyle w:val="BodyText"/>
        <w:spacing w:before="230" w:line="312" w:lineRule="auto"/>
        <w:ind w:left="310" w:right="232"/>
      </w:pPr>
      <w:r>
        <w:t>During the year, we partnered with organisations to deliver accessibility audits,</w:t>
      </w:r>
      <w:r>
        <w:rPr>
          <w:spacing w:val="-14"/>
        </w:rPr>
        <w:t xml:space="preserve"> </w:t>
      </w:r>
      <w:r>
        <w:t>Disability</w:t>
      </w:r>
      <w:r>
        <w:rPr>
          <w:spacing w:val="-10"/>
        </w:rPr>
        <w:t xml:space="preserve"> </w:t>
      </w:r>
      <w:r>
        <w:t>Inclusion</w:t>
      </w:r>
      <w:r>
        <w:rPr>
          <w:spacing w:val="-17"/>
        </w:rPr>
        <w:t xml:space="preserve"> </w:t>
      </w:r>
      <w:r>
        <w:t>Action</w:t>
      </w:r>
      <w:r>
        <w:rPr>
          <w:spacing w:val="-10"/>
        </w:rPr>
        <w:t xml:space="preserve"> </w:t>
      </w:r>
      <w:r>
        <w:t>Plans,</w:t>
      </w:r>
    </w:p>
    <w:p w14:paraId="56AE6F85" w14:textId="77777777" w:rsidR="00F34A36" w:rsidRDefault="00842BCA">
      <w:pPr>
        <w:pStyle w:val="BodyText"/>
        <w:spacing w:before="4" w:line="312" w:lineRule="auto"/>
        <w:ind w:left="310"/>
      </w:pPr>
      <w:r>
        <w:t>organisational</w:t>
      </w:r>
      <w:r>
        <w:rPr>
          <w:spacing w:val="-10"/>
        </w:rPr>
        <w:t xml:space="preserve"> </w:t>
      </w:r>
      <w:r>
        <w:t>reviews</w:t>
      </w:r>
      <w:r>
        <w:rPr>
          <w:spacing w:val="-10"/>
        </w:rPr>
        <w:t xml:space="preserve"> </w:t>
      </w:r>
      <w:r>
        <w:t>and</w:t>
      </w:r>
      <w:r>
        <w:rPr>
          <w:spacing w:val="-10"/>
        </w:rPr>
        <w:t xml:space="preserve"> </w:t>
      </w:r>
      <w:r>
        <w:t>consultation</w:t>
      </w:r>
      <w:r>
        <w:rPr>
          <w:spacing w:val="-10"/>
        </w:rPr>
        <w:t xml:space="preserve"> </w:t>
      </w:r>
      <w:r>
        <w:t>with people with disability.</w:t>
      </w:r>
    </w:p>
    <w:p w14:paraId="56AE6F86" w14:textId="77777777" w:rsidR="00F34A36" w:rsidRDefault="00842BCA">
      <w:pPr>
        <w:pStyle w:val="BodyText"/>
        <w:spacing w:before="229" w:line="312" w:lineRule="auto"/>
        <w:ind w:left="310" w:right="232"/>
      </w:pPr>
      <w:r>
        <w:t>Every project was shaped by the lived experience and expertise of people with disability</w:t>
      </w:r>
      <w:r>
        <w:rPr>
          <w:spacing w:val="-9"/>
        </w:rPr>
        <w:t xml:space="preserve"> </w:t>
      </w:r>
      <w:r>
        <w:t>and</w:t>
      </w:r>
      <w:r>
        <w:rPr>
          <w:spacing w:val="-9"/>
        </w:rPr>
        <w:t xml:space="preserve"> </w:t>
      </w:r>
      <w:r>
        <w:t>tailored</w:t>
      </w:r>
      <w:r>
        <w:rPr>
          <w:spacing w:val="-9"/>
        </w:rPr>
        <w:t xml:space="preserve"> </w:t>
      </w:r>
      <w:r>
        <w:t>to</w:t>
      </w:r>
      <w:r>
        <w:rPr>
          <w:spacing w:val="-9"/>
        </w:rPr>
        <w:t xml:space="preserve"> </w:t>
      </w:r>
      <w:r>
        <w:t>the</w:t>
      </w:r>
      <w:r>
        <w:rPr>
          <w:spacing w:val="-9"/>
        </w:rPr>
        <w:t xml:space="preserve"> </w:t>
      </w:r>
      <w:r>
        <w:t>organisation’s goals, challenges and communities. We helped organisations identify barriers, decide where to focus their efforts and develop practical plans for change.</w:t>
      </w:r>
    </w:p>
    <w:p w14:paraId="56AE6F87" w14:textId="77777777" w:rsidR="00F34A36" w:rsidRDefault="00842BCA">
      <w:pPr>
        <w:pStyle w:val="Heading9"/>
        <w:spacing w:before="236"/>
        <w:ind w:left="310"/>
      </w:pPr>
      <w:r>
        <w:t>Examples</w:t>
      </w:r>
      <w:r>
        <w:rPr>
          <w:spacing w:val="-3"/>
        </w:rPr>
        <w:t xml:space="preserve"> </w:t>
      </w:r>
      <w:r>
        <w:t>of</w:t>
      </w:r>
      <w:r>
        <w:rPr>
          <w:spacing w:val="-3"/>
        </w:rPr>
        <w:t xml:space="preserve"> </w:t>
      </w:r>
      <w:r>
        <w:t>our</w:t>
      </w:r>
      <w:r>
        <w:rPr>
          <w:spacing w:val="-3"/>
        </w:rPr>
        <w:t xml:space="preserve"> </w:t>
      </w:r>
      <w:r>
        <w:t>work</w:t>
      </w:r>
      <w:r>
        <w:rPr>
          <w:spacing w:val="-3"/>
        </w:rPr>
        <w:t xml:space="preserve"> </w:t>
      </w:r>
      <w:r>
        <w:rPr>
          <w:spacing w:val="-2"/>
        </w:rPr>
        <w:t>included:</w:t>
      </w:r>
    </w:p>
    <w:p w14:paraId="56AE6F88" w14:textId="77777777" w:rsidR="00F34A36" w:rsidRDefault="00F34A36">
      <w:pPr>
        <w:pStyle w:val="BodyText"/>
        <w:spacing w:before="34"/>
        <w:ind w:left="0"/>
        <w:rPr>
          <w:b/>
        </w:rPr>
      </w:pPr>
    </w:p>
    <w:p w14:paraId="56AE6F89" w14:textId="77777777" w:rsidR="00F34A36" w:rsidRDefault="00842BCA">
      <w:pPr>
        <w:pStyle w:val="ListParagraph"/>
        <w:numPr>
          <w:ilvl w:val="0"/>
          <w:numId w:val="6"/>
        </w:numPr>
        <w:tabs>
          <w:tab w:val="left" w:pos="570"/>
        </w:tabs>
        <w:spacing w:before="0" w:line="312" w:lineRule="auto"/>
        <w:ind w:left="570" w:right="103"/>
        <w:rPr>
          <w:sz w:val="24"/>
        </w:rPr>
      </w:pPr>
      <w:r>
        <w:rPr>
          <w:sz w:val="24"/>
        </w:rPr>
        <w:t>Aboriginal Legal Service (NSW/ACT): PWDA</w:t>
      </w:r>
      <w:r>
        <w:rPr>
          <w:spacing w:val="-2"/>
          <w:sz w:val="24"/>
        </w:rPr>
        <w:t xml:space="preserve"> </w:t>
      </w:r>
      <w:r>
        <w:rPr>
          <w:sz w:val="24"/>
        </w:rPr>
        <w:t>completed the organisation’s first Disability Inclusion Audit and supported the development of its ACT Disability Inclusion Action Plan 2026–2030. The work combined organisational review with staff and community consultation. The resulting plan provides a practical framework for improving accessibility, inclusion and culturally safe services</w:t>
      </w:r>
    </w:p>
    <w:p w14:paraId="56AE6F8A" w14:textId="77777777" w:rsidR="00F34A36" w:rsidRDefault="00842BCA">
      <w:pPr>
        <w:pStyle w:val="BodyText"/>
        <w:spacing w:before="13" w:line="312" w:lineRule="auto"/>
        <w:ind w:left="570" w:right="232"/>
      </w:pPr>
      <w:r>
        <w:t>for</w:t>
      </w:r>
      <w:r>
        <w:rPr>
          <w:spacing w:val="-7"/>
        </w:rPr>
        <w:t xml:space="preserve"> </w:t>
      </w:r>
      <w:r>
        <w:t>Aboriginal and Torres Strait Islander people with disability.</w:t>
      </w:r>
    </w:p>
    <w:p w14:paraId="56AE6F8B" w14:textId="77777777" w:rsidR="00F34A36" w:rsidRDefault="00842BCA">
      <w:pPr>
        <w:pStyle w:val="ListParagraph"/>
        <w:numPr>
          <w:ilvl w:val="0"/>
          <w:numId w:val="6"/>
        </w:numPr>
        <w:tabs>
          <w:tab w:val="left" w:pos="570"/>
        </w:tabs>
        <w:spacing w:before="172" w:line="312" w:lineRule="auto"/>
        <w:ind w:left="570" w:right="38"/>
        <w:rPr>
          <w:sz w:val="24"/>
        </w:rPr>
      </w:pPr>
      <w:r>
        <w:rPr>
          <w:sz w:val="24"/>
        </w:rPr>
        <w:t>Blue Mountains Women’s Health and Resource Centre: PWDA completed a physical accessibility audit to identify barriers affecting people with disability using the Centre’s facilities and services.</w:t>
      </w:r>
    </w:p>
    <w:p w14:paraId="56AE6F8C" w14:textId="77777777" w:rsidR="00F34A36" w:rsidRDefault="00842BCA">
      <w:pPr>
        <w:pStyle w:val="BodyText"/>
        <w:spacing w:before="93" w:line="312" w:lineRule="auto"/>
        <w:ind w:left="570" w:right="140"/>
      </w:pPr>
      <w:r>
        <w:br w:type="column"/>
      </w:r>
      <w:r>
        <w:t>The report gave the Centre a clear evidence base to prioritise future work, plan improvements and discuss the resources needed to make its premises more accessible.</w:t>
      </w:r>
    </w:p>
    <w:p w14:paraId="56AE6F8D" w14:textId="77777777" w:rsidR="00F34A36" w:rsidRDefault="00842BCA">
      <w:pPr>
        <w:pStyle w:val="ListParagraph"/>
        <w:numPr>
          <w:ilvl w:val="0"/>
          <w:numId w:val="6"/>
        </w:numPr>
        <w:tabs>
          <w:tab w:val="left" w:pos="570"/>
        </w:tabs>
        <w:spacing w:before="176" w:line="312" w:lineRule="auto"/>
        <w:ind w:left="570" w:right="234"/>
        <w:rPr>
          <w:sz w:val="24"/>
        </w:rPr>
      </w:pPr>
      <w:r>
        <w:rPr>
          <w:sz w:val="24"/>
        </w:rPr>
        <w:t>City of Ryde, Blue Mountains City Council and Sutherland Shire Council: PWDA supported</w:t>
      </w:r>
      <w:r>
        <w:rPr>
          <w:spacing w:val="40"/>
          <w:sz w:val="24"/>
        </w:rPr>
        <w:t xml:space="preserve"> </w:t>
      </w:r>
      <w:r>
        <w:rPr>
          <w:sz w:val="24"/>
        </w:rPr>
        <w:t>local</w:t>
      </w:r>
      <w:r>
        <w:rPr>
          <w:spacing w:val="40"/>
          <w:sz w:val="24"/>
        </w:rPr>
        <w:t xml:space="preserve"> </w:t>
      </w:r>
      <w:r>
        <w:rPr>
          <w:sz w:val="24"/>
        </w:rPr>
        <w:t>government</w:t>
      </w:r>
      <w:r>
        <w:rPr>
          <w:spacing w:val="40"/>
          <w:sz w:val="24"/>
        </w:rPr>
        <w:t xml:space="preserve"> </w:t>
      </w:r>
      <w:r>
        <w:rPr>
          <w:sz w:val="24"/>
        </w:rPr>
        <w:t>work to improve disability inclusion through planning, consultation and practical advice. This helped ensure the experiences and priorities of people with disability informed future organisational and service improvements.</w:t>
      </w:r>
    </w:p>
    <w:p w14:paraId="56AE6F8E" w14:textId="77777777" w:rsidR="00F34A36" w:rsidRDefault="00F34A36">
      <w:pPr>
        <w:pStyle w:val="BodyText"/>
        <w:spacing w:before="8"/>
        <w:ind w:left="0"/>
      </w:pPr>
    </w:p>
    <w:p w14:paraId="56AE6F8F" w14:textId="77777777" w:rsidR="00F34A36" w:rsidRDefault="00842BCA">
      <w:pPr>
        <w:pStyle w:val="Heading6"/>
        <w:ind w:left="310"/>
      </w:pPr>
      <w:bookmarkStart w:id="82" w:name="Acknowledgements"/>
      <w:bookmarkEnd w:id="82"/>
      <w:r>
        <w:rPr>
          <w:color w:val="00884F"/>
          <w:spacing w:val="-2"/>
        </w:rPr>
        <w:t>Acknowledgements</w:t>
      </w:r>
    </w:p>
    <w:p w14:paraId="56AE6F90" w14:textId="77777777" w:rsidR="00F34A36" w:rsidRDefault="00842BCA">
      <w:pPr>
        <w:pStyle w:val="BodyText"/>
        <w:spacing w:before="275" w:line="312" w:lineRule="auto"/>
        <w:ind w:left="310" w:right="891"/>
      </w:pPr>
      <w:r>
        <w:t>PWDA acknowledges the support of the Department of the Prime Minister and</w:t>
      </w:r>
      <w:r>
        <w:rPr>
          <w:spacing w:val="-4"/>
        </w:rPr>
        <w:t xml:space="preserve"> </w:t>
      </w:r>
      <w:r>
        <w:t>Cabinet</w:t>
      </w:r>
      <w:r>
        <w:rPr>
          <w:spacing w:val="-4"/>
        </w:rPr>
        <w:t xml:space="preserve"> </w:t>
      </w:r>
      <w:r>
        <w:t>Office</w:t>
      </w:r>
      <w:r>
        <w:rPr>
          <w:spacing w:val="-3"/>
        </w:rPr>
        <w:t xml:space="preserve"> </w:t>
      </w:r>
      <w:r>
        <w:t>for</w:t>
      </w:r>
      <w:r>
        <w:rPr>
          <w:spacing w:val="-4"/>
        </w:rPr>
        <w:t xml:space="preserve"> </w:t>
      </w:r>
      <w:r>
        <w:t>Women,</w:t>
      </w:r>
      <w:r>
        <w:rPr>
          <w:spacing w:val="-4"/>
        </w:rPr>
        <w:t xml:space="preserve"> </w:t>
      </w:r>
      <w:r>
        <w:rPr>
          <w:spacing w:val="-2"/>
        </w:rPr>
        <w:t>which</w:t>
      </w:r>
    </w:p>
    <w:p w14:paraId="56AE6F91" w14:textId="77777777" w:rsidR="00F34A36" w:rsidRDefault="00842BCA">
      <w:pPr>
        <w:pStyle w:val="BodyText"/>
        <w:spacing w:before="3" w:line="312" w:lineRule="auto"/>
        <w:ind w:left="310" w:right="618"/>
      </w:pPr>
      <w:r>
        <w:t>funded</w:t>
      </w:r>
      <w:r>
        <w:rPr>
          <w:spacing w:val="-9"/>
        </w:rPr>
        <w:t xml:space="preserve"> </w:t>
      </w:r>
      <w:r>
        <w:t>the</w:t>
      </w:r>
      <w:r>
        <w:rPr>
          <w:spacing w:val="-9"/>
        </w:rPr>
        <w:t xml:space="preserve"> </w:t>
      </w:r>
      <w:r>
        <w:t>project</w:t>
      </w:r>
      <w:r>
        <w:rPr>
          <w:spacing w:val="-9"/>
        </w:rPr>
        <w:t xml:space="preserve"> </w:t>
      </w:r>
      <w:r>
        <w:t>through</w:t>
      </w:r>
      <w:r>
        <w:rPr>
          <w:spacing w:val="-9"/>
        </w:rPr>
        <w:t xml:space="preserve"> </w:t>
      </w:r>
      <w:r>
        <w:t>the</w:t>
      </w:r>
      <w:r>
        <w:rPr>
          <w:spacing w:val="-9"/>
        </w:rPr>
        <w:t xml:space="preserve"> </w:t>
      </w:r>
      <w:r>
        <w:t>Women’s Leadership and Development Program – Lead and Succeed grants program.</w:t>
      </w:r>
    </w:p>
    <w:p w14:paraId="56AE6F92" w14:textId="77777777" w:rsidR="00F34A36" w:rsidRDefault="00842BCA">
      <w:pPr>
        <w:pStyle w:val="BodyText"/>
        <w:spacing w:before="4" w:line="312" w:lineRule="auto"/>
        <w:ind w:left="310" w:right="262"/>
      </w:pPr>
      <w:r>
        <w:t>PWDA</w:t>
      </w:r>
      <w:r>
        <w:rPr>
          <w:spacing w:val="-17"/>
        </w:rPr>
        <w:t xml:space="preserve"> </w:t>
      </w:r>
      <w:r>
        <w:t>also</w:t>
      </w:r>
      <w:r>
        <w:rPr>
          <w:spacing w:val="-12"/>
        </w:rPr>
        <w:t xml:space="preserve"> </w:t>
      </w:r>
      <w:r>
        <w:t>acknowledges</w:t>
      </w:r>
      <w:r>
        <w:rPr>
          <w:spacing w:val="-9"/>
        </w:rPr>
        <w:t xml:space="preserve"> </w:t>
      </w:r>
      <w:r>
        <w:t>project</w:t>
      </w:r>
      <w:r>
        <w:rPr>
          <w:spacing w:val="-9"/>
        </w:rPr>
        <w:t xml:space="preserve"> </w:t>
      </w:r>
      <w:r>
        <w:t>partners and contributors including HD Writing</w:t>
      </w:r>
    </w:p>
    <w:p w14:paraId="56AE6F93" w14:textId="77777777" w:rsidR="00F34A36" w:rsidRDefault="00842BCA">
      <w:pPr>
        <w:pStyle w:val="BodyText"/>
        <w:spacing w:before="2" w:line="312" w:lineRule="auto"/>
        <w:ind w:left="310" w:right="165"/>
      </w:pPr>
      <w:r>
        <w:t>and Educational Services, Empowering Pathways, Heidi La Paglia Consulting, the Expert Advisory Group, Co-design Panel members, participating organisations, mentors</w:t>
      </w:r>
      <w:r>
        <w:rPr>
          <w:spacing w:val="-7"/>
        </w:rPr>
        <w:t xml:space="preserve"> </w:t>
      </w:r>
      <w:r>
        <w:t>and</w:t>
      </w:r>
      <w:r>
        <w:rPr>
          <w:spacing w:val="-7"/>
        </w:rPr>
        <w:t xml:space="preserve"> </w:t>
      </w:r>
      <w:r>
        <w:t>mentees,</w:t>
      </w:r>
      <w:r>
        <w:rPr>
          <w:spacing w:val="-7"/>
        </w:rPr>
        <w:t xml:space="preserve"> </w:t>
      </w:r>
      <w:r>
        <w:t>whose</w:t>
      </w:r>
      <w:r>
        <w:rPr>
          <w:spacing w:val="-7"/>
        </w:rPr>
        <w:t xml:space="preserve"> </w:t>
      </w:r>
      <w:r>
        <w:t>expertise</w:t>
      </w:r>
      <w:r>
        <w:rPr>
          <w:spacing w:val="-7"/>
        </w:rPr>
        <w:t xml:space="preserve"> </w:t>
      </w:r>
      <w:r>
        <w:t>and lived experience contributed to the success of the project.</w:t>
      </w:r>
    </w:p>
    <w:p w14:paraId="56AE6F94" w14:textId="77777777" w:rsidR="00F34A36" w:rsidRDefault="00842BCA">
      <w:pPr>
        <w:pStyle w:val="BodyText"/>
        <w:spacing w:before="236" w:line="312" w:lineRule="auto"/>
        <w:ind w:left="310" w:right="433"/>
      </w:pPr>
      <w:r>
        <w:t>The Building Access Project is made possible through funding from the NSW Department</w:t>
      </w:r>
      <w:r>
        <w:rPr>
          <w:spacing w:val="-3"/>
        </w:rPr>
        <w:t xml:space="preserve"> </w:t>
      </w:r>
      <w:r>
        <w:t>of</w:t>
      </w:r>
      <w:r>
        <w:rPr>
          <w:spacing w:val="-3"/>
        </w:rPr>
        <w:t xml:space="preserve"> </w:t>
      </w:r>
      <w:r>
        <w:t>Communities</w:t>
      </w:r>
      <w:r>
        <w:rPr>
          <w:spacing w:val="-3"/>
        </w:rPr>
        <w:t xml:space="preserve"> </w:t>
      </w:r>
      <w:r>
        <w:t>and</w:t>
      </w:r>
      <w:r>
        <w:rPr>
          <w:spacing w:val="-3"/>
        </w:rPr>
        <w:t xml:space="preserve"> </w:t>
      </w:r>
      <w:r>
        <w:t>Justice (DCJ)</w:t>
      </w:r>
      <w:r>
        <w:rPr>
          <w:spacing w:val="-2"/>
        </w:rPr>
        <w:t xml:space="preserve"> </w:t>
      </w:r>
      <w:r>
        <w:t>under</w:t>
      </w:r>
      <w:r>
        <w:rPr>
          <w:spacing w:val="-2"/>
        </w:rPr>
        <w:t xml:space="preserve"> </w:t>
      </w:r>
      <w:r>
        <w:t>the</w:t>
      </w:r>
      <w:r>
        <w:rPr>
          <w:spacing w:val="-2"/>
        </w:rPr>
        <w:t xml:space="preserve"> </w:t>
      </w:r>
      <w:r>
        <w:t>Women</w:t>
      </w:r>
      <w:r>
        <w:rPr>
          <w:spacing w:val="-2"/>
        </w:rPr>
        <w:t xml:space="preserve"> </w:t>
      </w:r>
      <w:r>
        <w:t>NSW</w:t>
      </w:r>
      <w:r>
        <w:rPr>
          <w:spacing w:val="-2"/>
        </w:rPr>
        <w:t xml:space="preserve"> Domestic</w:t>
      </w:r>
    </w:p>
    <w:p w14:paraId="56AE6F95" w14:textId="77777777" w:rsidR="00F34A36" w:rsidRDefault="00F34A36">
      <w:pPr>
        <w:pStyle w:val="BodyText"/>
        <w:spacing w:line="312" w:lineRule="auto"/>
        <w:sectPr w:rsidR="00F34A36">
          <w:type w:val="continuous"/>
          <w:pgSz w:w="11910" w:h="16840"/>
          <w:pgMar w:top="740" w:right="850" w:bottom="280" w:left="708" w:header="0" w:footer="531" w:gutter="0"/>
          <w:cols w:num="2" w:space="720" w:equalWidth="0">
            <w:col w:w="5045" w:space="114"/>
            <w:col w:w="5193"/>
          </w:cols>
        </w:sectPr>
      </w:pPr>
    </w:p>
    <w:p w14:paraId="56AE6F96" w14:textId="77777777" w:rsidR="00F34A36" w:rsidRDefault="00842BCA">
      <w:pPr>
        <w:pStyle w:val="BodyText"/>
        <w:spacing w:before="72" w:line="312" w:lineRule="auto"/>
      </w:pPr>
      <w:r>
        <w:lastRenderedPageBreak/>
        <w:t>and</w:t>
      </w:r>
      <w:r>
        <w:rPr>
          <w:spacing w:val="-9"/>
        </w:rPr>
        <w:t xml:space="preserve"> </w:t>
      </w:r>
      <w:r>
        <w:t>Family</w:t>
      </w:r>
      <w:r>
        <w:rPr>
          <w:spacing w:val="-9"/>
        </w:rPr>
        <w:t xml:space="preserve"> </w:t>
      </w:r>
      <w:r>
        <w:t>Violence</w:t>
      </w:r>
      <w:r>
        <w:rPr>
          <w:spacing w:val="-9"/>
        </w:rPr>
        <w:t xml:space="preserve"> </w:t>
      </w:r>
      <w:r>
        <w:t>(DFV)</w:t>
      </w:r>
      <w:r>
        <w:rPr>
          <w:spacing w:val="-9"/>
        </w:rPr>
        <w:t xml:space="preserve"> </w:t>
      </w:r>
      <w:r>
        <w:t>Program.</w:t>
      </w:r>
      <w:r>
        <w:rPr>
          <w:spacing w:val="-9"/>
        </w:rPr>
        <w:t xml:space="preserve"> </w:t>
      </w:r>
      <w:r>
        <w:t>PWDA gratefully acknowledges this support, which enables us to deliver this important work.</w:t>
      </w:r>
    </w:p>
    <w:p w14:paraId="56AE6F97" w14:textId="77777777" w:rsidR="00F34A36" w:rsidRDefault="00842BCA">
      <w:pPr>
        <w:pStyle w:val="BodyText"/>
        <w:spacing w:before="231" w:line="312" w:lineRule="auto"/>
        <w:ind w:right="268"/>
      </w:pPr>
      <w:r>
        <w:t>The</w:t>
      </w:r>
      <w:r>
        <w:rPr>
          <w:spacing w:val="-14"/>
        </w:rPr>
        <w:t xml:space="preserve"> </w:t>
      </w:r>
      <w:r>
        <w:t>Community</w:t>
      </w:r>
      <w:r>
        <w:rPr>
          <w:spacing w:val="-17"/>
        </w:rPr>
        <w:t xml:space="preserve"> </w:t>
      </w:r>
      <w:r>
        <w:t>Attitudes:</w:t>
      </w:r>
      <w:r>
        <w:rPr>
          <w:spacing w:val="-9"/>
        </w:rPr>
        <w:t xml:space="preserve"> </w:t>
      </w:r>
      <w:r>
        <w:t>Connection</w:t>
      </w:r>
      <w:r>
        <w:rPr>
          <w:spacing w:val="-10"/>
        </w:rPr>
        <w:t xml:space="preserve"> </w:t>
      </w:r>
      <w:r>
        <w:t>and Safety in our Communities – Disability</w:t>
      </w:r>
      <w:r>
        <w:rPr>
          <w:spacing w:val="40"/>
        </w:rPr>
        <w:t xml:space="preserve"> </w:t>
      </w:r>
      <w:r>
        <w:t>and LGBTQIA+ Intersectionality project</w:t>
      </w:r>
    </w:p>
    <w:p w14:paraId="56AE6F98" w14:textId="77777777" w:rsidR="00F34A36" w:rsidRDefault="00842BCA">
      <w:pPr>
        <w:pStyle w:val="BodyText"/>
        <w:spacing w:before="3" w:line="312" w:lineRule="auto"/>
      </w:pPr>
      <w:r>
        <w:t>is funded by the Australian Government Department</w:t>
      </w:r>
      <w:r>
        <w:rPr>
          <w:spacing w:val="-12"/>
        </w:rPr>
        <w:t xml:space="preserve"> </w:t>
      </w:r>
      <w:r>
        <w:t>of</w:t>
      </w:r>
      <w:r>
        <w:rPr>
          <w:spacing w:val="-9"/>
        </w:rPr>
        <w:t xml:space="preserve"> </w:t>
      </w:r>
      <w:r>
        <w:t>Health,</w:t>
      </w:r>
      <w:r>
        <w:rPr>
          <w:spacing w:val="-9"/>
        </w:rPr>
        <w:t xml:space="preserve"> </w:t>
      </w:r>
      <w:r>
        <w:t>Disability</w:t>
      </w:r>
      <w:r>
        <w:rPr>
          <w:spacing w:val="-9"/>
        </w:rPr>
        <w:t xml:space="preserve"> </w:t>
      </w:r>
      <w:r>
        <w:t>and</w:t>
      </w:r>
      <w:r>
        <w:rPr>
          <w:spacing w:val="-17"/>
        </w:rPr>
        <w:t xml:space="preserve"> </w:t>
      </w:r>
      <w:r>
        <w:t>Ageing. This investment supports our work to improve</w:t>
      </w:r>
      <w:r>
        <w:rPr>
          <w:spacing w:val="-4"/>
        </w:rPr>
        <w:t xml:space="preserve"> </w:t>
      </w:r>
      <w:r>
        <w:t>understanding,</w:t>
      </w:r>
      <w:r>
        <w:rPr>
          <w:spacing w:val="-4"/>
        </w:rPr>
        <w:t xml:space="preserve"> </w:t>
      </w:r>
      <w:r>
        <w:t>inclusion</w:t>
      </w:r>
      <w:r>
        <w:rPr>
          <w:spacing w:val="-4"/>
        </w:rPr>
        <w:t xml:space="preserve"> </w:t>
      </w:r>
      <w:r>
        <w:t>and</w:t>
      </w:r>
      <w:r>
        <w:rPr>
          <w:spacing w:val="-4"/>
        </w:rPr>
        <w:t xml:space="preserve"> </w:t>
      </w:r>
      <w:r>
        <w:t>safety for LGBTQIA+ people with disability.</w:t>
      </w:r>
    </w:p>
    <w:p w14:paraId="56AE6F99" w14:textId="77777777" w:rsidR="00F34A36" w:rsidRDefault="00842BCA">
      <w:pPr>
        <w:pStyle w:val="BodyText"/>
        <w:spacing w:before="233" w:line="312" w:lineRule="auto"/>
        <w:ind w:right="432"/>
      </w:pPr>
      <w:r>
        <w:t>PWDA also thanks the Department of Communities and Justice (DCJ) for its funding of the Remote Reach project. We</w:t>
      </w:r>
      <w:r>
        <w:rPr>
          <w:spacing w:val="-11"/>
        </w:rPr>
        <w:t xml:space="preserve"> </w:t>
      </w:r>
      <w:r>
        <w:t>further</w:t>
      </w:r>
      <w:r>
        <w:rPr>
          <w:spacing w:val="-11"/>
        </w:rPr>
        <w:t xml:space="preserve"> </w:t>
      </w:r>
      <w:r>
        <w:t>acknowledge</w:t>
      </w:r>
      <w:r>
        <w:rPr>
          <w:spacing w:val="-11"/>
        </w:rPr>
        <w:t xml:space="preserve"> </w:t>
      </w:r>
      <w:r>
        <w:t>the</w:t>
      </w:r>
      <w:r>
        <w:rPr>
          <w:spacing w:val="-11"/>
        </w:rPr>
        <w:t xml:space="preserve"> </w:t>
      </w:r>
      <w:r>
        <w:t>leadership,</w:t>
      </w:r>
    </w:p>
    <w:p w14:paraId="56AE6F9A" w14:textId="77777777" w:rsidR="00F34A36" w:rsidRDefault="00842BCA">
      <w:pPr>
        <w:pStyle w:val="BodyText"/>
        <w:spacing w:before="5" w:line="312" w:lineRule="auto"/>
        <w:ind w:right="51"/>
      </w:pPr>
      <w:r>
        <w:t>partnership</w:t>
      </w:r>
      <w:r>
        <w:rPr>
          <w:spacing w:val="-10"/>
        </w:rPr>
        <w:t xml:space="preserve"> </w:t>
      </w:r>
      <w:r>
        <w:t>and</w:t>
      </w:r>
      <w:r>
        <w:rPr>
          <w:spacing w:val="-10"/>
        </w:rPr>
        <w:t xml:space="preserve"> </w:t>
      </w:r>
      <w:r>
        <w:t>collaboration</w:t>
      </w:r>
      <w:r>
        <w:rPr>
          <w:spacing w:val="-10"/>
        </w:rPr>
        <w:t xml:space="preserve"> </w:t>
      </w:r>
      <w:r>
        <w:t>of</w:t>
      </w:r>
      <w:r>
        <w:rPr>
          <w:spacing w:val="-10"/>
        </w:rPr>
        <w:t xml:space="preserve"> </w:t>
      </w:r>
      <w:r>
        <w:t>Maranguka, whose local knowledge, community leadership and commitment to community-led change have been central to the success of this work.</w:t>
      </w:r>
    </w:p>
    <w:p w14:paraId="56AE6F9B" w14:textId="77777777" w:rsidR="00F34A36" w:rsidRDefault="00842BCA">
      <w:pPr>
        <w:pStyle w:val="Heading4"/>
        <w:spacing w:before="42" w:line="249" w:lineRule="auto"/>
        <w:ind w:right="262"/>
      </w:pPr>
      <w:r>
        <w:rPr>
          <w:b w:val="0"/>
        </w:rPr>
        <w:br w:type="column"/>
      </w:r>
      <w:bookmarkStart w:id="83" w:name="Qantas_Carer_Concession_Card_Program_(QC"/>
      <w:bookmarkEnd w:id="83"/>
      <w:r>
        <w:rPr>
          <w:color w:val="005496"/>
        </w:rPr>
        <w:t>Qantas Carer Concession</w:t>
      </w:r>
      <w:r>
        <w:rPr>
          <w:color w:val="005496"/>
          <w:spacing w:val="-33"/>
        </w:rPr>
        <w:t xml:space="preserve"> </w:t>
      </w:r>
      <w:r>
        <w:rPr>
          <w:color w:val="005496"/>
        </w:rPr>
        <w:t>Card Program (QCCC)</w:t>
      </w:r>
    </w:p>
    <w:p w14:paraId="56AE6F9C" w14:textId="77777777" w:rsidR="00F34A36" w:rsidRDefault="00842BCA">
      <w:pPr>
        <w:pStyle w:val="BodyText"/>
        <w:spacing w:before="353" w:line="312" w:lineRule="auto"/>
        <w:ind w:right="698"/>
      </w:pPr>
      <w:r>
        <w:t>The Qantas Carer Concession Card (QCCC) provides eligible cardholders and their carers with discounted travel on</w:t>
      </w:r>
      <w:r>
        <w:rPr>
          <w:spacing w:val="-9"/>
        </w:rPr>
        <w:t xml:space="preserve"> </w:t>
      </w:r>
      <w:r>
        <w:t>selected</w:t>
      </w:r>
      <w:r>
        <w:rPr>
          <w:spacing w:val="-9"/>
        </w:rPr>
        <w:t xml:space="preserve"> </w:t>
      </w:r>
      <w:r>
        <w:t>domestic</w:t>
      </w:r>
      <w:r>
        <w:rPr>
          <w:spacing w:val="-9"/>
        </w:rPr>
        <w:t xml:space="preserve"> </w:t>
      </w:r>
      <w:r>
        <w:t>and</w:t>
      </w:r>
      <w:r>
        <w:rPr>
          <w:spacing w:val="-9"/>
        </w:rPr>
        <w:t xml:space="preserve"> </w:t>
      </w:r>
      <w:r>
        <w:t>international</w:t>
      </w:r>
    </w:p>
    <w:p w14:paraId="56AE6F9D" w14:textId="77777777" w:rsidR="00F34A36" w:rsidRDefault="00842BCA">
      <w:pPr>
        <w:pStyle w:val="BodyText"/>
        <w:spacing w:before="5" w:line="312" w:lineRule="auto"/>
        <w:ind w:right="165"/>
      </w:pPr>
      <w:r>
        <w:t>Qantas</w:t>
      </w:r>
      <w:r>
        <w:rPr>
          <w:spacing w:val="-6"/>
        </w:rPr>
        <w:t xml:space="preserve"> </w:t>
      </w:r>
      <w:r>
        <w:t>flights,</w:t>
      </w:r>
      <w:r>
        <w:rPr>
          <w:spacing w:val="-6"/>
        </w:rPr>
        <w:t xml:space="preserve"> </w:t>
      </w:r>
      <w:r>
        <w:t>helping</w:t>
      </w:r>
      <w:r>
        <w:rPr>
          <w:spacing w:val="-6"/>
        </w:rPr>
        <w:t xml:space="preserve"> </w:t>
      </w:r>
      <w:r>
        <w:t>make</w:t>
      </w:r>
      <w:r>
        <w:rPr>
          <w:spacing w:val="-6"/>
        </w:rPr>
        <w:t xml:space="preserve"> </w:t>
      </w:r>
      <w:r>
        <w:t>air</w:t>
      </w:r>
      <w:r>
        <w:rPr>
          <w:spacing w:val="-6"/>
        </w:rPr>
        <w:t xml:space="preserve"> </w:t>
      </w:r>
      <w:r>
        <w:t>travel</w:t>
      </w:r>
      <w:r>
        <w:rPr>
          <w:spacing w:val="-6"/>
        </w:rPr>
        <w:t xml:space="preserve"> </w:t>
      </w:r>
      <w:r>
        <w:t>more affordable for people with disability.</w:t>
      </w:r>
    </w:p>
    <w:p w14:paraId="56AE6F9E" w14:textId="77777777" w:rsidR="00F34A36" w:rsidRDefault="00842BCA">
      <w:pPr>
        <w:pStyle w:val="BodyText"/>
        <w:spacing w:before="229" w:line="312" w:lineRule="auto"/>
        <w:ind w:right="272"/>
      </w:pPr>
      <w:r>
        <w:t>PWDA administers the program on behalf of</w:t>
      </w:r>
      <w:r>
        <w:rPr>
          <w:spacing w:val="-7"/>
        </w:rPr>
        <w:t xml:space="preserve"> </w:t>
      </w:r>
      <w:r>
        <w:t>Qantas.</w:t>
      </w:r>
      <w:r>
        <w:rPr>
          <w:spacing w:val="-7"/>
        </w:rPr>
        <w:t xml:space="preserve"> </w:t>
      </w:r>
      <w:r>
        <w:t>During</w:t>
      </w:r>
      <w:r>
        <w:rPr>
          <w:spacing w:val="-7"/>
        </w:rPr>
        <w:t xml:space="preserve"> </w:t>
      </w:r>
      <w:r>
        <w:t>the</w:t>
      </w:r>
      <w:r>
        <w:rPr>
          <w:spacing w:val="-7"/>
        </w:rPr>
        <w:t xml:space="preserve"> </w:t>
      </w:r>
      <w:r>
        <w:t>year,</w:t>
      </w:r>
      <w:r>
        <w:rPr>
          <w:spacing w:val="-7"/>
        </w:rPr>
        <w:t xml:space="preserve"> </w:t>
      </w:r>
      <w:r>
        <w:t>838</w:t>
      </w:r>
      <w:r>
        <w:rPr>
          <w:spacing w:val="-7"/>
        </w:rPr>
        <w:t xml:space="preserve"> </w:t>
      </w:r>
      <w:r>
        <w:t>cards</w:t>
      </w:r>
      <w:r>
        <w:rPr>
          <w:spacing w:val="-7"/>
        </w:rPr>
        <w:t xml:space="preserve"> </w:t>
      </w:r>
      <w:r>
        <w:t>were issued,</w:t>
      </w:r>
      <w:r>
        <w:rPr>
          <w:spacing w:val="-2"/>
        </w:rPr>
        <w:t xml:space="preserve"> </w:t>
      </w:r>
      <w:r>
        <w:t>including</w:t>
      </w:r>
      <w:r>
        <w:rPr>
          <w:spacing w:val="-2"/>
        </w:rPr>
        <w:t xml:space="preserve"> </w:t>
      </w:r>
      <w:r>
        <w:t>670</w:t>
      </w:r>
      <w:r>
        <w:rPr>
          <w:spacing w:val="-2"/>
        </w:rPr>
        <w:t xml:space="preserve"> </w:t>
      </w:r>
      <w:r>
        <w:t>new</w:t>
      </w:r>
      <w:r>
        <w:rPr>
          <w:spacing w:val="-2"/>
        </w:rPr>
        <w:t xml:space="preserve"> </w:t>
      </w:r>
      <w:r>
        <w:t>applications</w:t>
      </w:r>
      <w:r>
        <w:rPr>
          <w:spacing w:val="-2"/>
        </w:rPr>
        <w:t xml:space="preserve"> </w:t>
      </w:r>
      <w:r>
        <w:t>and 168 renewals.</w:t>
      </w:r>
    </w:p>
    <w:p w14:paraId="56AE6F9F" w14:textId="77777777" w:rsidR="00F34A36" w:rsidRDefault="00842BCA">
      <w:pPr>
        <w:pStyle w:val="BodyText"/>
        <w:spacing w:before="232" w:line="312" w:lineRule="auto"/>
        <w:ind w:right="206"/>
      </w:pPr>
      <w:r>
        <w:t>This year PWDA also commenced work with Qantas to modernise the program, including exploring an online application process</w:t>
      </w:r>
      <w:r>
        <w:rPr>
          <w:spacing w:val="-7"/>
        </w:rPr>
        <w:t xml:space="preserve"> </w:t>
      </w:r>
      <w:r>
        <w:t>while</w:t>
      </w:r>
      <w:r>
        <w:rPr>
          <w:spacing w:val="-7"/>
        </w:rPr>
        <w:t xml:space="preserve"> </w:t>
      </w:r>
      <w:r>
        <w:t>recognising</w:t>
      </w:r>
      <w:r>
        <w:rPr>
          <w:spacing w:val="-7"/>
        </w:rPr>
        <w:t xml:space="preserve"> </w:t>
      </w:r>
      <w:r>
        <w:t>the</w:t>
      </w:r>
      <w:r>
        <w:rPr>
          <w:spacing w:val="-7"/>
        </w:rPr>
        <w:t xml:space="preserve"> </w:t>
      </w:r>
      <w:r>
        <w:t>importance</w:t>
      </w:r>
      <w:r>
        <w:rPr>
          <w:spacing w:val="-7"/>
        </w:rPr>
        <w:t xml:space="preserve"> </w:t>
      </w:r>
      <w:r>
        <w:t>of maintaining accessible application options, including paper-based forms.</w:t>
      </w:r>
    </w:p>
    <w:p w14:paraId="56AE6FA0" w14:textId="77777777" w:rsidR="00F34A36" w:rsidRDefault="00F34A36">
      <w:pPr>
        <w:pStyle w:val="BodyText"/>
        <w:spacing w:line="312" w:lineRule="auto"/>
        <w:sectPr w:rsidR="00F34A36">
          <w:pgSz w:w="11910" w:h="16840"/>
          <w:pgMar w:top="1560" w:right="850" w:bottom="720" w:left="708" w:header="0" w:footer="521" w:gutter="0"/>
          <w:cols w:num="2" w:space="720" w:equalWidth="0">
            <w:col w:w="5060" w:space="99"/>
            <w:col w:w="5193"/>
          </w:cols>
        </w:sectPr>
      </w:pPr>
    </w:p>
    <w:p w14:paraId="56AE6FA1" w14:textId="77777777" w:rsidR="00F34A36" w:rsidRDefault="00F34A36">
      <w:pPr>
        <w:pStyle w:val="BodyText"/>
        <w:ind w:left="0"/>
        <w:rPr>
          <w:sz w:val="20"/>
        </w:rPr>
      </w:pPr>
    </w:p>
    <w:p w14:paraId="56AE6FA2" w14:textId="77777777" w:rsidR="00F34A36" w:rsidRDefault="00F34A36">
      <w:pPr>
        <w:pStyle w:val="BodyText"/>
        <w:ind w:left="0"/>
        <w:rPr>
          <w:sz w:val="20"/>
        </w:rPr>
      </w:pPr>
    </w:p>
    <w:p w14:paraId="56AE6FA3" w14:textId="77777777" w:rsidR="00F34A36" w:rsidRDefault="00F34A36">
      <w:pPr>
        <w:pStyle w:val="BodyText"/>
        <w:ind w:left="0"/>
        <w:rPr>
          <w:sz w:val="20"/>
        </w:rPr>
      </w:pPr>
    </w:p>
    <w:p w14:paraId="56AE6FA4" w14:textId="77777777" w:rsidR="00F34A36" w:rsidRDefault="00F34A36">
      <w:pPr>
        <w:pStyle w:val="BodyText"/>
        <w:spacing w:before="81"/>
        <w:ind w:left="0"/>
        <w:rPr>
          <w:sz w:val="20"/>
        </w:rPr>
      </w:pPr>
    </w:p>
    <w:p w14:paraId="56AE6FA5" w14:textId="77777777" w:rsidR="00F34A36" w:rsidRDefault="00842BCA">
      <w:pPr>
        <w:ind w:left="312"/>
        <w:rPr>
          <w:sz w:val="20"/>
        </w:rPr>
      </w:pPr>
      <w:r>
        <w:rPr>
          <w:noProof/>
          <w:sz w:val="20"/>
        </w:rPr>
        <w:drawing>
          <wp:inline distT="0" distB="0" distL="0" distR="0" wp14:anchorId="56AE75A6" wp14:editId="25699C84">
            <wp:extent cx="6147422" cy="2985992"/>
            <wp:effectExtent l="0" t="0" r="6350" b="5080"/>
            <wp:docPr id="184" name="Image 18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4" name="Image 184">
                      <a:extLst>
                        <a:ext uri="{C183D7F6-B498-43B3-948B-1728B52AA6E4}">
                          <adec:decorative xmlns:adec="http://schemas.microsoft.com/office/drawing/2017/decorative" val="1"/>
                        </a:ext>
                      </a:extLst>
                    </pic:cNvPr>
                    <pic:cNvPicPr/>
                  </pic:nvPicPr>
                  <pic:blipFill>
                    <a:blip r:embed="rId101" cstate="print"/>
                    <a:stretch>
                      <a:fillRect/>
                    </a:stretch>
                  </pic:blipFill>
                  <pic:spPr>
                    <a:xfrm>
                      <a:off x="0" y="0"/>
                      <a:ext cx="6147422" cy="2985992"/>
                    </a:xfrm>
                    <a:prstGeom prst="rect">
                      <a:avLst/>
                    </a:prstGeom>
                  </pic:spPr>
                </pic:pic>
              </a:graphicData>
            </a:graphic>
          </wp:inline>
        </w:drawing>
      </w:r>
    </w:p>
    <w:p w14:paraId="56AE6FA6" w14:textId="77777777" w:rsidR="00F34A36" w:rsidRDefault="00F34A36">
      <w:pPr>
        <w:rPr>
          <w:sz w:val="20"/>
        </w:rPr>
        <w:sectPr w:rsidR="00F34A36">
          <w:type w:val="continuous"/>
          <w:pgSz w:w="11910" w:h="16840"/>
          <w:pgMar w:top="740" w:right="850" w:bottom="280" w:left="708" w:header="0" w:footer="521" w:gutter="0"/>
          <w:cols w:space="720"/>
        </w:sectPr>
      </w:pPr>
    </w:p>
    <w:p w14:paraId="56AE6FA7" w14:textId="77777777" w:rsidR="00F34A36" w:rsidRDefault="00842BCA">
      <w:pPr>
        <w:pStyle w:val="Heading3"/>
      </w:pPr>
      <w:bookmarkStart w:id="84" w:name="Internal_culture_building_and_business_i"/>
      <w:bookmarkStart w:id="85" w:name="_bookmark9"/>
      <w:bookmarkEnd w:id="84"/>
      <w:bookmarkEnd w:id="85"/>
      <w:r>
        <w:rPr>
          <w:color w:val="00884F"/>
        </w:rPr>
        <w:lastRenderedPageBreak/>
        <w:t>Internal</w:t>
      </w:r>
      <w:r>
        <w:rPr>
          <w:color w:val="00884F"/>
          <w:spacing w:val="-8"/>
        </w:rPr>
        <w:t xml:space="preserve"> </w:t>
      </w:r>
      <w:r>
        <w:rPr>
          <w:color w:val="00884F"/>
        </w:rPr>
        <w:t>culture</w:t>
      </w:r>
      <w:r>
        <w:rPr>
          <w:color w:val="00884F"/>
          <w:spacing w:val="-8"/>
        </w:rPr>
        <w:t xml:space="preserve"> </w:t>
      </w:r>
      <w:r>
        <w:rPr>
          <w:color w:val="00884F"/>
        </w:rPr>
        <w:t>building</w:t>
      </w:r>
      <w:r>
        <w:rPr>
          <w:color w:val="00884F"/>
          <w:spacing w:val="-7"/>
        </w:rPr>
        <w:t xml:space="preserve"> </w:t>
      </w:r>
      <w:r>
        <w:rPr>
          <w:color w:val="00884F"/>
          <w:spacing w:val="-5"/>
        </w:rPr>
        <w:t>and</w:t>
      </w:r>
    </w:p>
    <w:p w14:paraId="56AE6FA8" w14:textId="77777777" w:rsidR="00F34A36" w:rsidRDefault="00842BCA">
      <w:pPr>
        <w:pStyle w:val="Heading3"/>
        <w:spacing w:before="59" w:line="240" w:lineRule="auto"/>
      </w:pPr>
      <w:r>
        <w:rPr>
          <w:color w:val="00884F"/>
        </w:rPr>
        <w:t xml:space="preserve">business </w:t>
      </w:r>
      <w:r>
        <w:rPr>
          <w:color w:val="00884F"/>
          <w:spacing w:val="-2"/>
        </w:rPr>
        <w:t>improvement</w:t>
      </w:r>
    </w:p>
    <w:p w14:paraId="56AE6FA9" w14:textId="77777777" w:rsidR="00F34A36" w:rsidRDefault="00842BCA">
      <w:pPr>
        <w:pStyle w:val="BodyText"/>
        <w:spacing w:before="496" w:line="304" w:lineRule="auto"/>
        <w:ind w:right="5604"/>
      </w:pPr>
      <w:r>
        <w:rPr>
          <w:noProof/>
        </w:rPr>
        <w:drawing>
          <wp:anchor distT="0" distB="0" distL="0" distR="0" simplePos="0" relativeHeight="15764992" behindDoc="0" locked="0" layoutInCell="1" allowOverlap="1" wp14:anchorId="56AE75A8" wp14:editId="56AE75A9">
            <wp:simplePos x="0" y="0"/>
            <wp:positionH relativeFrom="page">
              <wp:posOffset>3924000</wp:posOffset>
            </wp:positionH>
            <wp:positionV relativeFrom="paragraph">
              <wp:posOffset>338383</wp:posOffset>
            </wp:positionV>
            <wp:extent cx="2987987" cy="724762"/>
            <wp:effectExtent l="0" t="0" r="0" b="0"/>
            <wp:wrapNone/>
            <wp:docPr id="185" name="Image 185" descr="Xref Engage Awards 2025 Change Champion winner badg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5" name="Image 185" descr="Xref Engage Awards 2025 Change Champion winner badge."/>
                    <pic:cNvPicPr/>
                  </pic:nvPicPr>
                  <pic:blipFill>
                    <a:blip r:embed="rId102" cstate="print"/>
                    <a:stretch>
                      <a:fillRect/>
                    </a:stretch>
                  </pic:blipFill>
                  <pic:spPr>
                    <a:xfrm>
                      <a:off x="0" y="0"/>
                      <a:ext cx="2987987" cy="724762"/>
                    </a:xfrm>
                    <a:prstGeom prst="rect">
                      <a:avLst/>
                    </a:prstGeom>
                  </pic:spPr>
                </pic:pic>
              </a:graphicData>
            </a:graphic>
          </wp:anchor>
        </w:drawing>
      </w:r>
      <w:r>
        <w:t>During 2025–26, PWDA continued strengthening the organisation behind</w:t>
      </w:r>
      <w:r>
        <w:rPr>
          <w:spacing w:val="80"/>
        </w:rPr>
        <w:t xml:space="preserve"> </w:t>
      </w:r>
      <w:r>
        <w:t>our</w:t>
      </w:r>
      <w:r>
        <w:rPr>
          <w:spacing w:val="-6"/>
        </w:rPr>
        <w:t xml:space="preserve"> </w:t>
      </w:r>
      <w:r>
        <w:t>advocacy</w:t>
      </w:r>
      <w:r>
        <w:rPr>
          <w:spacing w:val="-6"/>
        </w:rPr>
        <w:t xml:space="preserve"> </w:t>
      </w:r>
      <w:r>
        <w:t>and</w:t>
      </w:r>
      <w:r>
        <w:rPr>
          <w:spacing w:val="-6"/>
        </w:rPr>
        <w:t xml:space="preserve"> </w:t>
      </w:r>
      <w:r>
        <w:t>services</w:t>
      </w:r>
      <w:r>
        <w:rPr>
          <w:spacing w:val="-6"/>
        </w:rPr>
        <w:t xml:space="preserve"> </w:t>
      </w:r>
      <w:r>
        <w:t>by</w:t>
      </w:r>
      <w:r>
        <w:rPr>
          <w:spacing w:val="-6"/>
        </w:rPr>
        <w:t xml:space="preserve"> </w:t>
      </w:r>
      <w:r>
        <w:t>investing</w:t>
      </w:r>
      <w:r>
        <w:rPr>
          <w:spacing w:val="-6"/>
        </w:rPr>
        <w:t xml:space="preserve"> </w:t>
      </w:r>
      <w:r>
        <w:t>in our people, culture and systems. These</w:t>
      </w:r>
    </w:p>
    <w:p w14:paraId="56AE6FAA" w14:textId="77777777" w:rsidR="00F34A36" w:rsidRDefault="00842BCA">
      <w:pPr>
        <w:pStyle w:val="BodyText"/>
        <w:spacing w:line="307" w:lineRule="auto"/>
        <w:ind w:right="5230"/>
      </w:pPr>
      <w:r>
        <w:rPr>
          <w:noProof/>
        </w:rPr>
        <w:drawing>
          <wp:anchor distT="0" distB="0" distL="0" distR="0" simplePos="0" relativeHeight="15765504" behindDoc="0" locked="0" layoutInCell="1" allowOverlap="1" wp14:anchorId="56AE75AA" wp14:editId="56AE75AB">
            <wp:simplePos x="0" y="0"/>
            <wp:positionH relativeFrom="page">
              <wp:posOffset>3923995</wp:posOffset>
            </wp:positionH>
            <wp:positionV relativeFrom="paragraph">
              <wp:posOffset>217948</wp:posOffset>
            </wp:positionV>
            <wp:extent cx="2988005" cy="4530128"/>
            <wp:effectExtent l="0" t="0" r="0" b="0"/>
            <wp:wrapNone/>
            <wp:docPr id="186" name="Image 186" descr="PWDA staff Marco Maclean, holding a glass trophy, Karen Karayaka, holding a framed certificate, and Megan Spindler-Smith smile together with the Xref Engage Change Champion Awar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6" name="Image 186" descr="PWDA staff Marco Maclean, holding a glass trophy, Karen Karayaka, holding a framed certificate, and Megan Spindler-Smith smile together with the Xref Engage Change Champion Award."/>
                    <pic:cNvPicPr/>
                  </pic:nvPicPr>
                  <pic:blipFill>
                    <a:blip r:embed="rId103" cstate="print"/>
                    <a:stretch>
                      <a:fillRect/>
                    </a:stretch>
                  </pic:blipFill>
                  <pic:spPr>
                    <a:xfrm>
                      <a:off x="0" y="0"/>
                      <a:ext cx="2988005" cy="4530128"/>
                    </a:xfrm>
                    <a:prstGeom prst="rect">
                      <a:avLst/>
                    </a:prstGeom>
                  </pic:spPr>
                </pic:pic>
              </a:graphicData>
            </a:graphic>
          </wp:anchor>
        </w:drawing>
      </w:r>
      <w:r>
        <w:t>improvements ensure PWDA remains well placed to deliver high-quality, rights-based advocacy</w:t>
      </w:r>
      <w:r>
        <w:rPr>
          <w:spacing w:val="-8"/>
        </w:rPr>
        <w:t xml:space="preserve"> </w:t>
      </w:r>
      <w:r>
        <w:t>and</w:t>
      </w:r>
      <w:r>
        <w:rPr>
          <w:spacing w:val="-8"/>
        </w:rPr>
        <w:t xml:space="preserve"> </w:t>
      </w:r>
      <w:r>
        <w:t>representation</w:t>
      </w:r>
      <w:r>
        <w:rPr>
          <w:spacing w:val="-8"/>
        </w:rPr>
        <w:t xml:space="preserve"> </w:t>
      </w:r>
      <w:r>
        <w:t>for</w:t>
      </w:r>
      <w:r>
        <w:rPr>
          <w:spacing w:val="-8"/>
        </w:rPr>
        <w:t xml:space="preserve"> </w:t>
      </w:r>
      <w:r>
        <w:t>people</w:t>
      </w:r>
      <w:r>
        <w:rPr>
          <w:spacing w:val="-8"/>
        </w:rPr>
        <w:t xml:space="preserve"> </w:t>
      </w:r>
      <w:r>
        <w:t>with disability into the future.</w:t>
      </w:r>
    </w:p>
    <w:p w14:paraId="56AE6FAB" w14:textId="77777777" w:rsidR="00F34A36" w:rsidRDefault="00842BCA">
      <w:pPr>
        <w:spacing w:before="194" w:line="254" w:lineRule="auto"/>
        <w:ind w:left="312" w:right="5393"/>
        <w:rPr>
          <w:b/>
          <w:sz w:val="30"/>
        </w:rPr>
      </w:pPr>
      <w:r>
        <w:rPr>
          <w:b/>
          <w:sz w:val="28"/>
        </w:rPr>
        <w:t>We know that a strong organisation</w:t>
      </w:r>
      <w:r>
        <w:rPr>
          <w:b/>
          <w:spacing w:val="-9"/>
          <w:sz w:val="28"/>
        </w:rPr>
        <w:t xml:space="preserve"> </w:t>
      </w:r>
      <w:r>
        <w:rPr>
          <w:b/>
          <w:sz w:val="28"/>
        </w:rPr>
        <w:t>starts</w:t>
      </w:r>
      <w:r>
        <w:rPr>
          <w:b/>
          <w:spacing w:val="-9"/>
          <w:sz w:val="28"/>
        </w:rPr>
        <w:t xml:space="preserve"> </w:t>
      </w:r>
      <w:r>
        <w:rPr>
          <w:b/>
          <w:sz w:val="28"/>
        </w:rPr>
        <w:t>with</w:t>
      </w:r>
      <w:r>
        <w:rPr>
          <w:b/>
          <w:spacing w:val="-9"/>
          <w:sz w:val="28"/>
        </w:rPr>
        <w:t xml:space="preserve"> </w:t>
      </w:r>
      <w:r>
        <w:rPr>
          <w:b/>
          <w:sz w:val="28"/>
        </w:rPr>
        <w:t>its</w:t>
      </w:r>
      <w:r>
        <w:rPr>
          <w:b/>
          <w:spacing w:val="-9"/>
          <w:sz w:val="28"/>
        </w:rPr>
        <w:t xml:space="preserve"> </w:t>
      </w:r>
      <w:r>
        <w:rPr>
          <w:b/>
          <w:sz w:val="28"/>
        </w:rPr>
        <w:t>people</w:t>
      </w:r>
      <w:r>
        <w:rPr>
          <w:b/>
          <w:sz w:val="30"/>
        </w:rPr>
        <w:t>.</w:t>
      </w:r>
    </w:p>
    <w:p w14:paraId="56AE6FAC" w14:textId="77777777" w:rsidR="00F34A36" w:rsidRDefault="00F34A36">
      <w:pPr>
        <w:pStyle w:val="BodyText"/>
        <w:spacing w:before="2"/>
        <w:ind w:left="0"/>
        <w:rPr>
          <w:b/>
          <w:sz w:val="28"/>
        </w:rPr>
      </w:pPr>
    </w:p>
    <w:p w14:paraId="56AE6FAD" w14:textId="77777777" w:rsidR="00F34A36" w:rsidRDefault="00842BCA">
      <w:pPr>
        <w:pStyle w:val="BodyText"/>
        <w:spacing w:line="304" w:lineRule="auto"/>
        <w:ind w:right="5744"/>
      </w:pPr>
      <w:r>
        <w:t>As at 30 June 2026, PWDA employed 62 staff, with 44% identifying as having disability,</w:t>
      </w:r>
      <w:r>
        <w:rPr>
          <w:spacing w:val="-11"/>
        </w:rPr>
        <w:t xml:space="preserve"> </w:t>
      </w:r>
      <w:r>
        <w:t>a</w:t>
      </w:r>
      <w:r>
        <w:rPr>
          <w:spacing w:val="-11"/>
        </w:rPr>
        <w:t xml:space="preserve"> </w:t>
      </w:r>
      <w:r>
        <w:t>chronic</w:t>
      </w:r>
      <w:r>
        <w:rPr>
          <w:spacing w:val="-11"/>
        </w:rPr>
        <w:t xml:space="preserve"> </w:t>
      </w:r>
      <w:r>
        <w:t>health</w:t>
      </w:r>
      <w:r>
        <w:rPr>
          <w:spacing w:val="-11"/>
        </w:rPr>
        <w:t xml:space="preserve"> </w:t>
      </w:r>
      <w:r>
        <w:t>condition</w:t>
      </w:r>
      <w:r>
        <w:rPr>
          <w:spacing w:val="-11"/>
        </w:rPr>
        <w:t xml:space="preserve"> </w:t>
      </w:r>
      <w:r>
        <w:t>and/ or being neurodivergent. Our staff have a diverse range of genders, sexual identities and cultural backgrounds with</w:t>
      </w:r>
    </w:p>
    <w:p w14:paraId="56AE6FAE" w14:textId="77777777" w:rsidR="00F34A36" w:rsidRDefault="00842BCA">
      <w:pPr>
        <w:pStyle w:val="BodyText"/>
        <w:spacing w:line="304" w:lineRule="auto"/>
        <w:ind w:right="5230"/>
      </w:pPr>
      <w:r>
        <w:t>4% of staff identifying as being Aboriginal and/or Torres Strait Islander. We are committed to building a safe, inclusive and representative organisation where people with disability and diverse lived experience are</w:t>
      </w:r>
      <w:r>
        <w:rPr>
          <w:spacing w:val="-7"/>
        </w:rPr>
        <w:t xml:space="preserve"> </w:t>
      </w:r>
      <w:r>
        <w:t>recognised,</w:t>
      </w:r>
      <w:r>
        <w:rPr>
          <w:spacing w:val="-7"/>
        </w:rPr>
        <w:t xml:space="preserve"> </w:t>
      </w:r>
      <w:r>
        <w:t>valued</w:t>
      </w:r>
      <w:r>
        <w:rPr>
          <w:spacing w:val="-7"/>
        </w:rPr>
        <w:t xml:space="preserve"> </w:t>
      </w:r>
      <w:r>
        <w:t>and</w:t>
      </w:r>
      <w:r>
        <w:rPr>
          <w:spacing w:val="-7"/>
        </w:rPr>
        <w:t xml:space="preserve"> </w:t>
      </w:r>
      <w:r>
        <w:t>reflected</w:t>
      </w:r>
      <w:r>
        <w:rPr>
          <w:spacing w:val="-7"/>
        </w:rPr>
        <w:t xml:space="preserve"> </w:t>
      </w:r>
      <w:r>
        <w:t>across our workforce and leadership.</w:t>
      </w:r>
    </w:p>
    <w:p w14:paraId="56AE6FAF" w14:textId="77777777" w:rsidR="00F34A36" w:rsidRDefault="00F34A36">
      <w:pPr>
        <w:pStyle w:val="BodyText"/>
        <w:spacing w:before="1"/>
        <w:ind w:left="0"/>
        <w:rPr>
          <w:sz w:val="11"/>
        </w:rPr>
      </w:pPr>
    </w:p>
    <w:p w14:paraId="56AE6FB0" w14:textId="77777777" w:rsidR="00F34A36" w:rsidRDefault="00F34A36">
      <w:pPr>
        <w:pStyle w:val="BodyText"/>
        <w:rPr>
          <w:sz w:val="11"/>
        </w:rPr>
        <w:sectPr w:rsidR="00F34A36">
          <w:pgSz w:w="11910" w:h="16840"/>
          <w:pgMar w:top="1600" w:right="850" w:bottom="720" w:left="708" w:header="0" w:footer="531" w:gutter="0"/>
          <w:cols w:space="720"/>
        </w:sectPr>
      </w:pPr>
    </w:p>
    <w:p w14:paraId="56AE6FB1" w14:textId="77777777" w:rsidR="00F34A36" w:rsidRDefault="00842BCA">
      <w:pPr>
        <w:pStyle w:val="BodyText"/>
        <w:spacing w:before="92" w:line="304" w:lineRule="auto"/>
        <w:ind w:right="38"/>
      </w:pPr>
      <w:r>
        <w:t>This year’s employee engagement survey showed significant improvements across the organisation, including a 26% increase in employee engagement and a 27% increase in employee wellbeing. These results were recognised externally through the</w:t>
      </w:r>
      <w:r>
        <w:rPr>
          <w:spacing w:val="-2"/>
        </w:rPr>
        <w:t xml:space="preserve"> </w:t>
      </w:r>
      <w:r>
        <w:t>Xref</w:t>
      </w:r>
      <w:r>
        <w:rPr>
          <w:spacing w:val="-2"/>
        </w:rPr>
        <w:t xml:space="preserve"> </w:t>
      </w:r>
      <w:r>
        <w:t>Engage</w:t>
      </w:r>
      <w:r>
        <w:rPr>
          <w:spacing w:val="-2"/>
        </w:rPr>
        <w:t xml:space="preserve"> </w:t>
      </w:r>
      <w:r>
        <w:t>Change</w:t>
      </w:r>
      <w:r>
        <w:rPr>
          <w:spacing w:val="-2"/>
        </w:rPr>
        <w:t xml:space="preserve"> </w:t>
      </w:r>
      <w:r>
        <w:t>Champion</w:t>
      </w:r>
      <w:r>
        <w:rPr>
          <w:spacing w:val="-15"/>
        </w:rPr>
        <w:t xml:space="preserve"> </w:t>
      </w:r>
      <w:r>
        <w:t>Award, acknowledging</w:t>
      </w:r>
      <w:r>
        <w:rPr>
          <w:spacing w:val="-15"/>
        </w:rPr>
        <w:t xml:space="preserve"> </w:t>
      </w:r>
      <w:r>
        <w:t>PWDA’s</w:t>
      </w:r>
      <w:r>
        <w:rPr>
          <w:spacing w:val="-15"/>
        </w:rPr>
        <w:t xml:space="preserve"> </w:t>
      </w:r>
      <w:r>
        <w:t>success</w:t>
      </w:r>
      <w:r>
        <w:rPr>
          <w:spacing w:val="-15"/>
        </w:rPr>
        <w:t xml:space="preserve"> </w:t>
      </w:r>
      <w:r>
        <w:t>in</w:t>
      </w:r>
      <w:r>
        <w:rPr>
          <w:spacing w:val="-15"/>
        </w:rPr>
        <w:t xml:space="preserve"> </w:t>
      </w:r>
      <w:r>
        <w:t xml:space="preserve">creating meaningful improvements in the employee </w:t>
      </w:r>
      <w:r>
        <w:rPr>
          <w:spacing w:val="-2"/>
        </w:rPr>
        <w:t>experience.</w:t>
      </w:r>
    </w:p>
    <w:p w14:paraId="56AE6FB2" w14:textId="77777777" w:rsidR="00F34A36" w:rsidRDefault="00842BCA">
      <w:pPr>
        <w:pStyle w:val="BodyText"/>
        <w:spacing w:before="275" w:line="278" w:lineRule="auto"/>
        <w:ind w:left="1171" w:right="172" w:firstLine="1273"/>
        <w:jc w:val="right"/>
      </w:pPr>
      <w:r>
        <w:br w:type="column"/>
      </w:r>
      <w:r>
        <w:rPr>
          <w:color w:val="005496"/>
        </w:rPr>
        <w:t>PWDA</w:t>
      </w:r>
      <w:r>
        <w:rPr>
          <w:color w:val="005496"/>
          <w:spacing w:val="-17"/>
        </w:rPr>
        <w:t xml:space="preserve"> </w:t>
      </w:r>
      <w:r>
        <w:rPr>
          <w:color w:val="005496"/>
        </w:rPr>
        <w:t>staff</w:t>
      </w:r>
      <w:r>
        <w:rPr>
          <w:color w:val="005496"/>
          <w:spacing w:val="-15"/>
        </w:rPr>
        <w:t xml:space="preserve"> </w:t>
      </w:r>
      <w:r>
        <w:rPr>
          <w:color w:val="005496"/>
        </w:rPr>
        <w:t>(left</w:t>
      </w:r>
      <w:r>
        <w:rPr>
          <w:color w:val="005496"/>
          <w:spacing w:val="-9"/>
        </w:rPr>
        <w:t xml:space="preserve"> </w:t>
      </w:r>
      <w:r>
        <w:rPr>
          <w:color w:val="005496"/>
        </w:rPr>
        <w:t>to</w:t>
      </w:r>
      <w:r>
        <w:rPr>
          <w:color w:val="005496"/>
          <w:spacing w:val="-10"/>
        </w:rPr>
        <w:t xml:space="preserve"> </w:t>
      </w:r>
      <w:r>
        <w:rPr>
          <w:color w:val="005496"/>
        </w:rPr>
        <w:t>right) Marco Maclean, Karen Karakaya and</w:t>
      </w:r>
      <w:r>
        <w:rPr>
          <w:color w:val="005496"/>
          <w:spacing w:val="-9"/>
        </w:rPr>
        <w:t xml:space="preserve"> </w:t>
      </w:r>
      <w:r>
        <w:rPr>
          <w:color w:val="005496"/>
        </w:rPr>
        <w:t>Megan</w:t>
      </w:r>
      <w:r>
        <w:rPr>
          <w:color w:val="005496"/>
          <w:spacing w:val="-9"/>
        </w:rPr>
        <w:t xml:space="preserve"> </w:t>
      </w:r>
      <w:r>
        <w:rPr>
          <w:color w:val="005496"/>
        </w:rPr>
        <w:t>Spindler-Smith</w:t>
      </w:r>
      <w:r>
        <w:rPr>
          <w:color w:val="005496"/>
          <w:spacing w:val="-9"/>
        </w:rPr>
        <w:t xml:space="preserve"> </w:t>
      </w:r>
      <w:r>
        <w:rPr>
          <w:color w:val="005496"/>
        </w:rPr>
        <w:t>with</w:t>
      </w:r>
      <w:r>
        <w:rPr>
          <w:color w:val="005496"/>
          <w:spacing w:val="-9"/>
        </w:rPr>
        <w:t xml:space="preserve"> </w:t>
      </w:r>
      <w:r>
        <w:rPr>
          <w:color w:val="005496"/>
        </w:rPr>
        <w:t>Xref Engage Change Champion Award.</w:t>
      </w:r>
    </w:p>
    <w:p w14:paraId="56AE6FB3" w14:textId="77777777" w:rsidR="00F34A36" w:rsidRDefault="00F34A36">
      <w:pPr>
        <w:pStyle w:val="BodyText"/>
        <w:spacing w:line="278" w:lineRule="auto"/>
        <w:jc w:val="right"/>
        <w:sectPr w:rsidR="00F34A36">
          <w:type w:val="continuous"/>
          <w:pgSz w:w="11910" w:h="16840"/>
          <w:pgMar w:top="740" w:right="850" w:bottom="280" w:left="708" w:header="0" w:footer="531" w:gutter="0"/>
          <w:cols w:num="2" w:space="720" w:equalWidth="0">
            <w:col w:w="4986" w:space="173"/>
            <w:col w:w="5193"/>
          </w:cols>
        </w:sectPr>
      </w:pPr>
    </w:p>
    <w:p w14:paraId="56AE6FB4" w14:textId="77777777" w:rsidR="00F34A36" w:rsidRDefault="00842BCA">
      <w:pPr>
        <w:tabs>
          <w:tab w:val="left" w:pos="7310"/>
        </w:tabs>
        <w:ind w:left="312"/>
        <w:rPr>
          <w:sz w:val="20"/>
        </w:rPr>
      </w:pPr>
      <w:r>
        <w:rPr>
          <w:noProof/>
          <w:position w:val="1"/>
          <w:sz w:val="20"/>
        </w:rPr>
        <w:lastRenderedPageBreak/>
        <mc:AlternateContent>
          <mc:Choice Requires="wpg">
            <w:drawing>
              <wp:inline distT="0" distB="0" distL="0" distR="0" wp14:anchorId="56AE75AC" wp14:editId="56AE75AD">
                <wp:extent cx="4255770" cy="777240"/>
                <wp:effectExtent l="0" t="0" r="0" b="3809"/>
                <wp:docPr id="187" name="Group 18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55770" cy="777240"/>
                          <a:chOff x="0" y="0"/>
                          <a:chExt cx="4255770" cy="777240"/>
                        </a:xfrm>
                      </wpg:grpSpPr>
                      <wps:wsp>
                        <wps:cNvPr id="188" name="Graphic 188"/>
                        <wps:cNvSpPr/>
                        <wps:spPr>
                          <a:xfrm>
                            <a:off x="0" y="0"/>
                            <a:ext cx="4255770" cy="777240"/>
                          </a:xfrm>
                          <a:custGeom>
                            <a:avLst/>
                            <a:gdLst/>
                            <a:ahLst/>
                            <a:cxnLst/>
                            <a:rect l="l" t="t" r="r" b="b"/>
                            <a:pathLst>
                              <a:path w="4255770" h="777240">
                                <a:moveTo>
                                  <a:pt x="4183202" y="0"/>
                                </a:moveTo>
                                <a:lnTo>
                                  <a:pt x="71996" y="0"/>
                                </a:lnTo>
                                <a:lnTo>
                                  <a:pt x="43971" y="5656"/>
                                </a:lnTo>
                                <a:lnTo>
                                  <a:pt x="21086" y="21083"/>
                                </a:lnTo>
                                <a:lnTo>
                                  <a:pt x="5657" y="43971"/>
                                </a:lnTo>
                                <a:lnTo>
                                  <a:pt x="0" y="72008"/>
                                </a:lnTo>
                                <a:lnTo>
                                  <a:pt x="0" y="704976"/>
                                </a:lnTo>
                                <a:lnTo>
                                  <a:pt x="5657" y="733003"/>
                                </a:lnTo>
                                <a:lnTo>
                                  <a:pt x="21086" y="755892"/>
                                </a:lnTo>
                                <a:lnTo>
                                  <a:pt x="43971" y="771326"/>
                                </a:lnTo>
                                <a:lnTo>
                                  <a:pt x="71996" y="776985"/>
                                </a:lnTo>
                                <a:lnTo>
                                  <a:pt x="4183202" y="776985"/>
                                </a:lnTo>
                                <a:lnTo>
                                  <a:pt x="4211226" y="771326"/>
                                </a:lnTo>
                                <a:lnTo>
                                  <a:pt x="4234111" y="755892"/>
                                </a:lnTo>
                                <a:lnTo>
                                  <a:pt x="4249540" y="733003"/>
                                </a:lnTo>
                                <a:lnTo>
                                  <a:pt x="4255198" y="704976"/>
                                </a:lnTo>
                                <a:lnTo>
                                  <a:pt x="4255198" y="72008"/>
                                </a:lnTo>
                                <a:lnTo>
                                  <a:pt x="4249540" y="43971"/>
                                </a:lnTo>
                                <a:lnTo>
                                  <a:pt x="4234111" y="21083"/>
                                </a:lnTo>
                                <a:lnTo>
                                  <a:pt x="4211226" y="5656"/>
                                </a:lnTo>
                                <a:lnTo>
                                  <a:pt x="4183202" y="0"/>
                                </a:lnTo>
                                <a:close/>
                              </a:path>
                            </a:pathLst>
                          </a:custGeom>
                          <a:solidFill>
                            <a:srgbClr val="358CCB"/>
                          </a:solidFill>
                        </wps:spPr>
                        <wps:bodyPr wrap="square" lIns="0" tIns="0" rIns="0" bIns="0" rtlCol="0">
                          <a:prstTxWarp prst="textNoShape">
                            <a:avLst/>
                          </a:prstTxWarp>
                          <a:noAutofit/>
                        </wps:bodyPr>
                      </wps:wsp>
                      <wps:wsp>
                        <wps:cNvPr id="189" name="Textbox 189"/>
                        <wps:cNvSpPr txBox="1"/>
                        <wps:spPr>
                          <a:xfrm>
                            <a:off x="0" y="0"/>
                            <a:ext cx="4255770" cy="777240"/>
                          </a:xfrm>
                          <a:prstGeom prst="rect">
                            <a:avLst/>
                          </a:prstGeom>
                        </wps:spPr>
                        <wps:txbx>
                          <w:txbxContent>
                            <w:p w14:paraId="56AE7642" w14:textId="77777777" w:rsidR="00F34A36" w:rsidRDefault="00842BCA">
                              <w:pPr>
                                <w:spacing w:before="267"/>
                                <w:ind w:right="75"/>
                                <w:jc w:val="center"/>
                                <w:rPr>
                                  <w:rFonts w:ascii="VAG Rounded"/>
                                  <w:b/>
                                  <w:sz w:val="50"/>
                                </w:rPr>
                              </w:pPr>
                              <w:r>
                                <w:rPr>
                                  <w:rFonts w:ascii="VAG Rounded"/>
                                  <w:b/>
                                  <w:color w:val="FFFFFF"/>
                                  <w:sz w:val="50"/>
                                </w:rPr>
                                <w:t>Community</w:t>
                              </w:r>
                              <w:r>
                                <w:rPr>
                                  <w:rFonts w:ascii="VAG Rounded"/>
                                  <w:b/>
                                  <w:color w:val="FFFFFF"/>
                                  <w:spacing w:val="-14"/>
                                  <w:sz w:val="50"/>
                                </w:rPr>
                                <w:t xml:space="preserve"> </w:t>
                              </w:r>
                              <w:r>
                                <w:rPr>
                                  <w:rFonts w:ascii="VAG Rounded"/>
                                  <w:b/>
                                  <w:color w:val="FFFFFF"/>
                                  <w:spacing w:val="-2"/>
                                  <w:sz w:val="50"/>
                                </w:rPr>
                                <w:t>focused</w:t>
                              </w:r>
                            </w:p>
                          </w:txbxContent>
                        </wps:txbx>
                        <wps:bodyPr wrap="square" lIns="0" tIns="0" rIns="0" bIns="0" rtlCol="0">
                          <a:noAutofit/>
                        </wps:bodyPr>
                      </wps:wsp>
                    </wpg:wgp>
                  </a:graphicData>
                </a:graphic>
              </wp:inline>
            </w:drawing>
          </mc:Choice>
          <mc:Fallback>
            <w:pict>
              <v:group w14:anchorId="56AE75AC" id="Group 187" o:spid="_x0000_s1069" style="width:335.1pt;height:61.2pt;mso-position-horizontal-relative:char;mso-position-vertical-relative:line" coordsize="42557,77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p0pfUwMAAHQKAAAOAAAAZHJzL2Uyb0RvYy54bWy8Vm1vmzAQ/j5p/8Hi+8pLIATUpFrTtZo0&#10;dZWaaZ8dYwIaYM92Av33O5uX0HRLorbaFzjb5/Pdc4/vfHnVlAXaUSFzVs0t98KxEK0IS/JqM7d+&#10;rG4/zSwkFa4SXLCKzq0nKq2rxccPlzWPqccyViRUIDBSybjmcytTise2LUlGSywvGKcVLKZMlFjB&#10;UGzsROAarJeF7TnO1K6ZSLhghEoJszftorUw9tOUEvU9TSVVqJhb4JsyX2G+a/21F5c43gjMs5x0&#10;buBXeFHivIJDB1M3WGG0FfkLU2VOBJMsVReElTZL05xQEwNE4zoH0dwJtuUmlk1cb/gAE0B7gNOr&#10;zZL73Z3gj/xBtN6D+I2RXxJwsWu+icfrerzZKzepKPUmCAI1BtGnAVHaKERg0veCIAwBeAJrYRh6&#10;fgc5ySAvL7aR7MvxjTaO22ONc4MzNQf2yD1A8m0APWaYU4O71AA8CJQnQO4ZcLnCJbD4riOMngKk&#10;9PGgp1HsRrID9A0YDaHimGyluqPMoI1336RqWZv0Es56iTRVLwrgvmZ9YVivLASsFxYC1q9b1nOs&#10;9D6dQi2iepSubMiWXi7Zjq6YUVQ6Z747m3iOZ6E+4eDrXqeoxrqhG0XTZ5r9ev/nrc1JFLpGL5gG&#10;U+0hGO1V+n+r6rnOrDWppclRXTAWGqu+sX/MLLBUkxSqiknqP4/v9Bw/Co/7OZwdTiaOc9zPfUxh&#10;EMwi72hQbSzG29CdeMe92CcgDKfRLDhueZTZc9Q91/Xg/DNd8b2J77ptls8J0/OjAAqGsX4aQl1r&#10;3AjuqM7i6ew8Uz+ZdH/ky2kqjQM9zVF/hOJJ8v/t7vXXgxRM0pbi+kabKzTccuDzuI5IVuTJbV4U&#10;+lpLsVkvC4F2GArGJJgtl9cdTUZqUHJl3BY2La1Z8gSVsYZSOLfk7y0W1ELF1wpqL6RM9YLohXUv&#10;CFUsmWnHpqIIqVbNTyw44iDOLQW94571JRjHfcED/7VCq6t3VuzzVrE019XQ+NZ61A2gHbSF+T/0&#10;hajvCyvwfc0a5M4ijd+oLyDVXDMonW4//74dQiOjO0SHoa795jlyAF7bRA4SqZp1Yxrc4PM7pfaM&#10;BJk2Dk8bQ9XuGabfTuOxSej+sbj4AwAA//8DAFBLAwQUAAYACAAAACEA/x1IddwAAAAFAQAADwAA&#10;AGRycy9kb3ducmV2LnhtbEyPQUvDQBCF74L/YRnBm90kapWYTSlFPRXBVii9TZNpEpqdDdltkv57&#10;Ry96eTC8x3vfZIvJtmqg3jeODcSzCBRx4cqGKwNf27e7Z1A+IJfYOiYDF/KwyK+vMkxLN/InDZtQ&#10;KSlhn6KBOoQu1doXNVn0M9cRi3d0vcUgZ1/pssdRym2rkyiaa4sNy0KNHa1qKk6bszXwPuK4vI9f&#10;h/XpuLrst48fu3VMxtzeTMsXUIGm8BeGH3xBh1yYDu7MpVetAXkk/Kp486coAXWQUJI8gM4z/Z8+&#10;/wYAAP//AwBQSwECLQAUAAYACAAAACEAtoM4kv4AAADhAQAAEwAAAAAAAAAAAAAAAAAAAAAAW0Nv&#10;bnRlbnRfVHlwZXNdLnhtbFBLAQItABQABgAIAAAAIQA4/SH/1gAAAJQBAAALAAAAAAAAAAAAAAAA&#10;AC8BAABfcmVscy8ucmVsc1BLAQItABQABgAIAAAAIQDXp0pfUwMAAHQKAAAOAAAAAAAAAAAAAAAA&#10;AC4CAABkcnMvZTJvRG9jLnhtbFBLAQItABQABgAIAAAAIQD/HUh13AAAAAUBAAAPAAAAAAAAAAAA&#10;AAAAAK0FAABkcnMvZG93bnJldi54bWxQSwUGAAAAAAQABADzAAAAtgYAAAAA&#10;">
                <v:shape id="Graphic 188" o:spid="_x0000_s1070" style="position:absolute;width:42557;height:7772;visibility:visible;mso-wrap-style:square;v-text-anchor:top" coordsize="4255770,777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u/zZxQAAANwAAAAPAAAAZHJzL2Rvd25yZXYueG1sRI9Ba8JA&#10;EIXvQv/DMoVeRDftQUJ0FamEtocejILXITsmwexsyG5i/PedQ8HbDO/Ne99sdpNr1Uh9aDwbeF8m&#10;oIhLbxuuDJxP+SIFFSKyxdYzGXhQgN32ZbbBzPo7H2ksYqUkhEOGBuoYu0zrUNbkMCx9Ryza1fcO&#10;o6x9pW2Pdwl3rf5IkpV22LA01NjRZ03lrRicga/D6ifvjodH9Tsvxks6H3JqBmPeXqf9GlSkKT7N&#10;/9ffVvBToZVnZAK9/QMAAP//AwBQSwECLQAUAAYACAAAACEA2+H2y+4AAACFAQAAEwAAAAAAAAAA&#10;AAAAAAAAAAAAW0NvbnRlbnRfVHlwZXNdLnhtbFBLAQItABQABgAIAAAAIQBa9CxbvwAAABUBAAAL&#10;AAAAAAAAAAAAAAAAAB8BAABfcmVscy8ucmVsc1BLAQItABQABgAIAAAAIQB4u/zZxQAAANwAAAAP&#10;AAAAAAAAAAAAAAAAAAcCAABkcnMvZG93bnJldi54bWxQSwUGAAAAAAMAAwC3AAAA+QIAAAAA&#10;" path="m4183202,l71996,,43971,5656,21086,21083,5657,43971,,72008,,704976r5657,28027l21086,755892r22885,15434l71996,776985r4111206,l4211226,771326r22885,-15434l4249540,733003r5658,-28027l4255198,72008r-5658,-28037l4234111,21083,4211226,5656,4183202,xe" fillcolor="#358ccb" stroked="f">
                  <v:path arrowok="t"/>
                </v:shape>
                <v:shape id="Textbox 189" o:spid="_x0000_s1071" type="#_x0000_t202" style="position:absolute;width:42557;height:7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N/sowwAAANwAAAAPAAAAZHJzL2Rvd25yZXYueG1sRE9Na8JA&#10;EL0X+h+WKfRWN/UgSeoapLQgFIoxHnqcZsdkSXY2zW41/ntXELzN433OsphsL440euNYwessAUFc&#10;O224UbCvPl9SED4ga+wdk4IzeShWjw9LzLU7cUnHXWhEDGGfo4I2hCGX0tctWfQzNxBH7uBGiyHC&#10;sZF6xFMMt72cJ8lCWjQcG1oc6L2lutv9WwXrHy4/zN/377Y8lKaqsoS/Fp1Sz0/T+g1EoCncxTf3&#10;Rsf5aQbXZ+IFcnUBAAD//wMAUEsBAi0AFAAGAAgAAAAhANvh9svuAAAAhQEAABMAAAAAAAAAAAAA&#10;AAAAAAAAAFtDb250ZW50X1R5cGVzXS54bWxQSwECLQAUAAYACAAAACEAWvQsW78AAAAVAQAACwAA&#10;AAAAAAAAAAAAAAAfAQAAX3JlbHMvLnJlbHNQSwECLQAUAAYACAAAACEAnTf7KMMAAADcAAAADwAA&#10;AAAAAAAAAAAAAAAHAgAAZHJzL2Rvd25yZXYueG1sUEsFBgAAAAADAAMAtwAAAPcCAAAAAA==&#10;" filled="f" stroked="f">
                  <v:textbox inset="0,0,0,0">
                    <w:txbxContent>
                      <w:p w14:paraId="56AE7642" w14:textId="77777777" w:rsidR="00F34A36" w:rsidRDefault="00842BCA">
                        <w:pPr>
                          <w:spacing w:before="267"/>
                          <w:ind w:right="75"/>
                          <w:jc w:val="center"/>
                          <w:rPr>
                            <w:rFonts w:ascii="VAG Rounded"/>
                            <w:b/>
                            <w:sz w:val="50"/>
                          </w:rPr>
                        </w:pPr>
                        <w:r>
                          <w:rPr>
                            <w:rFonts w:ascii="VAG Rounded"/>
                            <w:b/>
                            <w:color w:val="FFFFFF"/>
                            <w:sz w:val="50"/>
                          </w:rPr>
                          <w:t>Community</w:t>
                        </w:r>
                        <w:r>
                          <w:rPr>
                            <w:rFonts w:ascii="VAG Rounded"/>
                            <w:b/>
                            <w:color w:val="FFFFFF"/>
                            <w:spacing w:val="-14"/>
                            <w:sz w:val="50"/>
                          </w:rPr>
                          <w:t xml:space="preserve"> </w:t>
                        </w:r>
                        <w:r>
                          <w:rPr>
                            <w:rFonts w:ascii="VAG Rounded"/>
                            <w:b/>
                            <w:color w:val="FFFFFF"/>
                            <w:spacing w:val="-2"/>
                            <w:sz w:val="50"/>
                          </w:rPr>
                          <w:t>focused</w:t>
                        </w:r>
                      </w:p>
                    </w:txbxContent>
                  </v:textbox>
                </v:shape>
                <w10:anchorlock/>
              </v:group>
            </w:pict>
          </mc:Fallback>
        </mc:AlternateContent>
      </w:r>
      <w:r>
        <w:rPr>
          <w:position w:val="1"/>
          <w:sz w:val="20"/>
        </w:rPr>
        <w:tab/>
      </w:r>
      <w:r>
        <w:rPr>
          <w:noProof/>
          <w:sz w:val="20"/>
        </w:rPr>
        <w:drawing>
          <wp:inline distT="0" distB="0" distL="0" distR="0" wp14:anchorId="56AE75AE" wp14:editId="6DB67CCD">
            <wp:extent cx="912833" cy="781812"/>
            <wp:effectExtent l="0" t="0" r="1905" b="0"/>
            <wp:docPr id="190" name="Image 19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0" name="Image 190">
                      <a:extLst>
                        <a:ext uri="{C183D7F6-B498-43B3-948B-1728B52AA6E4}">
                          <adec:decorative xmlns:adec="http://schemas.microsoft.com/office/drawing/2017/decorative" val="1"/>
                        </a:ext>
                      </a:extLst>
                    </pic:cNvPr>
                    <pic:cNvPicPr/>
                  </pic:nvPicPr>
                  <pic:blipFill>
                    <a:blip r:embed="rId104" cstate="print"/>
                    <a:stretch>
                      <a:fillRect/>
                    </a:stretch>
                  </pic:blipFill>
                  <pic:spPr>
                    <a:xfrm>
                      <a:off x="0" y="0"/>
                      <a:ext cx="912833" cy="781812"/>
                    </a:xfrm>
                    <a:prstGeom prst="rect">
                      <a:avLst/>
                    </a:prstGeom>
                  </pic:spPr>
                </pic:pic>
              </a:graphicData>
            </a:graphic>
          </wp:inline>
        </w:drawing>
      </w:r>
    </w:p>
    <w:p w14:paraId="56AE6FB5" w14:textId="77777777" w:rsidR="00F34A36" w:rsidRDefault="00842BCA">
      <w:pPr>
        <w:pStyle w:val="BodyText"/>
        <w:spacing w:before="2"/>
        <w:ind w:left="0"/>
        <w:rPr>
          <w:sz w:val="16"/>
        </w:rPr>
      </w:pPr>
      <w:r>
        <w:rPr>
          <w:noProof/>
          <w:sz w:val="16"/>
        </w:rPr>
        <w:drawing>
          <wp:anchor distT="0" distB="0" distL="0" distR="0" simplePos="0" relativeHeight="487625728" behindDoc="1" locked="0" layoutInCell="1" allowOverlap="1" wp14:anchorId="56AE75B0" wp14:editId="594F2B40">
            <wp:simplePos x="0" y="0"/>
            <wp:positionH relativeFrom="page">
              <wp:posOffset>1316697</wp:posOffset>
            </wp:positionH>
            <wp:positionV relativeFrom="paragraph">
              <wp:posOffset>133921</wp:posOffset>
            </wp:positionV>
            <wp:extent cx="912848" cy="781812"/>
            <wp:effectExtent l="0" t="0" r="1905" b="0"/>
            <wp:wrapTopAndBottom/>
            <wp:docPr id="191" name="Image 19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1" name="Image 191">
                      <a:extLst>
                        <a:ext uri="{C183D7F6-B498-43B3-948B-1728B52AA6E4}">
                          <adec:decorative xmlns:adec="http://schemas.microsoft.com/office/drawing/2017/decorative" val="1"/>
                        </a:ext>
                      </a:extLst>
                    </pic:cNvPr>
                    <pic:cNvPicPr/>
                  </pic:nvPicPr>
                  <pic:blipFill>
                    <a:blip r:embed="rId105" cstate="print"/>
                    <a:stretch>
                      <a:fillRect/>
                    </a:stretch>
                  </pic:blipFill>
                  <pic:spPr>
                    <a:xfrm>
                      <a:off x="0" y="0"/>
                      <a:ext cx="912848" cy="781812"/>
                    </a:xfrm>
                    <a:prstGeom prst="rect">
                      <a:avLst/>
                    </a:prstGeom>
                  </pic:spPr>
                </pic:pic>
              </a:graphicData>
            </a:graphic>
          </wp:anchor>
        </w:drawing>
      </w:r>
      <w:r>
        <w:rPr>
          <w:noProof/>
          <w:sz w:val="16"/>
        </w:rPr>
        <mc:AlternateContent>
          <mc:Choice Requires="wpg">
            <w:drawing>
              <wp:anchor distT="0" distB="0" distL="0" distR="0" simplePos="0" relativeHeight="487626240" behindDoc="1" locked="0" layoutInCell="1" allowOverlap="1" wp14:anchorId="56AE75B2" wp14:editId="56AE75B3">
                <wp:simplePos x="0" y="0"/>
                <wp:positionH relativeFrom="page">
                  <wp:posOffset>2368803</wp:posOffset>
                </wp:positionH>
                <wp:positionV relativeFrom="paragraph">
                  <wp:posOffset>133920</wp:posOffset>
                </wp:positionV>
                <wp:extent cx="4543425" cy="777240"/>
                <wp:effectExtent l="0" t="0" r="0" b="0"/>
                <wp:wrapTopAndBottom/>
                <wp:docPr id="192" name="Group 19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543425" cy="777240"/>
                          <a:chOff x="0" y="0"/>
                          <a:chExt cx="4543425" cy="777240"/>
                        </a:xfrm>
                      </wpg:grpSpPr>
                      <wps:wsp>
                        <wps:cNvPr id="193" name="Graphic 193"/>
                        <wps:cNvSpPr/>
                        <wps:spPr>
                          <a:xfrm>
                            <a:off x="0" y="0"/>
                            <a:ext cx="4543425" cy="777240"/>
                          </a:xfrm>
                          <a:custGeom>
                            <a:avLst/>
                            <a:gdLst/>
                            <a:ahLst/>
                            <a:cxnLst/>
                            <a:rect l="l" t="t" r="r" b="b"/>
                            <a:pathLst>
                              <a:path w="4543425" h="777240">
                                <a:moveTo>
                                  <a:pt x="4471200" y="0"/>
                                </a:moveTo>
                                <a:lnTo>
                                  <a:pt x="71996" y="0"/>
                                </a:lnTo>
                                <a:lnTo>
                                  <a:pt x="43971" y="5656"/>
                                </a:lnTo>
                                <a:lnTo>
                                  <a:pt x="21086" y="21083"/>
                                </a:lnTo>
                                <a:lnTo>
                                  <a:pt x="5657" y="43971"/>
                                </a:lnTo>
                                <a:lnTo>
                                  <a:pt x="0" y="72008"/>
                                </a:lnTo>
                                <a:lnTo>
                                  <a:pt x="0" y="704976"/>
                                </a:lnTo>
                                <a:lnTo>
                                  <a:pt x="5657" y="733003"/>
                                </a:lnTo>
                                <a:lnTo>
                                  <a:pt x="21086" y="755892"/>
                                </a:lnTo>
                                <a:lnTo>
                                  <a:pt x="43971" y="771326"/>
                                </a:lnTo>
                                <a:lnTo>
                                  <a:pt x="71996" y="776985"/>
                                </a:lnTo>
                                <a:lnTo>
                                  <a:pt x="4471200" y="776985"/>
                                </a:lnTo>
                                <a:lnTo>
                                  <a:pt x="4499224" y="771326"/>
                                </a:lnTo>
                                <a:lnTo>
                                  <a:pt x="4522109" y="755892"/>
                                </a:lnTo>
                                <a:lnTo>
                                  <a:pt x="4537538" y="733003"/>
                                </a:lnTo>
                                <a:lnTo>
                                  <a:pt x="4543196" y="704976"/>
                                </a:lnTo>
                                <a:lnTo>
                                  <a:pt x="4543196" y="72008"/>
                                </a:lnTo>
                                <a:lnTo>
                                  <a:pt x="4537538" y="43971"/>
                                </a:lnTo>
                                <a:lnTo>
                                  <a:pt x="4522109" y="21083"/>
                                </a:lnTo>
                                <a:lnTo>
                                  <a:pt x="4499224" y="5656"/>
                                </a:lnTo>
                                <a:lnTo>
                                  <a:pt x="4471200" y="0"/>
                                </a:lnTo>
                                <a:close/>
                              </a:path>
                            </a:pathLst>
                          </a:custGeom>
                          <a:solidFill>
                            <a:srgbClr val="00AD9D"/>
                          </a:solidFill>
                        </wps:spPr>
                        <wps:bodyPr wrap="square" lIns="0" tIns="0" rIns="0" bIns="0" rtlCol="0">
                          <a:prstTxWarp prst="textNoShape">
                            <a:avLst/>
                          </a:prstTxWarp>
                          <a:noAutofit/>
                        </wps:bodyPr>
                      </wps:wsp>
                      <wps:wsp>
                        <wps:cNvPr id="194" name="Textbox 194"/>
                        <wps:cNvSpPr txBox="1"/>
                        <wps:spPr>
                          <a:xfrm>
                            <a:off x="0" y="0"/>
                            <a:ext cx="4543425" cy="777240"/>
                          </a:xfrm>
                          <a:prstGeom prst="rect">
                            <a:avLst/>
                          </a:prstGeom>
                        </wps:spPr>
                        <wps:txbx>
                          <w:txbxContent>
                            <w:p w14:paraId="56AE7643" w14:textId="77777777" w:rsidR="00F34A36" w:rsidRDefault="00842BCA">
                              <w:pPr>
                                <w:spacing w:before="284"/>
                                <w:ind w:left="1541"/>
                                <w:rPr>
                                  <w:rFonts w:ascii="VAG Rounded"/>
                                  <w:b/>
                                  <w:sz w:val="50"/>
                                </w:rPr>
                              </w:pPr>
                              <w:r>
                                <w:rPr>
                                  <w:rFonts w:ascii="VAG Rounded"/>
                                  <w:b/>
                                  <w:color w:val="FFFFFF"/>
                                  <w:sz w:val="50"/>
                                </w:rPr>
                                <w:t>Work</w:t>
                              </w:r>
                              <w:r>
                                <w:rPr>
                                  <w:rFonts w:ascii="VAG Rounded"/>
                                  <w:b/>
                                  <w:color w:val="FFFFFF"/>
                                  <w:spacing w:val="-5"/>
                                  <w:sz w:val="50"/>
                                </w:rPr>
                                <w:t xml:space="preserve"> </w:t>
                              </w:r>
                              <w:r>
                                <w:rPr>
                                  <w:rFonts w:ascii="VAG Rounded"/>
                                  <w:b/>
                                  <w:color w:val="FFFFFF"/>
                                  <w:sz w:val="50"/>
                                </w:rPr>
                                <w:t>as</w:t>
                              </w:r>
                              <w:r>
                                <w:rPr>
                                  <w:rFonts w:ascii="VAG Rounded"/>
                                  <w:b/>
                                  <w:color w:val="FFFFFF"/>
                                  <w:spacing w:val="-3"/>
                                  <w:sz w:val="50"/>
                                </w:rPr>
                                <w:t xml:space="preserve"> </w:t>
                              </w:r>
                              <w:r>
                                <w:rPr>
                                  <w:rFonts w:ascii="VAG Rounded"/>
                                  <w:b/>
                                  <w:color w:val="FFFFFF"/>
                                  <w:sz w:val="50"/>
                                </w:rPr>
                                <w:t>a</w:t>
                              </w:r>
                              <w:r>
                                <w:rPr>
                                  <w:rFonts w:ascii="VAG Rounded"/>
                                  <w:b/>
                                  <w:color w:val="FFFFFF"/>
                                  <w:spacing w:val="-3"/>
                                  <w:sz w:val="50"/>
                                </w:rPr>
                                <w:t xml:space="preserve"> </w:t>
                              </w:r>
                              <w:r>
                                <w:rPr>
                                  <w:rFonts w:ascii="VAG Rounded"/>
                                  <w:b/>
                                  <w:color w:val="FFFFFF"/>
                                  <w:spacing w:val="-4"/>
                                  <w:sz w:val="50"/>
                                </w:rPr>
                                <w:t>team</w:t>
                              </w:r>
                            </w:p>
                          </w:txbxContent>
                        </wps:txbx>
                        <wps:bodyPr wrap="square" lIns="0" tIns="0" rIns="0" bIns="0" rtlCol="0">
                          <a:noAutofit/>
                        </wps:bodyPr>
                      </wps:wsp>
                    </wpg:wgp>
                  </a:graphicData>
                </a:graphic>
              </wp:anchor>
            </w:drawing>
          </mc:Choice>
          <mc:Fallback>
            <w:pict>
              <v:group w14:anchorId="56AE75B2" id="Group 192" o:spid="_x0000_s1072" style="position:absolute;margin-left:186.5pt;margin-top:10.55pt;width:357.75pt;height:61.2pt;z-index:-15690240;mso-wrap-distance-left:0;mso-wrap-distance-right:0;mso-position-horizontal-relative:page;mso-position-vertical-relative:text" coordsize="45434,77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7DH+UwMAAHUKAAAOAAAAZHJzL2Uyb0RvYy54bWy8Vt9v0zAQfkfif7D8zvKjSd1E6xAwmJAQ&#10;IDHEs+s4TUQSG9ttsv+es520YYN2GoiX5Gyfz3fffb7z5cuhbdCeK12Lbo2jixAj3jFR1N12jb/e&#10;vnuxwkgb2hW0ER1f4zuu8cur588ue5nzWFSiKbhCYKTTeS/XuDJG5kGgWcVbqi+E5B0slkK11MBQ&#10;bYNC0R6st00Qh+Ey6IUqpBKMaw2z134RXzn7ZcmZ+VSWmhvUrDH4ZtxXue/GfoOrS5pvFZVVzUY3&#10;6BO8aGndwaEHU9fUULRT9QNTbc2U0KI0F0y0gSjLmnEXA0QThfeiuVFiJ10s27zfygNMAO09nJ5s&#10;ln3c3yj5RX5W3nsQPwj2XQMuQS+3+XzdjrdH5aFUrd0EQaDBIXp3QJQPBjGYTNJkkcQpRgzWCCFx&#10;MkLOKsjLg22sent6Y0Bzf6xz7uBML4E9+giQ/juAvlRUcoe7tgB8VqgugNzZAqOOtsDim5EwdgqQ&#10;sseDnkVxHOkR0L/A6BAqzdlOmxsuHNp0/0Ebz9pikmg1SWzoJlEB9y3rG8d6gxGwXmEErN941ktq&#10;7D6bQiuifpau6pAtu9yKPb8VTtHYnCUJieDyYTQlHHw96jTdXJdEWbb8RXNan/7S21xkJHJ66TJd&#10;Wg/B6KQy/b1qHIUrb9JKLgN/1AVjxFlNnP1TZn08BAJbnTx+1AuTjJz283A2WSzC8LSfx5hImq6y&#10;+KQHPhaLPiHRIj7txTEBhCyzVXra8iyzj1LPsjhOHMCPcCVJY4gz8+qPCDNdkHQBDcQGeh5CW2ui&#10;kWvkfHZ+UT+b9GTmy3kqzQM9z9EkOaJ4lvy/u3vT9WCN0NxT3N5od4UOtxyuyLyOaNHUxbu6aey1&#10;1mq7edMotKe2TYavrrPrkSYzNSi5OveFzUobUdxBZeyhFK6x/rGjimPUvO+g9tpGOwlqEjaToEzz&#10;Rrh27CqK0uZ2+EaVRBLENTbQOz6KqQTTfCp44L9V8Lp2Zyde7Ywoa1sNnW/eo3EA7cAX5v/QF+AC&#10;+L5wC75vxICiLLH4zfoCMsNrAaUzmub/bYewyNgOMWJoa797jtwDzzeRe4k0w2bwDc715n+Y20dk&#10;yPVxeNs4ro7vMPt4mo9dRo+vxaufAAAA//8DAFBLAwQUAAYACAAAACEARRpmrOEAAAALAQAADwAA&#10;AGRycy9kb3ducmV2LnhtbEyPQUvDQBCF74L/YRnBm92kMRpiNqUU9VQEW0G8TbPTJDQ7G7LbJP33&#10;bk96e8N7vPlesZpNJ0YaXGtZQbyIQBBXVrdcK/javz1kIJxH1thZJgUXcrAqb28KzLWd+JPGna9F&#10;KGGXo4LG+z6X0lUNGXQL2xMH72gHgz6cQy31gFMoN51cRtGTNNhy+NBgT5uGqtPubBS8Tzitk/h1&#10;3J6Om8vPPv343sak1P3dvH4B4Wn2f2G44gd0KAPTwZ5ZO9EpSJ6TsMUrWMYxiGsgyrIUxCGoxyQF&#10;WRby/4byFwAA//8DAFBLAQItABQABgAIAAAAIQC2gziS/gAAAOEBAAATAAAAAAAAAAAAAAAAAAAA&#10;AABbQ29udGVudF9UeXBlc10ueG1sUEsBAi0AFAAGAAgAAAAhADj9If/WAAAAlAEAAAsAAAAAAAAA&#10;AAAAAAAALwEAAF9yZWxzLy5yZWxzUEsBAi0AFAAGAAgAAAAhAFfsMf5TAwAAdQoAAA4AAAAAAAAA&#10;AAAAAAAALgIAAGRycy9lMm9Eb2MueG1sUEsBAi0AFAAGAAgAAAAhAEUaZqzhAAAACwEAAA8AAAAA&#10;AAAAAAAAAAAArQUAAGRycy9kb3ducmV2LnhtbFBLBQYAAAAABAAEAPMAAAC7BgAAAAA=&#10;">
                <v:shape id="Graphic 193" o:spid="_x0000_s1073" style="position:absolute;width:45434;height:7772;visibility:visible;mso-wrap-style:square;v-text-anchor:top" coordsize="4543425,777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tw6uvwAAANwAAAAPAAAAZHJzL2Rvd25yZXYueG1sRE/NagIx&#10;EL4XfIcwQm81WwWpW6MUQRAvYuwDTDfjJnQzCZvorm/fFAq9zcf3O+vt6Dtxpz65wApeZxUI4iYY&#10;x62Cz8v+5Q1EysgGu8Ck4EEJtpvJ0xprEwY+013nVpQQTjUqsDnHWsrUWPKYZiESF+4aeo+5wL6V&#10;psehhPtOzqtqKT06Lg0WI+0sNd/65hVkuh4bF2LU7iK/rLanlR5OSj1Px493EJnG/C/+cx9Mmb9a&#10;wO8z5QK5+QEAAP//AwBQSwECLQAUAAYACAAAACEA2+H2y+4AAACFAQAAEwAAAAAAAAAAAAAAAAAA&#10;AAAAW0NvbnRlbnRfVHlwZXNdLnhtbFBLAQItABQABgAIAAAAIQBa9CxbvwAAABUBAAALAAAAAAAA&#10;AAAAAAAAAB8BAABfcmVscy8ucmVsc1BLAQItABQABgAIAAAAIQBqtw6uvwAAANwAAAAPAAAAAAAA&#10;AAAAAAAAAAcCAABkcnMvZG93bnJldi54bWxQSwUGAAAAAAMAAwC3AAAA8wIAAAAA&#10;" path="m4471200,l71996,,43971,5656,21086,21083,5657,43971,,72008,,704976r5657,28027l21086,755892r22885,15434l71996,776985r4399204,l4499224,771326r22885,-15434l4537538,733003r5658,-28027l4543196,72008r-5658,-28037l4522109,21083,4499224,5656,4471200,xe" fillcolor="#00ad9d" stroked="f">
                  <v:path arrowok="t"/>
                </v:shape>
                <v:shape id="Textbox 194" o:spid="_x0000_s1074" type="#_x0000_t202" style="position:absolute;width:45434;height:7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78JrwgAAANwAAAAPAAAAZHJzL2Rvd25yZXYueG1sRE9Ni8Iw&#10;EL0v+B/CLHhb0xWRtWsUEQVBWKz14HG2GdtgM6lN1PrvN8KCt3m8z5nOO1uLG7XeOFbwOUhAEBdO&#10;Gy4VHPL1xxcIH5A11o5JwYM8zGe9tymm2t05o9s+lCKGsE9RQRVCk0rpi4os+oFriCN3cq3FEGFb&#10;St3iPYbbWg6TZCwtGo4NFTa0rKg4769WweLI2cpcfn532SkzeT5JeDs+K9V/7xbfIAJ14SX+d290&#10;nD8ZwfOZeIGc/QEAAP//AwBQSwECLQAUAAYACAAAACEA2+H2y+4AAACFAQAAEwAAAAAAAAAAAAAA&#10;AAAAAAAAW0NvbnRlbnRfVHlwZXNdLnhtbFBLAQItABQABgAIAAAAIQBa9CxbvwAAABUBAAALAAAA&#10;AAAAAAAAAAAAAB8BAABfcmVscy8ucmVsc1BLAQItABQABgAIAAAAIQD278JrwgAAANwAAAAPAAAA&#10;AAAAAAAAAAAAAAcCAABkcnMvZG93bnJldi54bWxQSwUGAAAAAAMAAwC3AAAA9gIAAAAA&#10;" filled="f" stroked="f">
                  <v:textbox inset="0,0,0,0">
                    <w:txbxContent>
                      <w:p w14:paraId="56AE7643" w14:textId="77777777" w:rsidR="00F34A36" w:rsidRDefault="00842BCA">
                        <w:pPr>
                          <w:spacing w:before="284"/>
                          <w:ind w:left="1541"/>
                          <w:rPr>
                            <w:rFonts w:ascii="VAG Rounded"/>
                            <w:b/>
                            <w:sz w:val="50"/>
                          </w:rPr>
                        </w:pPr>
                        <w:r>
                          <w:rPr>
                            <w:rFonts w:ascii="VAG Rounded"/>
                            <w:b/>
                            <w:color w:val="FFFFFF"/>
                            <w:sz w:val="50"/>
                          </w:rPr>
                          <w:t>Work</w:t>
                        </w:r>
                        <w:r>
                          <w:rPr>
                            <w:rFonts w:ascii="VAG Rounded"/>
                            <w:b/>
                            <w:color w:val="FFFFFF"/>
                            <w:spacing w:val="-5"/>
                            <w:sz w:val="50"/>
                          </w:rPr>
                          <w:t xml:space="preserve"> </w:t>
                        </w:r>
                        <w:r>
                          <w:rPr>
                            <w:rFonts w:ascii="VAG Rounded"/>
                            <w:b/>
                            <w:color w:val="FFFFFF"/>
                            <w:sz w:val="50"/>
                          </w:rPr>
                          <w:t>as</w:t>
                        </w:r>
                        <w:r>
                          <w:rPr>
                            <w:rFonts w:ascii="VAG Rounded"/>
                            <w:b/>
                            <w:color w:val="FFFFFF"/>
                            <w:spacing w:val="-3"/>
                            <w:sz w:val="50"/>
                          </w:rPr>
                          <w:t xml:space="preserve"> </w:t>
                        </w:r>
                        <w:r>
                          <w:rPr>
                            <w:rFonts w:ascii="VAG Rounded"/>
                            <w:b/>
                            <w:color w:val="FFFFFF"/>
                            <w:sz w:val="50"/>
                          </w:rPr>
                          <w:t>a</w:t>
                        </w:r>
                        <w:r>
                          <w:rPr>
                            <w:rFonts w:ascii="VAG Rounded"/>
                            <w:b/>
                            <w:color w:val="FFFFFF"/>
                            <w:spacing w:val="-3"/>
                            <w:sz w:val="50"/>
                          </w:rPr>
                          <w:t xml:space="preserve"> </w:t>
                        </w:r>
                        <w:r>
                          <w:rPr>
                            <w:rFonts w:ascii="VAG Rounded"/>
                            <w:b/>
                            <w:color w:val="FFFFFF"/>
                            <w:spacing w:val="-4"/>
                            <w:sz w:val="50"/>
                          </w:rPr>
                          <w:t>team</w:t>
                        </w:r>
                      </w:p>
                    </w:txbxContent>
                  </v:textbox>
                </v:shape>
                <w10:wrap type="topAndBottom" anchorx="page"/>
              </v:group>
            </w:pict>
          </mc:Fallback>
        </mc:AlternateContent>
      </w:r>
      <w:r>
        <w:rPr>
          <w:noProof/>
          <w:sz w:val="16"/>
        </w:rPr>
        <mc:AlternateContent>
          <mc:Choice Requires="wpg">
            <w:drawing>
              <wp:anchor distT="0" distB="0" distL="0" distR="0" simplePos="0" relativeHeight="487626752" behindDoc="1" locked="0" layoutInCell="1" allowOverlap="1" wp14:anchorId="56AE75B4" wp14:editId="56AE75B5">
                <wp:simplePos x="0" y="0"/>
                <wp:positionH relativeFrom="page">
                  <wp:posOffset>648003</wp:posOffset>
                </wp:positionH>
                <wp:positionV relativeFrom="paragraph">
                  <wp:posOffset>1043086</wp:posOffset>
                </wp:positionV>
                <wp:extent cx="4255770" cy="777240"/>
                <wp:effectExtent l="0" t="0" r="0" b="0"/>
                <wp:wrapTopAndBottom/>
                <wp:docPr id="195" name="Group 19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255770" cy="777240"/>
                          <a:chOff x="0" y="0"/>
                          <a:chExt cx="4255770" cy="777240"/>
                        </a:xfrm>
                      </wpg:grpSpPr>
                      <wps:wsp>
                        <wps:cNvPr id="196" name="Graphic 196"/>
                        <wps:cNvSpPr/>
                        <wps:spPr>
                          <a:xfrm>
                            <a:off x="0" y="0"/>
                            <a:ext cx="4255770" cy="777240"/>
                          </a:xfrm>
                          <a:custGeom>
                            <a:avLst/>
                            <a:gdLst/>
                            <a:ahLst/>
                            <a:cxnLst/>
                            <a:rect l="l" t="t" r="r" b="b"/>
                            <a:pathLst>
                              <a:path w="4255770" h="777240">
                                <a:moveTo>
                                  <a:pt x="4183202" y="0"/>
                                </a:moveTo>
                                <a:lnTo>
                                  <a:pt x="71996" y="0"/>
                                </a:lnTo>
                                <a:lnTo>
                                  <a:pt x="43971" y="5656"/>
                                </a:lnTo>
                                <a:lnTo>
                                  <a:pt x="21086" y="21083"/>
                                </a:lnTo>
                                <a:lnTo>
                                  <a:pt x="5657" y="43971"/>
                                </a:lnTo>
                                <a:lnTo>
                                  <a:pt x="0" y="72008"/>
                                </a:lnTo>
                                <a:lnTo>
                                  <a:pt x="0" y="704976"/>
                                </a:lnTo>
                                <a:lnTo>
                                  <a:pt x="5657" y="733003"/>
                                </a:lnTo>
                                <a:lnTo>
                                  <a:pt x="21086" y="755892"/>
                                </a:lnTo>
                                <a:lnTo>
                                  <a:pt x="43971" y="771326"/>
                                </a:lnTo>
                                <a:lnTo>
                                  <a:pt x="71996" y="776985"/>
                                </a:lnTo>
                                <a:lnTo>
                                  <a:pt x="4183202" y="776985"/>
                                </a:lnTo>
                                <a:lnTo>
                                  <a:pt x="4211226" y="771326"/>
                                </a:lnTo>
                                <a:lnTo>
                                  <a:pt x="4234111" y="755892"/>
                                </a:lnTo>
                                <a:lnTo>
                                  <a:pt x="4249540" y="733003"/>
                                </a:lnTo>
                                <a:lnTo>
                                  <a:pt x="4255198" y="704976"/>
                                </a:lnTo>
                                <a:lnTo>
                                  <a:pt x="4255198" y="72008"/>
                                </a:lnTo>
                                <a:lnTo>
                                  <a:pt x="4249540" y="43971"/>
                                </a:lnTo>
                                <a:lnTo>
                                  <a:pt x="4234111" y="21083"/>
                                </a:lnTo>
                                <a:lnTo>
                                  <a:pt x="4211226" y="5656"/>
                                </a:lnTo>
                                <a:lnTo>
                                  <a:pt x="4183202" y="0"/>
                                </a:lnTo>
                                <a:close/>
                              </a:path>
                            </a:pathLst>
                          </a:custGeom>
                          <a:solidFill>
                            <a:srgbClr val="E47F26"/>
                          </a:solidFill>
                        </wps:spPr>
                        <wps:bodyPr wrap="square" lIns="0" tIns="0" rIns="0" bIns="0" rtlCol="0">
                          <a:prstTxWarp prst="textNoShape">
                            <a:avLst/>
                          </a:prstTxWarp>
                          <a:noAutofit/>
                        </wps:bodyPr>
                      </wps:wsp>
                      <wps:wsp>
                        <wps:cNvPr id="197" name="Textbox 197"/>
                        <wps:cNvSpPr txBox="1"/>
                        <wps:spPr>
                          <a:xfrm>
                            <a:off x="0" y="0"/>
                            <a:ext cx="4255770" cy="777240"/>
                          </a:xfrm>
                          <a:prstGeom prst="rect">
                            <a:avLst/>
                          </a:prstGeom>
                        </wps:spPr>
                        <wps:txbx>
                          <w:txbxContent>
                            <w:p w14:paraId="56AE7644" w14:textId="77777777" w:rsidR="00F34A36" w:rsidRDefault="00842BCA">
                              <w:pPr>
                                <w:spacing w:before="288"/>
                                <w:ind w:left="1489"/>
                                <w:rPr>
                                  <w:rFonts w:ascii="VAG Rounded"/>
                                  <w:b/>
                                  <w:sz w:val="50"/>
                                </w:rPr>
                              </w:pPr>
                              <w:r>
                                <w:rPr>
                                  <w:rFonts w:ascii="VAG Rounded"/>
                                  <w:b/>
                                  <w:color w:val="FFFFFF"/>
                                  <w:sz w:val="50"/>
                                </w:rPr>
                                <w:t>Act</w:t>
                              </w:r>
                              <w:r>
                                <w:rPr>
                                  <w:rFonts w:ascii="VAG Rounded"/>
                                  <w:b/>
                                  <w:color w:val="FFFFFF"/>
                                  <w:spacing w:val="-2"/>
                                  <w:sz w:val="50"/>
                                </w:rPr>
                                <w:t xml:space="preserve"> </w:t>
                              </w:r>
                              <w:r>
                                <w:rPr>
                                  <w:rFonts w:ascii="VAG Rounded"/>
                                  <w:b/>
                                  <w:color w:val="FFFFFF"/>
                                  <w:sz w:val="50"/>
                                </w:rPr>
                                <w:t>with</w:t>
                              </w:r>
                              <w:r>
                                <w:rPr>
                                  <w:rFonts w:ascii="VAG Rounded"/>
                                  <w:b/>
                                  <w:color w:val="FFFFFF"/>
                                  <w:spacing w:val="-2"/>
                                  <w:sz w:val="50"/>
                                </w:rPr>
                                <w:t xml:space="preserve"> integrity</w:t>
                              </w:r>
                            </w:p>
                          </w:txbxContent>
                        </wps:txbx>
                        <wps:bodyPr wrap="square" lIns="0" tIns="0" rIns="0" bIns="0" rtlCol="0">
                          <a:noAutofit/>
                        </wps:bodyPr>
                      </wps:wsp>
                    </wpg:wgp>
                  </a:graphicData>
                </a:graphic>
              </wp:anchor>
            </w:drawing>
          </mc:Choice>
          <mc:Fallback>
            <w:pict>
              <v:group w14:anchorId="56AE75B4" id="Group 195" o:spid="_x0000_s1075" style="position:absolute;margin-left:51pt;margin-top:82.15pt;width:335.1pt;height:61.2pt;z-index:-15689728;mso-wrap-distance-left:0;mso-wrap-distance-right:0;mso-position-horizontal-relative:page;mso-position-vertical-relative:text" coordsize="42557,77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dGcUgMAAHUKAAAOAAAAZHJzL2Uyb0RvYy54bWy8Vm1vmzAQ/j5p/8Hi+8pLSAmoabX1TZOq&#10;rlIz7bNjTEAD7NlOoP9+ZxsISzdStdW+wNk+n++ee3zns4u2KtGOClmweun4J56DaE1YWtSbpfN9&#10;dfNp4SCpcJ3iktV06TxR6Vycf/xw1vCEBixnZUoFAiO1TBq+dHKleOK6kuS0wvKEcVrDYsZEhRUM&#10;xcZNBW7AelW6geedug0TKReMUClh9souOufGfpZRor5lmaQKlUsHfFPmK8x3rb/u+RlONgLzvCCd&#10;G/gVXlS4qOHQwdQVVhhtRfHMVFUQwSTL1AlhlcuyrCDUxADR+N5BNLeCbbmJZZM0Gz7ABNAe4PRq&#10;s+R+dyv4I38Q1nsQ7xj5KQEXt+GbZLyux5u9cpuJSm+CIFBrEH0aEKWtQgQmw2A+jyIAnsBaFEVB&#10;2EFOcsjLs20kv57e6OLEHmucG5xpOLBH7gGSbwPoMcecGtylBuBBoCIFcsenDqpxBSy+7QijpwAp&#10;fTzoaRS7kewAfQNGQ6g4IVupbikzaOPdnVSWtWkv4byXSFv3ogDua9aXhvXKQcB64SBg/dqynmOl&#10;9+kUahE1o3TlQ7b0csV2dMWMotI5C/3FLPACB/UJB1/3OmU91o38WOM20uzX+z+3Nmdx5Bu9+enc&#10;oApGe5X+b1UD31tYk1qa6Wj+qQvGImM1NPanVIGlmqRQVRaTJjs9L4yjaT+Hs6PZzPOm/dzHFM3n&#10;iziY9MDGYryN/Fkw7cU+AVF0Gi/m05ZHmX2JeuD7AZz/QlfCYBb6vs3yS8IMwngOBcNYPw6hrjV+&#10;DP1GZ/F4dv5QP5r0cOTLcSqNAz3O0XCE4lHy/+3u9deDlExSS3F9o821GG45XJFxHZGsLNKboiz1&#10;tZZis74sBdphKBjXYXQzcGqkBiVXJrawaWnN0ieojA2UwqUjf22xoA4qv9ZQeyFlqhdEL6x7Qajy&#10;kpl2bCqKkGrV/sCCIw7i0lHQO+5ZX4Jx0hc88F8rWF29s2aft4plha6GxjfrUTeAdmAL83/oC1Bh&#10;bF9Yge9r1iI/jvQ1G/UFpNovDEqn38+/b4fQyOgO0WGoa795jhyAZ5vIQSJVu25tgxuce6fcviBD&#10;po/D28ZwtXuH6cfTeGwyun8tnv8GAAD//wMAUEsDBBQABgAIAAAAIQCdQgdt4QAAAAsBAAAPAAAA&#10;ZHJzL2Rvd25yZXYueG1sTI9BS8NAEIXvgv9hGcGb3STVpMRsSinqqQi2gnjbZqdJaHY2ZLdJ+u8d&#10;T3qbxzze+16xnm0nRhx860hBvIhAIFXOtFQr+Dy8PqxA+KDJ6M4RKriih3V5e1Po3LiJPnDch1pw&#10;CPlcK2hC6HMpfdWg1X7heiT+ndxgdWA51NIMeuJw28kkilJpdUvc0Ogetw1W5/3FKnib9LRZxi/j&#10;7nzaXr8PT+9fuxiVur+bN88gAs7hzwy/+IwOJTMd3YWMFx3rKOEtgY/0cQmCHVmWJCCOCpJVmoEs&#10;C/l/Q/kDAAD//wMAUEsBAi0AFAAGAAgAAAAhALaDOJL+AAAA4QEAABMAAAAAAAAAAAAAAAAAAAAA&#10;AFtDb250ZW50X1R5cGVzXS54bWxQSwECLQAUAAYACAAAACEAOP0h/9YAAACUAQAACwAAAAAAAAAA&#10;AAAAAAAvAQAAX3JlbHMvLnJlbHNQSwECLQAUAAYACAAAACEA7/HRnFIDAAB1CgAADgAAAAAAAAAA&#10;AAAAAAAuAgAAZHJzL2Uyb0RvYy54bWxQSwECLQAUAAYACAAAACEAnUIHbeEAAAALAQAADwAAAAAA&#10;AAAAAAAAAACsBQAAZHJzL2Rvd25yZXYueG1sUEsFBgAAAAAEAAQA8wAAALoGAAAAAA==&#10;">
                <v:shape id="Graphic 196" o:spid="_x0000_s1076" style="position:absolute;width:42557;height:7772;visibility:visible;mso-wrap-style:square;v-text-anchor:top" coordsize="4255770,777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5GokwAAAANwAAAAPAAAAZHJzL2Rvd25yZXYueG1sRE9Na4NA&#10;EL0X+h+WCfRW16QltCabIIGCPdYEz4M7cUV31rrbqP++WyjkNo/3OfvjbHtxo9G3jhWskxQEce10&#10;y42Cy/nj+Q2ED8gae8ekYCEPx8Pjwx4z7Sb+olsZGhFD2GeowIQwZFL62pBFn7iBOHJXN1oMEY6N&#10;1CNOMdz2cpOmW2mx5dhgcKCToborf6yCz6pcppf2+9V3TV50NZrcVkapp9Wc70AEmsNd/O8udJz/&#10;voW/Z+IF8vALAAD//wMAUEsBAi0AFAAGAAgAAAAhANvh9svuAAAAhQEAABMAAAAAAAAAAAAAAAAA&#10;AAAAAFtDb250ZW50X1R5cGVzXS54bWxQSwECLQAUAAYACAAAACEAWvQsW78AAAAVAQAACwAAAAAA&#10;AAAAAAAAAAAfAQAAX3JlbHMvLnJlbHNQSwECLQAUAAYACAAAACEANeRqJMAAAADcAAAADwAAAAAA&#10;AAAAAAAAAAAHAgAAZHJzL2Rvd25yZXYueG1sUEsFBgAAAAADAAMAtwAAAPQCAAAAAA==&#10;" path="m4183202,l71996,,43971,5656,21086,21083,5657,43971,,72008,,704976r5657,28027l21086,755892r22885,15434l71996,776985r4111206,l4211226,771326r22885,-15434l4249540,733003r5658,-28027l4255198,72008r-5658,-28037l4234111,21083,4211226,5656,4183202,xe" fillcolor="#e47f26" stroked="f">
                  <v:path arrowok="t"/>
                </v:shape>
                <v:shape id="Textbox 197" o:spid="_x0000_s1077" type="#_x0000_t202" style="position:absolute;width:42557;height:7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PVwcwwAAANwAAAAPAAAAZHJzL2Rvd25yZXYueG1sRE9Na8JA&#10;EL0X+h+WEbzVjR60RjciRaEglMb00OOYnSSL2dmY3Wr6791Cwds83uesN4NtxZV6bxwrmE4SEMSl&#10;04ZrBV/F/uUVhA/IGlvHpOCXPGyy56c1ptrdOKfrMdQihrBPUUETQpdK6cuGLPqJ64gjV7neYoiw&#10;r6Xu8RbDbStnSTKXFg3HhgY7emuoPB9/rILtN+c7c/k4feZVbopimfBhflZqPBq2KxCBhvAQ/7vf&#10;dZy/XMDfM/ECmd0BAAD//wMAUEsBAi0AFAAGAAgAAAAhANvh9svuAAAAhQEAABMAAAAAAAAAAAAA&#10;AAAAAAAAAFtDb250ZW50X1R5cGVzXS54bWxQSwECLQAUAAYACAAAACEAWvQsW78AAAAVAQAACwAA&#10;AAAAAAAAAAAAAAAfAQAAX3JlbHMvLnJlbHNQSwECLQAUAAYACAAAACEABj1cHMMAAADcAAAADwAA&#10;AAAAAAAAAAAAAAAHAgAAZHJzL2Rvd25yZXYueG1sUEsFBgAAAAADAAMAtwAAAPcCAAAAAA==&#10;" filled="f" stroked="f">
                  <v:textbox inset="0,0,0,0">
                    <w:txbxContent>
                      <w:p w14:paraId="56AE7644" w14:textId="77777777" w:rsidR="00F34A36" w:rsidRDefault="00842BCA">
                        <w:pPr>
                          <w:spacing w:before="288"/>
                          <w:ind w:left="1489"/>
                          <w:rPr>
                            <w:rFonts w:ascii="VAG Rounded"/>
                            <w:b/>
                            <w:sz w:val="50"/>
                          </w:rPr>
                        </w:pPr>
                        <w:r>
                          <w:rPr>
                            <w:rFonts w:ascii="VAG Rounded"/>
                            <w:b/>
                            <w:color w:val="FFFFFF"/>
                            <w:sz w:val="50"/>
                          </w:rPr>
                          <w:t>Act</w:t>
                        </w:r>
                        <w:r>
                          <w:rPr>
                            <w:rFonts w:ascii="VAG Rounded"/>
                            <w:b/>
                            <w:color w:val="FFFFFF"/>
                            <w:spacing w:val="-2"/>
                            <w:sz w:val="50"/>
                          </w:rPr>
                          <w:t xml:space="preserve"> </w:t>
                        </w:r>
                        <w:r>
                          <w:rPr>
                            <w:rFonts w:ascii="VAG Rounded"/>
                            <w:b/>
                            <w:color w:val="FFFFFF"/>
                            <w:sz w:val="50"/>
                          </w:rPr>
                          <w:t>with</w:t>
                        </w:r>
                        <w:r>
                          <w:rPr>
                            <w:rFonts w:ascii="VAG Rounded"/>
                            <w:b/>
                            <w:color w:val="FFFFFF"/>
                            <w:spacing w:val="-2"/>
                            <w:sz w:val="50"/>
                          </w:rPr>
                          <w:t xml:space="preserve"> integrity</w:t>
                        </w:r>
                      </w:p>
                    </w:txbxContent>
                  </v:textbox>
                </v:shape>
                <w10:wrap type="topAndBottom" anchorx="page"/>
              </v:group>
            </w:pict>
          </mc:Fallback>
        </mc:AlternateContent>
      </w:r>
      <w:r>
        <w:rPr>
          <w:noProof/>
          <w:sz w:val="16"/>
        </w:rPr>
        <w:drawing>
          <wp:anchor distT="0" distB="0" distL="0" distR="0" simplePos="0" relativeHeight="487627264" behindDoc="1" locked="0" layoutInCell="1" allowOverlap="1" wp14:anchorId="56AE75B6" wp14:editId="66356D59">
            <wp:simplePos x="0" y="0"/>
            <wp:positionH relativeFrom="page">
              <wp:posOffset>5091938</wp:posOffset>
            </wp:positionH>
            <wp:positionV relativeFrom="paragraph">
              <wp:posOffset>1043089</wp:posOffset>
            </wp:positionV>
            <wp:extent cx="912833" cy="781812"/>
            <wp:effectExtent l="0" t="0" r="1905" b="0"/>
            <wp:wrapTopAndBottom/>
            <wp:docPr id="198" name="Image 19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8" name="Image 198">
                      <a:extLst>
                        <a:ext uri="{C183D7F6-B498-43B3-948B-1728B52AA6E4}">
                          <adec:decorative xmlns:adec="http://schemas.microsoft.com/office/drawing/2017/decorative" val="1"/>
                        </a:ext>
                      </a:extLst>
                    </pic:cNvPr>
                    <pic:cNvPicPr/>
                  </pic:nvPicPr>
                  <pic:blipFill>
                    <a:blip r:embed="rId106" cstate="print"/>
                    <a:stretch>
                      <a:fillRect/>
                    </a:stretch>
                  </pic:blipFill>
                  <pic:spPr>
                    <a:xfrm>
                      <a:off x="0" y="0"/>
                      <a:ext cx="912833" cy="781812"/>
                    </a:xfrm>
                    <a:prstGeom prst="rect">
                      <a:avLst/>
                    </a:prstGeom>
                  </pic:spPr>
                </pic:pic>
              </a:graphicData>
            </a:graphic>
          </wp:anchor>
        </w:drawing>
      </w:r>
      <w:r>
        <w:rPr>
          <w:noProof/>
          <w:sz w:val="16"/>
        </w:rPr>
        <w:drawing>
          <wp:anchor distT="0" distB="0" distL="0" distR="0" simplePos="0" relativeHeight="487627776" behindDoc="1" locked="0" layoutInCell="1" allowOverlap="1" wp14:anchorId="56AE75B8" wp14:editId="38CD0A4F">
            <wp:simplePos x="0" y="0"/>
            <wp:positionH relativeFrom="page">
              <wp:posOffset>1316697</wp:posOffset>
            </wp:positionH>
            <wp:positionV relativeFrom="paragraph">
              <wp:posOffset>1971332</wp:posOffset>
            </wp:positionV>
            <wp:extent cx="912833" cy="781812"/>
            <wp:effectExtent l="0" t="0" r="1905" b="0"/>
            <wp:wrapTopAndBottom/>
            <wp:docPr id="199" name="Image 19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9" name="Image 199">
                      <a:extLst>
                        <a:ext uri="{C183D7F6-B498-43B3-948B-1728B52AA6E4}">
                          <adec:decorative xmlns:adec="http://schemas.microsoft.com/office/drawing/2017/decorative" val="1"/>
                        </a:ext>
                      </a:extLst>
                    </pic:cNvPr>
                    <pic:cNvPicPr/>
                  </pic:nvPicPr>
                  <pic:blipFill>
                    <a:blip r:embed="rId107" cstate="print"/>
                    <a:stretch>
                      <a:fillRect/>
                    </a:stretch>
                  </pic:blipFill>
                  <pic:spPr>
                    <a:xfrm>
                      <a:off x="0" y="0"/>
                      <a:ext cx="912833" cy="781812"/>
                    </a:xfrm>
                    <a:prstGeom prst="rect">
                      <a:avLst/>
                    </a:prstGeom>
                  </pic:spPr>
                </pic:pic>
              </a:graphicData>
            </a:graphic>
          </wp:anchor>
        </w:drawing>
      </w:r>
      <w:r>
        <w:rPr>
          <w:noProof/>
          <w:sz w:val="16"/>
        </w:rPr>
        <mc:AlternateContent>
          <mc:Choice Requires="wpg">
            <w:drawing>
              <wp:anchor distT="0" distB="0" distL="0" distR="0" simplePos="0" relativeHeight="487628288" behindDoc="1" locked="0" layoutInCell="1" allowOverlap="1" wp14:anchorId="56AE75BA" wp14:editId="56AE75BB">
                <wp:simplePos x="0" y="0"/>
                <wp:positionH relativeFrom="page">
                  <wp:posOffset>2368803</wp:posOffset>
                </wp:positionH>
                <wp:positionV relativeFrom="paragraph">
                  <wp:posOffset>1971328</wp:posOffset>
                </wp:positionV>
                <wp:extent cx="4543425" cy="777240"/>
                <wp:effectExtent l="0" t="0" r="0" b="0"/>
                <wp:wrapTopAndBottom/>
                <wp:docPr id="200" name="Group 20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4543425" cy="777240"/>
                          <a:chOff x="0" y="0"/>
                          <a:chExt cx="4543425" cy="777240"/>
                        </a:xfrm>
                      </wpg:grpSpPr>
                      <wps:wsp>
                        <wps:cNvPr id="201" name="Graphic 201"/>
                        <wps:cNvSpPr/>
                        <wps:spPr>
                          <a:xfrm>
                            <a:off x="0" y="0"/>
                            <a:ext cx="4543425" cy="777240"/>
                          </a:xfrm>
                          <a:custGeom>
                            <a:avLst/>
                            <a:gdLst/>
                            <a:ahLst/>
                            <a:cxnLst/>
                            <a:rect l="l" t="t" r="r" b="b"/>
                            <a:pathLst>
                              <a:path w="4543425" h="777240">
                                <a:moveTo>
                                  <a:pt x="4471200" y="0"/>
                                </a:moveTo>
                                <a:lnTo>
                                  <a:pt x="71996" y="0"/>
                                </a:lnTo>
                                <a:lnTo>
                                  <a:pt x="43971" y="5656"/>
                                </a:lnTo>
                                <a:lnTo>
                                  <a:pt x="21086" y="21083"/>
                                </a:lnTo>
                                <a:lnTo>
                                  <a:pt x="5657" y="43971"/>
                                </a:lnTo>
                                <a:lnTo>
                                  <a:pt x="0" y="72008"/>
                                </a:lnTo>
                                <a:lnTo>
                                  <a:pt x="0" y="704976"/>
                                </a:lnTo>
                                <a:lnTo>
                                  <a:pt x="5657" y="733003"/>
                                </a:lnTo>
                                <a:lnTo>
                                  <a:pt x="21086" y="755892"/>
                                </a:lnTo>
                                <a:lnTo>
                                  <a:pt x="43971" y="771326"/>
                                </a:lnTo>
                                <a:lnTo>
                                  <a:pt x="71996" y="776985"/>
                                </a:lnTo>
                                <a:lnTo>
                                  <a:pt x="4471200" y="776985"/>
                                </a:lnTo>
                                <a:lnTo>
                                  <a:pt x="4499224" y="771326"/>
                                </a:lnTo>
                                <a:lnTo>
                                  <a:pt x="4522109" y="755892"/>
                                </a:lnTo>
                                <a:lnTo>
                                  <a:pt x="4537538" y="733003"/>
                                </a:lnTo>
                                <a:lnTo>
                                  <a:pt x="4543196" y="704976"/>
                                </a:lnTo>
                                <a:lnTo>
                                  <a:pt x="4543196" y="72008"/>
                                </a:lnTo>
                                <a:lnTo>
                                  <a:pt x="4537538" y="43971"/>
                                </a:lnTo>
                                <a:lnTo>
                                  <a:pt x="4522109" y="21083"/>
                                </a:lnTo>
                                <a:lnTo>
                                  <a:pt x="4499224" y="5656"/>
                                </a:lnTo>
                                <a:lnTo>
                                  <a:pt x="4471200" y="0"/>
                                </a:lnTo>
                                <a:close/>
                              </a:path>
                            </a:pathLst>
                          </a:custGeom>
                          <a:solidFill>
                            <a:srgbClr val="935387"/>
                          </a:solidFill>
                        </wps:spPr>
                        <wps:bodyPr wrap="square" lIns="0" tIns="0" rIns="0" bIns="0" rtlCol="0">
                          <a:prstTxWarp prst="textNoShape">
                            <a:avLst/>
                          </a:prstTxWarp>
                          <a:noAutofit/>
                        </wps:bodyPr>
                      </wps:wsp>
                      <wps:wsp>
                        <wps:cNvPr id="202" name="Textbox 202"/>
                        <wps:cNvSpPr txBox="1"/>
                        <wps:spPr>
                          <a:xfrm>
                            <a:off x="0" y="0"/>
                            <a:ext cx="4543425" cy="777240"/>
                          </a:xfrm>
                          <a:prstGeom prst="rect">
                            <a:avLst/>
                          </a:prstGeom>
                        </wps:spPr>
                        <wps:txbx>
                          <w:txbxContent>
                            <w:p w14:paraId="56AE7645" w14:textId="77777777" w:rsidR="00F34A36" w:rsidRDefault="00842BCA">
                              <w:pPr>
                                <w:spacing w:before="354"/>
                                <w:ind w:right="480"/>
                                <w:jc w:val="center"/>
                                <w:rPr>
                                  <w:rFonts w:ascii="VAG Rounded"/>
                                  <w:b/>
                                  <w:sz w:val="50"/>
                                </w:rPr>
                              </w:pPr>
                              <w:r>
                                <w:rPr>
                                  <w:rFonts w:ascii="VAG Rounded"/>
                                  <w:b/>
                                  <w:color w:val="FFFFFF"/>
                                  <w:sz w:val="50"/>
                                </w:rPr>
                                <w:t>Champion</w:t>
                              </w:r>
                              <w:r>
                                <w:rPr>
                                  <w:rFonts w:ascii="VAG Rounded"/>
                                  <w:b/>
                                  <w:color w:val="FFFFFF"/>
                                  <w:spacing w:val="-8"/>
                                  <w:sz w:val="50"/>
                                </w:rPr>
                                <w:t xml:space="preserve"> </w:t>
                              </w:r>
                              <w:r>
                                <w:rPr>
                                  <w:rFonts w:ascii="VAG Rounded"/>
                                  <w:b/>
                                  <w:color w:val="FFFFFF"/>
                                  <w:spacing w:val="-2"/>
                                  <w:sz w:val="50"/>
                                </w:rPr>
                                <w:t>inclusion</w:t>
                              </w:r>
                            </w:p>
                          </w:txbxContent>
                        </wps:txbx>
                        <wps:bodyPr wrap="square" lIns="0" tIns="0" rIns="0" bIns="0" rtlCol="0">
                          <a:noAutofit/>
                        </wps:bodyPr>
                      </wps:wsp>
                    </wpg:wgp>
                  </a:graphicData>
                </a:graphic>
              </wp:anchor>
            </w:drawing>
          </mc:Choice>
          <mc:Fallback>
            <w:pict>
              <v:group w14:anchorId="56AE75BA" id="Group 200" o:spid="_x0000_s1078" style="position:absolute;margin-left:186.5pt;margin-top:155.2pt;width:357.75pt;height:61.2pt;z-index:-15688192;mso-wrap-distance-left:0;mso-wrap-distance-right:0;mso-position-horizontal-relative:page;mso-position-vertical-relative:text" coordsize="45434,777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FLyTUQMAAHUKAAAOAAAAZHJzL2Uyb0RvYy54bWy8VtuOnDgQfV9p/8Hy+w40l3aDpifazWUU&#10;KUoiZaI8u41p0AL22u6G+fst20CTSUSPkigvUMbl4tSpm29fDG2DzlzpWnR7vLkJMeIdE0XdHff4&#10;88Obv3YYaUO7gjai43v8yDV+cffnH7e9zHkkKtEUXCEw0um8l3tcGSPzINCs4i3VN0LyDjZLoVpq&#10;YKmOQaFoD9bbJojCcBv0QhVSCca1hq+v/Ca+c/bLkjPzoSw1N6jZY8Bm3FO558E+g7tbmh8VlVXN&#10;Rhj0B1C0tO7gp7OpV9RQdFL1N6bamimhRWlumGgDUZY1484H8GYTPvHmXomTdL4c8/4oZ5qA2ic8&#10;/bBZ9v58r+Qn+VF59CC+E+xfDbwEvTzmy327Pl6Uh1K19hA4gQbH6OPMKB8MYvAxSZM4iVKMGOwR&#10;QqJkpJxVEJdvjrHq9frBgOb+tw7cDKaXkD36QpD+OYI+VVRyx7u2BHxUqC72GAKEUUdbyOL7MWHs&#10;J2DK/h70LIvjSo+E/gRHs6s0Zydt7rlwbNPzO2181haTRKtJYkM3iQpy32Z947LeYARZrzCCrD/4&#10;rJfU2HM2hFZE/SJc1Rwtu92KM38QTtHYmCUJ2UDxYTQFHLBedJpuqUs2Wbb9SnPan97S24wzAvyC&#10;xXSbbi1CMDqpTG+vGm3CnTdppXhVF4wRZzVx9tfMen8IOLZbNTnqhUlG1nHO/yZxHIbrOC8+kTTd&#10;ZdEqAu+L5YqQTRyto7gEgJBttkvXLS8i+yz1LIuixBH8DChJGoGfmVd/hptpTNIYBoh19DqFttds&#10;xlwj16PzlfrVoCcLLNdTaeno9RxNkguLV5P/e7U3lQdrhOY+xW1FuxKaqxzKadlHtGjq4k3dNLas&#10;tToeXjYKnSk0jCwG0smYJgs1aLk6943NSgdRPEJn7KEV7rH+70QVx6h520HvtYN2EtQkHCZBmeal&#10;cOPYdRSlzcPwhSqJJIh7bGB2vBdTC6b51PAAv1XwuvZkJ/4+GVHWths6bB7RuIBx4Bvzb5gL0TQX&#10;HgD7QQwoCl0BL+YCMsM/AlrnPC9+7YSwzNgJMXJoe7+7jjwhzw+RJ4E0w2FwA24zg/5FsX1GhNwc&#10;h7uNy9XxHmYvT8u1i+jltnj3PwAAAP//AwBQSwMEFAAGAAgAAAAhABHH7+jjAAAADAEAAA8AAABk&#10;cnMvZG93bnJldi54bWxMj0FLw0AQhe+C/2EZwZvdpGk1xGxKKeqpCG0F8TbNTpPQ7GzIbpP037s9&#10;6e0N7/Hme/lqMq0YqHeNZQXxLAJBXFrdcKXg6/D+lIJwHllja5kUXMnBqri/yzHTduQdDXtfiVDC&#10;LkMFtfddJqUrazLoZrYjDt7J9gZ9OPtK6h7HUG5aOY+iZ2mw4fChxo42NZXn/cUo+BhxXCfx27A9&#10;nzbXn8Py83sbk1KPD9P6FYSnyf+F4YYf0KEITEd7Ye1EqyB5ScIWH0QcLUDcElGaLkEcFSySeQqy&#10;yOX/EcUvAAAA//8DAFBLAQItABQABgAIAAAAIQC2gziS/gAAAOEBAAATAAAAAAAAAAAAAAAAAAAA&#10;AABbQ29udGVudF9UeXBlc10ueG1sUEsBAi0AFAAGAAgAAAAhADj9If/WAAAAlAEAAAsAAAAAAAAA&#10;AAAAAAAALwEAAF9yZWxzLy5yZWxzUEsBAi0AFAAGAAgAAAAhADQUvJNRAwAAdQoAAA4AAAAAAAAA&#10;AAAAAAAALgIAAGRycy9lMm9Eb2MueG1sUEsBAi0AFAAGAAgAAAAhABHH7+jjAAAADAEAAA8AAAAA&#10;AAAAAAAAAAAAqwUAAGRycy9kb3ducmV2LnhtbFBLBQYAAAAABAAEAPMAAAC7BgAAAAA=&#10;">
                <v:shape id="Graphic 201" o:spid="_x0000_s1079" style="position:absolute;width:45434;height:7772;visibility:visible;mso-wrap-style:square;v-text-anchor:top" coordsize="4543425,777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M2qbwwAAANwAAAAPAAAAZHJzL2Rvd25yZXYueG1sRI9La8Mw&#10;EITvhfwHsYHcGjkhBONECaUh1JcWmsd9kba2qbUykurHv68KgR6HmfmG2R9H24qefGgcK1gtMxDE&#10;2pmGKwW36/k5BxEissHWMSmYKMDxMHvaY2HcwJ/UX2IlEoRDgQrqGLtCyqBrshiWriNO3pfzFmOS&#10;vpLG45DgtpXrLNtKiw2nhRo7eq1Jf19+bKKYe9VP+m3a5EM+nN51+eF9qdRiPr7sQEQa43/40S6N&#10;gnW2gr8z6QjIwy8AAAD//wMAUEsBAi0AFAAGAAgAAAAhANvh9svuAAAAhQEAABMAAAAAAAAAAAAA&#10;AAAAAAAAAFtDb250ZW50X1R5cGVzXS54bWxQSwECLQAUAAYACAAAACEAWvQsW78AAAAVAQAACwAA&#10;AAAAAAAAAAAAAAAfAQAAX3JlbHMvLnJlbHNQSwECLQAUAAYACAAAACEA7DNqm8MAAADcAAAADwAA&#10;AAAAAAAAAAAAAAAHAgAAZHJzL2Rvd25yZXYueG1sUEsFBgAAAAADAAMAtwAAAPcCAAAAAA==&#10;" path="m4471200,l71996,,43971,5656,21086,21083,5657,43971,,72008,,704976r5657,28027l21086,755892r22885,15434l71996,776985r4399204,l4499224,771326r22885,-15434l4537538,733003r5658,-28027l4543196,72008r-5658,-28037l4522109,21083,4499224,5656,4471200,xe" fillcolor="#935387" stroked="f">
                  <v:path arrowok="t"/>
                </v:shape>
                <v:shape id="Textbox 202" o:spid="_x0000_s1080" type="#_x0000_t202" style="position:absolute;width:45434;height:77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ZQt/xQAAANwAAAAPAAAAZHJzL2Rvd25yZXYueG1sRI9BawIx&#10;FITvBf9DeIK3mnQPYrdGkaIgCOK6PfT4unnuBjcv6ybq9t83hUKPw8x8wyxWg2vFnfpgPWt4mSoQ&#10;xJU3lmsNH+X2eQ4iRGSDrWfS8E0BVsvR0wJz4x9c0P0Ua5EgHHLU0MTY5VKGqiGHYeo74uSdfe8w&#10;JtnX0vT4SHDXykypmXRoOS002NF7Q9XldHMa1p9cbOz18HUszoUty1fF+9lF68l4WL+BiDTE//Bf&#10;e2c0ZCqD3zPpCMjlDwAAAP//AwBQSwECLQAUAAYACAAAACEA2+H2y+4AAACFAQAAEwAAAAAAAAAA&#10;AAAAAAAAAAAAW0NvbnRlbnRfVHlwZXNdLnhtbFBLAQItABQABgAIAAAAIQBa9CxbvwAAABUBAAAL&#10;AAAAAAAAAAAAAAAAAB8BAABfcmVscy8ucmVsc1BLAQItABQABgAIAAAAIQAlZQt/xQAAANwAAAAP&#10;AAAAAAAAAAAAAAAAAAcCAABkcnMvZG93bnJldi54bWxQSwUGAAAAAAMAAwC3AAAA+QIAAAAA&#10;" filled="f" stroked="f">
                  <v:textbox inset="0,0,0,0">
                    <w:txbxContent>
                      <w:p w14:paraId="56AE7645" w14:textId="77777777" w:rsidR="00F34A36" w:rsidRDefault="00842BCA">
                        <w:pPr>
                          <w:spacing w:before="354"/>
                          <w:ind w:right="480"/>
                          <w:jc w:val="center"/>
                          <w:rPr>
                            <w:rFonts w:ascii="VAG Rounded"/>
                            <w:b/>
                            <w:sz w:val="50"/>
                          </w:rPr>
                        </w:pPr>
                        <w:r>
                          <w:rPr>
                            <w:rFonts w:ascii="VAG Rounded"/>
                            <w:b/>
                            <w:color w:val="FFFFFF"/>
                            <w:sz w:val="50"/>
                          </w:rPr>
                          <w:t>Champion</w:t>
                        </w:r>
                        <w:r>
                          <w:rPr>
                            <w:rFonts w:ascii="VAG Rounded"/>
                            <w:b/>
                            <w:color w:val="FFFFFF"/>
                            <w:spacing w:val="-8"/>
                            <w:sz w:val="50"/>
                          </w:rPr>
                          <w:t xml:space="preserve"> </w:t>
                        </w:r>
                        <w:r>
                          <w:rPr>
                            <w:rFonts w:ascii="VAG Rounded"/>
                            <w:b/>
                            <w:color w:val="FFFFFF"/>
                            <w:spacing w:val="-2"/>
                            <w:sz w:val="50"/>
                          </w:rPr>
                          <w:t>inclusion</w:t>
                        </w:r>
                      </w:p>
                    </w:txbxContent>
                  </v:textbox>
                </v:shape>
                <w10:wrap type="topAndBottom" anchorx="page"/>
              </v:group>
            </w:pict>
          </mc:Fallback>
        </mc:AlternateContent>
      </w:r>
    </w:p>
    <w:p w14:paraId="56AE6FB6" w14:textId="77777777" w:rsidR="00F34A36" w:rsidRDefault="00F34A36">
      <w:pPr>
        <w:pStyle w:val="BodyText"/>
        <w:spacing w:before="4"/>
        <w:ind w:left="0"/>
        <w:rPr>
          <w:sz w:val="15"/>
        </w:rPr>
      </w:pPr>
    </w:p>
    <w:p w14:paraId="56AE6FB7" w14:textId="77777777" w:rsidR="00F34A36" w:rsidRDefault="00F34A36">
      <w:pPr>
        <w:pStyle w:val="BodyText"/>
        <w:spacing w:before="11"/>
        <w:ind w:left="0"/>
        <w:rPr>
          <w:sz w:val="17"/>
        </w:rPr>
      </w:pPr>
    </w:p>
    <w:p w14:paraId="56AE6FB8" w14:textId="77777777" w:rsidR="00F34A36" w:rsidRDefault="00F34A36">
      <w:pPr>
        <w:pStyle w:val="BodyText"/>
        <w:spacing w:before="233"/>
        <w:ind w:left="0"/>
        <w:rPr>
          <w:sz w:val="48"/>
        </w:rPr>
      </w:pPr>
    </w:p>
    <w:p w14:paraId="56AE6FB9" w14:textId="77777777" w:rsidR="00F34A36" w:rsidRDefault="00842BCA">
      <w:pPr>
        <w:pStyle w:val="Heading4"/>
        <w:spacing w:before="0"/>
      </w:pPr>
      <w:bookmarkStart w:id="86" w:name="Employee_values"/>
      <w:bookmarkEnd w:id="86"/>
      <w:r>
        <w:rPr>
          <w:color w:val="005496"/>
        </w:rPr>
        <w:t>Employee</w:t>
      </w:r>
      <w:r>
        <w:rPr>
          <w:color w:val="005496"/>
          <w:spacing w:val="-8"/>
        </w:rPr>
        <w:t xml:space="preserve"> </w:t>
      </w:r>
      <w:r>
        <w:rPr>
          <w:color w:val="005496"/>
          <w:spacing w:val="-2"/>
        </w:rPr>
        <w:t>values</w:t>
      </w:r>
    </w:p>
    <w:p w14:paraId="56AE6FBA" w14:textId="77777777" w:rsidR="00F34A36" w:rsidRDefault="00F34A36">
      <w:pPr>
        <w:pStyle w:val="BodyText"/>
        <w:spacing w:before="47"/>
        <w:ind w:left="0"/>
        <w:rPr>
          <w:rFonts w:ascii="VAG Rounded"/>
          <w:b/>
          <w:sz w:val="20"/>
        </w:rPr>
      </w:pPr>
    </w:p>
    <w:p w14:paraId="56AE6FBB" w14:textId="77777777" w:rsidR="00F34A36" w:rsidRDefault="00F34A36">
      <w:pPr>
        <w:pStyle w:val="BodyText"/>
        <w:rPr>
          <w:rFonts w:ascii="VAG Rounded"/>
          <w:b/>
          <w:sz w:val="20"/>
        </w:rPr>
        <w:sectPr w:rsidR="00F34A36">
          <w:pgSz w:w="11910" w:h="16840"/>
          <w:pgMar w:top="1680" w:right="850" w:bottom="720" w:left="708" w:header="0" w:footer="521" w:gutter="0"/>
          <w:cols w:space="720"/>
        </w:sectPr>
      </w:pPr>
    </w:p>
    <w:p w14:paraId="56AE6FBC" w14:textId="77777777" w:rsidR="00F34A36" w:rsidRDefault="00842BCA">
      <w:pPr>
        <w:pStyle w:val="BodyText"/>
        <w:spacing w:before="92" w:line="312" w:lineRule="auto"/>
        <w:ind w:right="44"/>
      </w:pPr>
      <w:r>
        <w:t>During</w:t>
      </w:r>
      <w:r>
        <w:rPr>
          <w:spacing w:val="-10"/>
        </w:rPr>
        <w:t xml:space="preserve"> </w:t>
      </w:r>
      <w:r>
        <w:t>2025–26,</w:t>
      </w:r>
      <w:r>
        <w:rPr>
          <w:spacing w:val="-8"/>
        </w:rPr>
        <w:t xml:space="preserve"> </w:t>
      </w:r>
      <w:r>
        <w:t>PWDA</w:t>
      </w:r>
      <w:r>
        <w:rPr>
          <w:spacing w:val="-17"/>
        </w:rPr>
        <w:t xml:space="preserve"> </w:t>
      </w:r>
      <w:r>
        <w:t>introduced</w:t>
      </w:r>
      <w:r>
        <w:rPr>
          <w:spacing w:val="-8"/>
        </w:rPr>
        <w:t xml:space="preserve"> </w:t>
      </w:r>
      <w:r>
        <w:t>its</w:t>
      </w:r>
      <w:r>
        <w:rPr>
          <w:spacing w:val="-8"/>
        </w:rPr>
        <w:t xml:space="preserve"> </w:t>
      </w:r>
      <w:r>
        <w:t xml:space="preserve">first employee values, developed by staff, for </w:t>
      </w:r>
      <w:r>
        <w:rPr>
          <w:spacing w:val="-2"/>
        </w:rPr>
        <w:t>staff.</w:t>
      </w:r>
    </w:p>
    <w:p w14:paraId="56AE6FBD" w14:textId="77777777" w:rsidR="00F34A36" w:rsidRDefault="00842BCA">
      <w:pPr>
        <w:pStyle w:val="BodyText"/>
        <w:spacing w:before="230" w:line="312" w:lineRule="auto"/>
        <w:ind w:right="38"/>
      </w:pPr>
      <w:r>
        <w:t>Rather than adopting a standard set of organisational values, we asked our people what matters most about working at PWDA and how we want to work together.</w:t>
      </w:r>
      <w:r>
        <w:rPr>
          <w:spacing w:val="-5"/>
        </w:rPr>
        <w:t xml:space="preserve"> </w:t>
      </w:r>
      <w:r>
        <w:t>Through a</w:t>
      </w:r>
      <w:r>
        <w:rPr>
          <w:spacing w:val="-14"/>
        </w:rPr>
        <w:t xml:space="preserve"> </w:t>
      </w:r>
      <w:r>
        <w:t>staff-led</w:t>
      </w:r>
      <w:r>
        <w:rPr>
          <w:spacing w:val="-14"/>
        </w:rPr>
        <w:t xml:space="preserve"> </w:t>
      </w:r>
      <w:r>
        <w:t>Employee</w:t>
      </w:r>
      <w:r>
        <w:rPr>
          <w:spacing w:val="-14"/>
        </w:rPr>
        <w:t xml:space="preserve"> </w:t>
      </w:r>
      <w:r>
        <w:t>Values</w:t>
      </w:r>
      <w:r>
        <w:rPr>
          <w:spacing w:val="-14"/>
        </w:rPr>
        <w:t xml:space="preserve"> </w:t>
      </w:r>
      <w:r>
        <w:t>Working</w:t>
      </w:r>
      <w:r>
        <w:rPr>
          <w:spacing w:val="-14"/>
        </w:rPr>
        <w:t xml:space="preserve"> </w:t>
      </w:r>
      <w:r>
        <w:t xml:space="preserve">Group, employees from across the organisation shaped four values that reflect our culture and our commitment to the disability </w:t>
      </w:r>
      <w:r>
        <w:rPr>
          <w:spacing w:val="-2"/>
        </w:rPr>
        <w:t>community:</w:t>
      </w:r>
    </w:p>
    <w:p w14:paraId="56AE6FBE" w14:textId="77777777" w:rsidR="00F34A36" w:rsidRDefault="00842BCA">
      <w:pPr>
        <w:pStyle w:val="ListParagraph"/>
        <w:numPr>
          <w:ilvl w:val="0"/>
          <w:numId w:val="5"/>
        </w:numPr>
        <w:tabs>
          <w:tab w:val="left" w:pos="571"/>
        </w:tabs>
        <w:spacing w:before="92"/>
        <w:ind w:left="571" w:hanging="259"/>
        <w:rPr>
          <w:sz w:val="24"/>
        </w:rPr>
      </w:pPr>
      <w:r>
        <w:br w:type="column"/>
      </w:r>
      <w:r>
        <w:rPr>
          <w:sz w:val="24"/>
        </w:rPr>
        <w:t>Community</w:t>
      </w:r>
      <w:r>
        <w:rPr>
          <w:spacing w:val="20"/>
          <w:sz w:val="24"/>
        </w:rPr>
        <w:t xml:space="preserve"> </w:t>
      </w:r>
      <w:r>
        <w:rPr>
          <w:spacing w:val="-2"/>
          <w:sz w:val="24"/>
        </w:rPr>
        <w:t>focused</w:t>
      </w:r>
    </w:p>
    <w:p w14:paraId="56AE6FBF" w14:textId="77777777" w:rsidR="00F34A36" w:rsidRDefault="00842BCA">
      <w:pPr>
        <w:pStyle w:val="ListParagraph"/>
        <w:numPr>
          <w:ilvl w:val="0"/>
          <w:numId w:val="5"/>
        </w:numPr>
        <w:tabs>
          <w:tab w:val="left" w:pos="571"/>
        </w:tabs>
        <w:ind w:left="571" w:hanging="259"/>
        <w:rPr>
          <w:sz w:val="24"/>
        </w:rPr>
      </w:pPr>
      <w:r>
        <w:rPr>
          <w:sz w:val="24"/>
        </w:rPr>
        <w:t>Work</w:t>
      </w:r>
      <w:r>
        <w:rPr>
          <w:spacing w:val="5"/>
          <w:sz w:val="24"/>
        </w:rPr>
        <w:t xml:space="preserve"> </w:t>
      </w:r>
      <w:r>
        <w:rPr>
          <w:sz w:val="24"/>
        </w:rPr>
        <w:t>as</w:t>
      </w:r>
      <w:r>
        <w:rPr>
          <w:spacing w:val="5"/>
          <w:sz w:val="24"/>
        </w:rPr>
        <w:t xml:space="preserve"> </w:t>
      </w:r>
      <w:r>
        <w:rPr>
          <w:sz w:val="24"/>
        </w:rPr>
        <w:t>a</w:t>
      </w:r>
      <w:r>
        <w:rPr>
          <w:spacing w:val="6"/>
          <w:sz w:val="24"/>
        </w:rPr>
        <w:t xml:space="preserve"> </w:t>
      </w:r>
      <w:r>
        <w:rPr>
          <w:spacing w:val="-4"/>
          <w:sz w:val="24"/>
        </w:rPr>
        <w:t>team</w:t>
      </w:r>
    </w:p>
    <w:p w14:paraId="56AE6FC0" w14:textId="77777777" w:rsidR="00F34A36" w:rsidRDefault="00842BCA">
      <w:pPr>
        <w:pStyle w:val="ListParagraph"/>
        <w:numPr>
          <w:ilvl w:val="0"/>
          <w:numId w:val="5"/>
        </w:numPr>
        <w:tabs>
          <w:tab w:val="left" w:pos="571"/>
        </w:tabs>
        <w:ind w:left="571" w:hanging="259"/>
        <w:rPr>
          <w:sz w:val="24"/>
        </w:rPr>
      </w:pPr>
      <w:r>
        <w:rPr>
          <w:sz w:val="24"/>
        </w:rPr>
        <w:t>Act</w:t>
      </w:r>
      <w:r>
        <w:rPr>
          <w:spacing w:val="9"/>
          <w:sz w:val="24"/>
        </w:rPr>
        <w:t xml:space="preserve"> </w:t>
      </w:r>
      <w:r>
        <w:rPr>
          <w:sz w:val="24"/>
        </w:rPr>
        <w:t>with</w:t>
      </w:r>
      <w:r>
        <w:rPr>
          <w:spacing w:val="9"/>
          <w:sz w:val="24"/>
        </w:rPr>
        <w:t xml:space="preserve"> </w:t>
      </w:r>
      <w:r>
        <w:rPr>
          <w:spacing w:val="-2"/>
          <w:sz w:val="24"/>
        </w:rPr>
        <w:t>integrity</w:t>
      </w:r>
    </w:p>
    <w:p w14:paraId="56AE6FC1" w14:textId="77777777" w:rsidR="00F34A36" w:rsidRDefault="00842BCA">
      <w:pPr>
        <w:pStyle w:val="ListParagraph"/>
        <w:numPr>
          <w:ilvl w:val="0"/>
          <w:numId w:val="5"/>
        </w:numPr>
        <w:tabs>
          <w:tab w:val="left" w:pos="571"/>
        </w:tabs>
        <w:ind w:left="571" w:hanging="259"/>
        <w:rPr>
          <w:sz w:val="24"/>
        </w:rPr>
      </w:pPr>
      <w:r>
        <w:rPr>
          <w:sz w:val="24"/>
        </w:rPr>
        <w:t>Champion</w:t>
      </w:r>
      <w:r>
        <w:rPr>
          <w:spacing w:val="18"/>
          <w:sz w:val="24"/>
        </w:rPr>
        <w:t xml:space="preserve"> </w:t>
      </w:r>
      <w:r>
        <w:rPr>
          <w:spacing w:val="-2"/>
          <w:sz w:val="24"/>
        </w:rPr>
        <w:t>inclusion.</w:t>
      </w:r>
    </w:p>
    <w:p w14:paraId="56AE6FC2" w14:textId="77777777" w:rsidR="00F34A36" w:rsidRDefault="00842BCA">
      <w:pPr>
        <w:pStyle w:val="BodyText"/>
        <w:spacing w:before="255" w:line="312" w:lineRule="auto"/>
        <w:ind w:right="43"/>
      </w:pPr>
      <w:r>
        <w:t>The values are now embedded across the organisation through recognition programs, team workplans and everyday decision-making, helping create a workplace where lived experience is valued, collaboration is encouraged</w:t>
      </w:r>
      <w:r>
        <w:rPr>
          <w:spacing w:val="-7"/>
        </w:rPr>
        <w:t xml:space="preserve"> </w:t>
      </w:r>
      <w:r>
        <w:t>and</w:t>
      </w:r>
      <w:r>
        <w:rPr>
          <w:spacing w:val="-7"/>
        </w:rPr>
        <w:t xml:space="preserve"> </w:t>
      </w:r>
      <w:r>
        <w:t>everyone</w:t>
      </w:r>
      <w:r>
        <w:rPr>
          <w:spacing w:val="-7"/>
        </w:rPr>
        <w:t xml:space="preserve"> </w:t>
      </w:r>
      <w:r>
        <w:t>is</w:t>
      </w:r>
      <w:r>
        <w:rPr>
          <w:spacing w:val="-7"/>
        </w:rPr>
        <w:t xml:space="preserve"> </w:t>
      </w:r>
      <w:r>
        <w:t>empowered</w:t>
      </w:r>
      <w:r>
        <w:rPr>
          <w:spacing w:val="-7"/>
        </w:rPr>
        <w:t xml:space="preserve"> </w:t>
      </w:r>
      <w:r>
        <w:t xml:space="preserve">to </w:t>
      </w:r>
      <w:r>
        <w:rPr>
          <w:spacing w:val="-2"/>
        </w:rPr>
        <w:t>contribute.</w:t>
      </w:r>
    </w:p>
    <w:p w14:paraId="56AE6FC3" w14:textId="77777777" w:rsidR="00F34A36" w:rsidRDefault="00F34A36">
      <w:pPr>
        <w:pStyle w:val="BodyText"/>
        <w:spacing w:line="312" w:lineRule="auto"/>
        <w:sectPr w:rsidR="00F34A36">
          <w:type w:val="continuous"/>
          <w:pgSz w:w="11910" w:h="16840"/>
          <w:pgMar w:top="740" w:right="850" w:bottom="280" w:left="708" w:header="0" w:footer="521" w:gutter="0"/>
          <w:cols w:num="2" w:space="720" w:equalWidth="0">
            <w:col w:w="5059" w:space="101"/>
            <w:col w:w="5192"/>
          </w:cols>
        </w:sectPr>
      </w:pPr>
    </w:p>
    <w:p w14:paraId="56AE6FC4" w14:textId="77777777" w:rsidR="00F34A36" w:rsidRDefault="00842BCA">
      <w:pPr>
        <w:pStyle w:val="Heading6"/>
        <w:spacing w:before="15"/>
      </w:pPr>
      <w:r>
        <w:rPr>
          <w:noProof/>
        </w:rPr>
        <w:lastRenderedPageBreak/>
        <w:drawing>
          <wp:anchor distT="0" distB="0" distL="0" distR="0" simplePos="0" relativeHeight="15769600" behindDoc="0" locked="0" layoutInCell="1" allowOverlap="1" wp14:anchorId="56AE75BC" wp14:editId="56AE75BD">
            <wp:simplePos x="0" y="0"/>
            <wp:positionH relativeFrom="page">
              <wp:posOffset>3923995</wp:posOffset>
            </wp:positionH>
            <wp:positionV relativeFrom="paragraph">
              <wp:posOffset>52705</wp:posOffset>
            </wp:positionV>
            <wp:extent cx="2988005" cy="3541177"/>
            <wp:effectExtent l="0" t="0" r="0" b="0"/>
            <wp:wrapNone/>
            <wp:docPr id="203" name="Image 203" descr="Two PWDA staff members, a bearded man and a woman with long brown hair, smile while seated at a table at the 2025 Live Well. Work Well. All Staff Confer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03" name="Image 203" descr="Two PWDA staff members, a bearded man and a woman with long brown hair, smile while seated at a table at the 2025 Live Well. Work Well. All Staff Conference."/>
                    <pic:cNvPicPr/>
                  </pic:nvPicPr>
                  <pic:blipFill>
                    <a:blip r:embed="rId108" cstate="print"/>
                    <a:stretch>
                      <a:fillRect/>
                    </a:stretch>
                  </pic:blipFill>
                  <pic:spPr>
                    <a:xfrm>
                      <a:off x="0" y="0"/>
                      <a:ext cx="2988005" cy="3541177"/>
                    </a:xfrm>
                    <a:prstGeom prst="rect">
                      <a:avLst/>
                    </a:prstGeom>
                  </pic:spPr>
                </pic:pic>
              </a:graphicData>
            </a:graphic>
          </wp:anchor>
        </w:drawing>
      </w:r>
      <w:bookmarkStart w:id="87" w:name="Learning_and_development"/>
      <w:bookmarkEnd w:id="87"/>
      <w:r>
        <w:rPr>
          <w:color w:val="00884F"/>
        </w:rPr>
        <w:t>Learning</w:t>
      </w:r>
      <w:r>
        <w:rPr>
          <w:color w:val="00884F"/>
          <w:spacing w:val="-6"/>
        </w:rPr>
        <w:t xml:space="preserve"> </w:t>
      </w:r>
      <w:r>
        <w:rPr>
          <w:color w:val="00884F"/>
        </w:rPr>
        <w:t>and</w:t>
      </w:r>
      <w:r>
        <w:rPr>
          <w:color w:val="00884F"/>
          <w:spacing w:val="-5"/>
        </w:rPr>
        <w:t xml:space="preserve"> </w:t>
      </w:r>
      <w:r>
        <w:rPr>
          <w:color w:val="00884F"/>
          <w:spacing w:val="-2"/>
        </w:rPr>
        <w:t>development</w:t>
      </w:r>
    </w:p>
    <w:p w14:paraId="56AE6FC5" w14:textId="77777777" w:rsidR="00F34A36" w:rsidRDefault="00842BCA">
      <w:pPr>
        <w:pStyle w:val="BodyText"/>
        <w:spacing w:before="275" w:line="312" w:lineRule="auto"/>
        <w:ind w:right="5421"/>
      </w:pPr>
      <w:r>
        <w:t>PWDA continued investing in the skills, leadership and wellbeing of our people to strengthen</w:t>
      </w:r>
      <w:r>
        <w:rPr>
          <w:spacing w:val="-11"/>
        </w:rPr>
        <w:t xml:space="preserve"> </w:t>
      </w:r>
      <w:r>
        <w:t>our</w:t>
      </w:r>
      <w:r>
        <w:rPr>
          <w:spacing w:val="-11"/>
        </w:rPr>
        <w:t xml:space="preserve"> </w:t>
      </w:r>
      <w:r>
        <w:t>ability</w:t>
      </w:r>
      <w:r>
        <w:rPr>
          <w:spacing w:val="-11"/>
        </w:rPr>
        <w:t xml:space="preserve"> </w:t>
      </w:r>
      <w:r>
        <w:t>to</w:t>
      </w:r>
      <w:r>
        <w:rPr>
          <w:spacing w:val="-11"/>
        </w:rPr>
        <w:t xml:space="preserve"> </w:t>
      </w:r>
      <w:r>
        <w:t>deliver</w:t>
      </w:r>
      <w:r>
        <w:rPr>
          <w:spacing w:val="-11"/>
        </w:rPr>
        <w:t xml:space="preserve"> </w:t>
      </w:r>
      <w:r>
        <w:t>high-quality, rights-based advocacy, services and work.</w:t>
      </w:r>
    </w:p>
    <w:p w14:paraId="56AE6FC6" w14:textId="77777777" w:rsidR="00F34A36" w:rsidRDefault="00842BCA">
      <w:pPr>
        <w:pStyle w:val="BodyText"/>
        <w:spacing w:before="231" w:line="312" w:lineRule="auto"/>
        <w:ind w:right="5604"/>
      </w:pPr>
      <w:r>
        <w:t>Throughout the year, we continued our Leadership Development Program in partnership with Axis People, providing our</w:t>
      </w:r>
      <w:r>
        <w:rPr>
          <w:spacing w:val="-2"/>
        </w:rPr>
        <w:t xml:space="preserve"> </w:t>
      </w:r>
      <w:r>
        <w:t>leaders</w:t>
      </w:r>
      <w:r>
        <w:rPr>
          <w:spacing w:val="-2"/>
        </w:rPr>
        <w:t xml:space="preserve"> </w:t>
      </w:r>
      <w:r>
        <w:t>with</w:t>
      </w:r>
      <w:r>
        <w:rPr>
          <w:spacing w:val="-2"/>
        </w:rPr>
        <w:t xml:space="preserve"> </w:t>
      </w:r>
      <w:r>
        <w:t>practical</w:t>
      </w:r>
      <w:r>
        <w:rPr>
          <w:spacing w:val="-2"/>
        </w:rPr>
        <w:t xml:space="preserve"> </w:t>
      </w:r>
      <w:r>
        <w:t>development</w:t>
      </w:r>
      <w:r>
        <w:rPr>
          <w:spacing w:val="-2"/>
        </w:rPr>
        <w:t xml:space="preserve"> </w:t>
      </w:r>
      <w:r>
        <w:t>in communication, building high-performing teams</w:t>
      </w:r>
      <w:r>
        <w:rPr>
          <w:spacing w:val="-9"/>
        </w:rPr>
        <w:t xml:space="preserve"> </w:t>
      </w:r>
      <w:r>
        <w:t>and</w:t>
      </w:r>
      <w:r>
        <w:rPr>
          <w:spacing w:val="-9"/>
        </w:rPr>
        <w:t xml:space="preserve"> </w:t>
      </w:r>
      <w:r>
        <w:t>leading</w:t>
      </w:r>
      <w:r>
        <w:rPr>
          <w:spacing w:val="-9"/>
        </w:rPr>
        <w:t xml:space="preserve"> </w:t>
      </w:r>
      <w:r>
        <w:t>organisational</w:t>
      </w:r>
      <w:r>
        <w:rPr>
          <w:spacing w:val="-9"/>
        </w:rPr>
        <w:t xml:space="preserve"> </w:t>
      </w:r>
      <w:r>
        <w:t>culture. Leadership coaching, DiSC profiling and the introduction of organisation-wide</w:t>
      </w:r>
    </w:p>
    <w:p w14:paraId="56AE6FC7" w14:textId="77777777" w:rsidR="00F34A36" w:rsidRDefault="00842BCA">
      <w:pPr>
        <w:pStyle w:val="BodyText"/>
        <w:spacing w:before="10" w:line="312" w:lineRule="auto"/>
        <w:ind w:right="5563"/>
      </w:pPr>
      <w:r>
        <w:rPr>
          <w:noProof/>
        </w:rPr>
        <w:drawing>
          <wp:anchor distT="0" distB="0" distL="0" distR="0" simplePos="0" relativeHeight="15770112" behindDoc="0" locked="0" layoutInCell="1" allowOverlap="1" wp14:anchorId="56AE75BE" wp14:editId="56AE75BF">
            <wp:simplePos x="0" y="0"/>
            <wp:positionH relativeFrom="page">
              <wp:posOffset>3923995</wp:posOffset>
            </wp:positionH>
            <wp:positionV relativeFrom="paragraph">
              <wp:posOffset>617609</wp:posOffset>
            </wp:positionV>
            <wp:extent cx="2988005" cy="4968619"/>
            <wp:effectExtent l="0" t="0" r="0" b="0"/>
            <wp:wrapNone/>
            <wp:docPr id="204" name="Image 204" descr="Person sitting side on next to a desk with a small tablet on their lap and their hands poised over it. They are looking up and smiling happily"/>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04" name="Image 204" descr="Person sitting side on next to a desk with a small tablet on their lap and their hands poised over it. They are looking up and smiling happily"/>
                    <pic:cNvPicPr/>
                  </pic:nvPicPr>
                  <pic:blipFill>
                    <a:blip r:embed="rId109" cstate="print"/>
                    <a:stretch>
                      <a:fillRect/>
                    </a:stretch>
                  </pic:blipFill>
                  <pic:spPr>
                    <a:xfrm>
                      <a:off x="0" y="0"/>
                      <a:ext cx="2988005" cy="4968619"/>
                    </a:xfrm>
                    <a:prstGeom prst="rect">
                      <a:avLst/>
                    </a:prstGeom>
                  </pic:spPr>
                </pic:pic>
              </a:graphicData>
            </a:graphic>
          </wp:anchor>
        </w:drawing>
      </w:r>
      <w:r>
        <w:t>360-degree feedback supported leaders</w:t>
      </w:r>
      <w:r>
        <w:rPr>
          <w:spacing w:val="40"/>
        </w:rPr>
        <w:t xml:space="preserve"> </w:t>
      </w:r>
      <w:r>
        <w:t>to better understand their strengths, build stronger</w:t>
      </w:r>
      <w:r>
        <w:rPr>
          <w:spacing w:val="-9"/>
        </w:rPr>
        <w:t xml:space="preserve"> </w:t>
      </w:r>
      <w:r>
        <w:t>working</w:t>
      </w:r>
      <w:r>
        <w:rPr>
          <w:spacing w:val="-9"/>
        </w:rPr>
        <w:t xml:space="preserve"> </w:t>
      </w:r>
      <w:r>
        <w:t>relationships</w:t>
      </w:r>
      <w:r>
        <w:rPr>
          <w:spacing w:val="-9"/>
        </w:rPr>
        <w:t xml:space="preserve"> </w:t>
      </w:r>
      <w:r>
        <w:t>and</w:t>
      </w:r>
      <w:r>
        <w:rPr>
          <w:spacing w:val="-9"/>
        </w:rPr>
        <w:t xml:space="preserve"> </w:t>
      </w:r>
      <w:r>
        <w:t>identify opportunities for ongoing development.</w:t>
      </w:r>
    </w:p>
    <w:p w14:paraId="56AE6FC8" w14:textId="77777777" w:rsidR="00F34A36" w:rsidRDefault="00842BCA">
      <w:pPr>
        <w:pStyle w:val="BodyText"/>
        <w:spacing w:before="232" w:line="312" w:lineRule="auto"/>
        <w:ind w:right="5393"/>
      </w:pPr>
      <w:r>
        <w:t>In October 2025, PWDA</w:t>
      </w:r>
      <w:r>
        <w:rPr>
          <w:spacing w:val="-13"/>
        </w:rPr>
        <w:t xml:space="preserve"> </w:t>
      </w:r>
      <w:r>
        <w:t xml:space="preserve">also brought staff together for our annual </w:t>
      </w:r>
      <w:r>
        <w:rPr>
          <w:i/>
        </w:rPr>
        <w:t>Live Well. Work Well.</w:t>
      </w:r>
      <w:r>
        <w:rPr>
          <w:i/>
          <w:spacing w:val="-17"/>
        </w:rPr>
        <w:t xml:space="preserve"> </w:t>
      </w:r>
      <w:r>
        <w:t>All</w:t>
      </w:r>
      <w:r>
        <w:rPr>
          <w:spacing w:val="-13"/>
        </w:rPr>
        <w:t xml:space="preserve"> </w:t>
      </w:r>
      <w:r>
        <w:t>Staff</w:t>
      </w:r>
      <w:r>
        <w:rPr>
          <w:spacing w:val="-9"/>
        </w:rPr>
        <w:t xml:space="preserve"> </w:t>
      </w:r>
      <w:r>
        <w:t>Conference.</w:t>
      </w:r>
      <w:r>
        <w:rPr>
          <w:spacing w:val="-13"/>
        </w:rPr>
        <w:t xml:space="preserve"> </w:t>
      </w:r>
      <w:r>
        <w:t>The</w:t>
      </w:r>
      <w:r>
        <w:rPr>
          <w:spacing w:val="-9"/>
        </w:rPr>
        <w:t xml:space="preserve"> </w:t>
      </w:r>
      <w:r>
        <w:t>conference focused on health, wellbeing, learning</w:t>
      </w:r>
    </w:p>
    <w:p w14:paraId="56AE6FC9" w14:textId="77777777" w:rsidR="00F34A36" w:rsidRDefault="00842BCA">
      <w:pPr>
        <w:pStyle w:val="BodyText"/>
        <w:spacing w:before="5" w:line="312" w:lineRule="auto"/>
        <w:ind w:right="5230"/>
      </w:pPr>
      <w:r>
        <w:t>and connection, creating opportunities for staff from across</w:t>
      </w:r>
      <w:r>
        <w:rPr>
          <w:spacing w:val="-6"/>
        </w:rPr>
        <w:t xml:space="preserve"> </w:t>
      </w:r>
      <w:r>
        <w:t>Australia to share ideas, strengthen</w:t>
      </w:r>
      <w:r>
        <w:rPr>
          <w:spacing w:val="-7"/>
        </w:rPr>
        <w:t xml:space="preserve"> </w:t>
      </w:r>
      <w:r>
        <w:t>relationships</w:t>
      </w:r>
      <w:r>
        <w:rPr>
          <w:spacing w:val="-7"/>
        </w:rPr>
        <w:t xml:space="preserve"> </w:t>
      </w:r>
      <w:r>
        <w:t>and</w:t>
      </w:r>
      <w:r>
        <w:rPr>
          <w:spacing w:val="-7"/>
        </w:rPr>
        <w:t xml:space="preserve"> </w:t>
      </w:r>
      <w:r>
        <w:t>invest</w:t>
      </w:r>
      <w:r>
        <w:rPr>
          <w:spacing w:val="-7"/>
        </w:rPr>
        <w:t xml:space="preserve"> </w:t>
      </w:r>
      <w:r>
        <w:t>in</w:t>
      </w:r>
      <w:r>
        <w:rPr>
          <w:spacing w:val="-7"/>
        </w:rPr>
        <w:t xml:space="preserve"> </w:t>
      </w:r>
      <w:r>
        <w:t>their professional development.</w:t>
      </w:r>
    </w:p>
    <w:p w14:paraId="56AE6FCA" w14:textId="77777777" w:rsidR="00F34A36" w:rsidRDefault="00842BCA">
      <w:pPr>
        <w:pStyle w:val="BodyText"/>
        <w:spacing w:before="232" w:line="312" w:lineRule="auto"/>
        <w:ind w:right="5438"/>
      </w:pPr>
      <w:r>
        <w:t>Together,</w:t>
      </w:r>
      <w:r>
        <w:rPr>
          <w:spacing w:val="-15"/>
        </w:rPr>
        <w:t xml:space="preserve"> </w:t>
      </w:r>
      <w:r>
        <w:t>these</w:t>
      </w:r>
      <w:r>
        <w:rPr>
          <w:spacing w:val="-15"/>
        </w:rPr>
        <w:t xml:space="preserve"> </w:t>
      </w:r>
      <w:r>
        <w:t>initiatives</w:t>
      </w:r>
      <w:r>
        <w:rPr>
          <w:spacing w:val="-15"/>
        </w:rPr>
        <w:t xml:space="preserve"> </w:t>
      </w:r>
      <w:r>
        <w:t>are</w:t>
      </w:r>
      <w:r>
        <w:rPr>
          <w:spacing w:val="-15"/>
        </w:rPr>
        <w:t xml:space="preserve"> </w:t>
      </w:r>
      <w:r>
        <w:t>helping</w:t>
      </w:r>
      <w:r>
        <w:rPr>
          <w:spacing w:val="-15"/>
        </w:rPr>
        <w:t xml:space="preserve"> </w:t>
      </w:r>
      <w:r>
        <w:t>build a culture of learning, accountability and continuous improvement.</w:t>
      </w:r>
    </w:p>
    <w:p w14:paraId="56AE6FCB" w14:textId="77777777" w:rsidR="00F34A36" w:rsidRDefault="00F34A36">
      <w:pPr>
        <w:pStyle w:val="BodyText"/>
        <w:ind w:left="0"/>
      </w:pPr>
    </w:p>
    <w:p w14:paraId="56AE6FCC" w14:textId="77777777" w:rsidR="00F34A36" w:rsidRDefault="00F34A36">
      <w:pPr>
        <w:pStyle w:val="BodyText"/>
        <w:ind w:left="0"/>
      </w:pPr>
    </w:p>
    <w:p w14:paraId="56AE6FCD" w14:textId="77777777" w:rsidR="00F34A36" w:rsidRDefault="00F34A36">
      <w:pPr>
        <w:pStyle w:val="BodyText"/>
        <w:ind w:left="0"/>
      </w:pPr>
    </w:p>
    <w:p w14:paraId="56AE6FCE" w14:textId="77777777" w:rsidR="00F34A36" w:rsidRDefault="00F34A36">
      <w:pPr>
        <w:pStyle w:val="BodyText"/>
        <w:ind w:left="0"/>
      </w:pPr>
    </w:p>
    <w:p w14:paraId="56AE6FCF" w14:textId="77777777" w:rsidR="00F34A36" w:rsidRDefault="00F34A36">
      <w:pPr>
        <w:pStyle w:val="BodyText"/>
        <w:ind w:left="0"/>
      </w:pPr>
    </w:p>
    <w:p w14:paraId="56AE6FD0" w14:textId="77777777" w:rsidR="00F34A36" w:rsidRDefault="00F34A36">
      <w:pPr>
        <w:pStyle w:val="BodyText"/>
        <w:ind w:left="0"/>
      </w:pPr>
    </w:p>
    <w:p w14:paraId="56AE6FD1" w14:textId="77777777" w:rsidR="00F34A36" w:rsidRDefault="00F34A36">
      <w:pPr>
        <w:pStyle w:val="BodyText"/>
        <w:spacing w:before="139"/>
        <w:ind w:left="0"/>
      </w:pPr>
    </w:p>
    <w:p w14:paraId="56AE6FD2" w14:textId="77777777" w:rsidR="00F34A36" w:rsidRDefault="00842BCA">
      <w:pPr>
        <w:spacing w:before="1" w:line="278" w:lineRule="auto"/>
        <w:ind w:left="1425" w:right="5327" w:firstLine="1871"/>
        <w:jc w:val="right"/>
        <w:rPr>
          <w:sz w:val="24"/>
        </w:rPr>
      </w:pPr>
      <w:r>
        <w:rPr>
          <w:color w:val="005496"/>
          <w:sz w:val="24"/>
        </w:rPr>
        <w:t>Top</w:t>
      </w:r>
      <w:r>
        <w:rPr>
          <w:color w:val="005496"/>
          <w:spacing w:val="-17"/>
          <w:sz w:val="24"/>
        </w:rPr>
        <w:t xml:space="preserve"> </w:t>
      </w:r>
      <w:r>
        <w:rPr>
          <w:color w:val="005496"/>
          <w:sz w:val="24"/>
        </w:rPr>
        <w:t>and</w:t>
      </w:r>
      <w:r>
        <w:rPr>
          <w:color w:val="005496"/>
          <w:spacing w:val="-17"/>
          <w:sz w:val="24"/>
        </w:rPr>
        <w:t xml:space="preserve"> </w:t>
      </w:r>
      <w:r>
        <w:rPr>
          <w:color w:val="005496"/>
          <w:sz w:val="24"/>
        </w:rPr>
        <w:t>bottom: PWDA</w:t>
      </w:r>
      <w:r>
        <w:rPr>
          <w:color w:val="005496"/>
          <w:spacing w:val="-17"/>
          <w:sz w:val="24"/>
        </w:rPr>
        <w:t xml:space="preserve"> </w:t>
      </w:r>
      <w:r>
        <w:rPr>
          <w:color w:val="005496"/>
          <w:sz w:val="24"/>
        </w:rPr>
        <w:t>staff</w:t>
      </w:r>
      <w:r>
        <w:rPr>
          <w:color w:val="005496"/>
          <w:spacing w:val="-10"/>
          <w:sz w:val="24"/>
        </w:rPr>
        <w:t xml:space="preserve"> </w:t>
      </w:r>
      <w:r>
        <w:rPr>
          <w:color w:val="005496"/>
          <w:sz w:val="24"/>
        </w:rPr>
        <w:t>at</w:t>
      </w:r>
      <w:r>
        <w:rPr>
          <w:color w:val="005496"/>
          <w:spacing w:val="-8"/>
          <w:sz w:val="24"/>
        </w:rPr>
        <w:t xml:space="preserve"> </w:t>
      </w:r>
      <w:r>
        <w:rPr>
          <w:color w:val="005496"/>
          <w:sz w:val="24"/>
        </w:rPr>
        <w:t>the</w:t>
      </w:r>
      <w:r>
        <w:rPr>
          <w:color w:val="005496"/>
          <w:spacing w:val="-8"/>
          <w:sz w:val="24"/>
        </w:rPr>
        <w:t xml:space="preserve"> </w:t>
      </w:r>
      <w:r>
        <w:rPr>
          <w:color w:val="005496"/>
          <w:sz w:val="24"/>
        </w:rPr>
        <w:t>2025</w:t>
      </w:r>
      <w:r>
        <w:rPr>
          <w:color w:val="005496"/>
          <w:spacing w:val="-8"/>
          <w:sz w:val="24"/>
        </w:rPr>
        <w:t xml:space="preserve"> </w:t>
      </w:r>
      <w:r>
        <w:rPr>
          <w:i/>
          <w:color w:val="005496"/>
          <w:sz w:val="24"/>
        </w:rPr>
        <w:t>Live</w:t>
      </w:r>
      <w:r>
        <w:rPr>
          <w:i/>
          <w:color w:val="005496"/>
          <w:spacing w:val="-8"/>
          <w:sz w:val="24"/>
        </w:rPr>
        <w:t xml:space="preserve"> </w:t>
      </w:r>
      <w:r>
        <w:rPr>
          <w:i/>
          <w:color w:val="005496"/>
          <w:sz w:val="24"/>
        </w:rPr>
        <w:t>Well. Work Well</w:t>
      </w:r>
      <w:r>
        <w:rPr>
          <w:color w:val="005496"/>
          <w:sz w:val="24"/>
        </w:rPr>
        <w:t>. All Staff Conference.</w:t>
      </w:r>
    </w:p>
    <w:p w14:paraId="56AE6FD3" w14:textId="77777777" w:rsidR="00F34A36" w:rsidRDefault="00F34A36">
      <w:pPr>
        <w:spacing w:line="278" w:lineRule="auto"/>
        <w:jc w:val="right"/>
        <w:rPr>
          <w:sz w:val="24"/>
        </w:rPr>
        <w:sectPr w:rsidR="00F34A36">
          <w:pgSz w:w="11910" w:h="16840"/>
          <w:pgMar w:top="1600" w:right="850" w:bottom="720" w:left="708" w:header="0" w:footer="531" w:gutter="0"/>
          <w:cols w:space="720"/>
        </w:sectPr>
      </w:pPr>
    </w:p>
    <w:p w14:paraId="56AE6FD4" w14:textId="77777777" w:rsidR="00F34A36" w:rsidRDefault="00842BCA">
      <w:pPr>
        <w:ind w:left="5402"/>
        <w:rPr>
          <w:sz w:val="20"/>
        </w:rPr>
      </w:pPr>
      <w:r>
        <w:rPr>
          <w:noProof/>
          <w:sz w:val="20"/>
        </w:rPr>
        <w:lastRenderedPageBreak/>
        <mc:AlternateContent>
          <mc:Choice Requires="wpg">
            <w:drawing>
              <wp:inline distT="0" distB="0" distL="0" distR="0" wp14:anchorId="56AE75C0" wp14:editId="56AE75C1">
                <wp:extent cx="393700" cy="282575"/>
                <wp:effectExtent l="0" t="0" r="0" b="0"/>
                <wp:docPr id="205" name="Group 20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393700" cy="282575"/>
                          <a:chOff x="0" y="0"/>
                          <a:chExt cx="393700" cy="282575"/>
                        </a:xfrm>
                      </wpg:grpSpPr>
                      <wps:wsp>
                        <wps:cNvPr id="206" name="Graphic 206"/>
                        <wps:cNvSpPr/>
                        <wps:spPr>
                          <a:xfrm>
                            <a:off x="0" y="0"/>
                            <a:ext cx="393700" cy="282575"/>
                          </a:xfrm>
                          <a:custGeom>
                            <a:avLst/>
                            <a:gdLst/>
                            <a:ahLst/>
                            <a:cxnLst/>
                            <a:rect l="l" t="t" r="r" b="b"/>
                            <a:pathLst>
                              <a:path w="393700" h="282575">
                                <a:moveTo>
                                  <a:pt x="312051" y="0"/>
                                </a:moveTo>
                                <a:lnTo>
                                  <a:pt x="267106" y="13539"/>
                                </a:lnTo>
                                <a:lnTo>
                                  <a:pt x="235302" y="53754"/>
                                </a:lnTo>
                                <a:lnTo>
                                  <a:pt x="229031" y="94691"/>
                                </a:lnTo>
                                <a:lnTo>
                                  <a:pt x="230017" y="111815"/>
                                </a:lnTo>
                                <a:lnTo>
                                  <a:pt x="232971" y="129031"/>
                                </a:lnTo>
                                <a:lnTo>
                                  <a:pt x="237893" y="146344"/>
                                </a:lnTo>
                                <a:lnTo>
                                  <a:pt x="244708" y="163574"/>
                                </a:lnTo>
                                <a:lnTo>
                                  <a:pt x="244779" y="163753"/>
                                </a:lnTo>
                                <a:lnTo>
                                  <a:pt x="271225" y="213968"/>
                                </a:lnTo>
                                <a:lnTo>
                                  <a:pt x="301507" y="258452"/>
                                </a:lnTo>
                                <a:lnTo>
                                  <a:pt x="320649" y="282498"/>
                                </a:lnTo>
                                <a:lnTo>
                                  <a:pt x="377901" y="282498"/>
                                </a:lnTo>
                                <a:lnTo>
                                  <a:pt x="373069" y="275133"/>
                                </a:lnTo>
                                <a:lnTo>
                                  <a:pt x="367164" y="265436"/>
                                </a:lnTo>
                                <a:lnTo>
                                  <a:pt x="344265" y="223423"/>
                                </a:lnTo>
                                <a:lnTo>
                                  <a:pt x="329234" y="175399"/>
                                </a:lnTo>
                                <a:lnTo>
                                  <a:pt x="342300" y="170505"/>
                                </a:lnTo>
                                <a:lnTo>
                                  <a:pt x="354291" y="163574"/>
                                </a:lnTo>
                                <a:lnTo>
                                  <a:pt x="383185" y="131121"/>
                                </a:lnTo>
                                <a:lnTo>
                                  <a:pt x="393649" y="88480"/>
                                </a:lnTo>
                                <a:lnTo>
                                  <a:pt x="392131" y="71214"/>
                                </a:lnTo>
                                <a:lnTo>
                                  <a:pt x="369315" y="26390"/>
                                </a:lnTo>
                                <a:lnTo>
                                  <a:pt x="327987" y="1650"/>
                                </a:lnTo>
                                <a:lnTo>
                                  <a:pt x="312051" y="0"/>
                                </a:lnTo>
                                <a:close/>
                              </a:path>
                              <a:path w="393700" h="282575">
                                <a:moveTo>
                                  <a:pt x="83019" y="0"/>
                                </a:moveTo>
                                <a:lnTo>
                                  <a:pt x="38074" y="13539"/>
                                </a:lnTo>
                                <a:lnTo>
                                  <a:pt x="6270" y="53754"/>
                                </a:lnTo>
                                <a:lnTo>
                                  <a:pt x="0" y="94691"/>
                                </a:lnTo>
                                <a:lnTo>
                                  <a:pt x="985" y="111815"/>
                                </a:lnTo>
                                <a:lnTo>
                                  <a:pt x="15677" y="163574"/>
                                </a:lnTo>
                                <a:lnTo>
                                  <a:pt x="32759" y="197718"/>
                                </a:lnTo>
                                <a:lnTo>
                                  <a:pt x="62496" y="244677"/>
                                </a:lnTo>
                                <a:lnTo>
                                  <a:pt x="91617" y="282498"/>
                                </a:lnTo>
                                <a:lnTo>
                                  <a:pt x="148869" y="282498"/>
                                </a:lnTo>
                                <a:lnTo>
                                  <a:pt x="144037" y="275133"/>
                                </a:lnTo>
                                <a:lnTo>
                                  <a:pt x="138133" y="265436"/>
                                </a:lnTo>
                                <a:lnTo>
                                  <a:pt x="115233" y="223423"/>
                                </a:lnTo>
                                <a:lnTo>
                                  <a:pt x="100202" y="175399"/>
                                </a:lnTo>
                                <a:lnTo>
                                  <a:pt x="113268" y="170505"/>
                                </a:lnTo>
                                <a:lnTo>
                                  <a:pt x="125260" y="163574"/>
                                </a:lnTo>
                                <a:lnTo>
                                  <a:pt x="154153" y="131121"/>
                                </a:lnTo>
                                <a:lnTo>
                                  <a:pt x="164617" y="88480"/>
                                </a:lnTo>
                                <a:lnTo>
                                  <a:pt x="163099" y="71214"/>
                                </a:lnTo>
                                <a:lnTo>
                                  <a:pt x="140284" y="26390"/>
                                </a:lnTo>
                                <a:lnTo>
                                  <a:pt x="98955" y="1650"/>
                                </a:lnTo>
                                <a:lnTo>
                                  <a:pt x="83019" y="0"/>
                                </a:lnTo>
                                <a:close/>
                              </a:path>
                            </a:pathLst>
                          </a:custGeom>
                          <a:solidFill>
                            <a:srgbClr val="005496"/>
                          </a:solidFill>
                        </wps:spPr>
                        <wps:bodyPr wrap="square" lIns="0" tIns="0" rIns="0" bIns="0" rtlCol="0">
                          <a:prstTxWarp prst="textNoShape">
                            <a:avLst/>
                          </a:prstTxWarp>
                          <a:noAutofit/>
                        </wps:bodyPr>
                      </wps:wsp>
                    </wpg:wgp>
                  </a:graphicData>
                </a:graphic>
              </wp:inline>
            </w:drawing>
          </mc:Choice>
          <mc:Fallback>
            <w:pict>
              <v:group w14:anchorId="6D506B71" id="Group 205" o:spid="_x0000_s1026" style="width:31pt;height:22.25pt;mso-position-horizontal-relative:char;mso-position-vertical-relative:line"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7d9UGwQAAJwNAAAOAAAAZHJzL2Uyb0RvYy54bWykV9tu4zYQfS/QfxD03phXUTTiLIrdblBg&#10;sV1gU/SZliVbqCyqpHzJ33dIiraxQcQ0fbEp6XA4PHN4NLr/cN532bE2ttX9Ksd3KM/qvtKbtt+u&#10;8j+fPv9S5pkdVb9Rne7rVf5c2/zDw88/3Z+GZU30Tneb2mQQpLfL07DKd+M4LBcLW+3qvbJ3eqh7&#10;eNhos1cjXJrtYmPUCaLvuwVBqFictNkMRle1tXD3U3iYP/j4TVNX4x9NY+sx61Y55Db6X+N/1+53&#10;8XCvllujhl1bTWmod2SxV20Pi15CfVKjyg6mfRFq31ZGW92Md5XeL3TTtFXt9wC7weiH3TwafRj8&#10;XrbL03a40ATU/sDTu8NWX4+PZvg+fDMhexh+0dXfFnhZnIbt8va5u95ewefG7N0k2ER29ow+Xxit&#10;z2NWwU0qqUDAewWPSEm44IHxagdleTGr2v02O2+hlmFRn9olldMA2rFXeuz/o+f7Tg21Z9267X8z&#10;WbuB7FGRZ73ag4YfJ7m4W8CTWx5wjsPpyk50vp+hy07VsjrY8bHWnmp1/GLHINlNHKldHFXnPg4N&#10;CN9JvvOSH/MMJG/yDCS/DgUY1Ojmufq5YXa61mp3KZV7utfH+kl73OgKRjFBHOdZrDVkeoV0/S2U&#10;FAI71gCKKafSrQzwCIr/g49LAIGIB3MqOJsHE4loSEKyQuJ5MEUIi5AGxiX2EpzJg0gRQuOwynzW&#10;opQ0xGYFZYm0GRMIDNERUlAu0mghI1pwOr9LgQnhHk0wlUU5i6YIcxQ4IbxknMyjQeksZAKHmMlE&#10;bCEkCgy+CU1RMcUWHNP5XVKQVMHCLgvOqD+Ar9YS6kGKiRNCGUnEJhJAgW9gW87r1YVzzuZqKRBH&#10;86qinBGQ6RsrT0uKy5A3phiTeX2Dx8bqlCUr/TvtdUokqCMkAoLB8wqkhaRwXFzWpKAyEZkIWU7H&#10;rOAJ7EsTiW5QddrW4cg5Y/rvBlWCtoOeYg6v+RMtERxBX5OkPRVEhGKnzSng0r4kY4nTpoR5ISK1&#10;Sd+gRPDJNqQQeP6wFnCcg0UTxtwic24ncTEZ6RsONmZlGQ922jQwY4hOhpS2AUxL5xRBmEkbwJiT&#10;iE7bAEaITC8inLYBjCkBr/UiStsAJpwUk2mkXwCYMwyuHwSatAHwxVidtA3A6weBwbnQaRvADJEy&#10;mm7KBmQp+WRdKRd4eVJfNQHws0vHAuPbnsjqrt18brvOWYU12/XHzmRH5fp9xJ24g6JvYNA92mXo&#10;0dxorTfP0OSdoKtb5fafgzJ1nnW/99BGQqnGODBxsI4DM3Yftf+u8C5l7Ph0/kuZIRtguMpHaIK/&#10;6thNqmVs3txeLlg3s9e/HkbdtK6z87mFjKYL6GynXhw+AXwDNX2uuG+M22uPun5UPfwLAAD//wMA&#10;UEsDBBQABgAIAAAAIQAXPjQ22wAAAAMBAAAPAAAAZHJzL2Rvd25yZXYueG1sTI9Ba8JAEIXvhf6H&#10;ZQq91U2sSonZiEjbkxSqheJtTMYkmJ0N2TWJ/77TXuzlweMN732TrkbbqJ46Xzs2EE8iUMS5K2ou&#10;DXzt355eQPmAXGDjmAxcycMqu79LMSncwJ/U70KppIR9ggaqENpEa59XZNFPXEss2cl1FoPYrtRF&#10;h4OU20ZPo2ihLdYsCxW2tKkoP+8u1sD7gMP6OX7tt+fT5nrYzz++tzEZ8/gwrpegAo3hdgy/+IIO&#10;mTAd3YULrxoD8kj4U8kWU3FHA7PZHHSW6v/s2Q8AAAD//wMAUEsBAi0AFAAGAAgAAAAhALaDOJL+&#10;AAAA4QEAABMAAAAAAAAAAAAAAAAAAAAAAFtDb250ZW50X1R5cGVzXS54bWxQSwECLQAUAAYACAAA&#10;ACEAOP0h/9YAAACUAQAACwAAAAAAAAAAAAAAAAAvAQAAX3JlbHMvLnJlbHNQSwECLQAUAAYACAAA&#10;ACEA4u3fVBsEAACcDQAADgAAAAAAAAAAAAAAAAAuAgAAZHJzL2Uyb0RvYy54bWxQSwECLQAUAAYA&#10;CAAAACEAFz40NtsAAAADAQAADwAAAAAAAAAAAAAAAAB1BgAAZHJzL2Rvd25yZXYueG1sUEsFBgAA&#10;AAAEAAQA8wAAAH0HAAAAAA==&#10;">
                <v:shape id="Graphic 206" o:spid="_x0000_s1027" style="position:absolute;width:393700;height:282575;visibility:visible;mso-wrap-style:square;v-text-anchor:top" coordsize="393700,2825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dJArwQAAANwAAAAPAAAAZHJzL2Rvd25yZXYueG1sRI9Bi8Iw&#10;FITvgv8hPGFvmmwPulSjyILgddXL3h7Nsy0mL7WJNu6v3wiCx2FmvmFWm+SsuFMfWs8aPmcKBHHl&#10;Tcu1htNxN/0CESKyQeuZNDwowGY9Hq2wNH7gH7ofYi0yhEOJGpoYu1LKUDXkMMx8R5y9s+8dxiz7&#10;Wpoehwx3VhZKzaXDlvNCgx19N1RdDjen4WoVLYzd/qbEf5di2Jvd6Ri1/pik7RJEpBTf4Vd7bzQU&#10;ag7PM/kIyPU/AAAA//8DAFBLAQItABQABgAIAAAAIQDb4fbL7gAAAIUBAAATAAAAAAAAAAAAAAAA&#10;AAAAAABbQ29udGVudF9UeXBlc10ueG1sUEsBAi0AFAAGAAgAAAAhAFr0LFu/AAAAFQEAAAsAAAAA&#10;AAAAAAAAAAAAHwEAAF9yZWxzLy5yZWxzUEsBAi0AFAAGAAgAAAAhAFV0kCvBAAAA3AAAAA8AAAAA&#10;AAAAAAAAAAAABwIAAGRycy9kb3ducmV2LnhtbFBLBQYAAAAAAwADALcAAAD1AgAAAAA=&#10;" path="m312051,l267106,13539,235302,53754r-6271,40937l230017,111815r2954,17216l237893,146344r6815,17230l244779,163753r26446,50215l301507,258452r19142,24046l377901,282498r-4832,-7365l367164,265436,344265,223423,329234,175399r13066,-4894l354291,163574r28894,-32453l393649,88480,392131,71214,369315,26390,327987,1650,312051,xem83019,l38074,13539,6270,53754,,94691r985,17124l15677,163574r17082,34144l62496,244677r29121,37821l148869,282498r-4832,-7365l138133,265436,115233,223423,100202,175399r13066,-4894l125260,163574r28893,-32453l164617,88480,163099,71214,140284,26390,98955,1650,83019,xe" fillcolor="#005496" stroked="f">
                  <v:path arrowok="t"/>
                </v:shape>
                <w10:anchorlock/>
              </v:group>
            </w:pict>
          </mc:Fallback>
        </mc:AlternateContent>
      </w:r>
    </w:p>
    <w:p w14:paraId="56AE6FD5" w14:textId="77777777" w:rsidR="00F34A36" w:rsidRDefault="00842BCA">
      <w:pPr>
        <w:spacing w:before="232" w:line="278" w:lineRule="auto"/>
        <w:ind w:left="5878" w:right="623"/>
        <w:rPr>
          <w:b/>
          <w:sz w:val="30"/>
        </w:rPr>
      </w:pPr>
      <w:r>
        <w:rPr>
          <w:b/>
          <w:noProof/>
          <w:sz w:val="30"/>
        </w:rPr>
        <mc:AlternateContent>
          <mc:Choice Requires="wpg">
            <w:drawing>
              <wp:anchor distT="0" distB="0" distL="0" distR="0" simplePos="0" relativeHeight="487630336" behindDoc="1" locked="0" layoutInCell="1" allowOverlap="1" wp14:anchorId="56AE75C2" wp14:editId="56AE75C3">
                <wp:simplePos x="0" y="0"/>
                <wp:positionH relativeFrom="page">
                  <wp:posOffset>3905248</wp:posOffset>
                </wp:positionH>
                <wp:positionV relativeFrom="paragraph">
                  <wp:posOffset>1677131</wp:posOffset>
                </wp:positionV>
                <wp:extent cx="2356485" cy="816610"/>
                <wp:effectExtent l="0" t="0" r="0" b="0"/>
                <wp:wrapTopAndBottom/>
                <wp:docPr id="207" name="Group 20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356485" cy="816610"/>
                          <a:chOff x="0" y="0"/>
                          <a:chExt cx="2356485" cy="816610"/>
                        </a:xfrm>
                      </wpg:grpSpPr>
                      <wps:wsp>
                        <wps:cNvPr id="208" name="Graphic 208"/>
                        <wps:cNvSpPr/>
                        <wps:spPr>
                          <a:xfrm>
                            <a:off x="12700" y="53740"/>
                            <a:ext cx="2331085" cy="750570"/>
                          </a:xfrm>
                          <a:custGeom>
                            <a:avLst/>
                            <a:gdLst/>
                            <a:ahLst/>
                            <a:cxnLst/>
                            <a:rect l="l" t="t" r="r" b="b"/>
                            <a:pathLst>
                              <a:path w="2331085" h="750570">
                                <a:moveTo>
                                  <a:pt x="0" y="0"/>
                                </a:moveTo>
                                <a:lnTo>
                                  <a:pt x="0" y="305269"/>
                                </a:lnTo>
                                <a:lnTo>
                                  <a:pt x="2614" y="353659"/>
                                </a:lnTo>
                                <a:lnTo>
                                  <a:pt x="10275" y="400555"/>
                                </a:lnTo>
                                <a:lnTo>
                                  <a:pt x="22708" y="445685"/>
                                </a:lnTo>
                                <a:lnTo>
                                  <a:pt x="39642" y="488775"/>
                                </a:lnTo>
                                <a:lnTo>
                                  <a:pt x="60801" y="529551"/>
                                </a:lnTo>
                                <a:lnTo>
                                  <a:pt x="85914" y="567742"/>
                                </a:lnTo>
                                <a:lnTo>
                                  <a:pt x="114706" y="603073"/>
                                </a:lnTo>
                                <a:lnTo>
                                  <a:pt x="146905" y="635270"/>
                                </a:lnTo>
                                <a:lnTo>
                                  <a:pt x="182236" y="664062"/>
                                </a:lnTo>
                                <a:lnTo>
                                  <a:pt x="220426" y="689173"/>
                                </a:lnTo>
                                <a:lnTo>
                                  <a:pt x="261203" y="710332"/>
                                </a:lnTo>
                                <a:lnTo>
                                  <a:pt x="304292" y="727265"/>
                                </a:lnTo>
                                <a:lnTo>
                                  <a:pt x="349421" y="739698"/>
                                </a:lnTo>
                                <a:lnTo>
                                  <a:pt x="396316" y="747358"/>
                                </a:lnTo>
                                <a:lnTo>
                                  <a:pt x="444703" y="749973"/>
                                </a:lnTo>
                                <a:lnTo>
                                  <a:pt x="2330894" y="749973"/>
                                </a:lnTo>
                              </a:path>
                            </a:pathLst>
                          </a:custGeom>
                          <a:ln w="25400">
                            <a:solidFill>
                              <a:srgbClr val="005496"/>
                            </a:solidFill>
                            <a:prstDash val="solid"/>
                          </a:ln>
                        </wps:spPr>
                        <wps:bodyPr wrap="square" lIns="0" tIns="0" rIns="0" bIns="0" rtlCol="0">
                          <a:prstTxWarp prst="textNoShape">
                            <a:avLst/>
                          </a:prstTxWarp>
                          <a:noAutofit/>
                        </wps:bodyPr>
                      </wps:wsp>
                      <wps:wsp>
                        <wps:cNvPr id="209" name="Textbox 209"/>
                        <wps:cNvSpPr txBox="1"/>
                        <wps:spPr>
                          <a:xfrm>
                            <a:off x="0" y="0"/>
                            <a:ext cx="2356485" cy="816610"/>
                          </a:xfrm>
                          <a:prstGeom prst="rect">
                            <a:avLst/>
                          </a:prstGeom>
                        </wps:spPr>
                        <wps:txbx>
                          <w:txbxContent>
                            <w:p w14:paraId="56AE7646" w14:textId="77777777" w:rsidR="00F34A36" w:rsidRDefault="00842BCA">
                              <w:pPr>
                                <w:spacing w:line="278" w:lineRule="auto"/>
                                <w:ind w:left="436" w:right="37"/>
                                <w:rPr>
                                  <w:b/>
                                  <w:sz w:val="30"/>
                                </w:rPr>
                              </w:pPr>
                              <w:r>
                                <w:rPr>
                                  <w:b/>
                                  <w:color w:val="005496"/>
                                  <w:sz w:val="30"/>
                                </w:rPr>
                                <w:t>supported</w:t>
                              </w:r>
                              <w:r>
                                <w:rPr>
                                  <w:b/>
                                  <w:color w:val="005496"/>
                                  <w:spacing w:val="-13"/>
                                  <w:sz w:val="30"/>
                                </w:rPr>
                                <w:t xml:space="preserve"> </w:t>
                              </w:r>
                              <w:r>
                                <w:rPr>
                                  <w:b/>
                                  <w:color w:val="005496"/>
                                  <w:sz w:val="30"/>
                                </w:rPr>
                                <w:t>to</w:t>
                              </w:r>
                              <w:r>
                                <w:rPr>
                                  <w:b/>
                                  <w:color w:val="005496"/>
                                  <w:spacing w:val="-13"/>
                                  <w:sz w:val="30"/>
                                </w:rPr>
                                <w:t xml:space="preserve"> </w:t>
                              </w:r>
                              <w:r>
                                <w:rPr>
                                  <w:b/>
                                  <w:color w:val="005496"/>
                                  <w:sz w:val="30"/>
                                </w:rPr>
                                <w:t>reach</w:t>
                              </w:r>
                              <w:r>
                                <w:rPr>
                                  <w:b/>
                                  <w:color w:val="005496"/>
                                  <w:spacing w:val="-13"/>
                                  <w:sz w:val="30"/>
                                </w:rPr>
                                <w:t xml:space="preserve"> </w:t>
                              </w:r>
                              <w:r>
                                <w:rPr>
                                  <w:b/>
                                  <w:color w:val="005496"/>
                                  <w:sz w:val="30"/>
                                </w:rPr>
                                <w:t>my potential and develop.</w:t>
                              </w:r>
                            </w:p>
                          </w:txbxContent>
                        </wps:txbx>
                        <wps:bodyPr wrap="square" lIns="0" tIns="0" rIns="0" bIns="0" rtlCol="0">
                          <a:noAutofit/>
                        </wps:bodyPr>
                      </wps:wsp>
                    </wpg:wgp>
                  </a:graphicData>
                </a:graphic>
              </wp:anchor>
            </w:drawing>
          </mc:Choice>
          <mc:Fallback>
            <w:pict>
              <v:group w14:anchorId="56AE75C2" id="Group 207" o:spid="_x0000_s1081" style="position:absolute;left:0;text-align:left;margin-left:307.5pt;margin-top:132.05pt;width:185.55pt;height:64.3pt;z-index:-15686144;mso-wrap-distance-left:0;mso-wrap-distance-right:0;mso-position-horizontal-relative:page;mso-position-vertical-relative:text" coordsize="23564,81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ZrsnwMAACYKAAAOAAAAZHJzL2Uyb0RvYy54bWy8VtuO2zYQfS/QfyD03hVFitQF6w3abLMo&#10;ECQBskWfaV0soZLIkrSl/fsOKcne2o1SJEBfbF4OhzNnZg51/2bqO3SqtGnlsAuiOxygaihk2Q6H&#10;XfD787uf0gAZK4ZSdHKodsFLZYI3Dz/+cD+qvCKykV1ZaQRGBpOPahc01qo8DE3RVL0wd1JVA2zW&#10;UvfCwlQfwlKLEaz3XUgw5uEodam0LCpjYPVx3gwevP26rgr7sa5NZVG3C8A363+1/9273/DhXuQH&#10;LVTTFosb4hu86EU7wKVnU4/CCnTU7Y2pvi20NLK2d4XsQ1nXbVH5GCCaCF9F86TlUflYDvl4UGea&#10;gNornr7ZbPHh9KTVZ/VJz97D8L0s/jTASziqQ/56380PF/BU694dgiDQ5Bl9OTNaTRYVsEgo43HK&#10;AlTAXhpxHi2UFw3k5eZY0fy6fTAU+Xytd+7szKigesyFIPN9BH1uhKo878YR8EmjtoRYMNTyIHqo&#10;4qelYNwSMOWuB5xjcZmZhdArjiKSYKhC4ILRJF6ouHBFI7xylTDMEg84hyzy4mjsUyU96+L03ti5&#10;est1JJp1VEzDOtTQA676O1/9NkBQ/TpAUP37ufqVsO6cS6UbotGlbXGl2QWLJ267l6fqWXqgvcod&#10;eHnZ7YZbFMWM8MzdCNAVsP4rb47wKPbkUEY528ZGmCRQVsBkjDFjbNsw0A65c+CYcaB4ywua8ZjM&#10;4DRN4JItMMcpjjyYkYyxaBOcsmwJkPEkgUu2LEdRnGDuTXNMcUK30THP8MwHpwzC3UanhNDFNo8x&#10;3/aEEByTBZ1m0Vc8gSQSTL3fSYQp3bZNwXQ2s52QhPBttmmcxWSmO4E0Zb75vlhOgKDR7HcSJ5Rt&#10;o+MY+F78jrPsa1FSitNsrtbkFg4+uVbytX5uL1h83cDd4DuNQf36l8PIri3ftV3n+svow/5tp9FJ&#10;uHcLszjjS0b/AVPa2Edhmhnnt86J9wJu8lmJnELtZfkCUjaCdu0C89dR6CpA3W8DiKV7GdeBXgf7&#10;daBt91b699O3Ptz5PP0htELu+l1gQcA+yFUzRb4qkyPhjHUnB/nz0cq6dbIF+r16tExAv2cl/R+E&#10;PFuF/Bl838sJEezl5pWQIzv9IuEF8y3t1r8g6bOc30j5vz57wMj6IDhmnJQvHDqR9lVwRd6s9p6s&#10;SyLttJ/8ixR5Ubgw+d25/Q8Z8g8vfIz42l4+nNzXzuu5z+jl8+7hbwAAAP//AwBQSwMEFAAGAAgA&#10;AAAhAJErezDjAAAACwEAAA8AAABkcnMvZG93bnJldi54bWxMj0FLw0AQhe+C/2EZwZvdbGpjGzMp&#10;painItgK4m2bTJPQ7GzIbpP037ue9PaG93jzvWw9mVYM1LvGMoKaRSCIC1s2XCF8Hl4fliCc11zq&#10;1jIhXMnBOr+9yXRa2pE/aNj7SoQSdqlGqL3vUildUZPRbmY74uCdbG+0D2dfybLXYyg3rYyjKJFG&#10;Nxw+1LqjbU3FeX8xCG+jHjdz9TLszqft9fuweP/aKUK8v5s2zyA8Tf4vDL/4AR3ywHS0Fy6daBES&#10;tQhbPEKcPCoQIbFaJkEcEear+Alknsn/G/IfAAAA//8DAFBLAQItABQABgAIAAAAIQC2gziS/gAA&#10;AOEBAAATAAAAAAAAAAAAAAAAAAAAAABbQ29udGVudF9UeXBlc10ueG1sUEsBAi0AFAAGAAgAAAAh&#10;ADj9If/WAAAAlAEAAAsAAAAAAAAAAAAAAAAALwEAAF9yZWxzLy5yZWxzUEsBAi0AFAAGAAgAAAAh&#10;AMdBmuyfAwAAJgoAAA4AAAAAAAAAAAAAAAAALgIAAGRycy9lMm9Eb2MueG1sUEsBAi0AFAAGAAgA&#10;AAAhAJErezDjAAAACwEAAA8AAAAAAAAAAAAAAAAA+QUAAGRycy9kb3ducmV2LnhtbFBLBQYAAAAA&#10;BAAEAPMAAAAJBwAAAAA=&#10;">
                <v:shape id="Graphic 208" o:spid="_x0000_s1082" style="position:absolute;left:127;top:537;width:23310;height:7506;visibility:visible;mso-wrap-style:square;v-text-anchor:top" coordsize="2331085,750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40DwQAAANwAAAAPAAAAZHJzL2Rvd25yZXYueG1sRE9Ni8Iw&#10;EL0L/ocwC3sRTSviLtUo4iIUUWFdvY/N2JZtJrWJWv+9OQgeH+97Om9NJW7UuNKygngQgSDOrC45&#10;V3D4W/W/QTiPrLGyTAoe5GA+63ammGh751+67X0uQgi7BBUU3teJlC4ryKAb2Jo4cGfbGPQBNrnU&#10;Dd5DuKnkMIrG0mDJoaHAmpYFZf/7q1EwLrccr7/SU7q7PFb2+GN78Wak1OdHu5iA8NT6t/jlTrWC&#10;YRTWhjPhCMjZEwAA//8DAFBLAQItABQABgAIAAAAIQDb4fbL7gAAAIUBAAATAAAAAAAAAAAAAAAA&#10;AAAAAABbQ29udGVudF9UeXBlc10ueG1sUEsBAi0AFAAGAAgAAAAhAFr0LFu/AAAAFQEAAAsAAAAA&#10;AAAAAAAAAAAAHwEAAF9yZWxzLy5yZWxzUEsBAi0AFAAGAAgAAAAhAFKXjQPBAAAA3AAAAA8AAAAA&#10;AAAAAAAAAAAABwIAAGRycy9kb3ducmV2LnhtbFBLBQYAAAAAAwADALcAAAD1AgAAAAA=&#10;" path="m,l,305269r2614,48390l10275,400555r12433,45130l39642,488775r21159,40776l85914,567742r28792,35331l146905,635270r35331,28792l220426,689173r40777,21159l304292,727265r45129,12433l396316,747358r48387,2615l2330894,749973e" filled="f" strokecolor="#005496" strokeweight="2pt">
                  <v:path arrowok="t"/>
                </v:shape>
                <v:shape id="Textbox 209" o:spid="_x0000_s1083" type="#_x0000_t202" style="position:absolute;width:23564;height:8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ZkOxQAAANwAAAAPAAAAZHJzL2Rvd25yZXYueG1sRI9Ba8JA&#10;FITvBf/D8gq91d16kBrdiBSFQqEY48Hja/YlWcy+jdmtpv/eLRR6HGbmG2a1Hl0nrjQE61nDy1SB&#10;IK68sdxoOJa751cQISIb7DyThh8KsM4nDyvMjL9xQddDbESCcMhQQxtjn0kZqpYchqnviZNX+8Fh&#10;THJopBnwluCukzOl5tKh5bTQYk9vLVXnw7fTsDlxsbWXz699URe2LBeKP+ZnrZ8ex80SRKQx/of/&#10;2u9Gw0wt4PdMOgIyvwMAAP//AwBQSwECLQAUAAYACAAAACEA2+H2y+4AAACFAQAAEwAAAAAAAAAA&#10;AAAAAAAAAAAAW0NvbnRlbnRfVHlwZXNdLnhtbFBLAQItABQABgAIAAAAIQBa9CxbvwAAABUBAAAL&#10;AAAAAAAAAAAAAAAAAB8BAABfcmVscy8ucmVsc1BLAQItABQABgAIAAAAIQArwZkOxQAAANwAAAAP&#10;AAAAAAAAAAAAAAAAAAcCAABkcnMvZG93bnJldi54bWxQSwUGAAAAAAMAAwC3AAAA+QIAAAAA&#10;" filled="f" stroked="f">
                  <v:textbox inset="0,0,0,0">
                    <w:txbxContent>
                      <w:p w14:paraId="56AE7646" w14:textId="77777777" w:rsidR="00F34A36" w:rsidRDefault="00842BCA">
                        <w:pPr>
                          <w:spacing w:line="278" w:lineRule="auto"/>
                          <w:ind w:left="436" w:right="37"/>
                          <w:rPr>
                            <w:b/>
                            <w:sz w:val="30"/>
                          </w:rPr>
                        </w:pPr>
                        <w:r>
                          <w:rPr>
                            <w:b/>
                            <w:color w:val="005496"/>
                            <w:sz w:val="30"/>
                          </w:rPr>
                          <w:t>supported</w:t>
                        </w:r>
                        <w:r>
                          <w:rPr>
                            <w:b/>
                            <w:color w:val="005496"/>
                            <w:spacing w:val="-13"/>
                            <w:sz w:val="30"/>
                          </w:rPr>
                          <w:t xml:space="preserve"> </w:t>
                        </w:r>
                        <w:r>
                          <w:rPr>
                            <w:b/>
                            <w:color w:val="005496"/>
                            <w:sz w:val="30"/>
                          </w:rPr>
                          <w:t>to</w:t>
                        </w:r>
                        <w:r>
                          <w:rPr>
                            <w:b/>
                            <w:color w:val="005496"/>
                            <w:spacing w:val="-13"/>
                            <w:sz w:val="30"/>
                          </w:rPr>
                          <w:t xml:space="preserve"> </w:t>
                        </w:r>
                        <w:r>
                          <w:rPr>
                            <w:b/>
                            <w:color w:val="005496"/>
                            <w:sz w:val="30"/>
                          </w:rPr>
                          <w:t>reach</w:t>
                        </w:r>
                        <w:r>
                          <w:rPr>
                            <w:b/>
                            <w:color w:val="005496"/>
                            <w:spacing w:val="-13"/>
                            <w:sz w:val="30"/>
                          </w:rPr>
                          <w:t xml:space="preserve"> </w:t>
                        </w:r>
                        <w:r>
                          <w:rPr>
                            <w:b/>
                            <w:color w:val="005496"/>
                            <w:sz w:val="30"/>
                          </w:rPr>
                          <w:t>my potential and develop.</w:t>
                        </w:r>
                      </w:p>
                    </w:txbxContent>
                  </v:textbox>
                </v:shape>
                <w10:wrap type="topAndBottom" anchorx="page"/>
              </v:group>
            </w:pict>
          </mc:Fallback>
        </mc:AlternateContent>
      </w:r>
      <w:r>
        <w:rPr>
          <w:b/>
          <w:noProof/>
          <w:sz w:val="30"/>
        </w:rPr>
        <mc:AlternateContent>
          <mc:Choice Requires="wps">
            <w:drawing>
              <wp:anchor distT="0" distB="0" distL="0" distR="0" simplePos="0" relativeHeight="487630848" behindDoc="1" locked="0" layoutInCell="1" allowOverlap="1" wp14:anchorId="56AE75C4" wp14:editId="56AE75C5">
                <wp:simplePos x="0" y="0"/>
                <wp:positionH relativeFrom="page">
                  <wp:posOffset>6575202</wp:posOffset>
                </wp:positionH>
                <wp:positionV relativeFrom="paragraph">
                  <wp:posOffset>2236445</wp:posOffset>
                </wp:positionV>
                <wp:extent cx="393700" cy="282575"/>
                <wp:effectExtent l="0" t="0" r="0" b="0"/>
                <wp:wrapTopAndBottom/>
                <wp:docPr id="210" name="Graphic 21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93700" cy="282575"/>
                        </a:xfrm>
                        <a:custGeom>
                          <a:avLst/>
                          <a:gdLst/>
                          <a:ahLst/>
                          <a:cxnLst/>
                          <a:rect l="l" t="t" r="r" b="b"/>
                          <a:pathLst>
                            <a:path w="393700" h="282575">
                              <a:moveTo>
                                <a:pt x="81584" y="0"/>
                              </a:moveTo>
                              <a:lnTo>
                                <a:pt x="37032" y="14846"/>
                              </a:lnTo>
                              <a:lnTo>
                                <a:pt x="6075" y="55111"/>
                              </a:lnTo>
                              <a:lnTo>
                                <a:pt x="0" y="88480"/>
                              </a:lnTo>
                              <a:lnTo>
                                <a:pt x="1162" y="103574"/>
                              </a:lnTo>
                              <a:lnTo>
                                <a:pt x="18605" y="143586"/>
                              </a:lnTo>
                              <a:lnTo>
                                <a:pt x="51348" y="170505"/>
                              </a:lnTo>
                              <a:lnTo>
                                <a:pt x="64414" y="175399"/>
                              </a:lnTo>
                              <a:lnTo>
                                <a:pt x="60832" y="191601"/>
                              </a:lnTo>
                              <a:lnTo>
                                <a:pt x="41516" y="239039"/>
                              </a:lnTo>
                              <a:lnTo>
                                <a:pt x="20579" y="275133"/>
                              </a:lnTo>
                              <a:lnTo>
                                <a:pt x="15748" y="282498"/>
                              </a:lnTo>
                              <a:lnTo>
                                <a:pt x="72999" y="282498"/>
                              </a:lnTo>
                              <a:lnTo>
                                <a:pt x="102121" y="244677"/>
                              </a:lnTo>
                              <a:lnTo>
                                <a:pt x="131857" y="197718"/>
                              </a:lnTo>
                              <a:lnTo>
                                <a:pt x="155755" y="146344"/>
                              </a:lnTo>
                              <a:lnTo>
                                <a:pt x="164617" y="94691"/>
                              </a:lnTo>
                              <a:lnTo>
                                <a:pt x="163048" y="72813"/>
                              </a:lnTo>
                              <a:lnTo>
                                <a:pt x="139560" y="24066"/>
                              </a:lnTo>
                              <a:lnTo>
                                <a:pt x="97553" y="1504"/>
                              </a:lnTo>
                              <a:lnTo>
                                <a:pt x="81584" y="0"/>
                              </a:lnTo>
                              <a:close/>
                            </a:path>
                            <a:path w="393700" h="282575">
                              <a:moveTo>
                                <a:pt x="310629" y="0"/>
                              </a:moveTo>
                              <a:lnTo>
                                <a:pt x="266064" y="14846"/>
                              </a:lnTo>
                              <a:lnTo>
                                <a:pt x="235107" y="55111"/>
                              </a:lnTo>
                              <a:lnTo>
                                <a:pt x="229031" y="88480"/>
                              </a:lnTo>
                              <a:lnTo>
                                <a:pt x="230194" y="103574"/>
                              </a:lnTo>
                              <a:lnTo>
                                <a:pt x="247637" y="143586"/>
                              </a:lnTo>
                              <a:lnTo>
                                <a:pt x="280380" y="170505"/>
                              </a:lnTo>
                              <a:lnTo>
                                <a:pt x="293446" y="175399"/>
                              </a:lnTo>
                              <a:lnTo>
                                <a:pt x="289864" y="191601"/>
                              </a:lnTo>
                              <a:lnTo>
                                <a:pt x="270548" y="239039"/>
                              </a:lnTo>
                              <a:lnTo>
                                <a:pt x="249611" y="275133"/>
                              </a:lnTo>
                              <a:lnTo>
                                <a:pt x="244779" y="282498"/>
                              </a:lnTo>
                              <a:lnTo>
                                <a:pt x="302031" y="282498"/>
                              </a:lnTo>
                              <a:lnTo>
                                <a:pt x="331152" y="244677"/>
                              </a:lnTo>
                              <a:lnTo>
                                <a:pt x="360889" y="197718"/>
                              </a:lnTo>
                              <a:lnTo>
                                <a:pt x="384787" y="146344"/>
                              </a:lnTo>
                              <a:lnTo>
                                <a:pt x="393649" y="94691"/>
                              </a:lnTo>
                              <a:lnTo>
                                <a:pt x="392080" y="72813"/>
                              </a:lnTo>
                              <a:lnTo>
                                <a:pt x="368592" y="24066"/>
                              </a:lnTo>
                              <a:lnTo>
                                <a:pt x="326590" y="1504"/>
                              </a:lnTo>
                              <a:lnTo>
                                <a:pt x="310629" y="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43985B5B" id="Graphic 210" o:spid="_x0000_s1026" style="position:absolute;margin-left:517.75pt;margin-top:176.1pt;width:31pt;height:22.25pt;z-index:-15685632;visibility:visible;mso-wrap-style:square;mso-wrap-distance-left:0;mso-wrap-distance-top:0;mso-wrap-distance-right:0;mso-wrap-distance-bottom:0;mso-position-horizontal:absolute;mso-position-horizontal-relative:page;mso-position-vertical:absolute;mso-position-vertical-relative:text;v-text-anchor:top" coordsize="393700,2825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r45imwMAAHsLAAAOAAAAZHJzL2Uyb0RvYy54bWysVtuO2zYQfS+QfxD0njXvIo31BkWCBAWC&#10;NEC2yDMtS2uhsqiQXNv79x2SoneRNJJT9EUaiUfDM5dDze2b86Evjo11nRk2Jb5BZdEMtdl1w8Om&#10;/Ov+/WtZFs7rYad7MzSb8qlx5Zu7V7/dnsZ1Q8ze9LvGFuBkcOvTuCn33o/r1crV++ag3Y0ZmwEW&#10;W2MP2sOjfVjtrD6B90O/IgiJ1cnY3WhN3TgHb9+lxfIu+m/bpvZ/tq1rfNFvSuDm49XG6zZcV3e3&#10;ev1g9bjv6omG/g8sDrobYNOLq3fa6+LRdj+4OnS1Nc60/qY2h5Vp265uYgwQDUbfRfNlr8cmxgLJ&#10;ceMlTe7/c1t/On4ZP9tA3Y0fTf23g4ysTqNbX1bCg5sw59YeAhaIF+eYxadLFpuzL2p4SRWtEOS6&#10;hiUiCa94yPJKr/PH9aPzHxoTHenjR+dTEXbZ0vts1echmxZKGYrYxyL6soAi2rKAIm5TEUftw3eB&#10;XTCL0zOT/YVIWD2YY3NvIs6HICTmkpVFDgSIPiP64SUS4qIkIjGTTExhZUy+j9GrQBB3cMo5xngW&#10;CrkCnJRMxn4EAtlVvieXGItpd0R5xWZ9YilQ2h8zyuU8V44pA50CCVwhDt+leuXd830KjDGc0oUr&#10;TpWaByOZM6awQPN5YJhjEWkQqhCd90wQr1QCV8CfztLAkK4UIDQkU3IWXBEFUYVsXAHGiGCCE5ox&#10;UVWzrjHFklcRjVVV4XkimIN2chEFZQsVF0zg5FsxoeZTjQVFU0YqIvFC9qjiIjUpYUjM95ICyjRF&#10;yNE84x+Flzut7o1rUhMGLf+6pilGgqQiZk39TNRECCSmhl5UNaEco5TkZV0TAl2cemNZ3IQirCYa&#10;y/ImrBJ0aqRlfROJKJwtVwqcKGi1pMMrFE6kkjl9yxIncL5kJV6hcaYEnJ1RissiJ4xV+UhYVjlF&#10;JBfnCplTijFPhy9ssyRzKpCUqfuukDmVrJK5losyh7+rYMn3ssypImgq/LLMqZBc5RiXZE6J4Gpq&#10;qSWd/4sYfyp0+PldfuRgvxwVnOm73fuu78Nx4OzD9m1vi6MOgx00lcrH0gtYnGPS6BKGmK3ZPX22&#10;xQmmvU3pvj1q25RF/8cA4xRE4rNhs7HNhvX9WxMHyHgSWefvz1+1HYsRzE3pYfL5ZPKwptd5pgmx&#10;XLDhy8H8/uhN24WBJ3JLjKYHmPDimDRNo2GEfPkcUc8z890/AAAA//8DAFBLAwQUAAYACAAAACEA&#10;+AX4YN8AAAANAQAADwAAAGRycy9kb3ducmV2LnhtbEyPwU7DMBBE70j8g7VI3KhNqjY0xKkqpEpc&#10;aXvpzY2XJKq9DrHbBL6e7QmOM/s0O1OuJ+/EFYfYBdLwPFMgkOpgO2o0HPbbpxcQMRmyxgVCDd8Y&#10;YV3d35WmsGGkD7zuUiM4hGJhNLQp9YWUsW7RmzgLPRLfPsPgTWI5NNIOZuRw72Sm1FJ60xF/aE2P&#10;by3W593Fa/hyCnPrNsdpop9zNr7b7WGftH58mDavIBJO6Q+GW32uDhV3OoUL2SgcazVfLJjVMF9k&#10;GYgbolY5Wye2VsscZFXK/yuqXwAAAP//AwBQSwECLQAUAAYACAAAACEAtoM4kv4AAADhAQAAEwAA&#10;AAAAAAAAAAAAAAAAAAAAW0NvbnRlbnRfVHlwZXNdLnhtbFBLAQItABQABgAIAAAAIQA4/SH/1gAA&#10;AJQBAAALAAAAAAAAAAAAAAAAAC8BAABfcmVscy8ucmVsc1BLAQItABQABgAIAAAAIQAxr45imwMA&#10;AHsLAAAOAAAAAAAAAAAAAAAAAC4CAABkcnMvZTJvRG9jLnhtbFBLAQItABQABgAIAAAAIQD4Bfhg&#10;3wAAAA0BAAAPAAAAAAAAAAAAAAAAAPUFAABkcnMvZG93bnJldi54bWxQSwUGAAAAAAQABADzAAAA&#10;AQcAAAAA&#10;" path="m81584,l37032,14846,6075,55111,,88480r1162,15094l18605,143586r32743,26919l64414,175399r-3582,16202l41516,239039,20579,275133r-4831,7365l72999,282498r29122,-37821l131857,197718r23898,-51374l164617,94691,163048,72813,139560,24066,97553,1504,81584,xem310629,l266064,14846,235107,55111r-6076,33369l230194,103574r17443,40012l280380,170505r13066,4894l289864,191601r-19316,47438l249611,275133r-4832,7365l302031,282498r29121,-37821l360889,197718r23898,-51374l393649,94691,392080,72813,368592,24066,326590,1504,310629,xe" fillcolor="#005496" stroked="f">
                <v:path arrowok="t"/>
                <w10:wrap type="topAndBottom" anchorx="page"/>
              </v:shape>
            </w:pict>
          </mc:Fallback>
        </mc:AlternateContent>
      </w:r>
      <w:r>
        <w:rPr>
          <w:b/>
          <w:noProof/>
          <w:sz w:val="30"/>
        </w:rPr>
        <mc:AlternateContent>
          <mc:Choice Requires="wpg">
            <w:drawing>
              <wp:anchor distT="0" distB="0" distL="0" distR="0" simplePos="0" relativeHeight="15772672" behindDoc="0" locked="0" layoutInCell="1" allowOverlap="1" wp14:anchorId="56AE75C6" wp14:editId="56AE75C7">
                <wp:simplePos x="0" y="0"/>
                <wp:positionH relativeFrom="page">
                  <wp:posOffset>647997</wp:posOffset>
                </wp:positionH>
                <wp:positionV relativeFrom="paragraph">
                  <wp:posOffset>-248925</wp:posOffset>
                </wp:positionV>
                <wp:extent cx="2975610" cy="7585075"/>
                <wp:effectExtent l="0" t="0" r="0" b="0"/>
                <wp:wrapNone/>
                <wp:docPr id="211" name="Group 21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975610" cy="7585075"/>
                          <a:chOff x="0" y="0"/>
                          <a:chExt cx="2975610" cy="7585075"/>
                        </a:xfrm>
                      </wpg:grpSpPr>
                      <wps:wsp>
                        <wps:cNvPr id="212" name="Graphic 212"/>
                        <wps:cNvSpPr/>
                        <wps:spPr>
                          <a:xfrm>
                            <a:off x="0" y="0"/>
                            <a:ext cx="2975610" cy="7585075"/>
                          </a:xfrm>
                          <a:custGeom>
                            <a:avLst/>
                            <a:gdLst/>
                            <a:ahLst/>
                            <a:cxnLst/>
                            <a:rect l="l" t="t" r="r" b="b"/>
                            <a:pathLst>
                              <a:path w="2975610" h="7585075">
                                <a:moveTo>
                                  <a:pt x="2543301" y="0"/>
                                </a:moveTo>
                                <a:lnTo>
                                  <a:pt x="0" y="0"/>
                                </a:lnTo>
                                <a:lnTo>
                                  <a:pt x="0" y="7152487"/>
                                </a:lnTo>
                                <a:lnTo>
                                  <a:pt x="2535" y="7199557"/>
                                </a:lnTo>
                                <a:lnTo>
                                  <a:pt x="9964" y="7245159"/>
                                </a:lnTo>
                                <a:lnTo>
                                  <a:pt x="22024" y="7289030"/>
                                </a:lnTo>
                                <a:lnTo>
                                  <a:pt x="38451" y="7330905"/>
                                </a:lnTo>
                                <a:lnTo>
                                  <a:pt x="58982" y="7370521"/>
                                </a:lnTo>
                                <a:lnTo>
                                  <a:pt x="83353" y="7407615"/>
                                </a:lnTo>
                                <a:lnTo>
                                  <a:pt x="111300" y="7441924"/>
                                </a:lnTo>
                                <a:lnTo>
                                  <a:pt x="142561" y="7473183"/>
                                </a:lnTo>
                                <a:lnTo>
                                  <a:pt x="176870" y="7501129"/>
                                </a:lnTo>
                                <a:lnTo>
                                  <a:pt x="213965" y="7525498"/>
                                </a:lnTo>
                                <a:lnTo>
                                  <a:pt x="253583" y="7546028"/>
                                </a:lnTo>
                                <a:lnTo>
                                  <a:pt x="295459" y="7562454"/>
                                </a:lnTo>
                                <a:lnTo>
                                  <a:pt x="339330" y="7574514"/>
                                </a:lnTo>
                                <a:lnTo>
                                  <a:pt x="384932" y="7581943"/>
                                </a:lnTo>
                                <a:lnTo>
                                  <a:pt x="432003" y="7584478"/>
                                </a:lnTo>
                                <a:lnTo>
                                  <a:pt x="2975305" y="7584478"/>
                                </a:lnTo>
                                <a:lnTo>
                                  <a:pt x="2975305" y="432003"/>
                                </a:lnTo>
                                <a:lnTo>
                                  <a:pt x="2972770" y="384930"/>
                                </a:lnTo>
                                <a:lnTo>
                                  <a:pt x="2965340" y="339326"/>
                                </a:lnTo>
                                <a:lnTo>
                                  <a:pt x="2953280" y="295454"/>
                                </a:lnTo>
                                <a:lnTo>
                                  <a:pt x="2936853" y="253577"/>
                                </a:lnTo>
                                <a:lnTo>
                                  <a:pt x="2916322" y="213960"/>
                                </a:lnTo>
                                <a:lnTo>
                                  <a:pt x="2891951" y="176865"/>
                                </a:lnTo>
                                <a:lnTo>
                                  <a:pt x="2864004" y="142555"/>
                                </a:lnTo>
                                <a:lnTo>
                                  <a:pt x="2832744" y="111296"/>
                                </a:lnTo>
                                <a:lnTo>
                                  <a:pt x="2798434" y="83349"/>
                                </a:lnTo>
                                <a:lnTo>
                                  <a:pt x="2761339" y="58979"/>
                                </a:lnTo>
                                <a:lnTo>
                                  <a:pt x="2721721" y="38449"/>
                                </a:lnTo>
                                <a:lnTo>
                                  <a:pt x="2679845" y="22023"/>
                                </a:lnTo>
                                <a:lnTo>
                                  <a:pt x="2635974" y="9963"/>
                                </a:lnTo>
                                <a:lnTo>
                                  <a:pt x="2590372" y="2534"/>
                                </a:lnTo>
                                <a:lnTo>
                                  <a:pt x="2543301" y="0"/>
                                </a:lnTo>
                                <a:close/>
                              </a:path>
                            </a:pathLst>
                          </a:custGeom>
                          <a:solidFill>
                            <a:srgbClr val="EDF7EF"/>
                          </a:solidFill>
                        </wps:spPr>
                        <wps:bodyPr wrap="square" lIns="0" tIns="0" rIns="0" bIns="0" rtlCol="0">
                          <a:prstTxWarp prst="textNoShape">
                            <a:avLst/>
                          </a:prstTxWarp>
                          <a:noAutofit/>
                        </wps:bodyPr>
                      </wps:wsp>
                      <wps:wsp>
                        <wps:cNvPr id="213" name="Textbox 213"/>
                        <wps:cNvSpPr txBox="1"/>
                        <wps:spPr>
                          <a:xfrm>
                            <a:off x="0" y="0"/>
                            <a:ext cx="2975610" cy="7585075"/>
                          </a:xfrm>
                          <a:prstGeom prst="rect">
                            <a:avLst/>
                          </a:prstGeom>
                        </wps:spPr>
                        <wps:txbx>
                          <w:txbxContent>
                            <w:p w14:paraId="56AE7647" w14:textId="77777777" w:rsidR="00F34A36" w:rsidRDefault="00F34A36">
                              <w:pPr>
                                <w:spacing w:before="131"/>
                                <w:rPr>
                                  <w:sz w:val="32"/>
                                </w:rPr>
                              </w:pPr>
                            </w:p>
                            <w:p w14:paraId="56AE7648" w14:textId="77777777" w:rsidR="00F34A36" w:rsidRDefault="00842BCA">
                              <w:pPr>
                                <w:ind w:left="566"/>
                                <w:rPr>
                                  <w:b/>
                                  <w:sz w:val="32"/>
                                </w:rPr>
                              </w:pPr>
                              <w:r>
                                <w:rPr>
                                  <w:b/>
                                  <w:color w:val="00884F"/>
                                  <w:sz w:val="32"/>
                                </w:rPr>
                                <w:t>Employee</w:t>
                              </w:r>
                              <w:r>
                                <w:rPr>
                                  <w:b/>
                                  <w:color w:val="00884F"/>
                                  <w:spacing w:val="-7"/>
                                  <w:sz w:val="32"/>
                                </w:rPr>
                                <w:t xml:space="preserve"> </w:t>
                              </w:r>
                              <w:r>
                                <w:rPr>
                                  <w:b/>
                                  <w:color w:val="00884F"/>
                                  <w:spacing w:val="-2"/>
                                  <w:sz w:val="32"/>
                                </w:rPr>
                                <w:t>Profile</w:t>
                              </w:r>
                            </w:p>
                            <w:p w14:paraId="56AE7649" w14:textId="77777777" w:rsidR="00F34A36" w:rsidRDefault="00842BCA">
                              <w:pPr>
                                <w:spacing w:before="220" w:line="283" w:lineRule="auto"/>
                                <w:ind w:left="566" w:right="732"/>
                                <w:rPr>
                                  <w:b/>
                                  <w:sz w:val="28"/>
                                </w:rPr>
                              </w:pPr>
                              <w:r>
                                <w:rPr>
                                  <w:b/>
                                  <w:sz w:val="28"/>
                                </w:rPr>
                                <w:t xml:space="preserve">Kit Walsh, Project </w:t>
                              </w:r>
                              <w:r>
                                <w:rPr>
                                  <w:b/>
                                  <w:spacing w:val="-2"/>
                                  <w:sz w:val="28"/>
                                </w:rPr>
                                <w:t>Manager</w:t>
                              </w:r>
                            </w:p>
                            <w:p w14:paraId="56AE764A" w14:textId="77777777" w:rsidR="00F34A36" w:rsidRDefault="00842BCA">
                              <w:pPr>
                                <w:spacing w:before="245" w:line="312" w:lineRule="auto"/>
                                <w:ind w:left="566" w:right="732"/>
                                <w:rPr>
                                  <w:sz w:val="24"/>
                                </w:rPr>
                              </w:pPr>
                              <w:r>
                                <w:rPr>
                                  <w:sz w:val="24"/>
                                </w:rPr>
                                <w:t>Kit</w:t>
                              </w:r>
                              <w:r>
                                <w:rPr>
                                  <w:spacing w:val="-1"/>
                                  <w:sz w:val="24"/>
                                </w:rPr>
                                <w:t xml:space="preserve"> </w:t>
                              </w:r>
                              <w:r>
                                <w:rPr>
                                  <w:sz w:val="24"/>
                                </w:rPr>
                                <w:t>Walsh</w:t>
                              </w:r>
                              <w:r>
                                <w:rPr>
                                  <w:spacing w:val="-1"/>
                                  <w:sz w:val="24"/>
                                </w:rPr>
                                <w:t xml:space="preserve"> </w:t>
                              </w:r>
                              <w:r>
                                <w:rPr>
                                  <w:sz w:val="24"/>
                                </w:rPr>
                                <w:t>joined</w:t>
                              </w:r>
                              <w:r>
                                <w:rPr>
                                  <w:spacing w:val="-1"/>
                                  <w:sz w:val="24"/>
                                </w:rPr>
                                <w:t xml:space="preserve"> </w:t>
                              </w:r>
                              <w:r>
                                <w:rPr>
                                  <w:sz w:val="24"/>
                                </w:rPr>
                                <w:t>PWDA</w:t>
                              </w:r>
                              <w:r>
                                <w:rPr>
                                  <w:spacing w:val="-14"/>
                                  <w:sz w:val="24"/>
                                </w:rPr>
                                <w:t xml:space="preserve"> </w:t>
                              </w:r>
                              <w:r>
                                <w:rPr>
                                  <w:sz w:val="24"/>
                                </w:rPr>
                                <w:t>in</w:t>
                              </w:r>
                              <w:r>
                                <w:rPr>
                                  <w:spacing w:val="-1"/>
                                  <w:sz w:val="24"/>
                                </w:rPr>
                                <w:t xml:space="preserve"> </w:t>
                              </w:r>
                              <w:r>
                                <w:rPr>
                                  <w:sz w:val="24"/>
                                </w:rPr>
                                <w:t>2024 and brings both professional expertise and lived experience to their work. Kit is a person with autism, ADHD, a learning disability and chronic health conditions.</w:t>
                              </w:r>
                              <w:r>
                                <w:rPr>
                                  <w:spacing w:val="-17"/>
                                  <w:sz w:val="24"/>
                                </w:rPr>
                                <w:t xml:space="preserve"> </w:t>
                              </w:r>
                              <w:r>
                                <w:rPr>
                                  <w:sz w:val="24"/>
                                </w:rPr>
                                <w:t>They</w:t>
                              </w:r>
                              <w:r>
                                <w:rPr>
                                  <w:spacing w:val="-12"/>
                                  <w:sz w:val="24"/>
                                </w:rPr>
                                <w:t xml:space="preserve"> </w:t>
                              </w:r>
                              <w:r>
                                <w:rPr>
                                  <w:sz w:val="24"/>
                                </w:rPr>
                                <w:t>are</w:t>
                              </w:r>
                              <w:r>
                                <w:rPr>
                                  <w:spacing w:val="-13"/>
                                  <w:sz w:val="24"/>
                                </w:rPr>
                                <w:t xml:space="preserve"> </w:t>
                              </w:r>
                              <w:r>
                                <w:rPr>
                                  <w:sz w:val="24"/>
                                </w:rPr>
                                <w:t xml:space="preserve">passionate about ensuring people with </w:t>
                              </w:r>
                              <w:proofErr w:type="gramStart"/>
                              <w:r>
                                <w:rPr>
                                  <w:sz w:val="24"/>
                                </w:rPr>
                                <w:t>disability</w:t>
                              </w:r>
                              <w:proofErr w:type="gramEnd"/>
                              <w:r>
                                <w:rPr>
                                  <w:sz w:val="24"/>
                                </w:rPr>
                                <w:t xml:space="preserve"> are involved in the decisions that affect their lives and </w:t>
                              </w:r>
                              <w:proofErr w:type="gramStart"/>
                              <w:r>
                                <w:rPr>
                                  <w:sz w:val="24"/>
                                </w:rPr>
                                <w:t>applies</w:t>
                              </w:r>
                              <w:proofErr w:type="gramEnd"/>
                              <w:r>
                                <w:rPr>
                                  <w:sz w:val="24"/>
                                </w:rPr>
                                <w:t xml:space="preserve"> the principle of</w:t>
                              </w:r>
                            </w:p>
                            <w:p w14:paraId="56AE764B" w14:textId="77777777" w:rsidR="00F34A36" w:rsidRDefault="00842BCA">
                              <w:pPr>
                                <w:spacing w:before="13" w:line="312" w:lineRule="auto"/>
                                <w:ind w:left="566" w:right="497"/>
                                <w:rPr>
                                  <w:sz w:val="24"/>
                                </w:rPr>
                              </w:pPr>
                              <w:r>
                                <w:rPr>
                                  <w:sz w:val="24"/>
                                </w:rPr>
                                <w:t>‘Nothing</w:t>
                              </w:r>
                              <w:r>
                                <w:rPr>
                                  <w:spacing w:val="-17"/>
                                  <w:sz w:val="24"/>
                                </w:rPr>
                                <w:t xml:space="preserve"> </w:t>
                              </w:r>
                              <w:r>
                                <w:rPr>
                                  <w:sz w:val="24"/>
                                </w:rPr>
                                <w:t>About</w:t>
                              </w:r>
                              <w:r>
                                <w:rPr>
                                  <w:spacing w:val="-10"/>
                                  <w:sz w:val="24"/>
                                </w:rPr>
                                <w:t xml:space="preserve"> </w:t>
                              </w:r>
                              <w:r>
                                <w:rPr>
                                  <w:sz w:val="24"/>
                                </w:rPr>
                                <w:t>Us,</w:t>
                              </w:r>
                              <w:r>
                                <w:rPr>
                                  <w:spacing w:val="-8"/>
                                  <w:sz w:val="24"/>
                                </w:rPr>
                                <w:t xml:space="preserve"> </w:t>
                              </w:r>
                              <w:r>
                                <w:rPr>
                                  <w:sz w:val="24"/>
                                </w:rPr>
                                <w:t>Without</w:t>
                              </w:r>
                              <w:r>
                                <w:rPr>
                                  <w:spacing w:val="-8"/>
                                  <w:sz w:val="24"/>
                                </w:rPr>
                                <w:t xml:space="preserve"> </w:t>
                              </w:r>
                              <w:r>
                                <w:rPr>
                                  <w:sz w:val="24"/>
                                </w:rPr>
                                <w:t>Us’</w:t>
                              </w:r>
                              <w:r>
                                <w:rPr>
                                  <w:spacing w:val="-16"/>
                                  <w:sz w:val="24"/>
                                </w:rPr>
                                <w:t xml:space="preserve"> </w:t>
                              </w:r>
                              <w:r>
                                <w:rPr>
                                  <w:sz w:val="24"/>
                                </w:rPr>
                                <w:t>to all their work.</w:t>
                              </w:r>
                            </w:p>
                            <w:p w14:paraId="56AE764C" w14:textId="77777777" w:rsidR="00F34A36" w:rsidRDefault="00842BCA">
                              <w:pPr>
                                <w:spacing w:before="229" w:line="312" w:lineRule="auto"/>
                                <w:ind w:left="566" w:right="497"/>
                                <w:rPr>
                                  <w:sz w:val="24"/>
                                </w:rPr>
                              </w:pPr>
                              <w:r>
                                <w:rPr>
                                  <w:sz w:val="24"/>
                                </w:rPr>
                                <w:t>Since joining PWDA, Kit has led major</w:t>
                              </w:r>
                              <w:r>
                                <w:rPr>
                                  <w:spacing w:val="-10"/>
                                  <w:sz w:val="24"/>
                                </w:rPr>
                                <w:t xml:space="preserve"> </w:t>
                              </w:r>
                              <w:r>
                                <w:rPr>
                                  <w:sz w:val="24"/>
                                </w:rPr>
                                <w:t>strategic</w:t>
                              </w:r>
                              <w:r>
                                <w:rPr>
                                  <w:spacing w:val="-10"/>
                                  <w:sz w:val="24"/>
                                </w:rPr>
                                <w:t xml:space="preserve"> </w:t>
                              </w:r>
                              <w:r>
                                <w:rPr>
                                  <w:sz w:val="24"/>
                                </w:rPr>
                                <w:t>projects</w:t>
                              </w:r>
                              <w:r>
                                <w:rPr>
                                  <w:spacing w:val="-10"/>
                                  <w:sz w:val="24"/>
                                </w:rPr>
                                <w:t xml:space="preserve"> </w:t>
                              </w:r>
                              <w:r>
                                <w:rPr>
                                  <w:sz w:val="24"/>
                                </w:rPr>
                                <w:t>that</w:t>
                              </w:r>
                              <w:r>
                                <w:rPr>
                                  <w:spacing w:val="-10"/>
                                  <w:sz w:val="24"/>
                                </w:rPr>
                                <w:t xml:space="preserve"> </w:t>
                              </w:r>
                              <w:r>
                                <w:rPr>
                                  <w:sz w:val="24"/>
                                </w:rPr>
                                <w:t>have strengthened disability inclusion and community engagement, while also participating</w:t>
                              </w:r>
                            </w:p>
                            <w:p w14:paraId="56AE764D" w14:textId="77777777" w:rsidR="00F34A36" w:rsidRDefault="00842BCA">
                              <w:pPr>
                                <w:spacing w:before="6" w:line="312" w:lineRule="auto"/>
                                <w:ind w:left="566" w:right="732"/>
                                <w:rPr>
                                  <w:sz w:val="24"/>
                                </w:rPr>
                              </w:pPr>
                              <w:r>
                                <w:rPr>
                                  <w:sz w:val="24"/>
                                </w:rPr>
                                <w:t>in PWDA’s Leadership Development Program to continue</w:t>
                              </w:r>
                              <w:r>
                                <w:rPr>
                                  <w:spacing w:val="-13"/>
                                  <w:sz w:val="24"/>
                                </w:rPr>
                                <w:t xml:space="preserve"> </w:t>
                              </w:r>
                              <w:r>
                                <w:rPr>
                                  <w:sz w:val="24"/>
                                </w:rPr>
                                <w:t>building</w:t>
                              </w:r>
                              <w:r>
                                <w:rPr>
                                  <w:spacing w:val="-13"/>
                                  <w:sz w:val="24"/>
                                </w:rPr>
                                <w:t xml:space="preserve"> </w:t>
                              </w:r>
                              <w:r>
                                <w:rPr>
                                  <w:sz w:val="24"/>
                                </w:rPr>
                                <w:t>their</w:t>
                              </w:r>
                              <w:r>
                                <w:rPr>
                                  <w:spacing w:val="-13"/>
                                  <w:sz w:val="24"/>
                                </w:rPr>
                                <w:t xml:space="preserve"> </w:t>
                              </w:r>
                              <w:r>
                                <w:rPr>
                                  <w:sz w:val="24"/>
                                </w:rPr>
                                <w:t>own leadership capability.</w:t>
                              </w:r>
                            </w:p>
                          </w:txbxContent>
                        </wps:txbx>
                        <wps:bodyPr wrap="square" lIns="0" tIns="0" rIns="0" bIns="0" rtlCol="0">
                          <a:noAutofit/>
                        </wps:bodyPr>
                      </wps:wsp>
                    </wpg:wgp>
                  </a:graphicData>
                </a:graphic>
              </wp:anchor>
            </w:drawing>
          </mc:Choice>
          <mc:Fallback>
            <w:pict>
              <v:group w14:anchorId="56AE75C6" id="Group 211" o:spid="_x0000_s1084" style="position:absolute;left:0;text-align:left;margin-left:51pt;margin-top:-19.6pt;width:234.3pt;height:597.25pt;z-index:15772672;mso-wrap-distance-left:0;mso-wrap-distance-right:0;mso-position-horizontal-relative:page;mso-position-vertical-relative:text" coordsize="29756,758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I2UKQQAABoNAAAOAAAAZHJzL2Uyb0RvYy54bWy8V12PozYUfa/U/4B47wR/YYwms2p3PlRp&#10;tbvSTtVnh0CCCpjaTsL8+17bkESzXWhnq74Qgw+X63OOfW9u3w1tEx1LbWrVrWN0k8RR2RVqW3e7&#10;dfzb8+NPWRwZK7utbFRXruOX0sTv7n784fbU5yVWe9VsSx1BkM7kp34d763t89XKFPuyleZG9WUH&#10;k5XSrbRwq3errZYniN42K5wk6eqk9LbXqiiNgaf3YTK+8/Grqizsp6oypY2adQy5WX/V/rpx19Xd&#10;rcx3Wvb7uhjTkG/IopV1Bx89h7qXVkYHXX8Vqq0LrYyq7E2h2pWqqroo/RpgNSh5tZonrQ69X8su&#10;P+36M01A7Sue3hy2+Hh80v2X/rMO2cPwgyr+MMDL6tTv8ut5d7+7gIdKt+4lWEQ0eEZfzoyWg40K&#10;eIgFZykC4guY4yxjCWeB82IPwnz1XrF/WHhzJfPwYZ/eOZ1TD/4xF4rM91H0ZS/70jNvHAWfdVRv&#10;YTUIx1EnW/Dx02gZ9wi4cp8HnONxvDMjpd/D0nmtMi8Oxj6VyhMujx+MDcbdTiO5n0bF0E1DDfZ3&#10;xm+88W0cgfF1HIHxN0GEXlr3nlPRDaPTlWL7i2BuvlXH8ll5pHWyYUYJSVAcTaJDshdM011jQf8r&#10;1DQ3/fY+XsBwxDDNuMsO4k2I6TcgMSPMB+RICMbmwUKkNIAxZYiJ+cg4wRM6Ewnxx8M38yAZRAyx&#10;gQmReGN/E80ykYF73DYgPGEYzWaSEcJIQNOEp2g+NkKIJCOBlCIBi5gjEFEMm3KMzgnKyDycpxkf&#10;o7MEIbxAIiIiHQVi4BKRzUZ3akICnhhG0wQvwAWjoGKAp6Dp/FIJEaDNCOeg1wI8o4KMKrEMCTrP&#10;DCVQgqbcM0r5Uu6cEbBJSP7f4cdPzckKZy3mo1DgTbFgXwwqERq4cTThdF4nwQjOAhw7EeaZxIKk&#10;2WhhJzGf36ZYoJTgwDx2BprfejgTSIybD4E9wW+zzGQpTZKws5352RKcYE5HuPP7AjNcZJQEOOxb&#10;urA9YDcD3d4EcCbwJTRGHM4KZxnQdCl26lIJBsNwls27F6eECR7yhmNyAczgPOSjQOCbeb7/pjZM&#10;Z3jRKFMGsVzJ8ef8uQzB6Xld6Ixq6u1j3TSu7Bi927xvdHSUUNEe7h/5w+OYxBUMmgKTh9LrRhu1&#10;fYHafYJivY7Nnwepyzhqfu2gOwAn22mgp8FmGmjbvFe+ZfQVTxv7PPwudR/1MFzHFvqbj2pqEmQ+&#10;VWTI3wEC1r3ZqZ8PVlW1K9c+t5DReAMNS2gd/ofOBY6p0Lk8Q+4bNUSwzRx/V51LZIdfFJR2X5ou&#10;RE4N19s6PaBkaoEcNa6HGUl03YnvmV+xF9qcV0raYTP4Hiyc4P+huP9AIt9qQgPuzTr+WXAd/vW9&#10;l/Tyl+buLwAAAP//AwBQSwMEFAAGAAgAAAAhAHkIkW7hAAAADAEAAA8AAABkcnMvZG93bnJldi54&#10;bWxMj0FLw0AUhO+C/2F5grd2NwmpGrMppainItgK4u01eU1Cs7shu03Sf+/zpMdhhplv8vVsOjHS&#10;4FtnNURLBYJs6arW1ho+D6+LRxA+oK2wc5Y0XMnDuri9yTGr3GQ/aNyHWnCJ9RlqaELoMyl92ZBB&#10;v3Q9WfZObjAYWA61rAacuNx0MlZqJQ22lhca7GnbUHneX4yGtwmnTRK9jLvzaXv9PqTvX7uItL6/&#10;mzfPIALN4S8Mv/iMDgUzHd3FVl50rFXMX4KGRfIUg+BE+qBWII5sRWmagCxy+f9E8QMAAP//AwBQ&#10;SwECLQAUAAYACAAAACEAtoM4kv4AAADhAQAAEwAAAAAAAAAAAAAAAAAAAAAAW0NvbnRlbnRfVHlw&#10;ZXNdLnhtbFBLAQItABQABgAIAAAAIQA4/SH/1gAAAJQBAAALAAAAAAAAAAAAAAAAAC8BAABfcmVs&#10;cy8ucmVsc1BLAQItABQABgAIAAAAIQAmhI2UKQQAABoNAAAOAAAAAAAAAAAAAAAAAC4CAABkcnMv&#10;ZTJvRG9jLnhtbFBLAQItABQABgAIAAAAIQB5CJFu4QAAAAwBAAAPAAAAAAAAAAAAAAAAAIMGAABk&#10;cnMvZG93bnJldi54bWxQSwUGAAAAAAQABADzAAAAkQcAAAAA&#10;">
                <v:shape id="Graphic 212" o:spid="_x0000_s1085" style="position:absolute;width:29756;height:75850;visibility:visible;mso-wrap-style:square;v-text-anchor:top" coordsize="2975610,7585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TqVxAAAANwAAAAPAAAAZHJzL2Rvd25yZXYueG1sRI/RisIw&#10;FETfF/yHcAXf1tSiq1SjiCIuvm31A67NtS1tbkoTa/XrN8LCPg4zc4ZZbXpTi45aV1pWMBlHIIgz&#10;q0vOFVzOh88FCOeRNdaWScGTHGzWg48VJto++Ie61OciQNglqKDwvkmkdFlBBt3YNsTBu9nWoA+y&#10;zaVu8RHgppZxFH1JgyWHhQIb2hWUVendKDgdy7mdXXavfZVeZ+d5faum206p0bDfLkF46v1/+K/9&#10;rRXEkxjeZ8IRkOtfAAAA//8DAFBLAQItABQABgAIAAAAIQDb4fbL7gAAAIUBAAATAAAAAAAAAAAA&#10;AAAAAAAAAABbQ29udGVudF9UeXBlc10ueG1sUEsBAi0AFAAGAAgAAAAhAFr0LFu/AAAAFQEAAAsA&#10;AAAAAAAAAAAAAAAAHwEAAF9yZWxzLy5yZWxzUEsBAi0AFAAGAAgAAAAhAG2ROpXEAAAA3AAAAA8A&#10;AAAAAAAAAAAAAAAABwIAAGRycy9kb3ducmV2LnhtbFBLBQYAAAAAAwADALcAAAD4AgAAAAA=&#10;" path="m2543301,l,,,7152487r2535,47070l9964,7245159r12060,43871l38451,7330905r20531,39616l83353,7407615r27947,34309l142561,7473183r34309,27946l213965,7525498r39618,20530l295459,7562454r43871,12060l384932,7581943r47071,2535l2975305,7584478r,-7152475l2972770,384930r-7430,-45604l2953280,295454r-16427,-41877l2916322,213960r-24371,-37095l2864004,142555r-31260,-31259l2798434,83349,2761339,58979,2721721,38449,2679845,22023,2635974,9963,2590372,2534,2543301,xe" fillcolor="#edf7ef" stroked="f">
                  <v:path arrowok="t"/>
                </v:shape>
                <v:shape id="Textbox 213" o:spid="_x0000_s1086" type="#_x0000_t202" style="position:absolute;width:29756;height:758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8Dg5xAAAANwAAAAPAAAAZHJzL2Rvd25yZXYueG1sRI9Ba8JA&#10;FITvgv9heYI33aggGl1FikJBKI3pocdn9pksZt+m2a3Gf98tCB6HmfmGWW87W4sbtd44VjAZJyCI&#10;C6cNlwq+8sNoAcIHZI21Y1LwIA/bTb+3xlS7O2d0O4VSRAj7FBVUITSplL6oyKIfu4Y4ehfXWgxR&#10;tqXULd4j3NZymiRzadFwXKiwobeKiuvp1yrYfXO2Nz8f58/skpk8XyZ8nF+VGg663QpEoC68ws/2&#10;u1Ywnczg/0w8AnLzBwAA//8DAFBLAQItABQABgAIAAAAIQDb4fbL7gAAAIUBAAATAAAAAAAAAAAA&#10;AAAAAAAAAABbQ29udGVudF9UeXBlc10ueG1sUEsBAi0AFAAGAAgAAAAhAFr0LFu/AAAAFQEAAAsA&#10;AAAAAAAAAAAAAAAAHwEAAF9yZWxzLy5yZWxzUEsBAi0AFAAGAAgAAAAhAM/wODnEAAAA3AAAAA8A&#10;AAAAAAAAAAAAAAAABwIAAGRycy9kb3ducmV2LnhtbFBLBQYAAAAAAwADALcAAAD4AgAAAAA=&#10;" filled="f" stroked="f">
                  <v:textbox inset="0,0,0,0">
                    <w:txbxContent>
                      <w:p w14:paraId="56AE7647" w14:textId="77777777" w:rsidR="00F34A36" w:rsidRDefault="00F34A36">
                        <w:pPr>
                          <w:spacing w:before="131"/>
                          <w:rPr>
                            <w:sz w:val="32"/>
                          </w:rPr>
                        </w:pPr>
                      </w:p>
                      <w:p w14:paraId="56AE7648" w14:textId="77777777" w:rsidR="00F34A36" w:rsidRDefault="00842BCA">
                        <w:pPr>
                          <w:ind w:left="566"/>
                          <w:rPr>
                            <w:b/>
                            <w:sz w:val="32"/>
                          </w:rPr>
                        </w:pPr>
                        <w:r>
                          <w:rPr>
                            <w:b/>
                            <w:color w:val="00884F"/>
                            <w:sz w:val="32"/>
                          </w:rPr>
                          <w:t>Employee</w:t>
                        </w:r>
                        <w:r>
                          <w:rPr>
                            <w:b/>
                            <w:color w:val="00884F"/>
                            <w:spacing w:val="-7"/>
                            <w:sz w:val="32"/>
                          </w:rPr>
                          <w:t xml:space="preserve"> </w:t>
                        </w:r>
                        <w:r>
                          <w:rPr>
                            <w:b/>
                            <w:color w:val="00884F"/>
                            <w:spacing w:val="-2"/>
                            <w:sz w:val="32"/>
                          </w:rPr>
                          <w:t>Profile</w:t>
                        </w:r>
                      </w:p>
                      <w:p w14:paraId="56AE7649" w14:textId="77777777" w:rsidR="00F34A36" w:rsidRDefault="00842BCA">
                        <w:pPr>
                          <w:spacing w:before="220" w:line="283" w:lineRule="auto"/>
                          <w:ind w:left="566" w:right="732"/>
                          <w:rPr>
                            <w:b/>
                            <w:sz w:val="28"/>
                          </w:rPr>
                        </w:pPr>
                        <w:r>
                          <w:rPr>
                            <w:b/>
                            <w:sz w:val="28"/>
                          </w:rPr>
                          <w:t xml:space="preserve">Kit Walsh, Project </w:t>
                        </w:r>
                        <w:r>
                          <w:rPr>
                            <w:b/>
                            <w:spacing w:val="-2"/>
                            <w:sz w:val="28"/>
                          </w:rPr>
                          <w:t>Manager</w:t>
                        </w:r>
                      </w:p>
                      <w:p w14:paraId="56AE764A" w14:textId="77777777" w:rsidR="00F34A36" w:rsidRDefault="00842BCA">
                        <w:pPr>
                          <w:spacing w:before="245" w:line="312" w:lineRule="auto"/>
                          <w:ind w:left="566" w:right="732"/>
                          <w:rPr>
                            <w:sz w:val="24"/>
                          </w:rPr>
                        </w:pPr>
                        <w:r>
                          <w:rPr>
                            <w:sz w:val="24"/>
                          </w:rPr>
                          <w:t>Kit</w:t>
                        </w:r>
                        <w:r>
                          <w:rPr>
                            <w:spacing w:val="-1"/>
                            <w:sz w:val="24"/>
                          </w:rPr>
                          <w:t xml:space="preserve"> </w:t>
                        </w:r>
                        <w:r>
                          <w:rPr>
                            <w:sz w:val="24"/>
                          </w:rPr>
                          <w:t>Walsh</w:t>
                        </w:r>
                        <w:r>
                          <w:rPr>
                            <w:spacing w:val="-1"/>
                            <w:sz w:val="24"/>
                          </w:rPr>
                          <w:t xml:space="preserve"> </w:t>
                        </w:r>
                        <w:r>
                          <w:rPr>
                            <w:sz w:val="24"/>
                          </w:rPr>
                          <w:t>joined</w:t>
                        </w:r>
                        <w:r>
                          <w:rPr>
                            <w:spacing w:val="-1"/>
                            <w:sz w:val="24"/>
                          </w:rPr>
                          <w:t xml:space="preserve"> </w:t>
                        </w:r>
                        <w:r>
                          <w:rPr>
                            <w:sz w:val="24"/>
                          </w:rPr>
                          <w:t>PWDA</w:t>
                        </w:r>
                        <w:r>
                          <w:rPr>
                            <w:spacing w:val="-14"/>
                            <w:sz w:val="24"/>
                          </w:rPr>
                          <w:t xml:space="preserve"> </w:t>
                        </w:r>
                        <w:r>
                          <w:rPr>
                            <w:sz w:val="24"/>
                          </w:rPr>
                          <w:t>in</w:t>
                        </w:r>
                        <w:r>
                          <w:rPr>
                            <w:spacing w:val="-1"/>
                            <w:sz w:val="24"/>
                          </w:rPr>
                          <w:t xml:space="preserve"> </w:t>
                        </w:r>
                        <w:r>
                          <w:rPr>
                            <w:sz w:val="24"/>
                          </w:rPr>
                          <w:t>2024 and brings both professional expertise and lived experience to their work. Kit is a person with autism, ADHD, a learning disability and chronic health conditions.</w:t>
                        </w:r>
                        <w:r>
                          <w:rPr>
                            <w:spacing w:val="-17"/>
                            <w:sz w:val="24"/>
                          </w:rPr>
                          <w:t xml:space="preserve"> </w:t>
                        </w:r>
                        <w:r>
                          <w:rPr>
                            <w:sz w:val="24"/>
                          </w:rPr>
                          <w:t>They</w:t>
                        </w:r>
                        <w:r>
                          <w:rPr>
                            <w:spacing w:val="-12"/>
                            <w:sz w:val="24"/>
                          </w:rPr>
                          <w:t xml:space="preserve"> </w:t>
                        </w:r>
                        <w:r>
                          <w:rPr>
                            <w:sz w:val="24"/>
                          </w:rPr>
                          <w:t>are</w:t>
                        </w:r>
                        <w:r>
                          <w:rPr>
                            <w:spacing w:val="-13"/>
                            <w:sz w:val="24"/>
                          </w:rPr>
                          <w:t xml:space="preserve"> </w:t>
                        </w:r>
                        <w:r>
                          <w:rPr>
                            <w:sz w:val="24"/>
                          </w:rPr>
                          <w:t xml:space="preserve">passionate about ensuring people with </w:t>
                        </w:r>
                        <w:proofErr w:type="gramStart"/>
                        <w:r>
                          <w:rPr>
                            <w:sz w:val="24"/>
                          </w:rPr>
                          <w:t>disability</w:t>
                        </w:r>
                        <w:proofErr w:type="gramEnd"/>
                        <w:r>
                          <w:rPr>
                            <w:sz w:val="24"/>
                          </w:rPr>
                          <w:t xml:space="preserve"> are involved in the decisions that affect their lives and </w:t>
                        </w:r>
                        <w:proofErr w:type="gramStart"/>
                        <w:r>
                          <w:rPr>
                            <w:sz w:val="24"/>
                          </w:rPr>
                          <w:t>applies</w:t>
                        </w:r>
                        <w:proofErr w:type="gramEnd"/>
                        <w:r>
                          <w:rPr>
                            <w:sz w:val="24"/>
                          </w:rPr>
                          <w:t xml:space="preserve"> the principle of</w:t>
                        </w:r>
                      </w:p>
                      <w:p w14:paraId="56AE764B" w14:textId="77777777" w:rsidR="00F34A36" w:rsidRDefault="00842BCA">
                        <w:pPr>
                          <w:spacing w:before="13" w:line="312" w:lineRule="auto"/>
                          <w:ind w:left="566" w:right="497"/>
                          <w:rPr>
                            <w:sz w:val="24"/>
                          </w:rPr>
                        </w:pPr>
                        <w:r>
                          <w:rPr>
                            <w:sz w:val="24"/>
                          </w:rPr>
                          <w:t>‘Nothing</w:t>
                        </w:r>
                        <w:r>
                          <w:rPr>
                            <w:spacing w:val="-17"/>
                            <w:sz w:val="24"/>
                          </w:rPr>
                          <w:t xml:space="preserve"> </w:t>
                        </w:r>
                        <w:r>
                          <w:rPr>
                            <w:sz w:val="24"/>
                          </w:rPr>
                          <w:t>About</w:t>
                        </w:r>
                        <w:r>
                          <w:rPr>
                            <w:spacing w:val="-10"/>
                            <w:sz w:val="24"/>
                          </w:rPr>
                          <w:t xml:space="preserve"> </w:t>
                        </w:r>
                        <w:r>
                          <w:rPr>
                            <w:sz w:val="24"/>
                          </w:rPr>
                          <w:t>Us,</w:t>
                        </w:r>
                        <w:r>
                          <w:rPr>
                            <w:spacing w:val="-8"/>
                            <w:sz w:val="24"/>
                          </w:rPr>
                          <w:t xml:space="preserve"> </w:t>
                        </w:r>
                        <w:r>
                          <w:rPr>
                            <w:sz w:val="24"/>
                          </w:rPr>
                          <w:t>Without</w:t>
                        </w:r>
                        <w:r>
                          <w:rPr>
                            <w:spacing w:val="-8"/>
                            <w:sz w:val="24"/>
                          </w:rPr>
                          <w:t xml:space="preserve"> </w:t>
                        </w:r>
                        <w:r>
                          <w:rPr>
                            <w:sz w:val="24"/>
                          </w:rPr>
                          <w:t>Us’</w:t>
                        </w:r>
                        <w:r>
                          <w:rPr>
                            <w:spacing w:val="-16"/>
                            <w:sz w:val="24"/>
                          </w:rPr>
                          <w:t xml:space="preserve"> </w:t>
                        </w:r>
                        <w:r>
                          <w:rPr>
                            <w:sz w:val="24"/>
                          </w:rPr>
                          <w:t>to all their work.</w:t>
                        </w:r>
                      </w:p>
                      <w:p w14:paraId="56AE764C" w14:textId="77777777" w:rsidR="00F34A36" w:rsidRDefault="00842BCA">
                        <w:pPr>
                          <w:spacing w:before="229" w:line="312" w:lineRule="auto"/>
                          <w:ind w:left="566" w:right="497"/>
                          <w:rPr>
                            <w:sz w:val="24"/>
                          </w:rPr>
                        </w:pPr>
                        <w:r>
                          <w:rPr>
                            <w:sz w:val="24"/>
                          </w:rPr>
                          <w:t>Since joining PWDA, Kit has led major</w:t>
                        </w:r>
                        <w:r>
                          <w:rPr>
                            <w:spacing w:val="-10"/>
                            <w:sz w:val="24"/>
                          </w:rPr>
                          <w:t xml:space="preserve"> </w:t>
                        </w:r>
                        <w:r>
                          <w:rPr>
                            <w:sz w:val="24"/>
                          </w:rPr>
                          <w:t>strategic</w:t>
                        </w:r>
                        <w:r>
                          <w:rPr>
                            <w:spacing w:val="-10"/>
                            <w:sz w:val="24"/>
                          </w:rPr>
                          <w:t xml:space="preserve"> </w:t>
                        </w:r>
                        <w:r>
                          <w:rPr>
                            <w:sz w:val="24"/>
                          </w:rPr>
                          <w:t>projects</w:t>
                        </w:r>
                        <w:r>
                          <w:rPr>
                            <w:spacing w:val="-10"/>
                            <w:sz w:val="24"/>
                          </w:rPr>
                          <w:t xml:space="preserve"> </w:t>
                        </w:r>
                        <w:r>
                          <w:rPr>
                            <w:sz w:val="24"/>
                          </w:rPr>
                          <w:t>that</w:t>
                        </w:r>
                        <w:r>
                          <w:rPr>
                            <w:spacing w:val="-10"/>
                            <w:sz w:val="24"/>
                          </w:rPr>
                          <w:t xml:space="preserve"> </w:t>
                        </w:r>
                        <w:r>
                          <w:rPr>
                            <w:sz w:val="24"/>
                          </w:rPr>
                          <w:t>have strengthened disability inclusion and community engagement, while also participating</w:t>
                        </w:r>
                      </w:p>
                      <w:p w14:paraId="56AE764D" w14:textId="77777777" w:rsidR="00F34A36" w:rsidRDefault="00842BCA">
                        <w:pPr>
                          <w:spacing w:before="6" w:line="312" w:lineRule="auto"/>
                          <w:ind w:left="566" w:right="732"/>
                          <w:rPr>
                            <w:sz w:val="24"/>
                          </w:rPr>
                        </w:pPr>
                        <w:r>
                          <w:rPr>
                            <w:sz w:val="24"/>
                          </w:rPr>
                          <w:t>in PWDA’s Leadership Development Program to continue</w:t>
                        </w:r>
                        <w:r>
                          <w:rPr>
                            <w:spacing w:val="-13"/>
                            <w:sz w:val="24"/>
                          </w:rPr>
                          <w:t xml:space="preserve"> </w:t>
                        </w:r>
                        <w:r>
                          <w:rPr>
                            <w:sz w:val="24"/>
                          </w:rPr>
                          <w:t>building</w:t>
                        </w:r>
                        <w:r>
                          <w:rPr>
                            <w:spacing w:val="-13"/>
                            <w:sz w:val="24"/>
                          </w:rPr>
                          <w:t xml:space="preserve"> </w:t>
                        </w:r>
                        <w:r>
                          <w:rPr>
                            <w:sz w:val="24"/>
                          </w:rPr>
                          <w:t>their</w:t>
                        </w:r>
                        <w:r>
                          <w:rPr>
                            <w:spacing w:val="-13"/>
                            <w:sz w:val="24"/>
                          </w:rPr>
                          <w:t xml:space="preserve"> </w:t>
                        </w:r>
                        <w:r>
                          <w:rPr>
                            <w:sz w:val="24"/>
                          </w:rPr>
                          <w:t>own leadership capability.</w:t>
                        </w:r>
                      </w:p>
                    </w:txbxContent>
                  </v:textbox>
                </v:shape>
                <w10:wrap anchorx="page"/>
              </v:group>
            </w:pict>
          </mc:Fallback>
        </mc:AlternateContent>
      </w:r>
      <w:r>
        <w:rPr>
          <w:b/>
          <w:noProof/>
          <w:sz w:val="30"/>
        </w:rPr>
        <mc:AlternateContent>
          <mc:Choice Requires="wps">
            <w:drawing>
              <wp:anchor distT="0" distB="0" distL="0" distR="0" simplePos="0" relativeHeight="485477376" behindDoc="1" locked="0" layoutInCell="1" allowOverlap="1" wp14:anchorId="56AE75C8" wp14:editId="56AE75C9">
                <wp:simplePos x="0" y="0"/>
                <wp:positionH relativeFrom="page">
                  <wp:posOffset>4599854</wp:posOffset>
                </wp:positionH>
                <wp:positionV relativeFrom="paragraph">
                  <wp:posOffset>-261618</wp:posOffset>
                </wp:positionV>
                <wp:extent cx="2331085" cy="750570"/>
                <wp:effectExtent l="0" t="0" r="0" b="0"/>
                <wp:wrapNone/>
                <wp:docPr id="214" name="Graphic 2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331085" cy="750570"/>
                        </a:xfrm>
                        <a:custGeom>
                          <a:avLst/>
                          <a:gdLst/>
                          <a:ahLst/>
                          <a:cxnLst/>
                          <a:rect l="l" t="t" r="r" b="b"/>
                          <a:pathLst>
                            <a:path w="2331085" h="750570">
                              <a:moveTo>
                                <a:pt x="2330894" y="749973"/>
                              </a:moveTo>
                              <a:lnTo>
                                <a:pt x="2330894" y="444677"/>
                              </a:lnTo>
                              <a:lnTo>
                                <a:pt x="2328280" y="396293"/>
                              </a:lnTo>
                              <a:lnTo>
                                <a:pt x="2320619" y="349401"/>
                              </a:lnTo>
                              <a:lnTo>
                                <a:pt x="2308185" y="304274"/>
                              </a:lnTo>
                              <a:lnTo>
                                <a:pt x="2291252" y="261187"/>
                              </a:lnTo>
                              <a:lnTo>
                                <a:pt x="2270092" y="220413"/>
                              </a:lnTo>
                              <a:lnTo>
                                <a:pt x="2244979" y="182225"/>
                              </a:lnTo>
                              <a:lnTo>
                                <a:pt x="2216187" y="146896"/>
                              </a:lnTo>
                              <a:lnTo>
                                <a:pt x="2183989" y="114699"/>
                              </a:lnTo>
                              <a:lnTo>
                                <a:pt x="2148658" y="85909"/>
                              </a:lnTo>
                              <a:lnTo>
                                <a:pt x="2110467" y="60798"/>
                              </a:lnTo>
                              <a:lnTo>
                                <a:pt x="2069691" y="39639"/>
                              </a:lnTo>
                              <a:lnTo>
                                <a:pt x="2026601" y="22707"/>
                              </a:lnTo>
                              <a:lnTo>
                                <a:pt x="1981473" y="10274"/>
                              </a:lnTo>
                              <a:lnTo>
                                <a:pt x="1934578" y="2614"/>
                              </a:lnTo>
                              <a:lnTo>
                                <a:pt x="1886191" y="0"/>
                              </a:lnTo>
                              <a:lnTo>
                                <a:pt x="0" y="0"/>
                              </a:lnTo>
                            </a:path>
                          </a:pathLst>
                        </a:custGeom>
                        <a:ln w="25400">
                          <a:solidFill>
                            <a:srgbClr val="005496"/>
                          </a:solidFill>
                          <a:prstDash val="solid"/>
                        </a:ln>
                      </wps:spPr>
                      <wps:bodyPr wrap="square" lIns="0" tIns="0" rIns="0" bIns="0" rtlCol="0">
                        <a:prstTxWarp prst="textNoShape">
                          <a:avLst/>
                        </a:prstTxWarp>
                        <a:noAutofit/>
                      </wps:bodyPr>
                    </wps:wsp>
                  </a:graphicData>
                </a:graphic>
              </wp:anchor>
            </w:drawing>
          </mc:Choice>
          <mc:Fallback>
            <w:pict>
              <v:shape w14:anchorId="3ACB6477" id="Graphic 214" o:spid="_x0000_s1026" style="position:absolute;margin-left:362.2pt;margin-top:-20.6pt;width:183.55pt;height:59.1pt;z-index:-17839104;visibility:visible;mso-wrap-style:square;mso-wrap-distance-left:0;mso-wrap-distance-top:0;mso-wrap-distance-right:0;mso-wrap-distance-bottom:0;mso-position-horizontal:absolute;mso-position-horizontal-relative:page;mso-position-vertical:absolute;mso-position-vertical-relative:text;v-text-anchor:top" coordsize="2331085,7505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Mqd5gIAAFIHAAAOAAAAZHJzL2Uyb0RvYy54bWysVdFu2yAUfZ+0f0B+Xw0E2xA1qaZWnSZV&#10;W6V22jOxcWLNNh7QJP37XbBx201LpGkv9sUcjg/3cg+XV8euRXtlbKP7VUIucIJUX+qq6ber5Nvj&#10;7QeeIOtkX8lW92qVPCubXK3fv7s8DEtF9U63lTIISHq7PAyrZOfcsExTW+5UJ+2FHlQPk7U2nXQw&#10;NNu0MvIA7F2bUozz9KBNNRhdKmvh6804mawDf12r0n2ta6scalcJaHPhacJz45/p+lIut0YOu6ac&#10;ZMh/UNHJpoefzlQ30kn0ZJo/qLqmNNrq2l2Uukt1XTelCnuA3RD8224ednJQYS+QHDvMabL/j7b8&#10;sn8Y7o2Xboc7Xf6wkJH0MNjlPOMHdsIca9N5LAhHx5DF5zmL6uhQCR/pYkEwzxJUwlyR4awIaU7l&#10;Mq4un6z7pHRgkvs768YqVDGSuxiVxz6GBmrpq9iGKroEQRVNgqCKm7GKg3R+nZfnQ3R4JWU3K/HT&#10;nd6rRx2Azm8DFGMuWIK8YCZEsfCMIPgF2PZ/W8AYy4tiWhBh8T1M/JRTDscP+BcipyLyR1h8z3Cc&#10;EzHCmWCYnGHHnPh8e3bMaMFOw6kgNKMBTnNC+BnttMBYTHCKGTmjnTImilE74ZTS7IwYknsFXjth&#10;ORf5aTjhC8EndsALcQbOeJ6BAwE7zwQ+hyYYShnQOS4EP82Nc5ELEtBQ08UZbkzzHOrolVDI6Omc&#10;E8EJg0MYsoLPFZSIBcuKcZdQ0NPVJ5zD0RqFxLaMpy++x1M4Hte3GGgJ31qhN+Z2g4+vG7rtQ+dl&#10;DOPgiFa3TXXbtK3vN2u2m+vWoL30fowzNhf8DWww1t1IuxtxYWouxmRPoyN5b9ro6vneoAOY+Cqx&#10;P5+kUQlqP/fgkt7xY2BisImBce21DvdCsAL45+PxuzQD8r9fJQ4M7YuOHiyX0al8EmasX9nrj09O&#10;1423sWCdo6JpAMYd8jVdMv5meD0OqJercP0LAAD//wMAUEsDBBQABgAIAAAAIQCUAM+74QAAAAsB&#10;AAAPAAAAZHJzL2Rvd25yZXYueG1sTI9RS8MwFIXfBf9DuIIvsiUpdZ216RBlMEQFN31Pm2tbbG5q&#10;k23dvzd70sfL+Tjnu8Vqsj074Og7RwrkXABDqp3pqFHwsVvPlsB80GR07wgVnNDDqry8KHRu3JHe&#10;8bANDYsl5HOtoA1hyDn3dYtW+7kbkGL25UarQzzHhptRH2O57XkixIJb3VFcaPWAjy3W39u9VbDo&#10;Xkk+Z5tq8/ZzWrvPJ3cjX1Klrq+mh3tgAafwB8NZP6pDGZ0qtyfjWa8gS9I0ogpmqUyAnQlxJ2+B&#10;VTHLBPCy4P9/KH8BAAD//wMAUEsBAi0AFAAGAAgAAAAhALaDOJL+AAAA4QEAABMAAAAAAAAAAAAA&#10;AAAAAAAAAFtDb250ZW50X1R5cGVzXS54bWxQSwECLQAUAAYACAAAACEAOP0h/9YAAACUAQAACwAA&#10;AAAAAAAAAAAAAAAvAQAAX3JlbHMvLnJlbHNQSwECLQAUAAYACAAAACEAPljKneYCAABSBwAADgAA&#10;AAAAAAAAAAAAAAAuAgAAZHJzL2Uyb0RvYy54bWxQSwECLQAUAAYACAAAACEAlADPu+EAAAALAQAA&#10;DwAAAAAAAAAAAAAAAABABQAAZHJzL2Rvd25yZXYueG1sUEsFBgAAAAAEAAQA8wAAAE4GAAAAAA==&#10;" path="m2330894,749973r,-305296l2328280,396293r-7661,-46892l2308185,304274r-16933,-43087l2270092,220413r-25113,-38188l2216187,146896r-32198,-32197l2148658,85909,2110467,60798,2069691,39639,2026601,22707,1981473,10274,1934578,2614,1886191,,,e" filled="f" strokecolor="#005496" strokeweight="2pt">
                <v:path arrowok="t"/>
                <w10:wrap anchorx="page"/>
              </v:shape>
            </w:pict>
          </mc:Fallback>
        </mc:AlternateContent>
      </w:r>
      <w:bookmarkStart w:id="88" w:name="Employee_Profile"/>
      <w:bookmarkEnd w:id="88"/>
      <w:r>
        <w:rPr>
          <w:b/>
          <w:color w:val="005496"/>
          <w:sz w:val="30"/>
        </w:rPr>
        <w:t>I have always felt worried that</w:t>
      </w:r>
      <w:r>
        <w:rPr>
          <w:b/>
          <w:color w:val="005496"/>
          <w:spacing w:val="-12"/>
          <w:sz w:val="30"/>
        </w:rPr>
        <w:t xml:space="preserve"> </w:t>
      </w:r>
      <w:r>
        <w:rPr>
          <w:b/>
          <w:color w:val="005496"/>
          <w:sz w:val="30"/>
        </w:rPr>
        <w:t>workplaces</w:t>
      </w:r>
      <w:r>
        <w:rPr>
          <w:b/>
          <w:color w:val="005496"/>
          <w:spacing w:val="-12"/>
          <w:sz w:val="30"/>
        </w:rPr>
        <w:t xml:space="preserve"> </w:t>
      </w:r>
      <w:r>
        <w:rPr>
          <w:b/>
          <w:color w:val="005496"/>
          <w:sz w:val="30"/>
        </w:rPr>
        <w:t>would</w:t>
      </w:r>
      <w:r>
        <w:rPr>
          <w:b/>
          <w:color w:val="005496"/>
          <w:spacing w:val="-12"/>
          <w:sz w:val="30"/>
        </w:rPr>
        <w:t xml:space="preserve"> </w:t>
      </w:r>
      <w:r>
        <w:rPr>
          <w:b/>
          <w:color w:val="005496"/>
          <w:sz w:val="30"/>
        </w:rPr>
        <w:t>see my identities and limit me in my career because of them. This has felt very different at PWDA, I feel</w:t>
      </w:r>
    </w:p>
    <w:p w14:paraId="56AE6FD6" w14:textId="77777777" w:rsidR="00F34A36" w:rsidRDefault="00F34A36">
      <w:pPr>
        <w:pStyle w:val="BodyText"/>
        <w:ind w:left="0"/>
        <w:rPr>
          <w:b/>
          <w:sz w:val="20"/>
        </w:rPr>
      </w:pPr>
    </w:p>
    <w:p w14:paraId="56AE6FD7" w14:textId="77777777" w:rsidR="00F34A36" w:rsidRDefault="00F34A36">
      <w:pPr>
        <w:pStyle w:val="BodyText"/>
        <w:ind w:left="0"/>
        <w:rPr>
          <w:b/>
          <w:sz w:val="20"/>
        </w:rPr>
      </w:pPr>
    </w:p>
    <w:p w14:paraId="56AE6FD8" w14:textId="77777777" w:rsidR="00F34A36" w:rsidRDefault="00F34A36">
      <w:pPr>
        <w:pStyle w:val="BodyText"/>
        <w:ind w:left="0"/>
        <w:rPr>
          <w:b/>
          <w:sz w:val="20"/>
        </w:rPr>
      </w:pPr>
    </w:p>
    <w:p w14:paraId="56AE6FD9" w14:textId="77777777" w:rsidR="00F34A36" w:rsidRDefault="00F34A36">
      <w:pPr>
        <w:pStyle w:val="BodyText"/>
        <w:ind w:left="0"/>
        <w:rPr>
          <w:b/>
          <w:sz w:val="20"/>
        </w:rPr>
      </w:pPr>
    </w:p>
    <w:p w14:paraId="56AE6FDA" w14:textId="77777777" w:rsidR="00F34A36" w:rsidRDefault="00842BCA">
      <w:pPr>
        <w:pStyle w:val="BodyText"/>
        <w:spacing w:before="34"/>
        <w:ind w:left="0"/>
        <w:rPr>
          <w:b/>
          <w:sz w:val="20"/>
        </w:rPr>
      </w:pPr>
      <w:r>
        <w:rPr>
          <w:b/>
          <w:noProof/>
          <w:sz w:val="20"/>
        </w:rPr>
        <w:drawing>
          <wp:anchor distT="0" distB="0" distL="0" distR="0" simplePos="0" relativeHeight="487631360" behindDoc="1" locked="0" layoutInCell="1" allowOverlap="1" wp14:anchorId="56AE75CA" wp14:editId="56AE75CB">
            <wp:simplePos x="0" y="0"/>
            <wp:positionH relativeFrom="page">
              <wp:posOffset>3923995</wp:posOffset>
            </wp:positionH>
            <wp:positionV relativeFrom="paragraph">
              <wp:posOffset>183085</wp:posOffset>
            </wp:positionV>
            <wp:extent cx="3001739" cy="4050792"/>
            <wp:effectExtent l="0" t="0" r="0" b="0"/>
            <wp:wrapTopAndBottom/>
            <wp:docPr id="215" name="Image 215" descr="Kit Walsh smiles in a selfie with Susan Templeman MP, who has shoulder-length brown hair and glasse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5" name="Image 215" descr="Kit Walsh smiles in a selfie with Susan Templeman MP, who has shoulder-length brown hair and glasses."/>
                    <pic:cNvPicPr/>
                  </pic:nvPicPr>
                  <pic:blipFill>
                    <a:blip r:embed="rId110" cstate="print"/>
                    <a:stretch>
                      <a:fillRect/>
                    </a:stretch>
                  </pic:blipFill>
                  <pic:spPr>
                    <a:xfrm>
                      <a:off x="0" y="0"/>
                      <a:ext cx="3001739" cy="4050792"/>
                    </a:xfrm>
                    <a:prstGeom prst="rect">
                      <a:avLst/>
                    </a:prstGeom>
                  </pic:spPr>
                </pic:pic>
              </a:graphicData>
            </a:graphic>
          </wp:anchor>
        </w:drawing>
      </w:r>
    </w:p>
    <w:p w14:paraId="56AE6FDB" w14:textId="77777777" w:rsidR="00F34A36" w:rsidRDefault="00842BCA">
      <w:pPr>
        <w:pStyle w:val="BodyText"/>
        <w:spacing w:before="117" w:line="312" w:lineRule="auto"/>
        <w:ind w:left="6801" w:firstLine="1214"/>
      </w:pPr>
      <w:r>
        <w:rPr>
          <w:color w:val="005496"/>
        </w:rPr>
        <w:t>Kit</w:t>
      </w:r>
      <w:r>
        <w:rPr>
          <w:color w:val="005496"/>
          <w:spacing w:val="-14"/>
        </w:rPr>
        <w:t xml:space="preserve"> </w:t>
      </w:r>
      <w:r>
        <w:rPr>
          <w:color w:val="005496"/>
        </w:rPr>
        <w:t>Walsh</w:t>
      </w:r>
      <w:r>
        <w:rPr>
          <w:color w:val="005496"/>
          <w:spacing w:val="-14"/>
        </w:rPr>
        <w:t xml:space="preserve"> </w:t>
      </w:r>
      <w:r>
        <w:rPr>
          <w:color w:val="005496"/>
        </w:rPr>
        <w:t>(right)</w:t>
      </w:r>
      <w:r>
        <w:rPr>
          <w:color w:val="005496"/>
          <w:spacing w:val="-14"/>
        </w:rPr>
        <w:t xml:space="preserve"> </w:t>
      </w:r>
      <w:r>
        <w:rPr>
          <w:color w:val="005496"/>
        </w:rPr>
        <w:t>with Ms</w:t>
      </w:r>
      <w:r>
        <w:rPr>
          <w:color w:val="005496"/>
          <w:spacing w:val="-12"/>
        </w:rPr>
        <w:t xml:space="preserve"> </w:t>
      </w:r>
      <w:r>
        <w:rPr>
          <w:color w:val="005496"/>
        </w:rPr>
        <w:t>Susan</w:t>
      </w:r>
      <w:r>
        <w:rPr>
          <w:color w:val="005496"/>
          <w:spacing w:val="-14"/>
        </w:rPr>
        <w:t xml:space="preserve"> </w:t>
      </w:r>
      <w:r>
        <w:rPr>
          <w:color w:val="005496"/>
        </w:rPr>
        <w:t>Templeman</w:t>
      </w:r>
      <w:r>
        <w:rPr>
          <w:color w:val="005496"/>
          <w:spacing w:val="-10"/>
        </w:rPr>
        <w:t xml:space="preserve"> </w:t>
      </w:r>
      <w:r>
        <w:rPr>
          <w:color w:val="005496"/>
        </w:rPr>
        <w:t>MP</w:t>
      </w:r>
      <w:r>
        <w:rPr>
          <w:color w:val="005496"/>
          <w:spacing w:val="-14"/>
        </w:rPr>
        <w:t xml:space="preserve"> </w:t>
      </w:r>
      <w:r>
        <w:rPr>
          <w:color w:val="005496"/>
          <w:spacing w:val="-2"/>
        </w:rPr>
        <w:t>(left).</w:t>
      </w:r>
    </w:p>
    <w:p w14:paraId="56AE6FDC" w14:textId="77777777" w:rsidR="00F34A36" w:rsidRDefault="00F34A36">
      <w:pPr>
        <w:pStyle w:val="BodyText"/>
        <w:spacing w:line="312" w:lineRule="auto"/>
        <w:sectPr w:rsidR="00F34A36">
          <w:pgSz w:w="11910" w:h="16840"/>
          <w:pgMar w:top="1600" w:right="850" w:bottom="720" w:left="708" w:header="0" w:footer="521" w:gutter="0"/>
          <w:cols w:space="720"/>
        </w:sectPr>
      </w:pPr>
    </w:p>
    <w:p w14:paraId="56AE6FDD" w14:textId="77777777" w:rsidR="00F34A36" w:rsidRDefault="00842BCA">
      <w:pPr>
        <w:pStyle w:val="Heading6"/>
        <w:spacing w:before="55" w:line="259" w:lineRule="auto"/>
        <w:ind w:right="1532"/>
      </w:pPr>
      <w:bookmarkStart w:id="89" w:name="Delivering_quality_advocacy_services"/>
      <w:bookmarkEnd w:id="89"/>
      <w:r>
        <w:rPr>
          <w:color w:val="00884F"/>
        </w:rPr>
        <w:lastRenderedPageBreak/>
        <w:t xml:space="preserve">Delivering quality advocacy </w:t>
      </w:r>
      <w:r>
        <w:rPr>
          <w:color w:val="00884F"/>
          <w:spacing w:val="-2"/>
        </w:rPr>
        <w:t>services</w:t>
      </w:r>
    </w:p>
    <w:p w14:paraId="56AE6FDE" w14:textId="77777777" w:rsidR="00F34A36" w:rsidRDefault="00842BCA">
      <w:pPr>
        <w:pStyle w:val="BodyText"/>
        <w:spacing w:before="238" w:line="312" w:lineRule="auto"/>
      </w:pPr>
      <w:r>
        <w:t>PWDA is committed to delivering high-quality,</w:t>
      </w:r>
      <w:r>
        <w:rPr>
          <w:spacing w:val="-14"/>
        </w:rPr>
        <w:t xml:space="preserve"> </w:t>
      </w:r>
      <w:r>
        <w:t>rights-based</w:t>
      </w:r>
      <w:r>
        <w:rPr>
          <w:spacing w:val="-14"/>
        </w:rPr>
        <w:t xml:space="preserve"> </w:t>
      </w:r>
      <w:r>
        <w:t>advocacy</w:t>
      </w:r>
      <w:r>
        <w:rPr>
          <w:spacing w:val="-14"/>
        </w:rPr>
        <w:t xml:space="preserve"> </w:t>
      </w:r>
      <w:r>
        <w:t>and</w:t>
      </w:r>
      <w:r>
        <w:rPr>
          <w:spacing w:val="-14"/>
        </w:rPr>
        <w:t xml:space="preserve"> </w:t>
      </w:r>
      <w:r>
        <w:t>services that people with disability can trust.</w:t>
      </w:r>
    </w:p>
    <w:p w14:paraId="56AE6FDF" w14:textId="77777777" w:rsidR="00F34A36" w:rsidRDefault="00842BCA">
      <w:pPr>
        <w:pStyle w:val="BodyText"/>
        <w:spacing w:before="230" w:line="312" w:lineRule="auto"/>
        <w:ind w:right="113"/>
      </w:pPr>
      <w:r>
        <w:t>During the year, PWDA achieved full conformity</w:t>
      </w:r>
      <w:r>
        <w:rPr>
          <w:spacing w:val="-3"/>
        </w:rPr>
        <w:t xml:space="preserve"> </w:t>
      </w:r>
      <w:r>
        <w:t>across</w:t>
      </w:r>
      <w:r>
        <w:rPr>
          <w:spacing w:val="-3"/>
        </w:rPr>
        <w:t xml:space="preserve"> </w:t>
      </w:r>
      <w:r>
        <w:t>every</w:t>
      </w:r>
      <w:r>
        <w:rPr>
          <w:spacing w:val="-3"/>
        </w:rPr>
        <w:t xml:space="preserve"> </w:t>
      </w:r>
      <w:r>
        <w:t>National</w:t>
      </w:r>
      <w:r>
        <w:rPr>
          <w:spacing w:val="-3"/>
        </w:rPr>
        <w:t xml:space="preserve"> </w:t>
      </w:r>
      <w:r>
        <w:t>Standard for Disability Services assessed during an independent audit. Auditors recognised</w:t>
      </w:r>
      <w:r>
        <w:rPr>
          <w:spacing w:val="40"/>
        </w:rPr>
        <w:t xml:space="preserve"> </w:t>
      </w:r>
      <w:r>
        <w:t>our</w:t>
      </w:r>
      <w:r>
        <w:rPr>
          <w:spacing w:val="-13"/>
        </w:rPr>
        <w:t xml:space="preserve"> </w:t>
      </w:r>
      <w:r>
        <w:t>rights-based</w:t>
      </w:r>
      <w:r>
        <w:rPr>
          <w:spacing w:val="-13"/>
        </w:rPr>
        <w:t xml:space="preserve"> </w:t>
      </w:r>
      <w:r>
        <w:t>approach,</w:t>
      </w:r>
      <w:r>
        <w:rPr>
          <w:spacing w:val="-13"/>
        </w:rPr>
        <w:t xml:space="preserve"> </w:t>
      </w:r>
      <w:r>
        <w:t>person-centred advocacy and strong governance, with clients describing PWDA’s services as respectful, responsive and empowering.</w:t>
      </w:r>
    </w:p>
    <w:p w14:paraId="56AE6FE0" w14:textId="77777777" w:rsidR="00F34A36" w:rsidRDefault="00842BCA">
      <w:pPr>
        <w:pStyle w:val="BodyText"/>
        <w:spacing w:before="10" w:line="312" w:lineRule="auto"/>
      </w:pPr>
      <w:r>
        <w:t>The audit confirmed that people using our services</w:t>
      </w:r>
      <w:r>
        <w:rPr>
          <w:spacing w:val="-7"/>
        </w:rPr>
        <w:t xml:space="preserve"> </w:t>
      </w:r>
      <w:r>
        <w:t>felt</w:t>
      </w:r>
      <w:r>
        <w:rPr>
          <w:spacing w:val="-7"/>
        </w:rPr>
        <w:t xml:space="preserve"> </w:t>
      </w:r>
      <w:r>
        <w:t>safe,</w:t>
      </w:r>
      <w:r>
        <w:rPr>
          <w:spacing w:val="-7"/>
        </w:rPr>
        <w:t xml:space="preserve"> </w:t>
      </w:r>
      <w:r>
        <w:t>listened</w:t>
      </w:r>
      <w:r>
        <w:rPr>
          <w:spacing w:val="-7"/>
        </w:rPr>
        <w:t xml:space="preserve"> </w:t>
      </w:r>
      <w:r>
        <w:t>to</w:t>
      </w:r>
      <w:r>
        <w:rPr>
          <w:spacing w:val="-7"/>
        </w:rPr>
        <w:t xml:space="preserve"> </w:t>
      </w:r>
      <w:r>
        <w:t>and</w:t>
      </w:r>
      <w:r>
        <w:rPr>
          <w:spacing w:val="-7"/>
        </w:rPr>
        <w:t xml:space="preserve"> </w:t>
      </w:r>
      <w:r>
        <w:t>supported to make decisions about their own lives.</w:t>
      </w:r>
    </w:p>
    <w:p w14:paraId="56AE6FE1" w14:textId="77777777" w:rsidR="00F34A36" w:rsidRDefault="00842BCA">
      <w:pPr>
        <w:pStyle w:val="BodyText"/>
        <w:spacing w:before="231" w:line="312" w:lineRule="auto"/>
        <w:ind w:right="607"/>
      </w:pPr>
      <w:r>
        <w:t>PWDA</w:t>
      </w:r>
      <w:r>
        <w:rPr>
          <w:spacing w:val="-12"/>
        </w:rPr>
        <w:t xml:space="preserve"> </w:t>
      </w:r>
      <w:r>
        <w:t>also completed and passed its three-year self-assessment against the</w:t>
      </w:r>
      <w:r>
        <w:rPr>
          <w:spacing w:val="-17"/>
        </w:rPr>
        <w:t xml:space="preserve"> </w:t>
      </w:r>
      <w:r>
        <w:t>Australian</w:t>
      </w:r>
      <w:r>
        <w:rPr>
          <w:spacing w:val="-15"/>
        </w:rPr>
        <w:t xml:space="preserve"> </w:t>
      </w:r>
      <w:r>
        <w:t>Council</w:t>
      </w:r>
      <w:r>
        <w:rPr>
          <w:spacing w:val="-10"/>
        </w:rPr>
        <w:t xml:space="preserve"> </w:t>
      </w:r>
      <w:r>
        <w:t>for</w:t>
      </w:r>
      <w:r>
        <w:rPr>
          <w:spacing w:val="-10"/>
        </w:rPr>
        <w:t xml:space="preserve"> </w:t>
      </w:r>
      <w:r>
        <w:t>International</w:t>
      </w:r>
    </w:p>
    <w:p w14:paraId="56AE6FE2" w14:textId="77777777" w:rsidR="00F34A36" w:rsidRDefault="00842BCA">
      <w:pPr>
        <w:pStyle w:val="BodyText"/>
        <w:spacing w:before="3" w:line="312" w:lineRule="auto"/>
        <w:ind w:right="366"/>
        <w:jc w:val="both"/>
      </w:pPr>
      <w:r>
        <w:t>Development</w:t>
      </w:r>
      <w:r>
        <w:rPr>
          <w:spacing w:val="-10"/>
        </w:rPr>
        <w:t xml:space="preserve"> </w:t>
      </w:r>
      <w:r>
        <w:t>(ACFID)</w:t>
      </w:r>
      <w:r>
        <w:rPr>
          <w:spacing w:val="-10"/>
        </w:rPr>
        <w:t xml:space="preserve"> </w:t>
      </w:r>
      <w:r>
        <w:t>Code</w:t>
      </w:r>
      <w:r>
        <w:rPr>
          <w:spacing w:val="-10"/>
        </w:rPr>
        <w:t xml:space="preserve"> </w:t>
      </w:r>
      <w:r>
        <w:t>of</w:t>
      </w:r>
      <w:r>
        <w:rPr>
          <w:spacing w:val="-10"/>
        </w:rPr>
        <w:t xml:space="preserve"> </w:t>
      </w:r>
      <w:r>
        <w:t xml:space="preserve">Conduct, demonstrating our ongoing commitment to strong governance, transparency and </w:t>
      </w:r>
      <w:r>
        <w:rPr>
          <w:spacing w:val="-2"/>
        </w:rPr>
        <w:t>accountability.</w:t>
      </w:r>
    </w:p>
    <w:p w14:paraId="56AE6FE3" w14:textId="77777777" w:rsidR="00F34A36" w:rsidRDefault="00F34A36">
      <w:pPr>
        <w:pStyle w:val="BodyText"/>
        <w:spacing w:before="59"/>
        <w:ind w:left="0"/>
      </w:pPr>
    </w:p>
    <w:p w14:paraId="56AE6FE4" w14:textId="77777777" w:rsidR="00F34A36" w:rsidRDefault="00842BCA">
      <w:pPr>
        <w:pStyle w:val="Heading6"/>
      </w:pPr>
      <w:bookmarkStart w:id="90" w:name="Continuous_improvement"/>
      <w:bookmarkEnd w:id="90"/>
      <w:r>
        <w:rPr>
          <w:color w:val="00884F"/>
        </w:rPr>
        <w:t xml:space="preserve">Continuous </w:t>
      </w:r>
      <w:r>
        <w:rPr>
          <w:color w:val="00884F"/>
          <w:spacing w:val="-2"/>
        </w:rPr>
        <w:t>improvement</w:t>
      </w:r>
    </w:p>
    <w:p w14:paraId="56AE6FE5" w14:textId="77777777" w:rsidR="00F34A36" w:rsidRDefault="00842BCA">
      <w:pPr>
        <w:pStyle w:val="BodyText"/>
        <w:spacing w:before="275" w:line="312" w:lineRule="auto"/>
        <w:ind w:right="232"/>
      </w:pPr>
      <w:r>
        <w:t>Throughout the year, PWDA continued strengthening the systems that support our advocacy, services and work. A comprehensive review of policies and procedures simplified organisational documentation,</w:t>
      </w:r>
      <w:r>
        <w:rPr>
          <w:spacing w:val="-17"/>
        </w:rPr>
        <w:t xml:space="preserve"> </w:t>
      </w:r>
      <w:r>
        <w:t>strengthened</w:t>
      </w:r>
      <w:r>
        <w:rPr>
          <w:spacing w:val="-17"/>
        </w:rPr>
        <w:t xml:space="preserve"> </w:t>
      </w:r>
      <w:r>
        <w:t>governance and made policies easier for staff to understand and apply. This included consolidating several finance policies</w:t>
      </w:r>
    </w:p>
    <w:p w14:paraId="56AE6FE6" w14:textId="77777777" w:rsidR="00F34A36" w:rsidRDefault="00842BCA">
      <w:pPr>
        <w:pStyle w:val="BodyText"/>
        <w:spacing w:before="11"/>
      </w:pPr>
      <w:r>
        <w:t>into</w:t>
      </w:r>
      <w:r>
        <w:rPr>
          <w:spacing w:val="-5"/>
        </w:rPr>
        <w:t xml:space="preserve"> </w:t>
      </w:r>
      <w:r>
        <w:t>a</w:t>
      </w:r>
      <w:r>
        <w:rPr>
          <w:spacing w:val="-5"/>
        </w:rPr>
        <w:t xml:space="preserve"> </w:t>
      </w:r>
      <w:r>
        <w:t>single</w:t>
      </w:r>
      <w:r>
        <w:rPr>
          <w:spacing w:val="-5"/>
        </w:rPr>
        <w:t xml:space="preserve"> </w:t>
      </w:r>
      <w:r>
        <w:t>Financial</w:t>
      </w:r>
      <w:r>
        <w:rPr>
          <w:spacing w:val="-5"/>
        </w:rPr>
        <w:t xml:space="preserve"> </w:t>
      </w:r>
      <w:r>
        <w:t>Governance</w:t>
      </w:r>
      <w:r>
        <w:rPr>
          <w:spacing w:val="-5"/>
        </w:rPr>
        <w:t xml:space="preserve"> </w:t>
      </w:r>
      <w:r>
        <w:rPr>
          <w:spacing w:val="-2"/>
        </w:rPr>
        <w:t>Policy</w:t>
      </w:r>
    </w:p>
    <w:p w14:paraId="56AE6FE7" w14:textId="77777777" w:rsidR="00F34A36" w:rsidRDefault="00842BCA">
      <w:pPr>
        <w:pStyle w:val="BodyText"/>
        <w:spacing w:before="72" w:line="312" w:lineRule="auto"/>
        <w:ind w:right="165"/>
      </w:pPr>
      <w:r>
        <w:br w:type="column"/>
      </w:r>
      <w:r>
        <w:t>and streamlining Work Health and Safety documentation supported by practical procedures. Improvements to information security, payroll systems and self-service resources</w:t>
      </w:r>
      <w:r>
        <w:rPr>
          <w:spacing w:val="-10"/>
        </w:rPr>
        <w:t xml:space="preserve"> </w:t>
      </w:r>
      <w:r>
        <w:t>also</w:t>
      </w:r>
      <w:r>
        <w:rPr>
          <w:spacing w:val="-10"/>
        </w:rPr>
        <w:t xml:space="preserve"> </w:t>
      </w:r>
      <w:r>
        <w:t>reduced</w:t>
      </w:r>
      <w:r>
        <w:rPr>
          <w:spacing w:val="-10"/>
        </w:rPr>
        <w:t xml:space="preserve"> </w:t>
      </w:r>
      <w:r>
        <w:t>administrative</w:t>
      </w:r>
      <w:r>
        <w:rPr>
          <w:spacing w:val="-10"/>
        </w:rPr>
        <w:t xml:space="preserve"> </w:t>
      </w:r>
      <w:r>
        <w:t>effort and improved organisational efficiency.</w:t>
      </w:r>
    </w:p>
    <w:p w14:paraId="56AE6FE8" w14:textId="77777777" w:rsidR="00F34A36" w:rsidRDefault="00F34A36">
      <w:pPr>
        <w:pStyle w:val="BodyText"/>
        <w:spacing w:before="61"/>
        <w:ind w:left="0"/>
      </w:pPr>
    </w:p>
    <w:p w14:paraId="56AE6FE9" w14:textId="77777777" w:rsidR="00F34A36" w:rsidRDefault="00842BCA">
      <w:pPr>
        <w:pStyle w:val="Heading6"/>
      </w:pPr>
      <w:bookmarkStart w:id="91" w:name="Reconciliation"/>
      <w:bookmarkEnd w:id="91"/>
      <w:r>
        <w:rPr>
          <w:color w:val="00884F"/>
          <w:spacing w:val="-2"/>
        </w:rPr>
        <w:t>Reconciliation</w:t>
      </w:r>
    </w:p>
    <w:p w14:paraId="56AE6FEA" w14:textId="77777777" w:rsidR="00F34A36" w:rsidRDefault="00842BCA">
      <w:pPr>
        <w:pStyle w:val="BodyText"/>
        <w:spacing w:before="275" w:line="312" w:lineRule="auto"/>
        <w:ind w:right="267"/>
      </w:pPr>
      <w:r>
        <w:t>PWDA continued progressing our Reflect Reconciliation Action Plan, strengthening the foundations needed to support meaningful and ongoing action to support reconciliation. Throughout the year, we reviewed governance arrangements, accountability processes and the role of</w:t>
      </w:r>
      <w:r>
        <w:rPr>
          <w:spacing w:val="40"/>
        </w:rPr>
        <w:t xml:space="preserve"> </w:t>
      </w:r>
      <w:r>
        <w:t>the</w:t>
      </w:r>
      <w:r>
        <w:rPr>
          <w:spacing w:val="-7"/>
        </w:rPr>
        <w:t xml:space="preserve"> </w:t>
      </w:r>
      <w:r>
        <w:t>RAP</w:t>
      </w:r>
      <w:r>
        <w:rPr>
          <w:spacing w:val="-11"/>
        </w:rPr>
        <w:t xml:space="preserve"> </w:t>
      </w:r>
      <w:r>
        <w:t>Working</w:t>
      </w:r>
      <w:r>
        <w:rPr>
          <w:spacing w:val="-7"/>
        </w:rPr>
        <w:t xml:space="preserve"> </w:t>
      </w:r>
      <w:r>
        <w:t>Group</w:t>
      </w:r>
      <w:r>
        <w:rPr>
          <w:spacing w:val="-7"/>
        </w:rPr>
        <w:t xml:space="preserve"> </w:t>
      </w:r>
      <w:r>
        <w:t>while</w:t>
      </w:r>
      <w:r>
        <w:rPr>
          <w:spacing w:val="-7"/>
        </w:rPr>
        <w:t xml:space="preserve"> </w:t>
      </w:r>
      <w:r>
        <w:t>continuing</w:t>
      </w:r>
      <w:r>
        <w:rPr>
          <w:spacing w:val="-7"/>
        </w:rPr>
        <w:t xml:space="preserve"> </w:t>
      </w:r>
      <w:r>
        <w:t>to embed</w:t>
      </w:r>
      <w:r>
        <w:rPr>
          <w:spacing w:val="-17"/>
        </w:rPr>
        <w:t xml:space="preserve"> </w:t>
      </w:r>
      <w:r>
        <w:t>Aboriginal</w:t>
      </w:r>
      <w:r>
        <w:rPr>
          <w:spacing w:val="-17"/>
        </w:rPr>
        <w:t xml:space="preserve"> </w:t>
      </w:r>
      <w:r>
        <w:t>and</w:t>
      </w:r>
      <w:r>
        <w:rPr>
          <w:spacing w:val="-14"/>
        </w:rPr>
        <w:t xml:space="preserve"> </w:t>
      </w:r>
      <w:r>
        <w:t>Torres</w:t>
      </w:r>
      <w:r>
        <w:rPr>
          <w:spacing w:val="-11"/>
        </w:rPr>
        <w:t xml:space="preserve"> </w:t>
      </w:r>
      <w:r>
        <w:t>Strait</w:t>
      </w:r>
      <w:r>
        <w:rPr>
          <w:spacing w:val="-11"/>
        </w:rPr>
        <w:t xml:space="preserve"> </w:t>
      </w:r>
      <w:r>
        <w:t>Islander voices, leadership, lived experience and cultural inclusion across our organisation and our work.</w:t>
      </w:r>
    </w:p>
    <w:p w14:paraId="56AE6FEB" w14:textId="77777777" w:rsidR="00F34A36" w:rsidRDefault="00F34A36">
      <w:pPr>
        <w:pStyle w:val="BodyText"/>
        <w:spacing w:before="68"/>
        <w:ind w:left="0"/>
      </w:pPr>
    </w:p>
    <w:p w14:paraId="56AE6FEC" w14:textId="77777777" w:rsidR="00F34A36" w:rsidRDefault="00842BCA">
      <w:pPr>
        <w:pStyle w:val="Heading6"/>
      </w:pPr>
      <w:bookmarkStart w:id="92" w:name="Sustainability"/>
      <w:bookmarkEnd w:id="92"/>
      <w:r>
        <w:rPr>
          <w:color w:val="00884F"/>
          <w:spacing w:val="-2"/>
        </w:rPr>
        <w:t>Sustainability</w:t>
      </w:r>
    </w:p>
    <w:p w14:paraId="56AE6FED" w14:textId="77777777" w:rsidR="00F34A36" w:rsidRDefault="00842BCA">
      <w:pPr>
        <w:pStyle w:val="BodyText"/>
        <w:spacing w:before="275" w:line="312" w:lineRule="auto"/>
        <w:ind w:right="441"/>
      </w:pPr>
      <w:r>
        <w:t>PWDA continued reducing our environmental</w:t>
      </w:r>
      <w:r>
        <w:rPr>
          <w:spacing w:val="-12"/>
        </w:rPr>
        <w:t xml:space="preserve"> </w:t>
      </w:r>
      <w:r>
        <w:t>impact</w:t>
      </w:r>
      <w:r>
        <w:rPr>
          <w:spacing w:val="-12"/>
        </w:rPr>
        <w:t xml:space="preserve"> </w:t>
      </w:r>
      <w:r>
        <w:t>through</w:t>
      </w:r>
      <w:r>
        <w:rPr>
          <w:spacing w:val="-12"/>
        </w:rPr>
        <w:t xml:space="preserve"> </w:t>
      </w:r>
      <w:r>
        <w:t>responsible procurement, greater use of technology</w:t>
      </w:r>
      <w:r>
        <w:rPr>
          <w:spacing w:val="80"/>
        </w:rPr>
        <w:t xml:space="preserve"> </w:t>
      </w:r>
      <w:r>
        <w:t>to reduce travel, electronic document management and more efficient</w:t>
      </w:r>
    </w:p>
    <w:p w14:paraId="56AE6FEE" w14:textId="77777777" w:rsidR="00F34A36" w:rsidRDefault="00842BCA">
      <w:pPr>
        <w:pStyle w:val="BodyText"/>
        <w:spacing w:before="6" w:line="312" w:lineRule="auto"/>
        <w:ind w:right="411"/>
      </w:pPr>
      <w:r>
        <w:t>office operations. Building efficiency improvements at our Surry Hills office have reduced utility costs by around 50% compared with our previous premises, allowing more resources to be directed towards</w:t>
      </w:r>
      <w:r>
        <w:rPr>
          <w:spacing w:val="-7"/>
        </w:rPr>
        <w:t xml:space="preserve"> </w:t>
      </w:r>
      <w:r>
        <w:t>our</w:t>
      </w:r>
      <w:r>
        <w:rPr>
          <w:spacing w:val="-7"/>
        </w:rPr>
        <w:t xml:space="preserve"> </w:t>
      </w:r>
      <w:r>
        <w:t>core</w:t>
      </w:r>
      <w:r>
        <w:rPr>
          <w:spacing w:val="-7"/>
        </w:rPr>
        <w:t xml:space="preserve"> </w:t>
      </w:r>
      <w:r>
        <w:t>disability</w:t>
      </w:r>
      <w:r>
        <w:rPr>
          <w:spacing w:val="-7"/>
        </w:rPr>
        <w:t xml:space="preserve"> </w:t>
      </w:r>
      <w:r>
        <w:t>advocacy</w:t>
      </w:r>
      <w:r>
        <w:rPr>
          <w:spacing w:val="-7"/>
        </w:rPr>
        <w:t xml:space="preserve"> </w:t>
      </w:r>
      <w:r>
        <w:t>work and services.</w:t>
      </w:r>
    </w:p>
    <w:p w14:paraId="56AE6FEF" w14:textId="77777777" w:rsidR="00F34A36" w:rsidRDefault="00F34A36">
      <w:pPr>
        <w:pStyle w:val="BodyText"/>
        <w:spacing w:line="312" w:lineRule="auto"/>
        <w:sectPr w:rsidR="00F34A36">
          <w:pgSz w:w="11910" w:h="16840"/>
          <w:pgMar w:top="1560" w:right="850" w:bottom="720" w:left="708" w:header="0" w:footer="531" w:gutter="0"/>
          <w:cols w:num="2" w:space="720" w:equalWidth="0">
            <w:col w:w="4977" w:space="182"/>
            <w:col w:w="5193"/>
          </w:cols>
        </w:sectPr>
      </w:pPr>
    </w:p>
    <w:p w14:paraId="56AE6FF0" w14:textId="77777777" w:rsidR="00F34A36" w:rsidRDefault="00842BCA">
      <w:pPr>
        <w:pStyle w:val="BodyText"/>
        <w:spacing w:before="968"/>
        <w:ind w:left="0"/>
        <w:rPr>
          <w:sz w:val="110"/>
        </w:rPr>
      </w:pPr>
      <w:r>
        <w:rPr>
          <w:noProof/>
          <w:sz w:val="110"/>
        </w:rPr>
        <w:lastRenderedPageBreak/>
        <mc:AlternateContent>
          <mc:Choice Requires="wps">
            <w:drawing>
              <wp:anchor distT="0" distB="0" distL="0" distR="0" simplePos="0" relativeHeight="485477888" behindDoc="1" locked="0" layoutInCell="1" allowOverlap="1" wp14:anchorId="56AE75CC" wp14:editId="56AE75CD">
                <wp:simplePos x="0" y="0"/>
                <wp:positionH relativeFrom="page">
                  <wp:posOffset>0</wp:posOffset>
                </wp:positionH>
                <wp:positionV relativeFrom="page">
                  <wp:posOffset>0</wp:posOffset>
                </wp:positionV>
                <wp:extent cx="7560309" cy="10692130"/>
                <wp:effectExtent l="0" t="0" r="0" b="0"/>
                <wp:wrapNone/>
                <wp:docPr id="216" name="Graphic 21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309" cy="10692130"/>
                        </a:xfrm>
                        <a:custGeom>
                          <a:avLst/>
                          <a:gdLst/>
                          <a:ahLst/>
                          <a:cxnLst/>
                          <a:rect l="l" t="t" r="r" b="b"/>
                          <a:pathLst>
                            <a:path w="7560309" h="10692130">
                              <a:moveTo>
                                <a:pt x="7559992" y="0"/>
                              </a:moveTo>
                              <a:lnTo>
                                <a:pt x="0" y="0"/>
                              </a:lnTo>
                              <a:lnTo>
                                <a:pt x="0" y="10692002"/>
                              </a:lnTo>
                              <a:lnTo>
                                <a:pt x="7559992" y="10692002"/>
                              </a:lnTo>
                              <a:lnTo>
                                <a:pt x="7559992" y="0"/>
                              </a:lnTo>
                              <a:close/>
                            </a:path>
                          </a:pathLst>
                        </a:custGeom>
                        <a:solidFill>
                          <a:srgbClr val="EFECEA"/>
                        </a:solidFill>
                      </wps:spPr>
                      <wps:bodyPr wrap="square" lIns="0" tIns="0" rIns="0" bIns="0" rtlCol="0">
                        <a:prstTxWarp prst="textNoShape">
                          <a:avLst/>
                        </a:prstTxWarp>
                        <a:noAutofit/>
                      </wps:bodyPr>
                    </wps:wsp>
                  </a:graphicData>
                </a:graphic>
              </wp:anchor>
            </w:drawing>
          </mc:Choice>
          <mc:Fallback>
            <w:pict>
              <v:shape w14:anchorId="7FB932B3" id="Graphic 216" o:spid="_x0000_s1026" style="position:absolute;margin-left:0;margin-top:0;width:595.3pt;height:841.9pt;z-index:-17838592;visibility:visible;mso-wrap-style:square;mso-wrap-distance-left:0;mso-wrap-distance-top:0;mso-wrap-distance-right:0;mso-wrap-distance-bottom:0;mso-position-horizontal:absolute;mso-position-horizontal-relative:page;mso-position-vertical:absolute;mso-position-vertical-relative:page;v-text-anchor:top" coordsize="7560309,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4sp9LAIAAM0EAAAOAAAAZHJzL2Uyb0RvYy54bWysVMFu2zAMvQ/YPwi6L3ZSJF2MOEWRJsOA&#10;oivQDDsrshwbk02NUmL370fJUWp0pw27SJT5RD0+kl7d9Y1mZ4W2hjbn00nKmWolFHV7zPn3/e7T&#10;Z86sE20hNLQq56/K8rv1xw+rzmRqBhXoQiGjIK3NOpPzyjmTJYmVlWqEnYBRLTlLwEY4OuIxKVB0&#10;FL3RySxNF0kHWBgEqaylrw+Dk69D/LJU0n0rS6sc0zknbi6sGNaDX5P1SmRHFKaq5YWG+AcWjahb&#10;evQa6kE4wU5Y/xGqqSWChdJNJDQJlGUtVciBspmm77J5qYRRIRcSx5qrTPb/hZVP5xfzjJ66NY8g&#10;f1pSJOmMza4ef7AXTF9i47FEnPVBxderiqp3TNLH2/kivUmXnEnyTdPFcja9CUInIov35cm6LwpC&#10;LHF+tG6oQxEtUUVL9m00karp66hDHR1nVEfkjOp4GOpohPP3PEFvsm5Ephpx8YAGzmoPAep8Krfz&#10;+XK5nHEWEyK2bxjdjrHUSCNU9MXdhHgDJqSfpjPPjwJGSNwH6Pjpv74QlY0hpQarhte8BuHZqy5E&#10;Yay8BV0Xu1prL4PF42GjkZ0FSbzdbTfb+wvrESx0xtAMvi0OULw+I+tofnJuf50EKs7015Ya1A9b&#10;NDAah2ig0xsIIxkqgNbt+x8CDTNk5txRLz1BbH+RxRYh/h4wYP3NFu5PDsra90/gNjC6HGhmQv6X&#10;+fZDOT4H1NtfaP0bAAD//wMAUEsDBBQABgAIAAAAIQC+cieS3gAAAAcBAAAPAAAAZHJzL2Rvd25y&#10;ZXYueG1sTI9BS8NAEIXvQv/DMgVvdrdVQozZFBFEEAKaFvG4zY5JMDsbdzdN/PduvbSX4Q1veO+b&#10;fDubnh3R+c6ShPVKAEOqre6okbDfPd+kwHxQpFVvCSX8oodtsbjKVabtRO94rELDYgj5TEloQxgy&#10;zn3dolF+ZQek6H1ZZ1SIq2u4dmqK4abnGyESblRHsaFVAz61WH9Xo5Hw5j/Kzd1PUjaTex3LuhKf&#10;9mUv5fVyfnwAFnAO52M44Ud0KCLTwY6kPeslxEfC/zx563uRADtElaS3KfAi55f8xR8AAAD//wMA&#10;UEsBAi0AFAAGAAgAAAAhALaDOJL+AAAA4QEAABMAAAAAAAAAAAAAAAAAAAAAAFtDb250ZW50X1R5&#10;cGVzXS54bWxQSwECLQAUAAYACAAAACEAOP0h/9YAAACUAQAACwAAAAAAAAAAAAAAAAAvAQAAX3Jl&#10;bHMvLnJlbHNQSwECLQAUAAYACAAAACEAPOLKfSwCAADNBAAADgAAAAAAAAAAAAAAAAAuAgAAZHJz&#10;L2Uyb0RvYy54bWxQSwECLQAUAAYACAAAACEAvnInkt4AAAAHAQAADwAAAAAAAAAAAAAAAACGBAAA&#10;ZHJzL2Rvd25yZXYueG1sUEsFBgAAAAAEAAQA8wAAAJEFAAAAAA==&#10;" path="m7559992,l,,,10692002r7559992,l7559992,xe" fillcolor="#efecea" stroked="f">
                <v:path arrowok="t"/>
                <w10:wrap anchorx="page" anchory="page"/>
              </v:shape>
            </w:pict>
          </mc:Fallback>
        </mc:AlternateContent>
      </w:r>
      <w:r>
        <w:rPr>
          <w:noProof/>
          <w:sz w:val="110"/>
        </w:rPr>
        <mc:AlternateContent>
          <mc:Choice Requires="wps">
            <w:drawing>
              <wp:anchor distT="0" distB="0" distL="0" distR="0" simplePos="0" relativeHeight="15774208" behindDoc="0" locked="0" layoutInCell="1" allowOverlap="1" wp14:anchorId="56AE75CE" wp14:editId="56AE75CF">
                <wp:simplePos x="0" y="0"/>
                <wp:positionH relativeFrom="page">
                  <wp:posOffset>7559865</wp:posOffset>
                </wp:positionH>
                <wp:positionV relativeFrom="page">
                  <wp:posOffset>0</wp:posOffset>
                </wp:positionV>
                <wp:extent cx="1270" cy="10692130"/>
                <wp:effectExtent l="0" t="0" r="0" b="0"/>
                <wp:wrapNone/>
                <wp:docPr id="217" name="Graphic 2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0" cy="10692130"/>
                        </a:xfrm>
                        <a:custGeom>
                          <a:avLst/>
                          <a:gdLst/>
                          <a:ahLst/>
                          <a:cxnLst/>
                          <a:rect l="l" t="t" r="r" b="b"/>
                          <a:pathLst>
                            <a:path h="10692130">
                              <a:moveTo>
                                <a:pt x="0" y="0"/>
                              </a:moveTo>
                              <a:lnTo>
                                <a:pt x="0" y="10692002"/>
                              </a:lnTo>
                              <a:lnTo>
                                <a:pt x="0" y="0"/>
                              </a:lnTo>
                              <a:close/>
                            </a:path>
                          </a:pathLst>
                        </a:custGeom>
                        <a:solidFill>
                          <a:srgbClr val="E8F6FD"/>
                        </a:solidFill>
                      </wps:spPr>
                      <wps:bodyPr wrap="square" lIns="0" tIns="0" rIns="0" bIns="0" rtlCol="0">
                        <a:prstTxWarp prst="textNoShape">
                          <a:avLst/>
                        </a:prstTxWarp>
                        <a:noAutofit/>
                      </wps:bodyPr>
                    </wps:wsp>
                  </a:graphicData>
                </a:graphic>
              </wp:anchor>
            </w:drawing>
          </mc:Choice>
          <mc:Fallback>
            <w:pict>
              <v:shape w14:anchorId="26BF9CB5" id="Graphic 217" o:spid="_x0000_s1026" style="position:absolute;margin-left:595.25pt;margin-top:0;width:.1pt;height:841.9pt;z-index:15774208;visibility:visible;mso-wrap-style:square;mso-wrap-distance-left:0;mso-wrap-distance-top:0;mso-wrap-distance-right:0;mso-wrap-distance-bottom:0;mso-position-horizontal:absolute;mso-position-horizontal-relative:page;mso-position-vertical:absolute;mso-position-vertical-relative:page;v-text-anchor:top" coordsize="1270,1069213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gtVlCwIAAF0EAAAOAAAAZHJzL2Uyb0RvYy54bWysVE1v2zAMvQ/YfxB0X+xkQNYZcYqhWYYB&#10;RVegKXZWZDk2JosapcTOvx8lW2nQ7jTsIlPihx7fo7y6HTrNTgpdC6bk81nOmTISqtYcSv682364&#10;4cx5YSqhwaiSn5Xjt+v371a9LdQCGtCVQkZFjCt6W/LGe1tkmZON6oSbgVWGnDVgJzxt8ZBVKHqq&#10;3ulskefLrAesLIJUztHpZnTydaxf10r6H3XtlGe65ITNxxXjug9rtl6J4oDCNq2cYIh/QNGJ1tCl&#10;l1Ib4QU7YvumVNdKBAe1n0noMqjrVqrYA3Uzz19189QIq2IvRI6zF5rc/ysrH05P9hEDdGfvQf5y&#10;xEjWW1dcPGHjppihxi7EEnA2RBbPFxbV4Jmkw/niEzEtyTHPl58X84+R5UwUKVkenf+mIBYSp3vn&#10;RxGqZIkmWXIwyUSSMoioo4ieMxIROSMR96OIVviQF9AFkzVX94fDDk5qB9HtX2EnbC9ebd5GxUby&#10;fBFuouAUkr72LwWTT2pwakwLsGL+BSrVuibDgW6rbat1QOnwsL/TyE6Cuv56s11uN9P1V2FRqVGc&#10;INMeqvMjsp7mueTu91Gg4kx/NzQwYfiTgcnYJwO9voP4RCJB6Pxu+CnQMktmyT1p+wBpHEWRVCP8&#10;IWCMDZkGvhw91G2QNGIbEU0bmuHY//TewiO53seol7/C+g8AAAD//wMAUEsDBBQABgAIAAAAIQBi&#10;kpyy4AAAAAsBAAAPAAAAZHJzL2Rvd25yZXYueG1sTI9BS8NAEIXvgv9hGcGL2E0rtjFmU0SxPRQR&#10;Y4Uep8k0CWZnQ3abxn/v9KS3ebzHm++ly9G2aqDeN44NTCcRKOLClQ1XBrafr7cxKB+QS2wdk4Ef&#10;8rDMLi9STEp34g8a8lApKWGfoIE6hC7R2hc1WfQT1xGLd3C9xSCyr3TZ40nKbatnUTTXFhuWDzV2&#10;9FxT8Z0frYFhfFmvtqv14evmfTdgvtvg7G1hzPXV+PQIKtAY/sJwxhd0yIRp745cetWKnj5E95I1&#10;IJPOvugFqL1c8/guBp2l+v+G7BcAAP//AwBQSwECLQAUAAYACAAAACEAtoM4kv4AAADhAQAAEwAA&#10;AAAAAAAAAAAAAAAAAAAAW0NvbnRlbnRfVHlwZXNdLnhtbFBLAQItABQABgAIAAAAIQA4/SH/1gAA&#10;AJQBAAALAAAAAAAAAAAAAAAAAC8BAABfcmVscy8ucmVsc1BLAQItABQABgAIAAAAIQBagtVlCwIA&#10;AF0EAAAOAAAAAAAAAAAAAAAAAC4CAABkcnMvZTJvRG9jLnhtbFBLAQItABQABgAIAAAAIQBikpyy&#10;4AAAAAsBAAAPAAAAAAAAAAAAAAAAAGUEAABkcnMvZG93bnJldi54bWxQSwUGAAAAAAQABADzAAAA&#10;cgUAAAAA&#10;" path="m,l,10692002,,xe" fillcolor="#e8f6fd" stroked="f">
                <v:path arrowok="t"/>
                <w10:wrap anchorx="page" anchory="page"/>
              </v:shape>
            </w:pict>
          </mc:Fallback>
        </mc:AlternateContent>
      </w:r>
      <w:r>
        <w:rPr>
          <w:noProof/>
          <w:sz w:val="110"/>
        </w:rPr>
        <mc:AlternateContent>
          <mc:Choice Requires="wpg">
            <w:drawing>
              <wp:anchor distT="0" distB="0" distL="0" distR="0" simplePos="0" relativeHeight="485478912" behindDoc="1" locked="0" layoutInCell="1" allowOverlap="1" wp14:anchorId="56AE75D0" wp14:editId="56AE75D1">
                <wp:simplePos x="0" y="0"/>
                <wp:positionH relativeFrom="page">
                  <wp:posOffset>503294</wp:posOffset>
                </wp:positionH>
                <wp:positionV relativeFrom="page">
                  <wp:posOffset>1067303</wp:posOffset>
                </wp:positionV>
                <wp:extent cx="6289675" cy="8912860"/>
                <wp:effectExtent l="0" t="0" r="0" b="0"/>
                <wp:wrapNone/>
                <wp:docPr id="218" name="Group 21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289675" cy="8912860"/>
                          <a:chOff x="0" y="0"/>
                          <a:chExt cx="6289675" cy="8912860"/>
                        </a:xfrm>
                      </wpg:grpSpPr>
                      <wps:wsp>
                        <wps:cNvPr id="219" name="Graphic 219"/>
                        <wps:cNvSpPr/>
                        <wps:spPr>
                          <a:xfrm>
                            <a:off x="12700" y="12700"/>
                            <a:ext cx="6264275" cy="8887460"/>
                          </a:xfrm>
                          <a:custGeom>
                            <a:avLst/>
                            <a:gdLst/>
                            <a:ahLst/>
                            <a:cxnLst/>
                            <a:rect l="l" t="t" r="r" b="b"/>
                            <a:pathLst>
                              <a:path w="6264275" h="8887460">
                                <a:moveTo>
                                  <a:pt x="5832005" y="0"/>
                                </a:moveTo>
                                <a:lnTo>
                                  <a:pt x="0" y="0"/>
                                </a:lnTo>
                                <a:lnTo>
                                  <a:pt x="0" y="8454923"/>
                                </a:lnTo>
                                <a:lnTo>
                                  <a:pt x="2535" y="8501993"/>
                                </a:lnTo>
                                <a:lnTo>
                                  <a:pt x="9964" y="8547595"/>
                                </a:lnTo>
                                <a:lnTo>
                                  <a:pt x="22024" y="8591465"/>
                                </a:lnTo>
                                <a:lnTo>
                                  <a:pt x="38451" y="8633341"/>
                                </a:lnTo>
                                <a:lnTo>
                                  <a:pt x="58982" y="8672957"/>
                                </a:lnTo>
                                <a:lnTo>
                                  <a:pt x="83353" y="8710051"/>
                                </a:lnTo>
                                <a:lnTo>
                                  <a:pt x="111300" y="8744359"/>
                                </a:lnTo>
                                <a:lnTo>
                                  <a:pt x="142561" y="8775618"/>
                                </a:lnTo>
                                <a:lnTo>
                                  <a:pt x="176870" y="8803564"/>
                                </a:lnTo>
                                <a:lnTo>
                                  <a:pt x="213965" y="8827934"/>
                                </a:lnTo>
                                <a:lnTo>
                                  <a:pt x="253583" y="8848464"/>
                                </a:lnTo>
                                <a:lnTo>
                                  <a:pt x="295459" y="8864890"/>
                                </a:lnTo>
                                <a:lnTo>
                                  <a:pt x="339330" y="8876950"/>
                                </a:lnTo>
                                <a:lnTo>
                                  <a:pt x="384932" y="8884379"/>
                                </a:lnTo>
                                <a:lnTo>
                                  <a:pt x="432003" y="8886913"/>
                                </a:lnTo>
                                <a:lnTo>
                                  <a:pt x="6264008" y="8886913"/>
                                </a:lnTo>
                                <a:lnTo>
                                  <a:pt x="6264008" y="432003"/>
                                </a:lnTo>
                                <a:lnTo>
                                  <a:pt x="6261473" y="384930"/>
                                </a:lnTo>
                                <a:lnTo>
                                  <a:pt x="6254043" y="339326"/>
                                </a:lnTo>
                                <a:lnTo>
                                  <a:pt x="6241983" y="295454"/>
                                </a:lnTo>
                                <a:lnTo>
                                  <a:pt x="6225556" y="253577"/>
                                </a:lnTo>
                                <a:lnTo>
                                  <a:pt x="6205025" y="213960"/>
                                </a:lnTo>
                                <a:lnTo>
                                  <a:pt x="6180654" y="176865"/>
                                </a:lnTo>
                                <a:lnTo>
                                  <a:pt x="6152707" y="142555"/>
                                </a:lnTo>
                                <a:lnTo>
                                  <a:pt x="6121447" y="111296"/>
                                </a:lnTo>
                                <a:lnTo>
                                  <a:pt x="6087137" y="83349"/>
                                </a:lnTo>
                                <a:lnTo>
                                  <a:pt x="6050042" y="58979"/>
                                </a:lnTo>
                                <a:lnTo>
                                  <a:pt x="6010425" y="38449"/>
                                </a:lnTo>
                                <a:lnTo>
                                  <a:pt x="5968548" y="22023"/>
                                </a:lnTo>
                                <a:lnTo>
                                  <a:pt x="5924677" y="9963"/>
                                </a:lnTo>
                                <a:lnTo>
                                  <a:pt x="5879075" y="2534"/>
                                </a:lnTo>
                                <a:lnTo>
                                  <a:pt x="5832005" y="0"/>
                                </a:lnTo>
                                <a:close/>
                              </a:path>
                            </a:pathLst>
                          </a:custGeom>
                          <a:solidFill>
                            <a:srgbClr val="FFFFFF"/>
                          </a:solidFill>
                        </wps:spPr>
                        <wps:bodyPr wrap="square" lIns="0" tIns="0" rIns="0" bIns="0" rtlCol="0">
                          <a:prstTxWarp prst="textNoShape">
                            <a:avLst/>
                          </a:prstTxWarp>
                          <a:noAutofit/>
                        </wps:bodyPr>
                      </wps:wsp>
                      <wps:wsp>
                        <wps:cNvPr id="220" name="Graphic 220"/>
                        <wps:cNvSpPr/>
                        <wps:spPr>
                          <a:xfrm>
                            <a:off x="12700" y="12700"/>
                            <a:ext cx="6264275" cy="8887460"/>
                          </a:xfrm>
                          <a:custGeom>
                            <a:avLst/>
                            <a:gdLst/>
                            <a:ahLst/>
                            <a:cxnLst/>
                            <a:rect l="l" t="t" r="r" b="b"/>
                            <a:pathLst>
                              <a:path w="6264275" h="8887460">
                                <a:moveTo>
                                  <a:pt x="5832005" y="0"/>
                                </a:moveTo>
                                <a:lnTo>
                                  <a:pt x="5879075" y="2534"/>
                                </a:lnTo>
                                <a:lnTo>
                                  <a:pt x="5924677" y="9963"/>
                                </a:lnTo>
                                <a:lnTo>
                                  <a:pt x="5968548" y="22023"/>
                                </a:lnTo>
                                <a:lnTo>
                                  <a:pt x="6010425" y="38449"/>
                                </a:lnTo>
                                <a:lnTo>
                                  <a:pt x="6050042" y="58979"/>
                                </a:lnTo>
                                <a:lnTo>
                                  <a:pt x="6087137" y="83349"/>
                                </a:lnTo>
                                <a:lnTo>
                                  <a:pt x="6121447" y="111296"/>
                                </a:lnTo>
                                <a:lnTo>
                                  <a:pt x="6152707" y="142555"/>
                                </a:lnTo>
                                <a:lnTo>
                                  <a:pt x="6180654" y="176865"/>
                                </a:lnTo>
                                <a:lnTo>
                                  <a:pt x="6205025" y="213960"/>
                                </a:lnTo>
                                <a:lnTo>
                                  <a:pt x="6225556" y="253577"/>
                                </a:lnTo>
                                <a:lnTo>
                                  <a:pt x="6241983" y="295454"/>
                                </a:lnTo>
                                <a:lnTo>
                                  <a:pt x="6254043" y="339326"/>
                                </a:lnTo>
                                <a:lnTo>
                                  <a:pt x="6261473" y="384930"/>
                                </a:lnTo>
                                <a:lnTo>
                                  <a:pt x="6264008" y="432003"/>
                                </a:lnTo>
                                <a:lnTo>
                                  <a:pt x="6264008" y="8886913"/>
                                </a:lnTo>
                                <a:lnTo>
                                  <a:pt x="432003" y="8886913"/>
                                </a:lnTo>
                                <a:lnTo>
                                  <a:pt x="384932" y="8884379"/>
                                </a:lnTo>
                                <a:lnTo>
                                  <a:pt x="339330" y="8876950"/>
                                </a:lnTo>
                                <a:lnTo>
                                  <a:pt x="295459" y="8864890"/>
                                </a:lnTo>
                                <a:lnTo>
                                  <a:pt x="253583" y="8848464"/>
                                </a:lnTo>
                                <a:lnTo>
                                  <a:pt x="213965" y="8827934"/>
                                </a:lnTo>
                                <a:lnTo>
                                  <a:pt x="176870" y="8803564"/>
                                </a:lnTo>
                                <a:lnTo>
                                  <a:pt x="142561" y="8775618"/>
                                </a:lnTo>
                                <a:lnTo>
                                  <a:pt x="111300" y="8744359"/>
                                </a:lnTo>
                                <a:lnTo>
                                  <a:pt x="83353" y="8710051"/>
                                </a:lnTo>
                                <a:lnTo>
                                  <a:pt x="58982" y="8672957"/>
                                </a:lnTo>
                                <a:lnTo>
                                  <a:pt x="38451" y="8633341"/>
                                </a:lnTo>
                                <a:lnTo>
                                  <a:pt x="22024" y="8591465"/>
                                </a:lnTo>
                                <a:lnTo>
                                  <a:pt x="9964" y="8547595"/>
                                </a:lnTo>
                                <a:lnTo>
                                  <a:pt x="2535" y="8501993"/>
                                </a:lnTo>
                                <a:lnTo>
                                  <a:pt x="0" y="8454923"/>
                                </a:lnTo>
                                <a:lnTo>
                                  <a:pt x="0" y="0"/>
                                </a:lnTo>
                                <a:lnTo>
                                  <a:pt x="5832005" y="0"/>
                                </a:lnTo>
                                <a:close/>
                              </a:path>
                            </a:pathLst>
                          </a:custGeom>
                          <a:ln w="25400">
                            <a:solidFill>
                              <a:srgbClr val="005496"/>
                            </a:solidFill>
                            <a:prstDash val="solid"/>
                          </a:ln>
                        </wps:spPr>
                        <wps:bodyPr wrap="square" lIns="0" tIns="0" rIns="0" bIns="0" rtlCol="0">
                          <a:prstTxWarp prst="textNoShape">
                            <a:avLst/>
                          </a:prstTxWarp>
                          <a:noAutofit/>
                        </wps:bodyPr>
                      </wps:wsp>
                    </wpg:wgp>
                  </a:graphicData>
                </a:graphic>
              </wp:anchor>
            </w:drawing>
          </mc:Choice>
          <mc:Fallback>
            <w:pict>
              <v:group w14:anchorId="124B08BE" id="Group 218" o:spid="_x0000_s1026" style="position:absolute;margin-left:39.65pt;margin-top:84.05pt;width:495.25pt;height:701.8pt;z-index:-17837568;mso-wrap-distance-left:0;mso-wrap-distance-right:0;mso-position-horizontal-relative:page;mso-position-vertical-relative:page" coordsize="62896,891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e/aYtwQAAHEUAAAOAAAAZHJzL2Uyb0RvYy54bWzsWMtu4zYU3RfoPwjaNxafIo04g2LSBAUG&#10;MwNMiq4ZWX6gsqiSSuz8fS8fsl1PI4XTdlGgWTiUeHR1eXgfh7p+d9g12XNt7Fa3ixxdFXlWt5Ve&#10;btv1Iv/l4e4HkWe2V+1SNbqtF/lLbfN3N99/d73v5jXWG90sa5OBkdbO990i3/R9N5/NbLWpd8pe&#10;6a5uYXKlzU71cGnWs6VRe7C+a2a4KPhsr82yM7qqrYW7t2Eyv/H2V6u66j+tVrbus2aRg2+9/zX+&#10;99H9zm6u1XxtVLfZVtEN9Q1e7NS2hZceTd2qXmVPZvuVqd22MtrqVX9V6d1Mr1bbqvZrgNWg4mI1&#10;90Y/dX4t6/l+3R1pAmovePpms9XH53vTfek+m+A9DD/o6jcLvMz23Xp+Pu+u1yfwYWV27iFYRHbw&#10;jL4cGa0PfVbBTY6F5CXLswrmhERY8Mh5tYGN+eq5avPTxJMzNQ8v9u4d3dl3ED/2RJH9exR92aiu&#10;9sxbR8Fnk22XixwjmWet2kEc38eQcbeAK/d6wDke45WNlF6whHBZQBwCG2Hk4+/EFqf4yJYQJQ1s&#10;Hdes5tWT7e9r7YlXzx9s7w2sl8NIbYZRdWiHoYE0cAnQ+ATo8wwSwOQZJMBjSIBO9e45t5tumO3d&#10;zkVfNrBx0RU3v9PP9YP2yN5tHxME8hB2eNh8cPaEadpzbFi4DwBADXPD/87bCxhBGZWYOO9eRWJG&#10;wmsFK5CU42ApOfU+CkZLJtm4ZVzgAS0R5eNoAs6iYJsTQigatc2EFDiiSyxZOYoWhDAS0CUCmsdt&#10;I4RIjC6IHUqYj81XCUQUMx49L0sYilFfUMlFGbdHFIQBoaPbg4gE5lxcCIFLSSbgsJsiLlVQQaes&#10;S0ZhecE6p0KORxUhkpDB95JLNgEXVJK4S0JQUo4TSV0KDL4LLtF4LLrUKgpojJ6aNHx81RjxYB7R&#10;MrgDsSlh3eNwRgsa4UAT5hNwimTcKAhfyNMJOGaMcb9Wl7DleLxzXLACh6jBLoAmfEei4OCBY9KF&#10;50SmcsSg/JYBDsHPxhObI4wojXCEsJxgphAlIgEOeUvHY4bDQgsaYgxqwkSEcRAH4LD3HPZ0wjaT&#10;HMpcCDAMtWw8HJnElMO+OBKhTE6ARSkL16IADPs5vvl/1RuGal812tYhLl3L8XX+2IagZJ03Oqub&#10;7fJu2zSu7VizfnzfmOxZQUe7838xAs9gIA7sPLRgN3rUyxfo4Xto2ovc/v6kTJ1nzc8tqAQoCv0w&#10;MMPgcRiYvnmvvXT0Hc/Y/uHwqzJd1sFwkffQuT/qQSyo+dCRwX8HCFj3ZKt/fOr1auvatfcteBQv&#10;QLgECfHvKxgM671QMHALvPpfwbiQHsrNawqGJYV/UmIl5WxaPUitNUl1LLFIppbgtAKf2D5wYnNK&#10;bH2JjTWxbZ9ExNtEQZLmSJQ0Xme8XTAlyjGvM94u9pzOSJGSaUI1UQaniuw0CZ92Pkg7e6Sda5zO&#10;ePuZKe04lnLQiyL/DefHgBwq/qBLhv/hNPpPKZimdWdqDAWh8J+JzqTKhaKBQx49Cs0/wZyiuFV2&#10;E5SPnzpK7ygk/luKx3/Bge9aXvvFb3Duw9n5tV/Y6UvhzR8AAAD//wMAUEsDBBQABgAIAAAAIQBB&#10;Fy+j4gAAAAwBAAAPAAAAZHJzL2Rvd25yZXYueG1sTI9BS8NAEIXvgv9hGcGb3cTSpI3ZlFLUUxFs&#10;BfG2zU6T0OxsyG6T9N87PeltZt7jzffy9WRbMWDvG0cK4lkEAql0pqFKwdfh7WkJwgdNRreOUMEV&#10;PayL+7tcZ8aN9InDPlSCQ8hnWkEdQpdJ6csarfYz1yGxdnK91YHXvpKm1yOH21Y+R1EirW6IP9S6&#10;w22N5Xl/sQreRz1u5vHrsDufttefw+LjexejUo8P0+YFRMAp/Jnhhs/oUDDT0V3IeNEqSFdzdvI9&#10;WcYgboYoWXGZI0+LNE5BFrn8X6L4BQAA//8DAFBLAQItABQABgAIAAAAIQC2gziS/gAAAOEBAAAT&#10;AAAAAAAAAAAAAAAAAAAAAABbQ29udGVudF9UeXBlc10ueG1sUEsBAi0AFAAGAAgAAAAhADj9If/W&#10;AAAAlAEAAAsAAAAAAAAAAAAAAAAALwEAAF9yZWxzLy5yZWxzUEsBAi0AFAAGAAgAAAAhAA979pi3&#10;BAAAcRQAAA4AAAAAAAAAAAAAAAAALgIAAGRycy9lMm9Eb2MueG1sUEsBAi0AFAAGAAgAAAAhAEEX&#10;L6PiAAAADAEAAA8AAAAAAAAAAAAAAAAAEQcAAGRycy9kb3ducmV2LnhtbFBLBQYAAAAABAAEAPMA&#10;AAAgCAAAAAA=&#10;">
                <v:shape id="Graphic 219" o:spid="_x0000_s1027" style="position:absolute;left:127;top:127;width:62642;height:88874;visibility:visible;mso-wrap-style:square;v-text-anchor:top" coordsize="6264275,8887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JgyDxAAAANwAAAAPAAAAZHJzL2Rvd25yZXYueG1sRI/NagJB&#10;EITvgbzD0AFvcdY9iNk4SghRxJsbE3Jsdnp/yE7PMtPq+vaOEMixqKqvqOV6dL06U4idZwOzaQaK&#10;uPK248bA8XPzvAAVBdli75kMXCnCevX4sMTC+gsf6FxKoxKEY4EGWpGh0DpWLTmMUz8QJ6/2waEk&#10;GRptA14S3PU6z7K5dthxWmhxoPeWqt/y5AzIocm/RG+Huuw/vuf1T7ffhKsxk6fx7RWU0Cj/4b/2&#10;zhrIZy9wP5OOgF7dAAAA//8DAFBLAQItABQABgAIAAAAIQDb4fbL7gAAAIUBAAATAAAAAAAAAAAA&#10;AAAAAAAAAABbQ29udGVudF9UeXBlc10ueG1sUEsBAi0AFAAGAAgAAAAhAFr0LFu/AAAAFQEAAAsA&#10;AAAAAAAAAAAAAAAAHwEAAF9yZWxzLy5yZWxzUEsBAi0AFAAGAAgAAAAhABsmDIPEAAAA3AAAAA8A&#10;AAAAAAAAAAAAAAAABwIAAGRycy9kb3ducmV2LnhtbFBLBQYAAAAAAwADALcAAAD4AgAAAAA=&#10;" path="m5832005,l,,,8454923r2535,47070l9964,8547595r12060,43870l38451,8633341r20531,39616l83353,8710051r27947,34308l142561,8775618r34309,27946l213965,8827934r39618,20530l295459,8864890r43871,12060l384932,8884379r47071,2534l6264008,8886913r,-8454910l6261473,384930r-7430,-45604l6241983,295454r-16427,-41877l6205025,213960r-24371,-37095l6152707,142555r-31260,-31259l6087137,83349,6050042,58979,6010425,38449,5968548,22023,5924677,9963,5879075,2534,5832005,xe" stroked="f">
                  <v:path arrowok="t"/>
                </v:shape>
                <v:shape id="Graphic 220" o:spid="_x0000_s1028" style="position:absolute;left:127;top:127;width:62642;height:88874;visibility:visible;mso-wrap-style:square;v-text-anchor:top" coordsize="6264275,8887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rBF3wwAAANwAAAAPAAAAZHJzL2Rvd25yZXYueG1sRE+7asMw&#10;FN0D/QdxC11CItfQUBwrISkUvHRoUgrdLtKN7di6cizVj7+vhkLGw3nn+8m2YqDe144VPK8TEMTa&#10;mZpLBV/n99UrCB+QDbaOScFMHva7h0WOmXEjf9JwCqWIIewzVFCF0GVSel2RRb92HXHkLq63GCLs&#10;S2l6HGO4bWWaJBtpsebYUGFHbxXp5vRrFTSuOf98fPuXotZHvM3dVZvlVamnx+mwBRFoCnfxv7sw&#10;CtI0zo9n4hGQuz8AAAD//wMAUEsBAi0AFAAGAAgAAAAhANvh9svuAAAAhQEAABMAAAAAAAAAAAAA&#10;AAAAAAAAAFtDb250ZW50X1R5cGVzXS54bWxQSwECLQAUAAYACAAAACEAWvQsW78AAAAVAQAACwAA&#10;AAAAAAAAAAAAAAAfAQAAX3JlbHMvLnJlbHNQSwECLQAUAAYACAAAACEAzqwRd8MAAADcAAAADwAA&#10;AAAAAAAAAAAAAAAHAgAAZHJzL2Rvd25yZXYueG1sUEsFBgAAAAADAAMAtwAAAPcCAAAAAA==&#10;" path="m5832005,r47070,2534l5924677,9963r43871,12060l6010425,38449r39617,20530l6087137,83349r34310,27947l6152707,142555r27947,34310l6205025,213960r20531,39617l6241983,295454r12060,43872l6261473,384930r2535,47073l6264008,8886913r-5832005,l384932,8884379r-45602,-7429l295459,8864890r-41876,-16426l213965,8827934r-37095,-24370l142561,8775618r-31261,-31259l83353,8710051,58982,8672957,38451,8633341,22024,8591465,9964,8547595,2535,8501993,,8454923,,,5832005,xe" filled="f" strokecolor="#005496" strokeweight="2pt">
                  <v:path arrowok="t"/>
                </v:shape>
                <w10:wrap anchorx="page" anchory="page"/>
              </v:group>
            </w:pict>
          </mc:Fallback>
        </mc:AlternateContent>
      </w:r>
    </w:p>
    <w:p w14:paraId="56AE6FF1" w14:textId="77777777" w:rsidR="00F34A36" w:rsidRDefault="00842BCA">
      <w:pPr>
        <w:pStyle w:val="Heading1"/>
      </w:pPr>
      <w:bookmarkStart w:id="93" w:name="Financial_report30_June_2026"/>
      <w:bookmarkStart w:id="94" w:name="_bookmark10"/>
      <w:bookmarkEnd w:id="93"/>
      <w:bookmarkEnd w:id="94"/>
      <w:r>
        <w:rPr>
          <w:color w:val="005496"/>
        </w:rPr>
        <w:t>Financial</w:t>
      </w:r>
      <w:r>
        <w:rPr>
          <w:color w:val="005496"/>
          <w:spacing w:val="-11"/>
        </w:rPr>
        <w:t xml:space="preserve"> </w:t>
      </w:r>
      <w:r>
        <w:rPr>
          <w:color w:val="005496"/>
          <w:spacing w:val="-2"/>
        </w:rPr>
        <w:t>report</w:t>
      </w:r>
    </w:p>
    <w:p w14:paraId="56AE6FF2" w14:textId="77777777" w:rsidR="00F34A36" w:rsidRDefault="00842BCA">
      <w:pPr>
        <w:pStyle w:val="Heading2"/>
      </w:pPr>
      <w:r>
        <w:rPr>
          <w:color w:val="00884F"/>
        </w:rPr>
        <w:t>30</w:t>
      </w:r>
      <w:r>
        <w:rPr>
          <w:color w:val="00884F"/>
          <w:spacing w:val="-3"/>
        </w:rPr>
        <w:t xml:space="preserve"> </w:t>
      </w:r>
      <w:r>
        <w:rPr>
          <w:color w:val="00884F"/>
        </w:rPr>
        <w:t>June</w:t>
      </w:r>
      <w:r>
        <w:rPr>
          <w:color w:val="00884F"/>
          <w:spacing w:val="-3"/>
        </w:rPr>
        <w:t xml:space="preserve"> </w:t>
      </w:r>
      <w:r>
        <w:rPr>
          <w:color w:val="00884F"/>
          <w:spacing w:val="-4"/>
        </w:rPr>
        <w:t>2026</w:t>
      </w:r>
    </w:p>
    <w:p w14:paraId="56AE6FF3" w14:textId="77777777" w:rsidR="00F34A36" w:rsidRDefault="00842BCA">
      <w:pPr>
        <w:spacing w:before="350" w:line="268" w:lineRule="auto"/>
        <w:ind w:left="822" w:right="4151"/>
        <w:rPr>
          <w:b/>
          <w:sz w:val="28"/>
        </w:rPr>
      </w:pPr>
      <w:r>
        <w:rPr>
          <w:b/>
          <w:color w:val="005496"/>
          <w:sz w:val="28"/>
        </w:rPr>
        <w:t>People With Disability Australia Ltd. ABN 98 879 981 198</w:t>
      </w:r>
    </w:p>
    <w:p w14:paraId="56AE6FF4" w14:textId="77777777" w:rsidR="00F34A36" w:rsidRDefault="00F34A36">
      <w:pPr>
        <w:pStyle w:val="BodyText"/>
        <w:ind w:left="0"/>
        <w:rPr>
          <w:b/>
          <w:sz w:val="28"/>
        </w:rPr>
      </w:pPr>
    </w:p>
    <w:p w14:paraId="56AE6FF5" w14:textId="77777777" w:rsidR="00F34A36" w:rsidRDefault="00F34A36">
      <w:pPr>
        <w:pStyle w:val="BodyText"/>
        <w:spacing w:before="310"/>
        <w:ind w:left="0"/>
        <w:rPr>
          <w:b/>
          <w:sz w:val="28"/>
        </w:rPr>
      </w:pPr>
    </w:p>
    <w:p w14:paraId="56AE6FF6" w14:textId="77777777" w:rsidR="00F34A36" w:rsidRDefault="00842BCA">
      <w:pPr>
        <w:pStyle w:val="Heading4"/>
        <w:spacing w:before="0"/>
        <w:ind w:left="822"/>
      </w:pPr>
      <w:bookmarkStart w:id="95" w:name="Contents"/>
      <w:bookmarkEnd w:id="95"/>
      <w:r>
        <w:rPr>
          <w:color w:val="005496"/>
          <w:spacing w:val="-2"/>
        </w:rPr>
        <w:t>Contents</w:t>
      </w:r>
    </w:p>
    <w:p w14:paraId="56AE6FF7" w14:textId="77777777" w:rsidR="00F34A36" w:rsidRDefault="00842BCA">
      <w:pPr>
        <w:tabs>
          <w:tab w:val="right" w:pos="9202"/>
        </w:tabs>
        <w:spacing w:before="302"/>
        <w:ind w:left="822"/>
        <w:rPr>
          <w:sz w:val="36"/>
        </w:rPr>
      </w:pPr>
      <w:hyperlink w:anchor="_bookmark11" w:history="1">
        <w:r>
          <w:rPr>
            <w:sz w:val="36"/>
          </w:rPr>
          <w:t>Directors’</w:t>
        </w:r>
        <w:r>
          <w:rPr>
            <w:spacing w:val="-23"/>
            <w:sz w:val="36"/>
          </w:rPr>
          <w:t xml:space="preserve"> </w:t>
        </w:r>
        <w:r>
          <w:rPr>
            <w:spacing w:val="-2"/>
            <w:sz w:val="36"/>
          </w:rPr>
          <w:t>report</w:t>
        </w:r>
        <w:r>
          <w:rPr>
            <w:sz w:val="36"/>
          </w:rPr>
          <w:tab/>
        </w:r>
        <w:r>
          <w:rPr>
            <w:color w:val="005496"/>
            <w:spacing w:val="-5"/>
            <w:sz w:val="36"/>
          </w:rPr>
          <w:t>55</w:t>
        </w:r>
      </w:hyperlink>
    </w:p>
    <w:p w14:paraId="56AE6FF8" w14:textId="77777777" w:rsidR="00F34A36" w:rsidRDefault="00842BCA">
      <w:pPr>
        <w:spacing w:before="386"/>
        <w:ind w:left="822"/>
        <w:rPr>
          <w:sz w:val="36"/>
        </w:rPr>
      </w:pPr>
      <w:hyperlink w:anchor="_bookmark12" w:history="1">
        <w:r>
          <w:rPr>
            <w:sz w:val="36"/>
          </w:rPr>
          <w:t>Auditor’s</w:t>
        </w:r>
        <w:r>
          <w:rPr>
            <w:spacing w:val="-6"/>
            <w:sz w:val="36"/>
          </w:rPr>
          <w:t xml:space="preserve"> </w:t>
        </w:r>
        <w:r>
          <w:rPr>
            <w:sz w:val="36"/>
          </w:rPr>
          <w:t>Independence</w:t>
        </w:r>
        <w:r>
          <w:rPr>
            <w:spacing w:val="-4"/>
            <w:sz w:val="36"/>
          </w:rPr>
          <w:t xml:space="preserve"> </w:t>
        </w:r>
        <w:r>
          <w:rPr>
            <w:sz w:val="36"/>
          </w:rPr>
          <w:t>Declaration</w:t>
        </w:r>
        <w:r>
          <w:rPr>
            <w:spacing w:val="-4"/>
            <w:sz w:val="36"/>
          </w:rPr>
          <w:t xml:space="preserve"> </w:t>
        </w:r>
        <w:r>
          <w:rPr>
            <w:sz w:val="36"/>
          </w:rPr>
          <w:t>to</w:t>
        </w:r>
        <w:r>
          <w:rPr>
            <w:spacing w:val="-4"/>
            <w:sz w:val="36"/>
          </w:rPr>
          <w:t xml:space="preserve"> </w:t>
        </w:r>
        <w:r>
          <w:rPr>
            <w:spacing w:val="-5"/>
            <w:sz w:val="36"/>
          </w:rPr>
          <w:t>the</w:t>
        </w:r>
      </w:hyperlink>
    </w:p>
    <w:p w14:paraId="56AE6FF9" w14:textId="77777777" w:rsidR="00F34A36" w:rsidRDefault="00842BCA">
      <w:pPr>
        <w:tabs>
          <w:tab w:val="right" w:pos="9202"/>
        </w:tabs>
        <w:spacing w:before="46"/>
        <w:ind w:left="822"/>
        <w:rPr>
          <w:sz w:val="36"/>
        </w:rPr>
      </w:pPr>
      <w:hyperlink w:anchor="_bookmark12" w:history="1">
        <w:r>
          <w:rPr>
            <w:sz w:val="36"/>
          </w:rPr>
          <w:t>Directors</w:t>
        </w:r>
        <w:r>
          <w:rPr>
            <w:spacing w:val="-3"/>
            <w:sz w:val="36"/>
          </w:rPr>
          <w:t xml:space="preserve"> </w:t>
        </w:r>
        <w:r>
          <w:rPr>
            <w:sz w:val="36"/>
          </w:rPr>
          <w:t>of</w:t>
        </w:r>
        <w:r>
          <w:rPr>
            <w:spacing w:val="-3"/>
            <w:sz w:val="36"/>
          </w:rPr>
          <w:t xml:space="preserve"> </w:t>
        </w:r>
        <w:r>
          <w:rPr>
            <w:sz w:val="36"/>
          </w:rPr>
          <w:t>People</w:t>
        </w:r>
        <w:r>
          <w:rPr>
            <w:spacing w:val="-3"/>
            <w:sz w:val="36"/>
          </w:rPr>
          <w:t xml:space="preserve"> </w:t>
        </w:r>
        <w:r>
          <w:rPr>
            <w:sz w:val="36"/>
          </w:rPr>
          <w:t>With</w:t>
        </w:r>
        <w:r>
          <w:rPr>
            <w:spacing w:val="-3"/>
            <w:sz w:val="36"/>
          </w:rPr>
          <w:t xml:space="preserve"> </w:t>
        </w:r>
        <w:r>
          <w:rPr>
            <w:sz w:val="36"/>
          </w:rPr>
          <w:t>Disability</w:t>
        </w:r>
        <w:r>
          <w:rPr>
            <w:spacing w:val="-22"/>
            <w:sz w:val="36"/>
          </w:rPr>
          <w:t xml:space="preserve"> </w:t>
        </w:r>
        <w:r>
          <w:rPr>
            <w:sz w:val="36"/>
          </w:rPr>
          <w:t>Australia</w:t>
        </w:r>
        <w:r>
          <w:rPr>
            <w:spacing w:val="-2"/>
            <w:sz w:val="36"/>
          </w:rPr>
          <w:t xml:space="preserve"> </w:t>
        </w:r>
        <w:r>
          <w:rPr>
            <w:spacing w:val="-5"/>
            <w:sz w:val="36"/>
          </w:rPr>
          <w:t>Ltd</w:t>
        </w:r>
        <w:r>
          <w:rPr>
            <w:sz w:val="36"/>
          </w:rPr>
          <w:tab/>
        </w:r>
        <w:r>
          <w:rPr>
            <w:color w:val="005496"/>
            <w:spacing w:val="-5"/>
            <w:sz w:val="36"/>
          </w:rPr>
          <w:t>58</w:t>
        </w:r>
      </w:hyperlink>
    </w:p>
    <w:p w14:paraId="56AE6FFA" w14:textId="77777777" w:rsidR="00F34A36" w:rsidRDefault="00842BCA">
      <w:pPr>
        <w:spacing w:before="386"/>
        <w:ind w:left="822"/>
        <w:rPr>
          <w:sz w:val="36"/>
        </w:rPr>
      </w:pPr>
      <w:hyperlink w:anchor="_bookmark13" w:history="1">
        <w:r>
          <w:rPr>
            <w:sz w:val="36"/>
          </w:rPr>
          <w:t xml:space="preserve">Statement of profit or loss </w:t>
        </w:r>
        <w:r>
          <w:rPr>
            <w:spacing w:val="-5"/>
            <w:sz w:val="36"/>
          </w:rPr>
          <w:t>and</w:t>
        </w:r>
      </w:hyperlink>
    </w:p>
    <w:p w14:paraId="56AE6FFB" w14:textId="77777777" w:rsidR="00F34A36" w:rsidRDefault="00842BCA">
      <w:pPr>
        <w:tabs>
          <w:tab w:val="right" w:pos="9202"/>
        </w:tabs>
        <w:spacing w:before="46"/>
        <w:ind w:left="822"/>
        <w:rPr>
          <w:sz w:val="36"/>
        </w:rPr>
      </w:pPr>
      <w:hyperlink w:anchor="_bookmark13" w:history="1">
        <w:r>
          <w:rPr>
            <w:sz w:val="36"/>
          </w:rPr>
          <w:t>other</w:t>
        </w:r>
        <w:r>
          <w:rPr>
            <w:spacing w:val="-6"/>
            <w:sz w:val="36"/>
          </w:rPr>
          <w:t xml:space="preserve"> </w:t>
        </w:r>
        <w:r>
          <w:rPr>
            <w:sz w:val="36"/>
          </w:rPr>
          <w:t>comprehensive</w:t>
        </w:r>
        <w:r>
          <w:rPr>
            <w:spacing w:val="-6"/>
            <w:sz w:val="36"/>
          </w:rPr>
          <w:t xml:space="preserve"> </w:t>
        </w:r>
        <w:r>
          <w:rPr>
            <w:spacing w:val="-2"/>
            <w:sz w:val="36"/>
          </w:rPr>
          <w:t>income</w:t>
        </w:r>
        <w:r>
          <w:rPr>
            <w:sz w:val="36"/>
          </w:rPr>
          <w:tab/>
        </w:r>
        <w:r>
          <w:rPr>
            <w:color w:val="005496"/>
            <w:spacing w:val="-5"/>
            <w:sz w:val="36"/>
          </w:rPr>
          <w:t>59</w:t>
        </w:r>
      </w:hyperlink>
    </w:p>
    <w:p w14:paraId="56AE6FFC" w14:textId="77777777" w:rsidR="00F34A36" w:rsidRDefault="00842BCA">
      <w:pPr>
        <w:tabs>
          <w:tab w:val="right" w:pos="9202"/>
        </w:tabs>
        <w:spacing w:before="386"/>
        <w:ind w:left="822"/>
        <w:rPr>
          <w:sz w:val="36"/>
        </w:rPr>
      </w:pPr>
      <w:hyperlink w:anchor="_bookmark14" w:history="1">
        <w:r>
          <w:rPr>
            <w:sz w:val="36"/>
          </w:rPr>
          <w:t>Statement</w:t>
        </w:r>
        <w:r>
          <w:rPr>
            <w:spacing w:val="-3"/>
            <w:sz w:val="36"/>
          </w:rPr>
          <w:t xml:space="preserve"> </w:t>
        </w:r>
        <w:r>
          <w:rPr>
            <w:sz w:val="36"/>
          </w:rPr>
          <w:t>of</w:t>
        </w:r>
        <w:r>
          <w:rPr>
            <w:spacing w:val="-3"/>
            <w:sz w:val="36"/>
          </w:rPr>
          <w:t xml:space="preserve"> </w:t>
        </w:r>
        <w:r>
          <w:rPr>
            <w:sz w:val="36"/>
          </w:rPr>
          <w:t>financial</w:t>
        </w:r>
        <w:r>
          <w:rPr>
            <w:spacing w:val="-2"/>
            <w:sz w:val="36"/>
          </w:rPr>
          <w:t xml:space="preserve"> position</w:t>
        </w:r>
        <w:r>
          <w:rPr>
            <w:rFonts w:ascii="Times New Roman"/>
            <w:sz w:val="36"/>
          </w:rPr>
          <w:tab/>
        </w:r>
        <w:r>
          <w:rPr>
            <w:color w:val="005496"/>
            <w:spacing w:val="-5"/>
            <w:sz w:val="36"/>
          </w:rPr>
          <w:t>60</w:t>
        </w:r>
      </w:hyperlink>
    </w:p>
    <w:p w14:paraId="56AE6FFD" w14:textId="77777777" w:rsidR="00F34A36" w:rsidRDefault="00842BCA">
      <w:pPr>
        <w:tabs>
          <w:tab w:val="right" w:pos="9203"/>
        </w:tabs>
        <w:spacing w:before="386"/>
        <w:ind w:left="822"/>
        <w:rPr>
          <w:sz w:val="36"/>
        </w:rPr>
      </w:pPr>
      <w:hyperlink w:anchor="_bookmark15" w:history="1">
        <w:r>
          <w:rPr>
            <w:sz w:val="36"/>
          </w:rPr>
          <w:t>Statement</w:t>
        </w:r>
        <w:r>
          <w:rPr>
            <w:spacing w:val="-1"/>
            <w:sz w:val="36"/>
          </w:rPr>
          <w:t xml:space="preserve"> </w:t>
        </w:r>
        <w:r>
          <w:rPr>
            <w:sz w:val="36"/>
          </w:rPr>
          <w:t xml:space="preserve">of changes in </w:t>
        </w:r>
        <w:r>
          <w:rPr>
            <w:spacing w:val="-2"/>
            <w:sz w:val="36"/>
          </w:rPr>
          <w:t>equity</w:t>
        </w:r>
        <w:r>
          <w:rPr>
            <w:sz w:val="36"/>
          </w:rPr>
          <w:tab/>
        </w:r>
        <w:r>
          <w:rPr>
            <w:color w:val="005496"/>
            <w:spacing w:val="-5"/>
            <w:sz w:val="36"/>
          </w:rPr>
          <w:t>61</w:t>
        </w:r>
      </w:hyperlink>
    </w:p>
    <w:p w14:paraId="56AE6FFE" w14:textId="77777777" w:rsidR="00F34A36" w:rsidRDefault="00842BCA">
      <w:pPr>
        <w:tabs>
          <w:tab w:val="right" w:pos="9203"/>
        </w:tabs>
        <w:spacing w:before="387"/>
        <w:ind w:left="822"/>
        <w:rPr>
          <w:sz w:val="36"/>
        </w:rPr>
      </w:pPr>
      <w:hyperlink w:anchor="_bookmark16" w:history="1">
        <w:r>
          <w:rPr>
            <w:sz w:val="36"/>
          </w:rPr>
          <w:t>Statement</w:t>
        </w:r>
        <w:r>
          <w:rPr>
            <w:spacing w:val="-1"/>
            <w:sz w:val="36"/>
          </w:rPr>
          <w:t xml:space="preserve"> </w:t>
        </w:r>
        <w:r>
          <w:rPr>
            <w:sz w:val="36"/>
          </w:rPr>
          <w:t>of</w:t>
        </w:r>
        <w:r>
          <w:rPr>
            <w:spacing w:val="-1"/>
            <w:sz w:val="36"/>
          </w:rPr>
          <w:t xml:space="preserve"> </w:t>
        </w:r>
        <w:r>
          <w:rPr>
            <w:sz w:val="36"/>
          </w:rPr>
          <w:t>cash</w:t>
        </w:r>
        <w:r>
          <w:rPr>
            <w:spacing w:val="-1"/>
            <w:sz w:val="36"/>
          </w:rPr>
          <w:t xml:space="preserve"> </w:t>
        </w:r>
        <w:r>
          <w:rPr>
            <w:spacing w:val="-2"/>
            <w:sz w:val="36"/>
          </w:rPr>
          <w:t>flows</w:t>
        </w:r>
        <w:r>
          <w:rPr>
            <w:rFonts w:ascii="Times New Roman"/>
            <w:sz w:val="36"/>
          </w:rPr>
          <w:tab/>
        </w:r>
        <w:r>
          <w:rPr>
            <w:color w:val="005496"/>
            <w:spacing w:val="-5"/>
            <w:sz w:val="36"/>
          </w:rPr>
          <w:t>62</w:t>
        </w:r>
      </w:hyperlink>
    </w:p>
    <w:p w14:paraId="56AE6FFF" w14:textId="77777777" w:rsidR="00F34A36" w:rsidRDefault="00842BCA">
      <w:pPr>
        <w:spacing w:before="386"/>
        <w:ind w:left="822"/>
        <w:rPr>
          <w:sz w:val="36"/>
        </w:rPr>
      </w:pPr>
      <w:hyperlink w:anchor="_bookmark17" w:history="1">
        <w:r>
          <w:rPr>
            <w:sz w:val="36"/>
          </w:rPr>
          <w:t>Notes</w:t>
        </w:r>
        <w:r>
          <w:rPr>
            <w:spacing w:val="-3"/>
            <w:sz w:val="36"/>
          </w:rPr>
          <w:t xml:space="preserve"> </w:t>
        </w:r>
        <w:r>
          <w:rPr>
            <w:sz w:val="36"/>
          </w:rPr>
          <w:t>to</w:t>
        </w:r>
        <w:r>
          <w:rPr>
            <w:spacing w:val="-3"/>
            <w:sz w:val="36"/>
          </w:rPr>
          <w:t xml:space="preserve"> </w:t>
        </w:r>
        <w:r>
          <w:rPr>
            <w:sz w:val="36"/>
          </w:rPr>
          <w:t>the</w:t>
        </w:r>
        <w:r>
          <w:rPr>
            <w:spacing w:val="-3"/>
            <w:sz w:val="36"/>
          </w:rPr>
          <w:t xml:space="preserve"> </w:t>
        </w:r>
        <w:r>
          <w:rPr>
            <w:sz w:val="36"/>
          </w:rPr>
          <w:t>financial</w:t>
        </w:r>
        <w:r>
          <w:rPr>
            <w:spacing w:val="-2"/>
            <w:sz w:val="36"/>
          </w:rPr>
          <w:t xml:space="preserve"> statements</w:t>
        </w:r>
      </w:hyperlink>
    </w:p>
    <w:p w14:paraId="56AE7000" w14:textId="77777777" w:rsidR="00F34A36" w:rsidRDefault="00842BCA">
      <w:pPr>
        <w:tabs>
          <w:tab w:val="right" w:pos="9202"/>
        </w:tabs>
        <w:spacing w:before="46"/>
        <w:ind w:left="822"/>
        <w:rPr>
          <w:sz w:val="36"/>
        </w:rPr>
      </w:pPr>
      <w:hyperlink w:anchor="_bookmark17" w:history="1">
        <w:r>
          <w:rPr>
            <w:sz w:val="36"/>
          </w:rPr>
          <w:t>for</w:t>
        </w:r>
        <w:r>
          <w:rPr>
            <w:spacing w:val="-4"/>
            <w:sz w:val="36"/>
          </w:rPr>
          <w:t xml:space="preserve"> </w:t>
        </w:r>
        <w:r>
          <w:rPr>
            <w:sz w:val="36"/>
          </w:rPr>
          <w:t>the</w:t>
        </w:r>
        <w:r>
          <w:rPr>
            <w:spacing w:val="-2"/>
            <w:sz w:val="36"/>
          </w:rPr>
          <w:t xml:space="preserve"> </w:t>
        </w:r>
        <w:r>
          <w:rPr>
            <w:sz w:val="36"/>
          </w:rPr>
          <w:t>year</w:t>
        </w:r>
        <w:r>
          <w:rPr>
            <w:spacing w:val="-1"/>
            <w:sz w:val="36"/>
          </w:rPr>
          <w:t xml:space="preserve"> </w:t>
        </w:r>
        <w:r>
          <w:rPr>
            <w:sz w:val="36"/>
          </w:rPr>
          <w:t>ended</w:t>
        </w:r>
        <w:r>
          <w:rPr>
            <w:spacing w:val="-2"/>
            <w:sz w:val="36"/>
          </w:rPr>
          <w:t xml:space="preserve"> </w:t>
        </w:r>
        <w:r>
          <w:rPr>
            <w:sz w:val="36"/>
          </w:rPr>
          <w:t>30</w:t>
        </w:r>
        <w:r>
          <w:rPr>
            <w:spacing w:val="-2"/>
            <w:sz w:val="36"/>
          </w:rPr>
          <w:t xml:space="preserve"> </w:t>
        </w:r>
        <w:r>
          <w:rPr>
            <w:sz w:val="36"/>
          </w:rPr>
          <w:t>June</w:t>
        </w:r>
        <w:r>
          <w:rPr>
            <w:spacing w:val="-1"/>
            <w:sz w:val="36"/>
          </w:rPr>
          <w:t xml:space="preserve"> </w:t>
        </w:r>
        <w:r>
          <w:rPr>
            <w:spacing w:val="-4"/>
            <w:sz w:val="36"/>
          </w:rPr>
          <w:t>2026</w:t>
        </w:r>
        <w:r>
          <w:rPr>
            <w:sz w:val="36"/>
          </w:rPr>
          <w:tab/>
        </w:r>
        <w:r>
          <w:rPr>
            <w:color w:val="005496"/>
            <w:spacing w:val="-5"/>
            <w:sz w:val="36"/>
          </w:rPr>
          <w:t>63</w:t>
        </w:r>
      </w:hyperlink>
    </w:p>
    <w:p w14:paraId="56AE7001" w14:textId="77777777" w:rsidR="00F34A36" w:rsidRDefault="00F34A36">
      <w:pPr>
        <w:pStyle w:val="BodyText"/>
        <w:ind w:left="0"/>
        <w:rPr>
          <w:sz w:val="36"/>
        </w:rPr>
      </w:pPr>
    </w:p>
    <w:p w14:paraId="56AE7002" w14:textId="77777777" w:rsidR="00F34A36" w:rsidRDefault="00F34A36">
      <w:pPr>
        <w:pStyle w:val="BodyText"/>
        <w:ind w:left="0"/>
        <w:rPr>
          <w:sz w:val="36"/>
        </w:rPr>
      </w:pPr>
    </w:p>
    <w:p w14:paraId="56AE7003" w14:textId="77777777" w:rsidR="00F34A36" w:rsidRDefault="00F34A36">
      <w:pPr>
        <w:pStyle w:val="BodyText"/>
        <w:ind w:left="0"/>
        <w:rPr>
          <w:sz w:val="36"/>
        </w:rPr>
      </w:pPr>
    </w:p>
    <w:p w14:paraId="56AE7004" w14:textId="77777777" w:rsidR="00F34A36" w:rsidRDefault="00F34A36">
      <w:pPr>
        <w:pStyle w:val="BodyText"/>
        <w:ind w:left="0"/>
        <w:rPr>
          <w:sz w:val="36"/>
        </w:rPr>
      </w:pPr>
    </w:p>
    <w:p w14:paraId="56AE7005" w14:textId="77777777" w:rsidR="00F34A36" w:rsidRDefault="00F34A36">
      <w:pPr>
        <w:pStyle w:val="BodyText"/>
        <w:spacing w:before="134"/>
        <w:ind w:left="0"/>
        <w:rPr>
          <w:sz w:val="36"/>
        </w:rPr>
      </w:pPr>
    </w:p>
    <w:p w14:paraId="56AE7006" w14:textId="77777777" w:rsidR="00F34A36" w:rsidRDefault="00842BCA">
      <w:pPr>
        <w:ind w:left="312"/>
        <w:rPr>
          <w:b/>
          <w:sz w:val="24"/>
        </w:rPr>
      </w:pPr>
      <w:r>
        <w:rPr>
          <w:b/>
          <w:color w:val="005496"/>
          <w:sz w:val="24"/>
        </w:rPr>
        <w:t>54</w:t>
      </w:r>
      <w:r>
        <w:rPr>
          <w:b/>
          <w:color w:val="005496"/>
          <w:spacing w:val="64"/>
          <w:sz w:val="24"/>
        </w:rPr>
        <w:t xml:space="preserve"> </w:t>
      </w:r>
      <w:r>
        <w:rPr>
          <w:rFonts w:ascii="VAG Rounded"/>
          <w:b/>
          <w:color w:val="00884F"/>
          <w:sz w:val="24"/>
        </w:rPr>
        <w:t>|</w:t>
      </w:r>
      <w:r>
        <w:rPr>
          <w:rFonts w:ascii="VAG Rounded"/>
          <w:b/>
          <w:color w:val="00884F"/>
          <w:spacing w:val="61"/>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p w14:paraId="56AE7007" w14:textId="77777777" w:rsidR="00F34A36" w:rsidRDefault="00F34A36">
      <w:pPr>
        <w:rPr>
          <w:b/>
          <w:sz w:val="24"/>
        </w:rPr>
        <w:sectPr w:rsidR="00F34A36">
          <w:footerReference w:type="even" r:id="rId111"/>
          <w:pgSz w:w="11910" w:h="16840"/>
          <w:pgMar w:top="0" w:right="850" w:bottom="0" w:left="708" w:header="0" w:footer="0" w:gutter="0"/>
          <w:cols w:space="720"/>
        </w:sectPr>
      </w:pPr>
    </w:p>
    <w:p w14:paraId="56AE7008" w14:textId="77777777" w:rsidR="00F34A36" w:rsidRDefault="00842BCA">
      <w:pPr>
        <w:pStyle w:val="Heading4"/>
      </w:pPr>
      <w:bookmarkStart w:id="96" w:name="Directors’_report"/>
      <w:bookmarkStart w:id="97" w:name="_bookmark11"/>
      <w:bookmarkEnd w:id="96"/>
      <w:bookmarkEnd w:id="97"/>
      <w:r>
        <w:rPr>
          <w:color w:val="005496"/>
        </w:rPr>
        <w:lastRenderedPageBreak/>
        <w:t>Directors’</w:t>
      </w:r>
      <w:r>
        <w:rPr>
          <w:color w:val="005496"/>
          <w:spacing w:val="-10"/>
        </w:rPr>
        <w:t xml:space="preserve"> </w:t>
      </w:r>
      <w:r>
        <w:rPr>
          <w:color w:val="005496"/>
          <w:spacing w:val="-2"/>
        </w:rPr>
        <w:t>report</w:t>
      </w:r>
    </w:p>
    <w:p w14:paraId="56AE7009" w14:textId="77777777" w:rsidR="00F34A36" w:rsidRDefault="00842BCA">
      <w:pPr>
        <w:pStyle w:val="BodyText"/>
        <w:spacing w:before="370"/>
      </w:pPr>
      <w:r>
        <w:t>The</w:t>
      </w:r>
      <w:r>
        <w:rPr>
          <w:spacing w:val="-14"/>
        </w:rPr>
        <w:t xml:space="preserve"> </w:t>
      </w:r>
      <w:r>
        <w:t>Directors</w:t>
      </w:r>
      <w:r>
        <w:rPr>
          <w:spacing w:val="-14"/>
        </w:rPr>
        <w:t xml:space="preserve"> </w:t>
      </w:r>
      <w:r>
        <w:t>present</w:t>
      </w:r>
      <w:r>
        <w:rPr>
          <w:spacing w:val="-14"/>
        </w:rPr>
        <w:t xml:space="preserve"> </w:t>
      </w:r>
      <w:r>
        <w:t>their</w:t>
      </w:r>
      <w:r>
        <w:rPr>
          <w:spacing w:val="-14"/>
        </w:rPr>
        <w:t xml:space="preserve"> </w:t>
      </w:r>
      <w:r>
        <w:t>report,</w:t>
      </w:r>
      <w:r>
        <w:rPr>
          <w:spacing w:val="-14"/>
        </w:rPr>
        <w:t xml:space="preserve"> </w:t>
      </w:r>
      <w:r>
        <w:t>together</w:t>
      </w:r>
      <w:r>
        <w:rPr>
          <w:spacing w:val="-14"/>
        </w:rPr>
        <w:t xml:space="preserve"> </w:t>
      </w:r>
      <w:r>
        <w:t>with</w:t>
      </w:r>
      <w:r>
        <w:rPr>
          <w:spacing w:val="-14"/>
        </w:rPr>
        <w:t xml:space="preserve"> </w:t>
      </w:r>
      <w:r>
        <w:t>the</w:t>
      </w:r>
      <w:r>
        <w:rPr>
          <w:spacing w:val="-14"/>
        </w:rPr>
        <w:t xml:space="preserve"> </w:t>
      </w:r>
      <w:r>
        <w:t>financial</w:t>
      </w:r>
      <w:r>
        <w:rPr>
          <w:spacing w:val="-14"/>
        </w:rPr>
        <w:t xml:space="preserve"> </w:t>
      </w:r>
      <w:r>
        <w:t>statements,</w:t>
      </w:r>
      <w:r>
        <w:rPr>
          <w:spacing w:val="-14"/>
        </w:rPr>
        <w:t xml:space="preserve"> </w:t>
      </w:r>
      <w:r>
        <w:t>on</w:t>
      </w:r>
      <w:r>
        <w:rPr>
          <w:spacing w:val="-14"/>
        </w:rPr>
        <w:t xml:space="preserve"> </w:t>
      </w:r>
      <w:r>
        <w:t>the</w:t>
      </w:r>
      <w:r>
        <w:rPr>
          <w:spacing w:val="-14"/>
        </w:rPr>
        <w:t xml:space="preserve"> </w:t>
      </w:r>
      <w:r>
        <w:t>Company</w:t>
      </w:r>
      <w:r>
        <w:rPr>
          <w:spacing w:val="-14"/>
        </w:rPr>
        <w:t xml:space="preserve"> </w:t>
      </w:r>
      <w:r>
        <w:rPr>
          <w:spacing w:val="-5"/>
        </w:rPr>
        <w:t>for</w:t>
      </w:r>
    </w:p>
    <w:p w14:paraId="56AE700A" w14:textId="77777777" w:rsidR="00F34A36" w:rsidRDefault="00842BCA">
      <w:pPr>
        <w:pStyle w:val="BodyText"/>
        <w:spacing w:before="84"/>
      </w:pPr>
      <w:r>
        <w:t>the</w:t>
      </w:r>
      <w:r>
        <w:rPr>
          <w:spacing w:val="-10"/>
        </w:rPr>
        <w:t xml:space="preserve"> </w:t>
      </w:r>
      <w:r>
        <w:t>year</w:t>
      </w:r>
      <w:r>
        <w:rPr>
          <w:spacing w:val="-9"/>
        </w:rPr>
        <w:t xml:space="preserve"> </w:t>
      </w:r>
      <w:r>
        <w:t>ended</w:t>
      </w:r>
      <w:r>
        <w:rPr>
          <w:spacing w:val="-9"/>
        </w:rPr>
        <w:t xml:space="preserve"> </w:t>
      </w:r>
      <w:r>
        <w:t>30</w:t>
      </w:r>
      <w:r>
        <w:rPr>
          <w:spacing w:val="-9"/>
        </w:rPr>
        <w:t xml:space="preserve"> </w:t>
      </w:r>
      <w:r>
        <w:t>June</w:t>
      </w:r>
      <w:r>
        <w:rPr>
          <w:spacing w:val="-9"/>
        </w:rPr>
        <w:t xml:space="preserve"> </w:t>
      </w:r>
      <w:r>
        <w:rPr>
          <w:spacing w:val="-2"/>
        </w:rPr>
        <w:t>2026.</w:t>
      </w:r>
    </w:p>
    <w:p w14:paraId="56AE700B" w14:textId="77777777" w:rsidR="00F34A36" w:rsidRDefault="00F34A36">
      <w:pPr>
        <w:pStyle w:val="BodyText"/>
        <w:spacing w:before="20"/>
        <w:ind w:left="0"/>
      </w:pPr>
    </w:p>
    <w:p w14:paraId="56AE700C" w14:textId="77777777" w:rsidR="00F34A36" w:rsidRDefault="00842BCA">
      <w:pPr>
        <w:pStyle w:val="Heading7"/>
        <w:spacing w:before="0"/>
      </w:pPr>
      <w:bookmarkStart w:id="98" w:name="Directors"/>
      <w:bookmarkEnd w:id="98"/>
      <w:r>
        <w:rPr>
          <w:color w:val="005496"/>
          <w:spacing w:val="-2"/>
        </w:rPr>
        <w:t>Directors</w:t>
      </w:r>
    </w:p>
    <w:p w14:paraId="56AE700D" w14:textId="77777777" w:rsidR="00F34A36" w:rsidRDefault="00842BCA">
      <w:pPr>
        <w:pStyle w:val="BodyText"/>
        <w:spacing w:before="247"/>
      </w:pPr>
      <w:r>
        <w:t>The</w:t>
      </w:r>
      <w:r>
        <w:rPr>
          <w:spacing w:val="-13"/>
        </w:rPr>
        <w:t xml:space="preserve"> </w:t>
      </w:r>
      <w:r>
        <w:t>following</w:t>
      </w:r>
      <w:r>
        <w:rPr>
          <w:spacing w:val="-12"/>
        </w:rPr>
        <w:t xml:space="preserve"> </w:t>
      </w:r>
      <w:r>
        <w:t>persons</w:t>
      </w:r>
      <w:r>
        <w:rPr>
          <w:spacing w:val="-12"/>
        </w:rPr>
        <w:t xml:space="preserve"> </w:t>
      </w:r>
      <w:r>
        <w:t>were</w:t>
      </w:r>
      <w:r>
        <w:rPr>
          <w:spacing w:val="-13"/>
        </w:rPr>
        <w:t xml:space="preserve"> </w:t>
      </w:r>
      <w:r>
        <w:t>Directors</w:t>
      </w:r>
      <w:r>
        <w:rPr>
          <w:spacing w:val="-12"/>
        </w:rPr>
        <w:t xml:space="preserve"> </w:t>
      </w:r>
      <w:r>
        <w:t>of</w:t>
      </w:r>
      <w:r>
        <w:rPr>
          <w:spacing w:val="-12"/>
        </w:rPr>
        <w:t xml:space="preserve"> </w:t>
      </w:r>
      <w:r>
        <w:t>the</w:t>
      </w:r>
      <w:r>
        <w:rPr>
          <w:spacing w:val="-12"/>
        </w:rPr>
        <w:t xml:space="preserve"> </w:t>
      </w:r>
      <w:r>
        <w:t>Company</w:t>
      </w:r>
      <w:r>
        <w:rPr>
          <w:spacing w:val="-13"/>
        </w:rPr>
        <w:t xml:space="preserve"> </w:t>
      </w:r>
      <w:r>
        <w:t>during</w:t>
      </w:r>
      <w:r>
        <w:rPr>
          <w:spacing w:val="-12"/>
        </w:rPr>
        <w:t xml:space="preserve"> </w:t>
      </w:r>
      <w:r>
        <w:t>the</w:t>
      </w:r>
      <w:r>
        <w:rPr>
          <w:spacing w:val="-12"/>
        </w:rPr>
        <w:t xml:space="preserve"> </w:t>
      </w:r>
      <w:r>
        <w:t>whole</w:t>
      </w:r>
      <w:r>
        <w:rPr>
          <w:spacing w:val="-13"/>
        </w:rPr>
        <w:t xml:space="preserve"> </w:t>
      </w:r>
      <w:r>
        <w:t>of</w:t>
      </w:r>
      <w:r>
        <w:rPr>
          <w:spacing w:val="-12"/>
        </w:rPr>
        <w:t xml:space="preserve"> </w:t>
      </w:r>
      <w:r>
        <w:t>the</w:t>
      </w:r>
      <w:r>
        <w:rPr>
          <w:spacing w:val="-12"/>
        </w:rPr>
        <w:t xml:space="preserve"> </w:t>
      </w:r>
      <w:r>
        <w:t>financial</w:t>
      </w:r>
      <w:r>
        <w:rPr>
          <w:spacing w:val="-12"/>
        </w:rPr>
        <w:t xml:space="preserve"> </w:t>
      </w:r>
      <w:r>
        <w:rPr>
          <w:spacing w:val="-4"/>
        </w:rPr>
        <w:t>year</w:t>
      </w:r>
    </w:p>
    <w:p w14:paraId="56AE700E" w14:textId="77777777" w:rsidR="00F34A36" w:rsidRDefault="00842BCA">
      <w:pPr>
        <w:pStyle w:val="BodyText"/>
        <w:spacing w:before="84"/>
      </w:pPr>
      <w:r>
        <w:t>and</w:t>
      </w:r>
      <w:r>
        <w:rPr>
          <w:spacing w:val="-11"/>
        </w:rPr>
        <w:t xml:space="preserve"> </w:t>
      </w:r>
      <w:r>
        <w:t>up</w:t>
      </w:r>
      <w:r>
        <w:rPr>
          <w:spacing w:val="-10"/>
        </w:rPr>
        <w:t xml:space="preserve"> </w:t>
      </w:r>
      <w:r>
        <w:t>to</w:t>
      </w:r>
      <w:r>
        <w:rPr>
          <w:spacing w:val="-11"/>
        </w:rPr>
        <w:t xml:space="preserve"> </w:t>
      </w:r>
      <w:r>
        <w:t>the</w:t>
      </w:r>
      <w:r>
        <w:rPr>
          <w:spacing w:val="-10"/>
        </w:rPr>
        <w:t xml:space="preserve"> </w:t>
      </w:r>
      <w:r>
        <w:t>date</w:t>
      </w:r>
      <w:r>
        <w:rPr>
          <w:spacing w:val="-10"/>
        </w:rPr>
        <w:t xml:space="preserve"> </w:t>
      </w:r>
      <w:r>
        <w:t>of</w:t>
      </w:r>
      <w:r>
        <w:rPr>
          <w:spacing w:val="-11"/>
        </w:rPr>
        <w:t xml:space="preserve"> </w:t>
      </w:r>
      <w:r>
        <w:t>this</w:t>
      </w:r>
      <w:r>
        <w:rPr>
          <w:spacing w:val="-10"/>
        </w:rPr>
        <w:t xml:space="preserve"> </w:t>
      </w:r>
      <w:r>
        <w:t>report,</w:t>
      </w:r>
      <w:r>
        <w:rPr>
          <w:spacing w:val="-11"/>
        </w:rPr>
        <w:t xml:space="preserve"> </w:t>
      </w:r>
      <w:r>
        <w:t>unless</w:t>
      </w:r>
      <w:r>
        <w:rPr>
          <w:spacing w:val="-10"/>
        </w:rPr>
        <w:t xml:space="preserve"> </w:t>
      </w:r>
      <w:r>
        <w:t>otherwise</w:t>
      </w:r>
      <w:r>
        <w:rPr>
          <w:spacing w:val="-10"/>
        </w:rPr>
        <w:t xml:space="preserve"> </w:t>
      </w:r>
      <w:r>
        <w:rPr>
          <w:spacing w:val="-2"/>
        </w:rPr>
        <w:t>stated:</w:t>
      </w:r>
    </w:p>
    <w:p w14:paraId="56AE700F" w14:textId="77777777" w:rsidR="00F34A36" w:rsidRDefault="00F34A36">
      <w:pPr>
        <w:pStyle w:val="BodyText"/>
        <w:spacing w:before="26"/>
        <w:ind w:left="0"/>
        <w:rPr>
          <w:sz w:val="20"/>
        </w:rPr>
      </w:pPr>
    </w:p>
    <w:tbl>
      <w:tblPr>
        <w:tblW w:w="0" w:type="auto"/>
        <w:tblInd w:w="32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3048"/>
        <w:gridCol w:w="2659"/>
        <w:gridCol w:w="4148"/>
      </w:tblGrid>
      <w:tr w:rsidR="00F34A36" w14:paraId="56AE7013" w14:textId="77777777">
        <w:trPr>
          <w:trHeight w:val="346"/>
        </w:trPr>
        <w:tc>
          <w:tcPr>
            <w:tcW w:w="3048" w:type="dxa"/>
            <w:shd w:val="clear" w:color="auto" w:fill="00884F"/>
          </w:tcPr>
          <w:p w14:paraId="56AE7010" w14:textId="77777777" w:rsidR="00F34A36" w:rsidRDefault="00842BCA">
            <w:pPr>
              <w:pStyle w:val="TableParagraph"/>
              <w:spacing w:before="24"/>
              <w:ind w:left="159"/>
              <w:jc w:val="left"/>
              <w:rPr>
                <w:b/>
                <w:sz w:val="24"/>
              </w:rPr>
            </w:pPr>
            <w:r>
              <w:rPr>
                <w:b/>
                <w:color w:val="FFFFFF"/>
                <w:spacing w:val="-4"/>
                <w:sz w:val="24"/>
              </w:rPr>
              <w:t>Name</w:t>
            </w:r>
          </w:p>
        </w:tc>
        <w:tc>
          <w:tcPr>
            <w:tcW w:w="2659" w:type="dxa"/>
            <w:shd w:val="clear" w:color="auto" w:fill="00884F"/>
          </w:tcPr>
          <w:p w14:paraId="56AE7011" w14:textId="77777777" w:rsidR="00F34A36" w:rsidRDefault="00842BCA">
            <w:pPr>
              <w:pStyle w:val="TableParagraph"/>
              <w:spacing w:before="24"/>
              <w:ind w:left="159"/>
              <w:jc w:val="left"/>
              <w:rPr>
                <w:b/>
                <w:sz w:val="24"/>
              </w:rPr>
            </w:pPr>
            <w:r>
              <w:rPr>
                <w:b/>
                <w:color w:val="FFFFFF"/>
                <w:spacing w:val="-2"/>
                <w:sz w:val="24"/>
              </w:rPr>
              <w:t>Position</w:t>
            </w:r>
          </w:p>
        </w:tc>
        <w:tc>
          <w:tcPr>
            <w:tcW w:w="4148" w:type="dxa"/>
            <w:shd w:val="clear" w:color="auto" w:fill="00884F"/>
          </w:tcPr>
          <w:p w14:paraId="56AE7012" w14:textId="77777777" w:rsidR="00F34A36" w:rsidRDefault="00842BCA">
            <w:pPr>
              <w:pStyle w:val="TableParagraph"/>
              <w:spacing w:before="24"/>
              <w:ind w:left="159"/>
              <w:jc w:val="left"/>
              <w:rPr>
                <w:b/>
                <w:sz w:val="24"/>
              </w:rPr>
            </w:pPr>
            <w:r>
              <w:rPr>
                <w:b/>
                <w:color w:val="FFFFFF"/>
                <w:spacing w:val="-2"/>
                <w:sz w:val="24"/>
              </w:rPr>
              <w:t>Appointed/resigned</w:t>
            </w:r>
          </w:p>
        </w:tc>
      </w:tr>
      <w:tr w:rsidR="00F34A36" w14:paraId="56AE7017" w14:textId="77777777">
        <w:trPr>
          <w:trHeight w:val="504"/>
        </w:trPr>
        <w:tc>
          <w:tcPr>
            <w:tcW w:w="3048" w:type="dxa"/>
          </w:tcPr>
          <w:p w14:paraId="56AE7014" w14:textId="77777777" w:rsidR="00F34A36" w:rsidRDefault="00842BCA">
            <w:pPr>
              <w:pStyle w:val="TableParagraph"/>
              <w:spacing w:before="114"/>
              <w:ind w:left="170"/>
              <w:jc w:val="left"/>
              <w:rPr>
                <w:sz w:val="24"/>
              </w:rPr>
            </w:pPr>
            <w:r>
              <w:rPr>
                <w:sz w:val="24"/>
              </w:rPr>
              <w:t>Alexandra</w:t>
            </w:r>
            <w:r>
              <w:rPr>
                <w:spacing w:val="-8"/>
                <w:sz w:val="24"/>
              </w:rPr>
              <w:t xml:space="preserve"> </w:t>
            </w:r>
            <w:r>
              <w:rPr>
                <w:spacing w:val="-2"/>
                <w:sz w:val="24"/>
              </w:rPr>
              <w:t>Bignell</w:t>
            </w:r>
          </w:p>
        </w:tc>
        <w:tc>
          <w:tcPr>
            <w:tcW w:w="2659" w:type="dxa"/>
          </w:tcPr>
          <w:p w14:paraId="56AE7015" w14:textId="77777777" w:rsidR="00F34A36" w:rsidRDefault="00842BCA">
            <w:pPr>
              <w:pStyle w:val="TableParagraph"/>
              <w:spacing w:before="114"/>
              <w:ind w:left="170"/>
              <w:jc w:val="left"/>
              <w:rPr>
                <w:sz w:val="24"/>
              </w:rPr>
            </w:pPr>
            <w:r>
              <w:rPr>
                <w:sz w:val="24"/>
              </w:rPr>
              <w:t>Board</w:t>
            </w:r>
            <w:r>
              <w:rPr>
                <w:spacing w:val="-6"/>
                <w:sz w:val="24"/>
              </w:rPr>
              <w:t xml:space="preserve"> </w:t>
            </w:r>
            <w:r>
              <w:rPr>
                <w:spacing w:val="-2"/>
                <w:sz w:val="24"/>
              </w:rPr>
              <w:t>Director</w:t>
            </w:r>
          </w:p>
        </w:tc>
        <w:tc>
          <w:tcPr>
            <w:tcW w:w="4148" w:type="dxa"/>
          </w:tcPr>
          <w:p w14:paraId="56AE7016"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14</w:t>
            </w:r>
            <w:r>
              <w:rPr>
                <w:spacing w:val="-3"/>
                <w:sz w:val="24"/>
              </w:rPr>
              <w:t xml:space="preserve"> </w:t>
            </w:r>
            <w:r>
              <w:rPr>
                <w:sz w:val="24"/>
              </w:rPr>
              <w:t>November</w:t>
            </w:r>
            <w:r>
              <w:rPr>
                <w:spacing w:val="-3"/>
                <w:sz w:val="24"/>
              </w:rPr>
              <w:t xml:space="preserve"> </w:t>
            </w:r>
            <w:r>
              <w:rPr>
                <w:spacing w:val="-4"/>
                <w:sz w:val="24"/>
              </w:rPr>
              <w:t>2024</w:t>
            </w:r>
          </w:p>
        </w:tc>
      </w:tr>
      <w:tr w:rsidR="00F34A36" w14:paraId="56AE701B" w14:textId="77777777">
        <w:trPr>
          <w:trHeight w:val="504"/>
        </w:trPr>
        <w:tc>
          <w:tcPr>
            <w:tcW w:w="3048" w:type="dxa"/>
          </w:tcPr>
          <w:p w14:paraId="56AE7018" w14:textId="77777777" w:rsidR="00F34A36" w:rsidRDefault="00842BCA">
            <w:pPr>
              <w:pStyle w:val="TableParagraph"/>
              <w:spacing w:before="114"/>
              <w:ind w:left="170"/>
              <w:jc w:val="left"/>
              <w:rPr>
                <w:sz w:val="24"/>
              </w:rPr>
            </w:pPr>
            <w:r>
              <w:rPr>
                <w:sz w:val="24"/>
              </w:rPr>
              <w:t>Daniel</w:t>
            </w:r>
            <w:r>
              <w:rPr>
                <w:spacing w:val="-5"/>
                <w:sz w:val="24"/>
              </w:rPr>
              <w:t xml:space="preserve"> </w:t>
            </w:r>
            <w:r>
              <w:rPr>
                <w:spacing w:val="-2"/>
                <w:sz w:val="24"/>
              </w:rPr>
              <w:t>Flynn</w:t>
            </w:r>
          </w:p>
        </w:tc>
        <w:tc>
          <w:tcPr>
            <w:tcW w:w="2659" w:type="dxa"/>
          </w:tcPr>
          <w:p w14:paraId="56AE7019" w14:textId="77777777" w:rsidR="00F34A36" w:rsidRDefault="00842BCA">
            <w:pPr>
              <w:pStyle w:val="TableParagraph"/>
              <w:spacing w:before="114"/>
              <w:ind w:left="170"/>
              <w:jc w:val="left"/>
              <w:rPr>
                <w:sz w:val="24"/>
              </w:rPr>
            </w:pPr>
            <w:r>
              <w:rPr>
                <w:sz w:val="24"/>
              </w:rPr>
              <w:t xml:space="preserve">Interim </w:t>
            </w:r>
            <w:r>
              <w:rPr>
                <w:spacing w:val="-2"/>
                <w:sz w:val="24"/>
              </w:rPr>
              <w:t>President</w:t>
            </w:r>
          </w:p>
        </w:tc>
        <w:tc>
          <w:tcPr>
            <w:tcW w:w="4148" w:type="dxa"/>
          </w:tcPr>
          <w:p w14:paraId="56AE701A" w14:textId="77777777" w:rsidR="00F34A36" w:rsidRDefault="00842BCA">
            <w:pPr>
              <w:pStyle w:val="TableParagraph"/>
              <w:spacing w:before="114"/>
              <w:ind w:left="169"/>
              <w:jc w:val="left"/>
              <w:rPr>
                <w:sz w:val="24"/>
              </w:rPr>
            </w:pPr>
            <w:r>
              <w:rPr>
                <w:sz w:val="24"/>
              </w:rPr>
              <w:t>Appointed</w:t>
            </w:r>
            <w:r>
              <w:rPr>
                <w:spacing w:val="-5"/>
                <w:sz w:val="24"/>
              </w:rPr>
              <w:t xml:space="preserve"> </w:t>
            </w:r>
            <w:r>
              <w:rPr>
                <w:sz w:val="24"/>
              </w:rPr>
              <w:t>5</w:t>
            </w:r>
            <w:r>
              <w:rPr>
                <w:spacing w:val="-16"/>
                <w:sz w:val="24"/>
              </w:rPr>
              <w:t xml:space="preserve"> </w:t>
            </w:r>
            <w:r>
              <w:rPr>
                <w:sz w:val="24"/>
              </w:rPr>
              <w:t>August</w:t>
            </w:r>
            <w:r>
              <w:rPr>
                <w:spacing w:val="-2"/>
                <w:sz w:val="24"/>
              </w:rPr>
              <w:t xml:space="preserve"> </w:t>
            </w:r>
            <w:r>
              <w:rPr>
                <w:spacing w:val="-4"/>
                <w:sz w:val="24"/>
              </w:rPr>
              <w:t>2024</w:t>
            </w:r>
          </w:p>
        </w:tc>
      </w:tr>
      <w:tr w:rsidR="00F34A36" w14:paraId="56AE701F" w14:textId="77777777">
        <w:trPr>
          <w:trHeight w:val="504"/>
        </w:trPr>
        <w:tc>
          <w:tcPr>
            <w:tcW w:w="3048" w:type="dxa"/>
          </w:tcPr>
          <w:p w14:paraId="56AE701C" w14:textId="77777777" w:rsidR="00F34A36" w:rsidRDefault="00842BCA">
            <w:pPr>
              <w:pStyle w:val="TableParagraph"/>
              <w:spacing w:before="114"/>
              <w:ind w:left="170"/>
              <w:jc w:val="left"/>
              <w:rPr>
                <w:sz w:val="24"/>
              </w:rPr>
            </w:pPr>
            <w:r>
              <w:rPr>
                <w:sz w:val="24"/>
              </w:rPr>
              <w:t>Stephanie</w:t>
            </w:r>
            <w:r>
              <w:rPr>
                <w:spacing w:val="-13"/>
                <w:sz w:val="24"/>
              </w:rPr>
              <w:t xml:space="preserve"> </w:t>
            </w:r>
            <w:r>
              <w:rPr>
                <w:spacing w:val="-2"/>
                <w:sz w:val="24"/>
              </w:rPr>
              <w:t>Travers</w:t>
            </w:r>
          </w:p>
        </w:tc>
        <w:tc>
          <w:tcPr>
            <w:tcW w:w="2659" w:type="dxa"/>
          </w:tcPr>
          <w:p w14:paraId="56AE701D" w14:textId="77777777" w:rsidR="00F34A36" w:rsidRDefault="00842BCA">
            <w:pPr>
              <w:pStyle w:val="TableParagraph"/>
              <w:spacing w:before="114"/>
              <w:ind w:left="170"/>
              <w:jc w:val="left"/>
              <w:rPr>
                <w:sz w:val="24"/>
              </w:rPr>
            </w:pPr>
            <w:r>
              <w:rPr>
                <w:sz w:val="24"/>
              </w:rPr>
              <w:t>Board</w:t>
            </w:r>
            <w:r>
              <w:rPr>
                <w:spacing w:val="-6"/>
                <w:sz w:val="24"/>
              </w:rPr>
              <w:t xml:space="preserve"> </w:t>
            </w:r>
            <w:r>
              <w:rPr>
                <w:spacing w:val="-2"/>
                <w:sz w:val="24"/>
              </w:rPr>
              <w:t>Director</w:t>
            </w:r>
          </w:p>
        </w:tc>
        <w:tc>
          <w:tcPr>
            <w:tcW w:w="4148" w:type="dxa"/>
          </w:tcPr>
          <w:p w14:paraId="56AE701E"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14</w:t>
            </w:r>
            <w:r>
              <w:rPr>
                <w:spacing w:val="-3"/>
                <w:sz w:val="24"/>
              </w:rPr>
              <w:t xml:space="preserve"> </w:t>
            </w:r>
            <w:r>
              <w:rPr>
                <w:sz w:val="24"/>
              </w:rPr>
              <w:t>November</w:t>
            </w:r>
            <w:r>
              <w:rPr>
                <w:spacing w:val="-3"/>
                <w:sz w:val="24"/>
              </w:rPr>
              <w:t xml:space="preserve"> </w:t>
            </w:r>
            <w:r>
              <w:rPr>
                <w:spacing w:val="-4"/>
                <w:sz w:val="24"/>
              </w:rPr>
              <w:t>2024</w:t>
            </w:r>
          </w:p>
        </w:tc>
      </w:tr>
      <w:tr w:rsidR="00F34A36" w14:paraId="56AE7023" w14:textId="77777777">
        <w:trPr>
          <w:trHeight w:val="504"/>
        </w:trPr>
        <w:tc>
          <w:tcPr>
            <w:tcW w:w="3048" w:type="dxa"/>
          </w:tcPr>
          <w:p w14:paraId="56AE7020" w14:textId="77777777" w:rsidR="00F34A36" w:rsidRDefault="00842BCA">
            <w:pPr>
              <w:pStyle w:val="TableParagraph"/>
              <w:spacing w:before="114"/>
              <w:ind w:left="170"/>
              <w:jc w:val="left"/>
              <w:rPr>
                <w:sz w:val="24"/>
              </w:rPr>
            </w:pPr>
            <w:r>
              <w:rPr>
                <w:spacing w:val="-2"/>
                <w:sz w:val="24"/>
              </w:rPr>
              <w:t>Tahlia-Rose</w:t>
            </w:r>
            <w:r>
              <w:rPr>
                <w:spacing w:val="-14"/>
                <w:sz w:val="24"/>
              </w:rPr>
              <w:t xml:space="preserve"> </w:t>
            </w:r>
            <w:r>
              <w:rPr>
                <w:spacing w:val="-2"/>
                <w:sz w:val="24"/>
              </w:rPr>
              <w:t>Vanissum</w:t>
            </w:r>
          </w:p>
        </w:tc>
        <w:tc>
          <w:tcPr>
            <w:tcW w:w="2659" w:type="dxa"/>
          </w:tcPr>
          <w:p w14:paraId="56AE7021" w14:textId="77777777" w:rsidR="00F34A36" w:rsidRDefault="00842BCA">
            <w:pPr>
              <w:pStyle w:val="TableParagraph"/>
              <w:spacing w:before="114"/>
              <w:ind w:left="170"/>
              <w:jc w:val="left"/>
              <w:rPr>
                <w:sz w:val="24"/>
              </w:rPr>
            </w:pPr>
            <w:r>
              <w:rPr>
                <w:sz w:val="24"/>
              </w:rPr>
              <w:t>Board</w:t>
            </w:r>
            <w:r>
              <w:rPr>
                <w:spacing w:val="-6"/>
                <w:sz w:val="24"/>
              </w:rPr>
              <w:t xml:space="preserve"> </w:t>
            </w:r>
            <w:r>
              <w:rPr>
                <w:spacing w:val="-2"/>
                <w:sz w:val="24"/>
              </w:rPr>
              <w:t>Director</w:t>
            </w:r>
          </w:p>
        </w:tc>
        <w:tc>
          <w:tcPr>
            <w:tcW w:w="4148" w:type="dxa"/>
          </w:tcPr>
          <w:p w14:paraId="56AE7022"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13</w:t>
            </w:r>
            <w:r>
              <w:rPr>
                <w:spacing w:val="-3"/>
                <w:sz w:val="24"/>
              </w:rPr>
              <w:t xml:space="preserve"> </w:t>
            </w:r>
            <w:r>
              <w:rPr>
                <w:sz w:val="24"/>
              </w:rPr>
              <w:t>November</w:t>
            </w:r>
            <w:r>
              <w:rPr>
                <w:spacing w:val="-3"/>
                <w:sz w:val="24"/>
              </w:rPr>
              <w:t xml:space="preserve"> </w:t>
            </w:r>
            <w:r>
              <w:rPr>
                <w:spacing w:val="-4"/>
                <w:sz w:val="24"/>
              </w:rPr>
              <w:t>2025</w:t>
            </w:r>
          </w:p>
        </w:tc>
      </w:tr>
      <w:tr w:rsidR="00F34A36" w14:paraId="56AE7027" w14:textId="77777777">
        <w:trPr>
          <w:trHeight w:val="504"/>
        </w:trPr>
        <w:tc>
          <w:tcPr>
            <w:tcW w:w="3048" w:type="dxa"/>
          </w:tcPr>
          <w:p w14:paraId="56AE7024" w14:textId="77777777" w:rsidR="00F34A36" w:rsidRDefault="00842BCA">
            <w:pPr>
              <w:pStyle w:val="TableParagraph"/>
              <w:spacing w:before="114"/>
              <w:ind w:left="170"/>
              <w:jc w:val="left"/>
              <w:rPr>
                <w:sz w:val="24"/>
              </w:rPr>
            </w:pPr>
            <w:r>
              <w:rPr>
                <w:sz w:val="24"/>
              </w:rPr>
              <w:t>Wildaliz</w:t>
            </w:r>
            <w:r>
              <w:rPr>
                <w:spacing w:val="-1"/>
                <w:sz w:val="24"/>
              </w:rPr>
              <w:t xml:space="preserve"> </w:t>
            </w:r>
            <w:r>
              <w:rPr>
                <w:sz w:val="24"/>
              </w:rPr>
              <w:t>De Jesús</w:t>
            </w:r>
            <w:r>
              <w:rPr>
                <w:spacing w:val="-13"/>
                <w:sz w:val="24"/>
              </w:rPr>
              <w:t xml:space="preserve"> </w:t>
            </w:r>
            <w:r>
              <w:rPr>
                <w:spacing w:val="-2"/>
                <w:sz w:val="24"/>
              </w:rPr>
              <w:t>Arocho</w:t>
            </w:r>
          </w:p>
        </w:tc>
        <w:tc>
          <w:tcPr>
            <w:tcW w:w="2659" w:type="dxa"/>
          </w:tcPr>
          <w:p w14:paraId="56AE7025" w14:textId="77777777" w:rsidR="00F34A36" w:rsidRDefault="00842BCA">
            <w:pPr>
              <w:pStyle w:val="TableParagraph"/>
              <w:spacing w:before="114"/>
              <w:ind w:left="170"/>
              <w:jc w:val="left"/>
              <w:rPr>
                <w:sz w:val="24"/>
              </w:rPr>
            </w:pPr>
            <w:r>
              <w:rPr>
                <w:sz w:val="24"/>
              </w:rPr>
              <w:t>Board</w:t>
            </w:r>
            <w:r>
              <w:rPr>
                <w:spacing w:val="-6"/>
                <w:sz w:val="24"/>
              </w:rPr>
              <w:t xml:space="preserve"> </w:t>
            </w:r>
            <w:r>
              <w:rPr>
                <w:spacing w:val="-2"/>
                <w:sz w:val="24"/>
              </w:rPr>
              <w:t>Director</w:t>
            </w:r>
          </w:p>
        </w:tc>
        <w:tc>
          <w:tcPr>
            <w:tcW w:w="4148" w:type="dxa"/>
          </w:tcPr>
          <w:p w14:paraId="56AE7026"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13</w:t>
            </w:r>
            <w:r>
              <w:rPr>
                <w:spacing w:val="-3"/>
                <w:sz w:val="24"/>
              </w:rPr>
              <w:t xml:space="preserve"> </w:t>
            </w:r>
            <w:r>
              <w:rPr>
                <w:sz w:val="24"/>
              </w:rPr>
              <w:t>November</w:t>
            </w:r>
            <w:r>
              <w:rPr>
                <w:spacing w:val="-3"/>
                <w:sz w:val="24"/>
              </w:rPr>
              <w:t xml:space="preserve"> </w:t>
            </w:r>
            <w:r>
              <w:rPr>
                <w:spacing w:val="-4"/>
                <w:sz w:val="24"/>
              </w:rPr>
              <w:t>2025</w:t>
            </w:r>
          </w:p>
        </w:tc>
      </w:tr>
      <w:tr w:rsidR="00F34A36" w14:paraId="56AE702B" w14:textId="77777777">
        <w:trPr>
          <w:trHeight w:val="1224"/>
        </w:trPr>
        <w:tc>
          <w:tcPr>
            <w:tcW w:w="3048" w:type="dxa"/>
          </w:tcPr>
          <w:p w14:paraId="56AE7028" w14:textId="77777777" w:rsidR="00F34A36" w:rsidRDefault="00842BCA">
            <w:pPr>
              <w:pStyle w:val="TableParagraph"/>
              <w:spacing w:before="114" w:line="312" w:lineRule="auto"/>
              <w:ind w:left="170" w:right="811"/>
              <w:jc w:val="both"/>
              <w:rPr>
                <w:sz w:val="24"/>
              </w:rPr>
            </w:pPr>
            <w:r>
              <w:rPr>
                <w:sz w:val="24"/>
              </w:rPr>
              <w:t>Jarrod</w:t>
            </w:r>
            <w:r>
              <w:rPr>
                <w:spacing w:val="-17"/>
                <w:sz w:val="24"/>
              </w:rPr>
              <w:t xml:space="preserve"> </w:t>
            </w:r>
            <w:r>
              <w:rPr>
                <w:sz w:val="24"/>
              </w:rPr>
              <w:t>Sandell-Hay (formerly</w:t>
            </w:r>
            <w:r>
              <w:rPr>
                <w:spacing w:val="-6"/>
                <w:sz w:val="24"/>
              </w:rPr>
              <w:t xml:space="preserve"> </w:t>
            </w:r>
            <w:r>
              <w:rPr>
                <w:sz w:val="24"/>
              </w:rPr>
              <w:t>known</w:t>
            </w:r>
            <w:r>
              <w:rPr>
                <w:spacing w:val="-6"/>
                <w:sz w:val="24"/>
              </w:rPr>
              <w:t xml:space="preserve"> </w:t>
            </w:r>
            <w:r>
              <w:rPr>
                <w:sz w:val="24"/>
              </w:rPr>
              <w:t>as Jarrod Marrinon)</w:t>
            </w:r>
          </w:p>
        </w:tc>
        <w:tc>
          <w:tcPr>
            <w:tcW w:w="2659" w:type="dxa"/>
          </w:tcPr>
          <w:p w14:paraId="56AE7029" w14:textId="77777777" w:rsidR="00F34A36" w:rsidRDefault="00842BCA">
            <w:pPr>
              <w:pStyle w:val="TableParagraph"/>
              <w:spacing w:before="114"/>
              <w:ind w:left="170"/>
              <w:jc w:val="left"/>
              <w:rPr>
                <w:sz w:val="24"/>
              </w:rPr>
            </w:pPr>
            <w:r>
              <w:rPr>
                <w:sz w:val="24"/>
              </w:rPr>
              <w:t xml:space="preserve">Interim </w:t>
            </w:r>
            <w:r>
              <w:rPr>
                <w:spacing w:val="-2"/>
                <w:sz w:val="24"/>
              </w:rPr>
              <w:t>President</w:t>
            </w:r>
          </w:p>
        </w:tc>
        <w:tc>
          <w:tcPr>
            <w:tcW w:w="4148" w:type="dxa"/>
          </w:tcPr>
          <w:p w14:paraId="56AE702A"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13</w:t>
            </w:r>
            <w:r>
              <w:rPr>
                <w:spacing w:val="-3"/>
                <w:sz w:val="24"/>
              </w:rPr>
              <w:t xml:space="preserve"> </w:t>
            </w:r>
            <w:r>
              <w:rPr>
                <w:sz w:val="24"/>
              </w:rPr>
              <w:t>November</w:t>
            </w:r>
            <w:r>
              <w:rPr>
                <w:spacing w:val="-3"/>
                <w:sz w:val="24"/>
              </w:rPr>
              <w:t xml:space="preserve"> </w:t>
            </w:r>
            <w:r>
              <w:rPr>
                <w:spacing w:val="-4"/>
                <w:sz w:val="24"/>
              </w:rPr>
              <w:t>2025</w:t>
            </w:r>
          </w:p>
        </w:tc>
      </w:tr>
      <w:tr w:rsidR="00F34A36" w14:paraId="56AE7030" w14:textId="77777777">
        <w:trPr>
          <w:trHeight w:val="864"/>
        </w:trPr>
        <w:tc>
          <w:tcPr>
            <w:tcW w:w="3048" w:type="dxa"/>
          </w:tcPr>
          <w:p w14:paraId="56AE702C" w14:textId="77777777" w:rsidR="00F34A36" w:rsidRDefault="00842BCA">
            <w:pPr>
              <w:pStyle w:val="TableParagraph"/>
              <w:spacing w:before="114"/>
              <w:ind w:left="170"/>
              <w:jc w:val="left"/>
              <w:rPr>
                <w:sz w:val="24"/>
              </w:rPr>
            </w:pPr>
            <w:r>
              <w:rPr>
                <w:sz w:val="24"/>
              </w:rPr>
              <w:t xml:space="preserve">Jeramy </w:t>
            </w:r>
            <w:r>
              <w:rPr>
                <w:spacing w:val="-4"/>
                <w:sz w:val="24"/>
              </w:rPr>
              <w:t>Hope</w:t>
            </w:r>
          </w:p>
        </w:tc>
        <w:tc>
          <w:tcPr>
            <w:tcW w:w="2659" w:type="dxa"/>
          </w:tcPr>
          <w:p w14:paraId="56AE702D" w14:textId="77777777" w:rsidR="00F34A36" w:rsidRDefault="00842BCA">
            <w:pPr>
              <w:pStyle w:val="TableParagraph"/>
              <w:spacing w:before="114"/>
              <w:ind w:left="170"/>
              <w:jc w:val="left"/>
              <w:rPr>
                <w:sz w:val="24"/>
              </w:rPr>
            </w:pPr>
            <w:r>
              <w:rPr>
                <w:spacing w:val="-2"/>
                <w:sz w:val="24"/>
              </w:rPr>
              <w:t>President</w:t>
            </w:r>
          </w:p>
        </w:tc>
        <w:tc>
          <w:tcPr>
            <w:tcW w:w="4148" w:type="dxa"/>
          </w:tcPr>
          <w:p w14:paraId="56AE702E"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13</w:t>
            </w:r>
            <w:r>
              <w:rPr>
                <w:spacing w:val="-3"/>
                <w:sz w:val="24"/>
              </w:rPr>
              <w:t xml:space="preserve"> </w:t>
            </w:r>
            <w:r>
              <w:rPr>
                <w:sz w:val="24"/>
              </w:rPr>
              <w:t>November</w:t>
            </w:r>
            <w:r>
              <w:rPr>
                <w:spacing w:val="-3"/>
                <w:sz w:val="24"/>
              </w:rPr>
              <w:t xml:space="preserve"> </w:t>
            </w:r>
            <w:r>
              <w:rPr>
                <w:sz w:val="24"/>
              </w:rPr>
              <w:t>2025</w:t>
            </w:r>
            <w:r>
              <w:rPr>
                <w:spacing w:val="-3"/>
                <w:sz w:val="24"/>
              </w:rPr>
              <w:t xml:space="preserve"> </w:t>
            </w:r>
            <w:r>
              <w:rPr>
                <w:spacing w:val="-5"/>
                <w:sz w:val="24"/>
              </w:rPr>
              <w:t>and</w:t>
            </w:r>
          </w:p>
          <w:p w14:paraId="56AE702F" w14:textId="77777777" w:rsidR="00F34A36" w:rsidRDefault="00842BCA">
            <w:pPr>
              <w:pStyle w:val="TableParagraph"/>
              <w:spacing w:before="84"/>
              <w:ind w:left="169"/>
              <w:jc w:val="left"/>
              <w:rPr>
                <w:sz w:val="24"/>
              </w:rPr>
            </w:pPr>
            <w:r>
              <w:rPr>
                <w:sz w:val="24"/>
              </w:rPr>
              <w:t>resigned</w:t>
            </w:r>
            <w:r>
              <w:rPr>
                <w:spacing w:val="-3"/>
                <w:sz w:val="24"/>
              </w:rPr>
              <w:t xml:space="preserve"> </w:t>
            </w:r>
            <w:r>
              <w:rPr>
                <w:sz w:val="24"/>
              </w:rPr>
              <w:t>on</w:t>
            </w:r>
            <w:r>
              <w:rPr>
                <w:spacing w:val="-3"/>
                <w:sz w:val="24"/>
              </w:rPr>
              <w:t xml:space="preserve"> </w:t>
            </w:r>
            <w:r>
              <w:rPr>
                <w:sz w:val="24"/>
              </w:rPr>
              <w:t>1</w:t>
            </w:r>
            <w:r>
              <w:rPr>
                <w:spacing w:val="-3"/>
                <w:sz w:val="24"/>
              </w:rPr>
              <w:t xml:space="preserve"> </w:t>
            </w:r>
            <w:r>
              <w:rPr>
                <w:sz w:val="24"/>
              </w:rPr>
              <w:t>June</w:t>
            </w:r>
            <w:r>
              <w:rPr>
                <w:spacing w:val="-2"/>
                <w:sz w:val="24"/>
              </w:rPr>
              <w:t xml:space="preserve"> </w:t>
            </w:r>
            <w:r>
              <w:rPr>
                <w:spacing w:val="-4"/>
                <w:sz w:val="24"/>
              </w:rPr>
              <w:t>2026</w:t>
            </w:r>
          </w:p>
        </w:tc>
      </w:tr>
      <w:tr w:rsidR="00F34A36" w14:paraId="56AE7034" w14:textId="77777777">
        <w:trPr>
          <w:trHeight w:val="1224"/>
        </w:trPr>
        <w:tc>
          <w:tcPr>
            <w:tcW w:w="3048" w:type="dxa"/>
          </w:tcPr>
          <w:p w14:paraId="56AE7031" w14:textId="77777777" w:rsidR="00F34A36" w:rsidRDefault="00842BCA">
            <w:pPr>
              <w:pStyle w:val="TableParagraph"/>
              <w:spacing w:before="114"/>
              <w:ind w:left="170"/>
              <w:jc w:val="left"/>
              <w:rPr>
                <w:sz w:val="24"/>
              </w:rPr>
            </w:pPr>
            <w:r>
              <w:rPr>
                <w:sz w:val="24"/>
              </w:rPr>
              <w:t>Eva</w:t>
            </w:r>
            <w:r>
              <w:rPr>
                <w:spacing w:val="-2"/>
                <w:sz w:val="24"/>
              </w:rPr>
              <w:t xml:space="preserve"> Sifis</w:t>
            </w:r>
          </w:p>
        </w:tc>
        <w:tc>
          <w:tcPr>
            <w:tcW w:w="2659" w:type="dxa"/>
          </w:tcPr>
          <w:p w14:paraId="56AE7032" w14:textId="77777777" w:rsidR="00F34A36" w:rsidRDefault="00842BCA">
            <w:pPr>
              <w:pStyle w:val="TableParagraph"/>
              <w:spacing w:before="114"/>
              <w:ind w:left="170"/>
              <w:jc w:val="left"/>
              <w:rPr>
                <w:sz w:val="24"/>
              </w:rPr>
            </w:pPr>
            <w:r>
              <w:rPr>
                <w:sz w:val="24"/>
              </w:rPr>
              <w:t>Co-Vice</w:t>
            </w:r>
            <w:r>
              <w:rPr>
                <w:spacing w:val="-7"/>
                <w:sz w:val="24"/>
              </w:rPr>
              <w:t xml:space="preserve"> </w:t>
            </w:r>
            <w:r>
              <w:rPr>
                <w:spacing w:val="-2"/>
                <w:sz w:val="24"/>
              </w:rPr>
              <w:t>President</w:t>
            </w:r>
          </w:p>
        </w:tc>
        <w:tc>
          <w:tcPr>
            <w:tcW w:w="4148" w:type="dxa"/>
          </w:tcPr>
          <w:p w14:paraId="56AE7033" w14:textId="77777777" w:rsidR="00F34A36" w:rsidRDefault="00842BCA">
            <w:pPr>
              <w:pStyle w:val="TableParagraph"/>
              <w:spacing w:before="114" w:line="312" w:lineRule="auto"/>
              <w:ind w:left="169" w:right="444"/>
              <w:jc w:val="both"/>
              <w:rPr>
                <w:sz w:val="24"/>
              </w:rPr>
            </w:pPr>
            <w:r>
              <w:rPr>
                <w:sz w:val="24"/>
              </w:rPr>
              <w:t>Appointed</w:t>
            </w:r>
            <w:r>
              <w:rPr>
                <w:spacing w:val="-10"/>
                <w:sz w:val="24"/>
              </w:rPr>
              <w:t xml:space="preserve"> </w:t>
            </w:r>
            <w:r>
              <w:rPr>
                <w:sz w:val="24"/>
              </w:rPr>
              <w:t>on</w:t>
            </w:r>
            <w:r>
              <w:rPr>
                <w:spacing w:val="-10"/>
                <w:sz w:val="24"/>
              </w:rPr>
              <w:t xml:space="preserve"> </w:t>
            </w:r>
            <w:r>
              <w:rPr>
                <w:sz w:val="24"/>
              </w:rPr>
              <w:t>15</w:t>
            </w:r>
            <w:r>
              <w:rPr>
                <w:spacing w:val="-10"/>
                <w:sz w:val="24"/>
              </w:rPr>
              <w:t xml:space="preserve"> </w:t>
            </w:r>
            <w:r>
              <w:rPr>
                <w:sz w:val="24"/>
              </w:rPr>
              <w:t>November</w:t>
            </w:r>
            <w:r>
              <w:rPr>
                <w:spacing w:val="-10"/>
                <w:sz w:val="24"/>
              </w:rPr>
              <w:t xml:space="preserve"> </w:t>
            </w:r>
            <w:r>
              <w:rPr>
                <w:sz w:val="24"/>
              </w:rPr>
              <w:t>2023 and</w:t>
            </w:r>
            <w:r>
              <w:rPr>
                <w:spacing w:val="-8"/>
                <w:sz w:val="24"/>
              </w:rPr>
              <w:t xml:space="preserve"> </w:t>
            </w:r>
            <w:r>
              <w:rPr>
                <w:sz w:val="24"/>
              </w:rPr>
              <w:t>term</w:t>
            </w:r>
            <w:r>
              <w:rPr>
                <w:spacing w:val="-8"/>
                <w:sz w:val="24"/>
              </w:rPr>
              <w:t xml:space="preserve"> </w:t>
            </w:r>
            <w:r>
              <w:rPr>
                <w:sz w:val="24"/>
              </w:rPr>
              <w:t>ended</w:t>
            </w:r>
            <w:r>
              <w:rPr>
                <w:spacing w:val="-8"/>
                <w:sz w:val="24"/>
              </w:rPr>
              <w:t xml:space="preserve"> </w:t>
            </w:r>
            <w:r>
              <w:rPr>
                <w:sz w:val="24"/>
              </w:rPr>
              <w:t>on</w:t>
            </w:r>
            <w:r>
              <w:rPr>
                <w:spacing w:val="-8"/>
                <w:sz w:val="24"/>
              </w:rPr>
              <w:t xml:space="preserve"> </w:t>
            </w:r>
            <w:r>
              <w:rPr>
                <w:sz w:val="24"/>
              </w:rPr>
              <w:t>13</w:t>
            </w:r>
            <w:r>
              <w:rPr>
                <w:spacing w:val="-8"/>
                <w:sz w:val="24"/>
              </w:rPr>
              <w:t xml:space="preserve"> </w:t>
            </w:r>
            <w:r>
              <w:rPr>
                <w:sz w:val="24"/>
              </w:rPr>
              <w:t xml:space="preserve">November </w:t>
            </w:r>
            <w:r>
              <w:rPr>
                <w:spacing w:val="-4"/>
                <w:sz w:val="24"/>
              </w:rPr>
              <w:t>2025</w:t>
            </w:r>
          </w:p>
        </w:tc>
      </w:tr>
      <w:tr w:rsidR="00F34A36" w14:paraId="56AE7038" w14:textId="77777777">
        <w:trPr>
          <w:trHeight w:val="1224"/>
        </w:trPr>
        <w:tc>
          <w:tcPr>
            <w:tcW w:w="3048" w:type="dxa"/>
          </w:tcPr>
          <w:p w14:paraId="56AE7035" w14:textId="77777777" w:rsidR="00F34A36" w:rsidRDefault="00842BCA">
            <w:pPr>
              <w:pStyle w:val="TableParagraph"/>
              <w:spacing w:before="114"/>
              <w:ind w:left="170"/>
              <w:jc w:val="left"/>
              <w:rPr>
                <w:sz w:val="24"/>
              </w:rPr>
            </w:pPr>
            <w:r>
              <w:rPr>
                <w:sz w:val="24"/>
              </w:rPr>
              <w:t>Kevyn</w:t>
            </w:r>
            <w:r>
              <w:rPr>
                <w:spacing w:val="-4"/>
                <w:sz w:val="24"/>
              </w:rPr>
              <w:t xml:space="preserve"> </w:t>
            </w:r>
            <w:r>
              <w:rPr>
                <w:spacing w:val="-2"/>
                <w:sz w:val="24"/>
              </w:rPr>
              <w:t>Morris</w:t>
            </w:r>
          </w:p>
        </w:tc>
        <w:tc>
          <w:tcPr>
            <w:tcW w:w="2659" w:type="dxa"/>
          </w:tcPr>
          <w:p w14:paraId="56AE7036" w14:textId="77777777" w:rsidR="00F34A36" w:rsidRDefault="00842BCA">
            <w:pPr>
              <w:pStyle w:val="TableParagraph"/>
              <w:spacing w:before="114"/>
              <w:ind w:left="170"/>
              <w:jc w:val="left"/>
              <w:rPr>
                <w:sz w:val="24"/>
              </w:rPr>
            </w:pPr>
            <w:r>
              <w:rPr>
                <w:sz w:val="24"/>
              </w:rPr>
              <w:t>Co-Vice</w:t>
            </w:r>
            <w:r>
              <w:rPr>
                <w:spacing w:val="-7"/>
                <w:sz w:val="24"/>
              </w:rPr>
              <w:t xml:space="preserve"> </w:t>
            </w:r>
            <w:r>
              <w:rPr>
                <w:spacing w:val="-2"/>
                <w:sz w:val="24"/>
              </w:rPr>
              <w:t>President</w:t>
            </w:r>
          </w:p>
        </w:tc>
        <w:tc>
          <w:tcPr>
            <w:tcW w:w="4148" w:type="dxa"/>
          </w:tcPr>
          <w:p w14:paraId="56AE7037" w14:textId="77777777" w:rsidR="00F34A36" w:rsidRDefault="00842BCA">
            <w:pPr>
              <w:pStyle w:val="TableParagraph"/>
              <w:spacing w:before="114" w:line="312" w:lineRule="auto"/>
              <w:ind w:left="169" w:right="444"/>
              <w:jc w:val="both"/>
              <w:rPr>
                <w:sz w:val="24"/>
              </w:rPr>
            </w:pPr>
            <w:r>
              <w:rPr>
                <w:sz w:val="24"/>
              </w:rPr>
              <w:t>Appointed</w:t>
            </w:r>
            <w:r>
              <w:rPr>
                <w:spacing w:val="-10"/>
                <w:sz w:val="24"/>
              </w:rPr>
              <w:t xml:space="preserve"> </w:t>
            </w:r>
            <w:r>
              <w:rPr>
                <w:sz w:val="24"/>
              </w:rPr>
              <w:t>on</w:t>
            </w:r>
            <w:r>
              <w:rPr>
                <w:spacing w:val="-10"/>
                <w:sz w:val="24"/>
              </w:rPr>
              <w:t xml:space="preserve"> </w:t>
            </w:r>
            <w:r>
              <w:rPr>
                <w:sz w:val="24"/>
              </w:rPr>
              <w:t>15</w:t>
            </w:r>
            <w:r>
              <w:rPr>
                <w:spacing w:val="-10"/>
                <w:sz w:val="24"/>
              </w:rPr>
              <w:t xml:space="preserve"> </w:t>
            </w:r>
            <w:r>
              <w:rPr>
                <w:sz w:val="24"/>
              </w:rPr>
              <w:t>November</w:t>
            </w:r>
            <w:r>
              <w:rPr>
                <w:spacing w:val="-10"/>
                <w:sz w:val="24"/>
              </w:rPr>
              <w:t xml:space="preserve"> </w:t>
            </w:r>
            <w:r>
              <w:rPr>
                <w:sz w:val="24"/>
              </w:rPr>
              <w:t>2023 and</w:t>
            </w:r>
            <w:r>
              <w:rPr>
                <w:spacing w:val="-8"/>
                <w:sz w:val="24"/>
              </w:rPr>
              <w:t xml:space="preserve"> </w:t>
            </w:r>
            <w:r>
              <w:rPr>
                <w:sz w:val="24"/>
              </w:rPr>
              <w:t>term</w:t>
            </w:r>
            <w:r>
              <w:rPr>
                <w:spacing w:val="-8"/>
                <w:sz w:val="24"/>
              </w:rPr>
              <w:t xml:space="preserve"> </w:t>
            </w:r>
            <w:r>
              <w:rPr>
                <w:sz w:val="24"/>
              </w:rPr>
              <w:t>ended</w:t>
            </w:r>
            <w:r>
              <w:rPr>
                <w:spacing w:val="-8"/>
                <w:sz w:val="24"/>
              </w:rPr>
              <w:t xml:space="preserve"> </w:t>
            </w:r>
            <w:r>
              <w:rPr>
                <w:sz w:val="24"/>
              </w:rPr>
              <w:t>on</w:t>
            </w:r>
            <w:r>
              <w:rPr>
                <w:spacing w:val="-8"/>
                <w:sz w:val="24"/>
              </w:rPr>
              <w:t xml:space="preserve"> </w:t>
            </w:r>
            <w:r>
              <w:rPr>
                <w:sz w:val="24"/>
              </w:rPr>
              <w:t>13</w:t>
            </w:r>
            <w:r>
              <w:rPr>
                <w:spacing w:val="-8"/>
                <w:sz w:val="24"/>
              </w:rPr>
              <w:t xml:space="preserve"> </w:t>
            </w:r>
            <w:r>
              <w:rPr>
                <w:sz w:val="24"/>
              </w:rPr>
              <w:t xml:space="preserve">November </w:t>
            </w:r>
            <w:r>
              <w:rPr>
                <w:spacing w:val="-4"/>
                <w:sz w:val="24"/>
              </w:rPr>
              <w:t>2025</w:t>
            </w:r>
          </w:p>
        </w:tc>
      </w:tr>
      <w:tr w:rsidR="00F34A36" w14:paraId="56AE703D" w14:textId="77777777">
        <w:trPr>
          <w:trHeight w:val="864"/>
        </w:trPr>
        <w:tc>
          <w:tcPr>
            <w:tcW w:w="3048" w:type="dxa"/>
          </w:tcPr>
          <w:p w14:paraId="56AE7039" w14:textId="77777777" w:rsidR="00F34A36" w:rsidRDefault="00842BCA">
            <w:pPr>
              <w:pStyle w:val="TableParagraph"/>
              <w:spacing w:before="114"/>
              <w:ind w:left="170"/>
              <w:jc w:val="left"/>
              <w:rPr>
                <w:sz w:val="24"/>
              </w:rPr>
            </w:pPr>
            <w:r>
              <w:rPr>
                <w:sz w:val="24"/>
              </w:rPr>
              <w:t xml:space="preserve">Stuart </w:t>
            </w:r>
            <w:r>
              <w:rPr>
                <w:spacing w:val="-2"/>
                <w:sz w:val="24"/>
              </w:rPr>
              <w:t>Mawbey</w:t>
            </w:r>
          </w:p>
        </w:tc>
        <w:tc>
          <w:tcPr>
            <w:tcW w:w="2659" w:type="dxa"/>
          </w:tcPr>
          <w:p w14:paraId="56AE703A" w14:textId="77777777" w:rsidR="00F34A36" w:rsidRDefault="00842BCA">
            <w:pPr>
              <w:pStyle w:val="TableParagraph"/>
              <w:spacing w:before="114"/>
              <w:ind w:left="170"/>
              <w:jc w:val="left"/>
              <w:rPr>
                <w:sz w:val="24"/>
              </w:rPr>
            </w:pPr>
            <w:r>
              <w:rPr>
                <w:spacing w:val="-2"/>
                <w:sz w:val="24"/>
              </w:rPr>
              <w:t>Treasurer</w:t>
            </w:r>
          </w:p>
        </w:tc>
        <w:tc>
          <w:tcPr>
            <w:tcW w:w="4148" w:type="dxa"/>
          </w:tcPr>
          <w:p w14:paraId="56AE703B"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5</w:t>
            </w:r>
            <w:r>
              <w:rPr>
                <w:spacing w:val="-16"/>
                <w:sz w:val="24"/>
              </w:rPr>
              <w:t xml:space="preserve"> </w:t>
            </w:r>
            <w:r>
              <w:rPr>
                <w:sz w:val="24"/>
              </w:rPr>
              <w:t>August</w:t>
            </w:r>
            <w:r>
              <w:rPr>
                <w:spacing w:val="-3"/>
                <w:sz w:val="24"/>
              </w:rPr>
              <w:t xml:space="preserve"> </w:t>
            </w:r>
            <w:r>
              <w:rPr>
                <w:sz w:val="24"/>
              </w:rPr>
              <w:t>2024</w:t>
            </w:r>
            <w:r>
              <w:rPr>
                <w:spacing w:val="-3"/>
                <w:sz w:val="24"/>
              </w:rPr>
              <w:t xml:space="preserve"> </w:t>
            </w:r>
            <w:r>
              <w:rPr>
                <w:sz w:val="24"/>
              </w:rPr>
              <w:t>and</w:t>
            </w:r>
            <w:r>
              <w:rPr>
                <w:spacing w:val="-2"/>
                <w:sz w:val="24"/>
              </w:rPr>
              <w:t xml:space="preserve"> </w:t>
            </w:r>
            <w:r>
              <w:rPr>
                <w:spacing w:val="-4"/>
                <w:sz w:val="24"/>
              </w:rPr>
              <w:t>term</w:t>
            </w:r>
          </w:p>
          <w:p w14:paraId="56AE703C" w14:textId="77777777" w:rsidR="00F34A36" w:rsidRDefault="00842BCA">
            <w:pPr>
              <w:pStyle w:val="TableParagraph"/>
              <w:spacing w:before="84"/>
              <w:ind w:left="169"/>
              <w:jc w:val="left"/>
              <w:rPr>
                <w:sz w:val="24"/>
              </w:rPr>
            </w:pPr>
            <w:r>
              <w:rPr>
                <w:sz w:val="24"/>
              </w:rPr>
              <w:t>ended</w:t>
            </w:r>
            <w:r>
              <w:rPr>
                <w:spacing w:val="-2"/>
                <w:sz w:val="24"/>
              </w:rPr>
              <w:t xml:space="preserve"> </w:t>
            </w:r>
            <w:r>
              <w:rPr>
                <w:sz w:val="24"/>
              </w:rPr>
              <w:t>on</w:t>
            </w:r>
            <w:r>
              <w:rPr>
                <w:spacing w:val="-1"/>
                <w:sz w:val="24"/>
              </w:rPr>
              <w:t xml:space="preserve"> </w:t>
            </w:r>
            <w:r>
              <w:rPr>
                <w:sz w:val="24"/>
              </w:rPr>
              <w:t>13</w:t>
            </w:r>
            <w:r>
              <w:rPr>
                <w:spacing w:val="-2"/>
                <w:sz w:val="24"/>
              </w:rPr>
              <w:t xml:space="preserve"> </w:t>
            </w:r>
            <w:r>
              <w:rPr>
                <w:sz w:val="24"/>
              </w:rPr>
              <w:t>November</w:t>
            </w:r>
            <w:r>
              <w:rPr>
                <w:spacing w:val="-1"/>
                <w:sz w:val="24"/>
              </w:rPr>
              <w:t xml:space="preserve"> </w:t>
            </w:r>
            <w:r>
              <w:rPr>
                <w:spacing w:val="-4"/>
                <w:sz w:val="24"/>
              </w:rPr>
              <w:t>2025</w:t>
            </w:r>
          </w:p>
        </w:tc>
      </w:tr>
      <w:tr w:rsidR="00F34A36" w14:paraId="56AE7042" w14:textId="77777777">
        <w:trPr>
          <w:trHeight w:val="864"/>
        </w:trPr>
        <w:tc>
          <w:tcPr>
            <w:tcW w:w="3048" w:type="dxa"/>
          </w:tcPr>
          <w:p w14:paraId="56AE703E" w14:textId="77777777" w:rsidR="00F34A36" w:rsidRDefault="00842BCA">
            <w:pPr>
              <w:pStyle w:val="TableParagraph"/>
              <w:spacing w:before="114"/>
              <w:ind w:left="170"/>
              <w:jc w:val="left"/>
              <w:rPr>
                <w:sz w:val="24"/>
              </w:rPr>
            </w:pPr>
            <w:r>
              <w:rPr>
                <w:sz w:val="24"/>
              </w:rPr>
              <w:t>Priscilla</w:t>
            </w:r>
            <w:r>
              <w:rPr>
                <w:spacing w:val="-8"/>
                <w:sz w:val="24"/>
              </w:rPr>
              <w:t xml:space="preserve"> </w:t>
            </w:r>
            <w:r>
              <w:rPr>
                <w:spacing w:val="-2"/>
                <w:sz w:val="24"/>
              </w:rPr>
              <w:t>Brice</w:t>
            </w:r>
          </w:p>
        </w:tc>
        <w:tc>
          <w:tcPr>
            <w:tcW w:w="2659" w:type="dxa"/>
          </w:tcPr>
          <w:p w14:paraId="56AE703F" w14:textId="77777777" w:rsidR="00F34A36" w:rsidRDefault="00842BCA">
            <w:pPr>
              <w:pStyle w:val="TableParagraph"/>
              <w:spacing w:before="114"/>
              <w:ind w:left="170"/>
              <w:jc w:val="left"/>
              <w:rPr>
                <w:sz w:val="24"/>
              </w:rPr>
            </w:pPr>
            <w:r>
              <w:rPr>
                <w:sz w:val="24"/>
              </w:rPr>
              <w:t>Board</w:t>
            </w:r>
            <w:r>
              <w:rPr>
                <w:spacing w:val="-6"/>
                <w:sz w:val="24"/>
              </w:rPr>
              <w:t xml:space="preserve"> </w:t>
            </w:r>
            <w:r>
              <w:rPr>
                <w:spacing w:val="-2"/>
                <w:sz w:val="24"/>
              </w:rPr>
              <w:t>Director</w:t>
            </w:r>
          </w:p>
        </w:tc>
        <w:tc>
          <w:tcPr>
            <w:tcW w:w="4148" w:type="dxa"/>
          </w:tcPr>
          <w:p w14:paraId="56AE7040"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14</w:t>
            </w:r>
            <w:r>
              <w:rPr>
                <w:spacing w:val="-3"/>
                <w:sz w:val="24"/>
              </w:rPr>
              <w:t xml:space="preserve"> </w:t>
            </w:r>
            <w:r>
              <w:rPr>
                <w:sz w:val="24"/>
              </w:rPr>
              <w:t>November</w:t>
            </w:r>
            <w:r>
              <w:rPr>
                <w:spacing w:val="-3"/>
                <w:sz w:val="24"/>
              </w:rPr>
              <w:t xml:space="preserve"> </w:t>
            </w:r>
            <w:r>
              <w:rPr>
                <w:spacing w:val="-4"/>
                <w:sz w:val="24"/>
              </w:rPr>
              <w:t>2024</w:t>
            </w:r>
          </w:p>
          <w:p w14:paraId="56AE7041" w14:textId="77777777" w:rsidR="00F34A36" w:rsidRDefault="00842BCA">
            <w:pPr>
              <w:pStyle w:val="TableParagraph"/>
              <w:spacing w:before="84"/>
              <w:ind w:left="169"/>
              <w:jc w:val="left"/>
              <w:rPr>
                <w:sz w:val="24"/>
              </w:rPr>
            </w:pPr>
            <w:r>
              <w:rPr>
                <w:sz w:val="24"/>
              </w:rPr>
              <w:t>and</w:t>
            </w:r>
            <w:r>
              <w:rPr>
                <w:spacing w:val="-3"/>
                <w:sz w:val="24"/>
              </w:rPr>
              <w:t xml:space="preserve"> </w:t>
            </w:r>
            <w:r>
              <w:rPr>
                <w:sz w:val="24"/>
              </w:rPr>
              <w:t>resigned</w:t>
            </w:r>
            <w:r>
              <w:rPr>
                <w:spacing w:val="-2"/>
                <w:sz w:val="24"/>
              </w:rPr>
              <w:t xml:space="preserve"> </w:t>
            </w:r>
            <w:r>
              <w:rPr>
                <w:sz w:val="24"/>
              </w:rPr>
              <w:t>on</w:t>
            </w:r>
            <w:r>
              <w:rPr>
                <w:spacing w:val="-2"/>
                <w:sz w:val="24"/>
              </w:rPr>
              <w:t xml:space="preserve"> </w:t>
            </w:r>
            <w:r>
              <w:rPr>
                <w:sz w:val="24"/>
              </w:rPr>
              <w:t>24</w:t>
            </w:r>
            <w:r>
              <w:rPr>
                <w:spacing w:val="-2"/>
                <w:sz w:val="24"/>
              </w:rPr>
              <w:t xml:space="preserve"> </w:t>
            </w:r>
            <w:r>
              <w:rPr>
                <w:sz w:val="24"/>
              </w:rPr>
              <w:t>January</w:t>
            </w:r>
            <w:r>
              <w:rPr>
                <w:spacing w:val="-2"/>
                <w:sz w:val="24"/>
              </w:rPr>
              <w:t xml:space="preserve"> </w:t>
            </w:r>
            <w:r>
              <w:rPr>
                <w:spacing w:val="-4"/>
                <w:sz w:val="24"/>
              </w:rPr>
              <w:t>2026</w:t>
            </w:r>
          </w:p>
        </w:tc>
      </w:tr>
      <w:tr w:rsidR="00F34A36" w14:paraId="56AE7047" w14:textId="77777777">
        <w:trPr>
          <w:trHeight w:val="864"/>
        </w:trPr>
        <w:tc>
          <w:tcPr>
            <w:tcW w:w="3048" w:type="dxa"/>
          </w:tcPr>
          <w:p w14:paraId="56AE7043" w14:textId="77777777" w:rsidR="00F34A36" w:rsidRDefault="00842BCA">
            <w:pPr>
              <w:pStyle w:val="TableParagraph"/>
              <w:spacing w:before="114"/>
              <w:ind w:left="170"/>
              <w:jc w:val="left"/>
              <w:rPr>
                <w:sz w:val="24"/>
              </w:rPr>
            </w:pPr>
            <w:r>
              <w:rPr>
                <w:sz w:val="24"/>
              </w:rPr>
              <w:t>Trinity</w:t>
            </w:r>
            <w:r>
              <w:rPr>
                <w:spacing w:val="-9"/>
                <w:sz w:val="24"/>
              </w:rPr>
              <w:t xml:space="preserve"> </w:t>
            </w:r>
            <w:r>
              <w:rPr>
                <w:spacing w:val="-4"/>
                <w:sz w:val="24"/>
              </w:rPr>
              <w:t>Ford</w:t>
            </w:r>
          </w:p>
        </w:tc>
        <w:tc>
          <w:tcPr>
            <w:tcW w:w="2659" w:type="dxa"/>
          </w:tcPr>
          <w:p w14:paraId="56AE7044" w14:textId="77777777" w:rsidR="00F34A36" w:rsidRDefault="00842BCA">
            <w:pPr>
              <w:pStyle w:val="TableParagraph"/>
              <w:spacing w:before="114"/>
              <w:ind w:left="170"/>
              <w:jc w:val="left"/>
              <w:rPr>
                <w:sz w:val="24"/>
              </w:rPr>
            </w:pPr>
            <w:r>
              <w:rPr>
                <w:spacing w:val="-2"/>
                <w:sz w:val="24"/>
              </w:rPr>
              <w:t>President</w:t>
            </w:r>
          </w:p>
        </w:tc>
        <w:tc>
          <w:tcPr>
            <w:tcW w:w="4148" w:type="dxa"/>
          </w:tcPr>
          <w:p w14:paraId="56AE7045" w14:textId="77777777" w:rsidR="00F34A36" w:rsidRDefault="00842BCA">
            <w:pPr>
              <w:pStyle w:val="TableParagraph"/>
              <w:spacing w:before="114"/>
              <w:ind w:left="169"/>
              <w:jc w:val="left"/>
              <w:rPr>
                <w:sz w:val="24"/>
              </w:rPr>
            </w:pPr>
            <w:r>
              <w:rPr>
                <w:sz w:val="24"/>
              </w:rPr>
              <w:t>Appointed</w:t>
            </w:r>
            <w:r>
              <w:rPr>
                <w:spacing w:val="-3"/>
                <w:sz w:val="24"/>
              </w:rPr>
              <w:t xml:space="preserve"> </w:t>
            </w:r>
            <w:r>
              <w:rPr>
                <w:sz w:val="24"/>
              </w:rPr>
              <w:t>5</w:t>
            </w:r>
            <w:r>
              <w:rPr>
                <w:spacing w:val="-17"/>
                <w:sz w:val="24"/>
              </w:rPr>
              <w:t xml:space="preserve"> </w:t>
            </w:r>
            <w:r>
              <w:rPr>
                <w:sz w:val="24"/>
              </w:rPr>
              <w:t>August</w:t>
            </w:r>
            <w:r>
              <w:rPr>
                <w:spacing w:val="-3"/>
                <w:sz w:val="24"/>
              </w:rPr>
              <w:t xml:space="preserve"> </w:t>
            </w:r>
            <w:r>
              <w:rPr>
                <w:sz w:val="24"/>
              </w:rPr>
              <w:t>2024</w:t>
            </w:r>
            <w:r>
              <w:rPr>
                <w:spacing w:val="-2"/>
                <w:sz w:val="24"/>
              </w:rPr>
              <w:t xml:space="preserve"> </w:t>
            </w:r>
            <w:r>
              <w:rPr>
                <w:spacing w:val="-5"/>
                <w:sz w:val="24"/>
              </w:rPr>
              <w:t>and</w:t>
            </w:r>
          </w:p>
          <w:p w14:paraId="56AE7046" w14:textId="77777777" w:rsidR="00F34A36" w:rsidRDefault="00842BCA">
            <w:pPr>
              <w:pStyle w:val="TableParagraph"/>
              <w:spacing w:before="84"/>
              <w:ind w:left="169"/>
              <w:jc w:val="left"/>
              <w:rPr>
                <w:sz w:val="24"/>
              </w:rPr>
            </w:pPr>
            <w:r>
              <w:rPr>
                <w:sz w:val="24"/>
              </w:rPr>
              <w:t>resigned</w:t>
            </w:r>
            <w:r>
              <w:rPr>
                <w:spacing w:val="-3"/>
                <w:sz w:val="24"/>
              </w:rPr>
              <w:t xml:space="preserve"> </w:t>
            </w:r>
            <w:r>
              <w:rPr>
                <w:sz w:val="24"/>
              </w:rPr>
              <w:t>on</w:t>
            </w:r>
            <w:r>
              <w:rPr>
                <w:spacing w:val="-2"/>
                <w:sz w:val="24"/>
              </w:rPr>
              <w:t xml:space="preserve"> </w:t>
            </w:r>
            <w:r>
              <w:rPr>
                <w:sz w:val="24"/>
              </w:rPr>
              <w:t>12</w:t>
            </w:r>
            <w:r>
              <w:rPr>
                <w:spacing w:val="-2"/>
                <w:sz w:val="24"/>
              </w:rPr>
              <w:t xml:space="preserve"> </w:t>
            </w:r>
            <w:r>
              <w:rPr>
                <w:sz w:val="24"/>
              </w:rPr>
              <w:t>November</w:t>
            </w:r>
            <w:r>
              <w:rPr>
                <w:spacing w:val="-2"/>
                <w:sz w:val="24"/>
              </w:rPr>
              <w:t xml:space="preserve"> </w:t>
            </w:r>
            <w:r>
              <w:rPr>
                <w:spacing w:val="-4"/>
                <w:sz w:val="24"/>
              </w:rPr>
              <w:t>2025</w:t>
            </w:r>
          </w:p>
        </w:tc>
      </w:tr>
    </w:tbl>
    <w:p w14:paraId="56AE7048" w14:textId="77777777" w:rsidR="00F34A36" w:rsidRDefault="00F34A36">
      <w:pPr>
        <w:pStyle w:val="TableParagraph"/>
        <w:jc w:val="left"/>
        <w:rPr>
          <w:sz w:val="24"/>
        </w:rPr>
        <w:sectPr w:rsidR="00F34A36">
          <w:footerReference w:type="even" r:id="rId112"/>
          <w:footerReference w:type="default" r:id="rId113"/>
          <w:pgSz w:w="11910" w:h="16840"/>
          <w:pgMar w:top="1600" w:right="850" w:bottom="720" w:left="708" w:header="0" w:footer="531" w:gutter="0"/>
          <w:pgNumType w:start="55"/>
          <w:cols w:space="720"/>
        </w:sectPr>
      </w:pPr>
    </w:p>
    <w:p w14:paraId="56AE7049" w14:textId="77777777" w:rsidR="00F34A36" w:rsidRDefault="00842BCA">
      <w:pPr>
        <w:pStyle w:val="Heading7"/>
      </w:pPr>
      <w:bookmarkStart w:id="99" w:name="Principal_activities"/>
      <w:bookmarkEnd w:id="99"/>
      <w:r>
        <w:rPr>
          <w:color w:val="005496"/>
        </w:rPr>
        <w:lastRenderedPageBreak/>
        <w:t xml:space="preserve">Principal </w:t>
      </w:r>
      <w:r>
        <w:rPr>
          <w:color w:val="005496"/>
          <w:spacing w:val="-2"/>
        </w:rPr>
        <w:t>activities</w:t>
      </w:r>
    </w:p>
    <w:p w14:paraId="56AE704A" w14:textId="77777777" w:rsidR="00F34A36" w:rsidRDefault="00842BCA">
      <w:pPr>
        <w:pStyle w:val="BodyText"/>
        <w:spacing w:before="237" w:line="312" w:lineRule="auto"/>
      </w:pPr>
      <w:r>
        <w:t>The principal activity of People With Disability</w:t>
      </w:r>
      <w:r>
        <w:rPr>
          <w:spacing w:val="-7"/>
        </w:rPr>
        <w:t xml:space="preserve"> </w:t>
      </w:r>
      <w:r>
        <w:t>Australia Ltd during the financial year was to represent,</w:t>
      </w:r>
      <w:r>
        <w:rPr>
          <w:spacing w:val="-3"/>
        </w:rPr>
        <w:t xml:space="preserve"> </w:t>
      </w:r>
      <w:r>
        <w:t>support,</w:t>
      </w:r>
      <w:r>
        <w:rPr>
          <w:spacing w:val="-3"/>
        </w:rPr>
        <w:t xml:space="preserve"> </w:t>
      </w:r>
      <w:r>
        <w:t>educate</w:t>
      </w:r>
      <w:r>
        <w:rPr>
          <w:spacing w:val="-3"/>
        </w:rPr>
        <w:t xml:space="preserve"> </w:t>
      </w:r>
      <w:r>
        <w:t>and</w:t>
      </w:r>
      <w:r>
        <w:rPr>
          <w:spacing w:val="-3"/>
        </w:rPr>
        <w:t xml:space="preserve"> </w:t>
      </w:r>
      <w:r>
        <w:t>advocate</w:t>
      </w:r>
      <w:r>
        <w:rPr>
          <w:spacing w:val="-3"/>
        </w:rPr>
        <w:t xml:space="preserve"> </w:t>
      </w:r>
      <w:r>
        <w:t>for</w:t>
      </w:r>
      <w:r>
        <w:rPr>
          <w:spacing w:val="-3"/>
        </w:rPr>
        <w:t xml:space="preserve"> </w:t>
      </w:r>
      <w:r>
        <w:t>people</w:t>
      </w:r>
      <w:r>
        <w:rPr>
          <w:spacing w:val="-3"/>
        </w:rPr>
        <w:t xml:space="preserve"> </w:t>
      </w:r>
      <w:r>
        <w:t>with</w:t>
      </w:r>
      <w:r>
        <w:rPr>
          <w:spacing w:val="-3"/>
        </w:rPr>
        <w:t xml:space="preserve"> </w:t>
      </w:r>
      <w:r>
        <w:t>disability</w:t>
      </w:r>
      <w:r>
        <w:rPr>
          <w:spacing w:val="-3"/>
        </w:rPr>
        <w:t xml:space="preserve"> </w:t>
      </w:r>
      <w:r>
        <w:t>and</w:t>
      </w:r>
      <w:r>
        <w:rPr>
          <w:spacing w:val="-3"/>
        </w:rPr>
        <w:t xml:space="preserve"> </w:t>
      </w:r>
      <w:r>
        <w:t>undertake</w:t>
      </w:r>
      <w:r>
        <w:rPr>
          <w:spacing w:val="-3"/>
        </w:rPr>
        <w:t xml:space="preserve"> </w:t>
      </w:r>
      <w:r>
        <w:t>necessary activities and programs to achieve the organisation's objective.</w:t>
      </w:r>
    </w:p>
    <w:p w14:paraId="56AE704B" w14:textId="77777777" w:rsidR="00F34A36" w:rsidRDefault="00842BCA">
      <w:pPr>
        <w:pStyle w:val="BodyText"/>
        <w:spacing w:before="230"/>
      </w:pPr>
      <w:r>
        <w:t>No</w:t>
      </w:r>
      <w:r>
        <w:rPr>
          <w:spacing w:val="-3"/>
        </w:rPr>
        <w:t xml:space="preserve"> </w:t>
      </w:r>
      <w:r>
        <w:t>changes</w:t>
      </w:r>
      <w:r>
        <w:rPr>
          <w:spacing w:val="-2"/>
        </w:rPr>
        <w:t xml:space="preserve"> </w:t>
      </w:r>
      <w:r>
        <w:t>in</w:t>
      </w:r>
      <w:r>
        <w:rPr>
          <w:spacing w:val="-2"/>
        </w:rPr>
        <w:t xml:space="preserve"> </w:t>
      </w:r>
      <w:r>
        <w:t>the</w:t>
      </w:r>
      <w:r>
        <w:rPr>
          <w:spacing w:val="-2"/>
        </w:rPr>
        <w:t xml:space="preserve"> </w:t>
      </w:r>
      <w:r>
        <w:t>nature</w:t>
      </w:r>
      <w:r>
        <w:rPr>
          <w:spacing w:val="-2"/>
        </w:rPr>
        <w:t xml:space="preserve"> </w:t>
      </w:r>
      <w:r>
        <w:t>of</w:t>
      </w:r>
      <w:r>
        <w:rPr>
          <w:spacing w:val="-2"/>
        </w:rPr>
        <w:t xml:space="preserve"> </w:t>
      </w:r>
      <w:r>
        <w:t>the</w:t>
      </w:r>
      <w:r>
        <w:rPr>
          <w:spacing w:val="-3"/>
        </w:rPr>
        <w:t xml:space="preserve"> </w:t>
      </w:r>
      <w:r>
        <w:t>Company's</w:t>
      </w:r>
      <w:r>
        <w:rPr>
          <w:spacing w:val="-2"/>
        </w:rPr>
        <w:t xml:space="preserve"> </w:t>
      </w:r>
      <w:r>
        <w:t>activities</w:t>
      </w:r>
      <w:r>
        <w:rPr>
          <w:spacing w:val="-2"/>
        </w:rPr>
        <w:t xml:space="preserve"> </w:t>
      </w:r>
      <w:r>
        <w:t>during</w:t>
      </w:r>
      <w:r>
        <w:rPr>
          <w:spacing w:val="-2"/>
        </w:rPr>
        <w:t xml:space="preserve"> </w:t>
      </w:r>
      <w:r>
        <w:t>the</w:t>
      </w:r>
      <w:r>
        <w:rPr>
          <w:spacing w:val="-2"/>
        </w:rPr>
        <w:t xml:space="preserve"> </w:t>
      </w:r>
      <w:r>
        <w:t>financial</w:t>
      </w:r>
      <w:r>
        <w:rPr>
          <w:spacing w:val="-2"/>
        </w:rPr>
        <w:t xml:space="preserve"> year.</w:t>
      </w:r>
    </w:p>
    <w:p w14:paraId="56AE704C" w14:textId="77777777" w:rsidR="00F34A36" w:rsidRDefault="00F34A36">
      <w:pPr>
        <w:pStyle w:val="BodyText"/>
        <w:spacing w:before="20"/>
        <w:ind w:left="0"/>
      </w:pPr>
    </w:p>
    <w:p w14:paraId="56AE704D" w14:textId="77777777" w:rsidR="00F34A36" w:rsidRDefault="00842BCA">
      <w:pPr>
        <w:pStyle w:val="Heading7"/>
        <w:spacing w:before="0"/>
      </w:pPr>
      <w:bookmarkStart w:id="100" w:name="Long_term_objectives"/>
      <w:bookmarkEnd w:id="100"/>
      <w:r>
        <w:rPr>
          <w:color w:val="005496"/>
        </w:rPr>
        <w:t>Long</w:t>
      </w:r>
      <w:r>
        <w:rPr>
          <w:color w:val="005496"/>
          <w:spacing w:val="-4"/>
        </w:rPr>
        <w:t xml:space="preserve"> </w:t>
      </w:r>
      <w:r>
        <w:rPr>
          <w:color w:val="005496"/>
        </w:rPr>
        <w:t>term</w:t>
      </w:r>
      <w:r>
        <w:rPr>
          <w:color w:val="005496"/>
          <w:spacing w:val="-1"/>
        </w:rPr>
        <w:t xml:space="preserve"> </w:t>
      </w:r>
      <w:r>
        <w:rPr>
          <w:color w:val="005496"/>
          <w:spacing w:val="-2"/>
        </w:rPr>
        <w:t>objectives</w:t>
      </w:r>
    </w:p>
    <w:p w14:paraId="56AE704E" w14:textId="77777777" w:rsidR="00F34A36" w:rsidRDefault="00842BCA">
      <w:pPr>
        <w:pStyle w:val="BodyText"/>
        <w:spacing w:before="237"/>
      </w:pPr>
      <w:r>
        <w:t>The</w:t>
      </w:r>
      <w:r>
        <w:rPr>
          <w:spacing w:val="-4"/>
        </w:rPr>
        <w:t xml:space="preserve"> </w:t>
      </w:r>
      <w:r>
        <w:t>Company’s</w:t>
      </w:r>
      <w:r>
        <w:rPr>
          <w:spacing w:val="-3"/>
        </w:rPr>
        <w:t xml:space="preserve"> </w:t>
      </w:r>
      <w:r>
        <w:t>long</w:t>
      </w:r>
      <w:r>
        <w:rPr>
          <w:spacing w:val="-3"/>
        </w:rPr>
        <w:t xml:space="preserve"> </w:t>
      </w:r>
      <w:r>
        <w:t>term</w:t>
      </w:r>
      <w:r>
        <w:rPr>
          <w:spacing w:val="-3"/>
        </w:rPr>
        <w:t xml:space="preserve"> </w:t>
      </w:r>
      <w:r>
        <w:t>objectives</w:t>
      </w:r>
      <w:r>
        <w:rPr>
          <w:spacing w:val="-3"/>
        </w:rPr>
        <w:t xml:space="preserve"> </w:t>
      </w:r>
      <w:r>
        <w:t>are</w:t>
      </w:r>
      <w:r>
        <w:rPr>
          <w:spacing w:val="-3"/>
        </w:rPr>
        <w:t xml:space="preserve"> </w:t>
      </w:r>
      <w:r>
        <w:rPr>
          <w:spacing w:val="-5"/>
        </w:rPr>
        <w:t>to:</w:t>
      </w:r>
    </w:p>
    <w:p w14:paraId="56AE704F" w14:textId="77777777" w:rsidR="00F34A36" w:rsidRDefault="00F34A36">
      <w:pPr>
        <w:pStyle w:val="BodyText"/>
        <w:spacing w:before="35"/>
        <w:ind w:left="0"/>
      </w:pPr>
    </w:p>
    <w:p w14:paraId="56AE7050" w14:textId="77777777" w:rsidR="00F34A36" w:rsidRDefault="00842BCA">
      <w:pPr>
        <w:pStyle w:val="ListParagraph"/>
        <w:numPr>
          <w:ilvl w:val="0"/>
          <w:numId w:val="4"/>
        </w:numPr>
        <w:tabs>
          <w:tab w:val="left" w:pos="571"/>
        </w:tabs>
        <w:spacing w:before="0"/>
        <w:ind w:left="571" w:hanging="259"/>
        <w:rPr>
          <w:sz w:val="24"/>
        </w:rPr>
      </w:pPr>
      <w:r>
        <w:rPr>
          <w:sz w:val="24"/>
        </w:rPr>
        <w:t>Empower</w:t>
      </w:r>
      <w:r>
        <w:rPr>
          <w:spacing w:val="-15"/>
          <w:sz w:val="24"/>
        </w:rPr>
        <w:t xml:space="preserve"> </w:t>
      </w:r>
      <w:r>
        <w:rPr>
          <w:sz w:val="24"/>
        </w:rPr>
        <w:t>people</w:t>
      </w:r>
      <w:r>
        <w:rPr>
          <w:spacing w:val="-14"/>
          <w:sz w:val="24"/>
        </w:rPr>
        <w:t xml:space="preserve"> </w:t>
      </w:r>
      <w:r>
        <w:rPr>
          <w:sz w:val="24"/>
        </w:rPr>
        <w:t>with</w:t>
      </w:r>
      <w:r>
        <w:rPr>
          <w:spacing w:val="-14"/>
          <w:sz w:val="24"/>
        </w:rPr>
        <w:t xml:space="preserve"> </w:t>
      </w:r>
      <w:r>
        <w:rPr>
          <w:sz w:val="24"/>
        </w:rPr>
        <w:t>disability</w:t>
      </w:r>
      <w:r>
        <w:rPr>
          <w:spacing w:val="-14"/>
          <w:sz w:val="24"/>
        </w:rPr>
        <w:t xml:space="preserve"> </w:t>
      </w:r>
      <w:r>
        <w:rPr>
          <w:sz w:val="24"/>
        </w:rPr>
        <w:t>as</w:t>
      </w:r>
      <w:r>
        <w:rPr>
          <w:spacing w:val="-14"/>
          <w:sz w:val="24"/>
        </w:rPr>
        <w:t xml:space="preserve"> </w:t>
      </w:r>
      <w:r>
        <w:rPr>
          <w:sz w:val="24"/>
        </w:rPr>
        <w:t>individuals,</w:t>
      </w:r>
      <w:r>
        <w:rPr>
          <w:spacing w:val="-14"/>
          <w:sz w:val="24"/>
        </w:rPr>
        <w:t xml:space="preserve"> </w:t>
      </w:r>
      <w:r>
        <w:rPr>
          <w:sz w:val="24"/>
        </w:rPr>
        <w:t>as</w:t>
      </w:r>
      <w:r>
        <w:rPr>
          <w:spacing w:val="-15"/>
          <w:sz w:val="24"/>
        </w:rPr>
        <w:t xml:space="preserve"> </w:t>
      </w:r>
      <w:r>
        <w:rPr>
          <w:sz w:val="24"/>
        </w:rPr>
        <w:t>specific</w:t>
      </w:r>
      <w:r>
        <w:rPr>
          <w:spacing w:val="-14"/>
          <w:sz w:val="24"/>
        </w:rPr>
        <w:t xml:space="preserve"> </w:t>
      </w:r>
      <w:r>
        <w:rPr>
          <w:sz w:val="24"/>
        </w:rPr>
        <w:t>population</w:t>
      </w:r>
      <w:r>
        <w:rPr>
          <w:spacing w:val="-14"/>
          <w:sz w:val="24"/>
        </w:rPr>
        <w:t xml:space="preserve"> </w:t>
      </w:r>
      <w:r>
        <w:rPr>
          <w:sz w:val="24"/>
        </w:rPr>
        <w:t>groups,</w:t>
      </w:r>
      <w:r>
        <w:rPr>
          <w:spacing w:val="-14"/>
          <w:sz w:val="24"/>
        </w:rPr>
        <w:t xml:space="preserve"> </w:t>
      </w:r>
      <w:r>
        <w:rPr>
          <w:sz w:val="24"/>
        </w:rPr>
        <w:t>and</w:t>
      </w:r>
      <w:r>
        <w:rPr>
          <w:spacing w:val="-14"/>
          <w:sz w:val="24"/>
        </w:rPr>
        <w:t xml:space="preserve"> </w:t>
      </w:r>
      <w:r>
        <w:rPr>
          <w:sz w:val="24"/>
        </w:rPr>
        <w:t>as</w:t>
      </w:r>
      <w:r>
        <w:rPr>
          <w:spacing w:val="-14"/>
          <w:sz w:val="24"/>
        </w:rPr>
        <w:t xml:space="preserve"> </w:t>
      </w:r>
      <w:r>
        <w:rPr>
          <w:spacing w:val="-10"/>
          <w:sz w:val="24"/>
        </w:rPr>
        <w:t>a</w:t>
      </w:r>
    </w:p>
    <w:p w14:paraId="56AE7051" w14:textId="77777777" w:rsidR="00F34A36" w:rsidRDefault="00842BCA">
      <w:pPr>
        <w:pStyle w:val="BodyText"/>
        <w:spacing w:before="84"/>
        <w:ind w:left="572"/>
      </w:pPr>
      <w:r>
        <w:rPr>
          <w:spacing w:val="-2"/>
        </w:rPr>
        <w:t>sector;</w:t>
      </w:r>
    </w:p>
    <w:p w14:paraId="56AE7052" w14:textId="77777777" w:rsidR="00F34A36" w:rsidRDefault="00842BCA">
      <w:pPr>
        <w:pStyle w:val="ListParagraph"/>
        <w:numPr>
          <w:ilvl w:val="0"/>
          <w:numId w:val="4"/>
        </w:numPr>
        <w:tabs>
          <w:tab w:val="left" w:pos="571"/>
        </w:tabs>
        <w:ind w:left="571" w:hanging="259"/>
        <w:rPr>
          <w:sz w:val="24"/>
        </w:rPr>
      </w:pPr>
      <w:r>
        <w:rPr>
          <w:sz w:val="24"/>
        </w:rPr>
        <w:t>Advocate</w:t>
      </w:r>
      <w:r>
        <w:rPr>
          <w:spacing w:val="-13"/>
          <w:sz w:val="24"/>
        </w:rPr>
        <w:t xml:space="preserve"> </w:t>
      </w:r>
      <w:r>
        <w:rPr>
          <w:sz w:val="24"/>
        </w:rPr>
        <w:t>for</w:t>
      </w:r>
      <w:r>
        <w:rPr>
          <w:spacing w:val="-13"/>
          <w:sz w:val="24"/>
        </w:rPr>
        <w:t xml:space="preserve"> </w:t>
      </w:r>
      <w:r>
        <w:rPr>
          <w:sz w:val="24"/>
        </w:rPr>
        <w:t>the</w:t>
      </w:r>
      <w:r>
        <w:rPr>
          <w:spacing w:val="-13"/>
          <w:sz w:val="24"/>
        </w:rPr>
        <w:t xml:space="preserve"> </w:t>
      </w:r>
      <w:r>
        <w:rPr>
          <w:sz w:val="24"/>
        </w:rPr>
        <w:t>human</w:t>
      </w:r>
      <w:r>
        <w:rPr>
          <w:spacing w:val="-13"/>
          <w:sz w:val="24"/>
        </w:rPr>
        <w:t xml:space="preserve"> </w:t>
      </w:r>
      <w:r>
        <w:rPr>
          <w:sz w:val="24"/>
        </w:rPr>
        <w:t>rights</w:t>
      </w:r>
      <w:r>
        <w:rPr>
          <w:spacing w:val="-13"/>
          <w:sz w:val="24"/>
        </w:rPr>
        <w:t xml:space="preserve"> </w:t>
      </w:r>
      <w:r>
        <w:rPr>
          <w:sz w:val="24"/>
        </w:rPr>
        <w:t>of</w:t>
      </w:r>
      <w:r>
        <w:rPr>
          <w:spacing w:val="-13"/>
          <w:sz w:val="24"/>
        </w:rPr>
        <w:t xml:space="preserve"> </w:t>
      </w:r>
      <w:r>
        <w:rPr>
          <w:sz w:val="24"/>
        </w:rPr>
        <w:t>people</w:t>
      </w:r>
      <w:r>
        <w:rPr>
          <w:spacing w:val="-13"/>
          <w:sz w:val="24"/>
        </w:rPr>
        <w:t xml:space="preserve"> </w:t>
      </w:r>
      <w:r>
        <w:rPr>
          <w:sz w:val="24"/>
        </w:rPr>
        <w:t>with</w:t>
      </w:r>
      <w:r>
        <w:rPr>
          <w:spacing w:val="-13"/>
          <w:sz w:val="24"/>
        </w:rPr>
        <w:t xml:space="preserve"> </w:t>
      </w:r>
      <w:r>
        <w:rPr>
          <w:sz w:val="24"/>
        </w:rPr>
        <w:t>disability</w:t>
      </w:r>
      <w:r>
        <w:rPr>
          <w:spacing w:val="-13"/>
          <w:sz w:val="24"/>
        </w:rPr>
        <w:t xml:space="preserve"> </w:t>
      </w:r>
      <w:r>
        <w:rPr>
          <w:sz w:val="24"/>
        </w:rPr>
        <w:t>at</w:t>
      </w:r>
      <w:r>
        <w:rPr>
          <w:spacing w:val="-13"/>
          <w:sz w:val="24"/>
        </w:rPr>
        <w:t xml:space="preserve"> </w:t>
      </w:r>
      <w:r>
        <w:rPr>
          <w:sz w:val="24"/>
        </w:rPr>
        <w:t>the</w:t>
      </w:r>
      <w:r>
        <w:rPr>
          <w:spacing w:val="-13"/>
          <w:sz w:val="24"/>
        </w:rPr>
        <w:t xml:space="preserve"> </w:t>
      </w:r>
      <w:r>
        <w:rPr>
          <w:sz w:val="24"/>
        </w:rPr>
        <w:t>individual,</w:t>
      </w:r>
      <w:r>
        <w:rPr>
          <w:spacing w:val="-13"/>
          <w:sz w:val="24"/>
        </w:rPr>
        <w:t xml:space="preserve"> </w:t>
      </w:r>
      <w:r>
        <w:rPr>
          <w:sz w:val="24"/>
        </w:rPr>
        <w:t>specific</w:t>
      </w:r>
      <w:r>
        <w:rPr>
          <w:spacing w:val="-12"/>
          <w:sz w:val="24"/>
        </w:rPr>
        <w:t xml:space="preserve"> </w:t>
      </w:r>
      <w:r>
        <w:rPr>
          <w:spacing w:val="-2"/>
          <w:sz w:val="24"/>
        </w:rPr>
        <w:t>population</w:t>
      </w:r>
    </w:p>
    <w:p w14:paraId="56AE7053" w14:textId="77777777" w:rsidR="00F34A36" w:rsidRDefault="00842BCA">
      <w:pPr>
        <w:pStyle w:val="BodyText"/>
        <w:spacing w:before="84"/>
        <w:ind w:left="572"/>
      </w:pPr>
      <w:r>
        <w:t>group,</w:t>
      </w:r>
      <w:r>
        <w:rPr>
          <w:spacing w:val="-12"/>
        </w:rPr>
        <w:t xml:space="preserve"> </w:t>
      </w:r>
      <w:r>
        <w:t>and</w:t>
      </w:r>
      <w:r>
        <w:rPr>
          <w:spacing w:val="-12"/>
        </w:rPr>
        <w:t xml:space="preserve"> </w:t>
      </w:r>
      <w:r>
        <w:t>sector</w:t>
      </w:r>
      <w:r>
        <w:rPr>
          <w:spacing w:val="-12"/>
        </w:rPr>
        <w:t xml:space="preserve"> </w:t>
      </w:r>
      <w:r>
        <w:rPr>
          <w:spacing w:val="-2"/>
        </w:rPr>
        <w:t>levels;</w:t>
      </w:r>
    </w:p>
    <w:p w14:paraId="56AE7054" w14:textId="77777777" w:rsidR="00F34A36" w:rsidRDefault="00842BCA">
      <w:pPr>
        <w:pStyle w:val="ListParagraph"/>
        <w:numPr>
          <w:ilvl w:val="0"/>
          <w:numId w:val="4"/>
        </w:numPr>
        <w:tabs>
          <w:tab w:val="left" w:pos="571"/>
        </w:tabs>
        <w:ind w:left="571" w:hanging="259"/>
        <w:rPr>
          <w:sz w:val="24"/>
        </w:rPr>
      </w:pPr>
      <w:r>
        <w:rPr>
          <w:sz w:val="24"/>
        </w:rPr>
        <w:t>Effective</w:t>
      </w:r>
      <w:r>
        <w:rPr>
          <w:spacing w:val="-14"/>
          <w:sz w:val="24"/>
        </w:rPr>
        <w:t xml:space="preserve"> </w:t>
      </w:r>
      <w:r>
        <w:rPr>
          <w:sz w:val="24"/>
        </w:rPr>
        <w:t>representation</w:t>
      </w:r>
      <w:r>
        <w:rPr>
          <w:spacing w:val="-13"/>
          <w:sz w:val="24"/>
        </w:rPr>
        <w:t xml:space="preserve"> </w:t>
      </w:r>
      <w:r>
        <w:rPr>
          <w:sz w:val="24"/>
        </w:rPr>
        <w:t>of</w:t>
      </w:r>
      <w:r>
        <w:rPr>
          <w:spacing w:val="-13"/>
          <w:sz w:val="24"/>
        </w:rPr>
        <w:t xml:space="preserve"> </w:t>
      </w:r>
      <w:r>
        <w:rPr>
          <w:sz w:val="24"/>
        </w:rPr>
        <w:t>people</w:t>
      </w:r>
      <w:r>
        <w:rPr>
          <w:spacing w:val="-13"/>
          <w:sz w:val="24"/>
        </w:rPr>
        <w:t xml:space="preserve"> </w:t>
      </w:r>
      <w:r>
        <w:rPr>
          <w:sz w:val="24"/>
        </w:rPr>
        <w:t>with</w:t>
      </w:r>
      <w:r>
        <w:rPr>
          <w:spacing w:val="-14"/>
          <w:sz w:val="24"/>
        </w:rPr>
        <w:t xml:space="preserve"> </w:t>
      </w:r>
      <w:r>
        <w:rPr>
          <w:sz w:val="24"/>
        </w:rPr>
        <w:t>disability</w:t>
      </w:r>
      <w:r>
        <w:rPr>
          <w:spacing w:val="-13"/>
          <w:sz w:val="24"/>
        </w:rPr>
        <w:t xml:space="preserve"> </w:t>
      </w:r>
      <w:r>
        <w:rPr>
          <w:sz w:val="24"/>
        </w:rPr>
        <w:t>as</w:t>
      </w:r>
      <w:r>
        <w:rPr>
          <w:spacing w:val="-13"/>
          <w:sz w:val="24"/>
        </w:rPr>
        <w:t xml:space="preserve"> </w:t>
      </w:r>
      <w:r>
        <w:rPr>
          <w:sz w:val="24"/>
        </w:rPr>
        <w:t>a</w:t>
      </w:r>
      <w:r>
        <w:rPr>
          <w:spacing w:val="-13"/>
          <w:sz w:val="24"/>
        </w:rPr>
        <w:t xml:space="preserve"> </w:t>
      </w:r>
      <w:r>
        <w:rPr>
          <w:sz w:val="24"/>
        </w:rPr>
        <w:t>sector</w:t>
      </w:r>
      <w:r>
        <w:rPr>
          <w:spacing w:val="-14"/>
          <w:sz w:val="24"/>
        </w:rPr>
        <w:t xml:space="preserve"> </w:t>
      </w:r>
      <w:r>
        <w:rPr>
          <w:sz w:val="24"/>
        </w:rPr>
        <w:t>to</w:t>
      </w:r>
      <w:r>
        <w:rPr>
          <w:spacing w:val="-13"/>
          <w:sz w:val="24"/>
        </w:rPr>
        <w:t xml:space="preserve"> </w:t>
      </w:r>
      <w:r>
        <w:rPr>
          <w:sz w:val="24"/>
        </w:rPr>
        <w:t>the</w:t>
      </w:r>
      <w:r>
        <w:rPr>
          <w:spacing w:val="-13"/>
          <w:sz w:val="24"/>
        </w:rPr>
        <w:t xml:space="preserve"> </w:t>
      </w:r>
      <w:r>
        <w:rPr>
          <w:sz w:val="24"/>
        </w:rPr>
        <w:t>government</w:t>
      </w:r>
      <w:r>
        <w:rPr>
          <w:spacing w:val="-13"/>
          <w:sz w:val="24"/>
        </w:rPr>
        <w:t xml:space="preserve"> </w:t>
      </w:r>
      <w:r>
        <w:rPr>
          <w:sz w:val="24"/>
        </w:rPr>
        <w:t>and</w:t>
      </w:r>
      <w:r>
        <w:rPr>
          <w:spacing w:val="-13"/>
          <w:sz w:val="24"/>
        </w:rPr>
        <w:t xml:space="preserve"> </w:t>
      </w:r>
      <w:r>
        <w:rPr>
          <w:sz w:val="24"/>
        </w:rPr>
        <w:t>to</w:t>
      </w:r>
      <w:r>
        <w:rPr>
          <w:spacing w:val="-14"/>
          <w:sz w:val="24"/>
        </w:rPr>
        <w:t xml:space="preserve"> </w:t>
      </w:r>
      <w:r>
        <w:rPr>
          <w:spacing w:val="-5"/>
          <w:sz w:val="24"/>
        </w:rPr>
        <w:t>the</w:t>
      </w:r>
    </w:p>
    <w:p w14:paraId="56AE7055" w14:textId="77777777" w:rsidR="00F34A36" w:rsidRDefault="00842BCA">
      <w:pPr>
        <w:pStyle w:val="BodyText"/>
        <w:spacing w:before="84"/>
        <w:ind w:left="572"/>
      </w:pPr>
      <w:r>
        <w:t>community</w:t>
      </w:r>
      <w:r>
        <w:rPr>
          <w:spacing w:val="-14"/>
        </w:rPr>
        <w:t xml:space="preserve"> </w:t>
      </w:r>
      <w:r>
        <w:t>generally;</w:t>
      </w:r>
      <w:r>
        <w:rPr>
          <w:spacing w:val="-14"/>
        </w:rPr>
        <w:t xml:space="preserve"> </w:t>
      </w:r>
      <w:r>
        <w:t>as</w:t>
      </w:r>
      <w:r>
        <w:rPr>
          <w:spacing w:val="-13"/>
        </w:rPr>
        <w:t xml:space="preserve"> </w:t>
      </w:r>
      <w:r>
        <w:t>well</w:t>
      </w:r>
      <w:r>
        <w:rPr>
          <w:spacing w:val="-14"/>
        </w:rPr>
        <w:t xml:space="preserve"> </w:t>
      </w:r>
      <w:r>
        <w:t>as</w:t>
      </w:r>
      <w:r>
        <w:rPr>
          <w:spacing w:val="-13"/>
        </w:rPr>
        <w:t xml:space="preserve"> </w:t>
      </w:r>
      <w:r>
        <w:t>focus</w:t>
      </w:r>
      <w:r>
        <w:rPr>
          <w:spacing w:val="-14"/>
        </w:rPr>
        <w:t xml:space="preserve"> </w:t>
      </w:r>
      <w:r>
        <w:t>on</w:t>
      </w:r>
      <w:r>
        <w:rPr>
          <w:spacing w:val="-13"/>
        </w:rPr>
        <w:t xml:space="preserve"> </w:t>
      </w:r>
      <w:r>
        <w:t>sector</w:t>
      </w:r>
      <w:r>
        <w:rPr>
          <w:spacing w:val="-14"/>
        </w:rPr>
        <w:t xml:space="preserve"> </w:t>
      </w:r>
      <w:r>
        <w:t>development;</w:t>
      </w:r>
      <w:r>
        <w:rPr>
          <w:spacing w:val="-13"/>
        </w:rPr>
        <w:t xml:space="preserve"> </w:t>
      </w:r>
      <w:r>
        <w:rPr>
          <w:spacing w:val="-5"/>
        </w:rPr>
        <w:t>and</w:t>
      </w:r>
    </w:p>
    <w:p w14:paraId="56AE7056" w14:textId="77777777" w:rsidR="00F34A36" w:rsidRDefault="00842BCA">
      <w:pPr>
        <w:pStyle w:val="ListParagraph"/>
        <w:numPr>
          <w:ilvl w:val="0"/>
          <w:numId w:val="4"/>
        </w:numPr>
        <w:tabs>
          <w:tab w:val="left" w:pos="572"/>
        </w:tabs>
        <w:spacing w:line="312" w:lineRule="auto"/>
        <w:ind w:right="838"/>
        <w:rPr>
          <w:sz w:val="24"/>
        </w:rPr>
      </w:pPr>
      <w:r>
        <w:rPr>
          <w:spacing w:val="-2"/>
          <w:sz w:val="24"/>
        </w:rPr>
        <w:t>Build</w:t>
      </w:r>
      <w:r>
        <w:rPr>
          <w:spacing w:val="-7"/>
          <w:sz w:val="24"/>
        </w:rPr>
        <w:t xml:space="preserve"> </w:t>
      </w:r>
      <w:r>
        <w:rPr>
          <w:spacing w:val="-2"/>
          <w:sz w:val="24"/>
        </w:rPr>
        <w:t>our</w:t>
      </w:r>
      <w:r>
        <w:rPr>
          <w:spacing w:val="-7"/>
          <w:sz w:val="24"/>
        </w:rPr>
        <w:t xml:space="preserve"> </w:t>
      </w:r>
      <w:r>
        <w:rPr>
          <w:spacing w:val="-2"/>
          <w:sz w:val="24"/>
        </w:rPr>
        <w:t>organisational</w:t>
      </w:r>
      <w:r>
        <w:rPr>
          <w:spacing w:val="-7"/>
          <w:sz w:val="24"/>
        </w:rPr>
        <w:t xml:space="preserve"> </w:t>
      </w:r>
      <w:r>
        <w:rPr>
          <w:spacing w:val="-2"/>
          <w:sz w:val="24"/>
        </w:rPr>
        <w:t>capacity</w:t>
      </w:r>
      <w:r>
        <w:rPr>
          <w:spacing w:val="-7"/>
          <w:sz w:val="24"/>
        </w:rPr>
        <w:t xml:space="preserve"> </w:t>
      </w:r>
      <w:r>
        <w:rPr>
          <w:spacing w:val="-2"/>
          <w:sz w:val="24"/>
        </w:rPr>
        <w:t>to</w:t>
      </w:r>
      <w:r>
        <w:rPr>
          <w:spacing w:val="-7"/>
          <w:sz w:val="24"/>
        </w:rPr>
        <w:t xml:space="preserve"> </w:t>
      </w:r>
      <w:r>
        <w:rPr>
          <w:spacing w:val="-2"/>
          <w:sz w:val="24"/>
        </w:rPr>
        <w:t>empower,</w:t>
      </w:r>
      <w:r>
        <w:rPr>
          <w:spacing w:val="-7"/>
          <w:sz w:val="24"/>
        </w:rPr>
        <w:t xml:space="preserve"> </w:t>
      </w:r>
      <w:r>
        <w:rPr>
          <w:spacing w:val="-2"/>
          <w:sz w:val="24"/>
        </w:rPr>
        <w:t>advocate</w:t>
      </w:r>
      <w:r>
        <w:rPr>
          <w:spacing w:val="-7"/>
          <w:sz w:val="24"/>
        </w:rPr>
        <w:t xml:space="preserve"> </w:t>
      </w:r>
      <w:r>
        <w:rPr>
          <w:spacing w:val="-2"/>
          <w:sz w:val="24"/>
        </w:rPr>
        <w:t>for,</w:t>
      </w:r>
      <w:r>
        <w:rPr>
          <w:spacing w:val="-7"/>
          <w:sz w:val="24"/>
        </w:rPr>
        <w:t xml:space="preserve"> </w:t>
      </w:r>
      <w:r>
        <w:rPr>
          <w:spacing w:val="-2"/>
          <w:sz w:val="24"/>
        </w:rPr>
        <w:t>and</w:t>
      </w:r>
      <w:r>
        <w:rPr>
          <w:spacing w:val="-7"/>
          <w:sz w:val="24"/>
        </w:rPr>
        <w:t xml:space="preserve"> </w:t>
      </w:r>
      <w:r>
        <w:rPr>
          <w:spacing w:val="-2"/>
          <w:sz w:val="24"/>
        </w:rPr>
        <w:t>represent</w:t>
      </w:r>
      <w:r>
        <w:rPr>
          <w:spacing w:val="-7"/>
          <w:sz w:val="24"/>
        </w:rPr>
        <w:t xml:space="preserve"> </w:t>
      </w:r>
      <w:r>
        <w:rPr>
          <w:spacing w:val="-2"/>
          <w:sz w:val="24"/>
        </w:rPr>
        <w:t>people</w:t>
      </w:r>
      <w:r>
        <w:rPr>
          <w:spacing w:val="-7"/>
          <w:sz w:val="24"/>
        </w:rPr>
        <w:t xml:space="preserve"> </w:t>
      </w:r>
      <w:r>
        <w:rPr>
          <w:spacing w:val="-2"/>
          <w:sz w:val="24"/>
        </w:rPr>
        <w:t>with disability.</w:t>
      </w:r>
    </w:p>
    <w:p w14:paraId="56AE7057" w14:textId="77777777" w:rsidR="00F34A36" w:rsidRDefault="00842BCA">
      <w:pPr>
        <w:pStyle w:val="Heading7"/>
        <w:spacing w:before="158"/>
      </w:pPr>
      <w:bookmarkStart w:id="101" w:name="Review_of_operations"/>
      <w:bookmarkEnd w:id="101"/>
      <w:r>
        <w:rPr>
          <w:color w:val="005496"/>
        </w:rPr>
        <w:t xml:space="preserve">Review of </w:t>
      </w:r>
      <w:r>
        <w:rPr>
          <w:color w:val="005496"/>
          <w:spacing w:val="-2"/>
        </w:rPr>
        <w:t>operations</w:t>
      </w:r>
    </w:p>
    <w:p w14:paraId="56AE7058" w14:textId="77777777" w:rsidR="00F34A36" w:rsidRDefault="00842BCA">
      <w:pPr>
        <w:pStyle w:val="BodyText"/>
        <w:spacing w:before="237"/>
      </w:pPr>
      <w:r>
        <w:t>The</w:t>
      </w:r>
      <w:r>
        <w:rPr>
          <w:spacing w:val="-3"/>
        </w:rPr>
        <w:t xml:space="preserve"> </w:t>
      </w:r>
      <w:r>
        <w:t>surplus</w:t>
      </w:r>
      <w:r>
        <w:rPr>
          <w:spacing w:val="-2"/>
        </w:rPr>
        <w:t xml:space="preserve"> </w:t>
      </w:r>
      <w:r>
        <w:t>of</w:t>
      </w:r>
      <w:r>
        <w:rPr>
          <w:spacing w:val="-2"/>
        </w:rPr>
        <w:t xml:space="preserve"> </w:t>
      </w:r>
      <w:r>
        <w:t>the</w:t>
      </w:r>
      <w:r>
        <w:rPr>
          <w:spacing w:val="-2"/>
        </w:rPr>
        <w:t xml:space="preserve"> </w:t>
      </w:r>
      <w:r>
        <w:t>Company</w:t>
      </w:r>
      <w:r>
        <w:rPr>
          <w:spacing w:val="-2"/>
        </w:rPr>
        <w:t xml:space="preserve"> </w:t>
      </w:r>
      <w:r>
        <w:t>amounted</w:t>
      </w:r>
      <w:r>
        <w:rPr>
          <w:spacing w:val="-2"/>
        </w:rPr>
        <w:t xml:space="preserve"> </w:t>
      </w:r>
      <w:r>
        <w:t>to</w:t>
      </w:r>
      <w:r>
        <w:rPr>
          <w:spacing w:val="-2"/>
        </w:rPr>
        <w:t xml:space="preserve"> </w:t>
      </w:r>
      <w:r>
        <w:t>$318,240</w:t>
      </w:r>
      <w:r>
        <w:rPr>
          <w:spacing w:val="-2"/>
        </w:rPr>
        <w:t xml:space="preserve"> </w:t>
      </w:r>
      <w:r>
        <w:t>(2025:</w:t>
      </w:r>
      <w:r>
        <w:rPr>
          <w:spacing w:val="-2"/>
        </w:rPr>
        <w:t xml:space="preserve"> $1,173,382).</w:t>
      </w:r>
    </w:p>
    <w:p w14:paraId="56AE7059" w14:textId="77777777" w:rsidR="00F34A36" w:rsidRDefault="00F34A36">
      <w:pPr>
        <w:pStyle w:val="BodyText"/>
        <w:spacing w:before="35"/>
        <w:ind w:left="0"/>
      </w:pPr>
    </w:p>
    <w:p w14:paraId="56AE705A" w14:textId="77777777" w:rsidR="00F34A36" w:rsidRDefault="00842BCA">
      <w:pPr>
        <w:pStyle w:val="BodyText"/>
        <w:spacing w:line="312" w:lineRule="auto"/>
      </w:pPr>
      <w:r>
        <w:t>With reference to the</w:t>
      </w:r>
      <w:r>
        <w:rPr>
          <w:spacing w:val="-7"/>
        </w:rPr>
        <w:t xml:space="preserve"> </w:t>
      </w:r>
      <w:r>
        <w:t>ACFID Code of Conduct, the Company confirms that there were no international</w:t>
      </w:r>
      <w:r>
        <w:rPr>
          <w:spacing w:val="-3"/>
        </w:rPr>
        <w:t xml:space="preserve"> </w:t>
      </w:r>
      <w:r>
        <w:t>aid</w:t>
      </w:r>
      <w:r>
        <w:rPr>
          <w:spacing w:val="-3"/>
        </w:rPr>
        <w:t xml:space="preserve"> </w:t>
      </w:r>
      <w:r>
        <w:t>and</w:t>
      </w:r>
      <w:r>
        <w:rPr>
          <w:spacing w:val="-3"/>
        </w:rPr>
        <w:t xml:space="preserve"> </w:t>
      </w:r>
      <w:r>
        <w:t>development</w:t>
      </w:r>
      <w:r>
        <w:rPr>
          <w:spacing w:val="-3"/>
        </w:rPr>
        <w:t xml:space="preserve"> </w:t>
      </w:r>
      <w:r>
        <w:t>revenue</w:t>
      </w:r>
      <w:r>
        <w:rPr>
          <w:spacing w:val="-3"/>
        </w:rPr>
        <w:t xml:space="preserve"> </w:t>
      </w:r>
      <w:r>
        <w:t>received</w:t>
      </w:r>
      <w:r>
        <w:rPr>
          <w:spacing w:val="-3"/>
        </w:rPr>
        <w:t xml:space="preserve"> </w:t>
      </w:r>
      <w:r>
        <w:t>during</w:t>
      </w:r>
      <w:r>
        <w:rPr>
          <w:spacing w:val="-3"/>
        </w:rPr>
        <w:t xml:space="preserve"> </w:t>
      </w:r>
      <w:r>
        <w:t>the</w:t>
      </w:r>
      <w:r>
        <w:rPr>
          <w:spacing w:val="-3"/>
        </w:rPr>
        <w:t xml:space="preserve"> </w:t>
      </w:r>
      <w:r>
        <w:t>year</w:t>
      </w:r>
      <w:r>
        <w:rPr>
          <w:spacing w:val="-3"/>
        </w:rPr>
        <w:t xml:space="preserve"> </w:t>
      </w:r>
      <w:r>
        <w:t>ended</w:t>
      </w:r>
      <w:r>
        <w:rPr>
          <w:spacing w:val="-3"/>
        </w:rPr>
        <w:t xml:space="preserve"> </w:t>
      </w:r>
      <w:r>
        <w:t>30</w:t>
      </w:r>
      <w:r>
        <w:rPr>
          <w:spacing w:val="-3"/>
        </w:rPr>
        <w:t xml:space="preserve"> </w:t>
      </w:r>
      <w:r>
        <w:t>June</w:t>
      </w:r>
      <w:r>
        <w:rPr>
          <w:spacing w:val="-3"/>
        </w:rPr>
        <w:t xml:space="preserve"> </w:t>
      </w:r>
      <w:r>
        <w:t>2026</w:t>
      </w:r>
      <w:r>
        <w:rPr>
          <w:spacing w:val="-3"/>
        </w:rPr>
        <w:t xml:space="preserve"> </w:t>
      </w:r>
      <w:r>
        <w:t>(30 June 2025: $nil).</w:t>
      </w:r>
    </w:p>
    <w:p w14:paraId="56AE705B" w14:textId="77777777" w:rsidR="00F34A36" w:rsidRDefault="00842BCA">
      <w:pPr>
        <w:pStyle w:val="Heading7"/>
        <w:spacing w:before="215"/>
      </w:pPr>
      <w:bookmarkStart w:id="102" w:name="Members’_Guarantee"/>
      <w:bookmarkEnd w:id="102"/>
      <w:r>
        <w:rPr>
          <w:color w:val="005496"/>
        </w:rPr>
        <w:t>Members’</w:t>
      </w:r>
      <w:r>
        <w:rPr>
          <w:color w:val="005496"/>
          <w:spacing w:val="-18"/>
        </w:rPr>
        <w:t xml:space="preserve"> </w:t>
      </w:r>
      <w:r>
        <w:rPr>
          <w:color w:val="005496"/>
          <w:spacing w:val="-2"/>
        </w:rPr>
        <w:t>Guarantee</w:t>
      </w:r>
    </w:p>
    <w:p w14:paraId="56AE705C" w14:textId="77777777" w:rsidR="00F34A36" w:rsidRDefault="00842BCA">
      <w:pPr>
        <w:pStyle w:val="BodyText"/>
        <w:spacing w:before="237" w:line="312" w:lineRule="auto"/>
        <w:ind w:right="623"/>
      </w:pPr>
      <w:r>
        <w:t>If the Company is wound up, the constitution states that each member is required to contribute a maximum of $1 each towards meeting any outstanding obligations of the Company.</w:t>
      </w:r>
      <w:r>
        <w:rPr>
          <w:spacing w:val="-17"/>
        </w:rPr>
        <w:t xml:space="preserve"> </w:t>
      </w:r>
      <w:r>
        <w:t>At</w:t>
      </w:r>
      <w:r>
        <w:rPr>
          <w:spacing w:val="-4"/>
        </w:rPr>
        <w:t xml:space="preserve"> </w:t>
      </w:r>
      <w:r>
        <w:t>30</w:t>
      </w:r>
      <w:r>
        <w:rPr>
          <w:spacing w:val="-4"/>
        </w:rPr>
        <w:t xml:space="preserve"> </w:t>
      </w:r>
      <w:r>
        <w:t>June</w:t>
      </w:r>
      <w:r>
        <w:rPr>
          <w:spacing w:val="-4"/>
        </w:rPr>
        <w:t xml:space="preserve"> </w:t>
      </w:r>
      <w:r>
        <w:t>2026</w:t>
      </w:r>
      <w:r>
        <w:rPr>
          <w:spacing w:val="-4"/>
        </w:rPr>
        <w:t xml:space="preserve"> </w:t>
      </w:r>
      <w:r>
        <w:t>the</w:t>
      </w:r>
      <w:r>
        <w:rPr>
          <w:spacing w:val="-4"/>
        </w:rPr>
        <w:t xml:space="preserve"> </w:t>
      </w:r>
      <w:r>
        <w:t>number</w:t>
      </w:r>
      <w:r>
        <w:rPr>
          <w:spacing w:val="-4"/>
        </w:rPr>
        <w:t xml:space="preserve"> </w:t>
      </w:r>
      <w:r>
        <w:t>of</w:t>
      </w:r>
      <w:r>
        <w:rPr>
          <w:spacing w:val="-4"/>
        </w:rPr>
        <w:t xml:space="preserve"> </w:t>
      </w:r>
      <w:r>
        <w:t>members</w:t>
      </w:r>
      <w:r>
        <w:rPr>
          <w:spacing w:val="-4"/>
        </w:rPr>
        <w:t xml:space="preserve"> </w:t>
      </w:r>
      <w:r>
        <w:t>was</w:t>
      </w:r>
      <w:r>
        <w:rPr>
          <w:spacing w:val="-4"/>
        </w:rPr>
        <w:t xml:space="preserve"> </w:t>
      </w:r>
      <w:r>
        <w:t>4,972</w:t>
      </w:r>
      <w:r>
        <w:rPr>
          <w:spacing w:val="-4"/>
        </w:rPr>
        <w:t xml:space="preserve"> </w:t>
      </w:r>
      <w:r>
        <w:t>(30</w:t>
      </w:r>
      <w:r>
        <w:rPr>
          <w:spacing w:val="-4"/>
        </w:rPr>
        <w:t xml:space="preserve"> </w:t>
      </w:r>
      <w:r>
        <w:t>June</w:t>
      </w:r>
      <w:r>
        <w:rPr>
          <w:spacing w:val="-4"/>
        </w:rPr>
        <w:t xml:space="preserve"> </w:t>
      </w:r>
      <w:r>
        <w:t>2025:</w:t>
      </w:r>
      <w:r>
        <w:rPr>
          <w:spacing w:val="-4"/>
        </w:rPr>
        <w:t xml:space="preserve"> </w:t>
      </w:r>
      <w:r>
        <w:t>4,182).</w:t>
      </w:r>
    </w:p>
    <w:p w14:paraId="56AE705D" w14:textId="77777777" w:rsidR="00F34A36" w:rsidRDefault="00F34A36">
      <w:pPr>
        <w:pStyle w:val="BodyText"/>
        <w:spacing w:line="312" w:lineRule="auto"/>
        <w:sectPr w:rsidR="00F34A36">
          <w:pgSz w:w="11910" w:h="16840"/>
          <w:pgMar w:top="1540" w:right="850" w:bottom="720" w:left="708" w:header="0" w:footer="521" w:gutter="0"/>
          <w:cols w:space="720"/>
        </w:sectPr>
      </w:pPr>
    </w:p>
    <w:p w14:paraId="56AE705E" w14:textId="77777777" w:rsidR="00F34A36" w:rsidRDefault="00842BCA">
      <w:pPr>
        <w:pStyle w:val="Heading7"/>
      </w:pPr>
      <w:bookmarkStart w:id="103" w:name="Auditor’s_independence_declaration"/>
      <w:bookmarkEnd w:id="103"/>
      <w:r>
        <w:rPr>
          <w:color w:val="005496"/>
        </w:rPr>
        <w:lastRenderedPageBreak/>
        <w:t>Auditor’s</w:t>
      </w:r>
      <w:r>
        <w:rPr>
          <w:color w:val="005496"/>
          <w:spacing w:val="-9"/>
        </w:rPr>
        <w:t xml:space="preserve"> </w:t>
      </w:r>
      <w:r>
        <w:rPr>
          <w:color w:val="005496"/>
        </w:rPr>
        <w:t>independence</w:t>
      </w:r>
      <w:r>
        <w:rPr>
          <w:color w:val="005496"/>
          <w:spacing w:val="-9"/>
        </w:rPr>
        <w:t xml:space="preserve"> </w:t>
      </w:r>
      <w:r>
        <w:rPr>
          <w:color w:val="005496"/>
          <w:spacing w:val="-2"/>
        </w:rPr>
        <w:t>declaration</w:t>
      </w:r>
    </w:p>
    <w:p w14:paraId="56AE705F" w14:textId="77777777" w:rsidR="00F34A36" w:rsidRDefault="00842BCA">
      <w:pPr>
        <w:pStyle w:val="BodyText"/>
        <w:spacing w:before="237" w:line="312" w:lineRule="auto"/>
      </w:pPr>
      <w:r>
        <w:t>A</w:t>
      </w:r>
      <w:r>
        <w:rPr>
          <w:spacing w:val="-7"/>
        </w:rPr>
        <w:t xml:space="preserve"> </w:t>
      </w:r>
      <w:r>
        <w:t>copy of the auditor's independence declaration as required by Subdivision 60C of the Australian</w:t>
      </w:r>
      <w:r>
        <w:rPr>
          <w:spacing w:val="-3"/>
        </w:rPr>
        <w:t xml:space="preserve"> </w:t>
      </w:r>
      <w:r>
        <w:t>Charities</w:t>
      </w:r>
      <w:r>
        <w:rPr>
          <w:spacing w:val="-3"/>
        </w:rPr>
        <w:t xml:space="preserve"> </w:t>
      </w:r>
      <w:r>
        <w:t>and</w:t>
      </w:r>
      <w:r>
        <w:rPr>
          <w:spacing w:val="-3"/>
        </w:rPr>
        <w:t xml:space="preserve"> </w:t>
      </w:r>
      <w:r>
        <w:t>Not-for-profits</w:t>
      </w:r>
      <w:r>
        <w:rPr>
          <w:spacing w:val="-3"/>
        </w:rPr>
        <w:t xml:space="preserve"> </w:t>
      </w:r>
      <w:r>
        <w:t>Commission</w:t>
      </w:r>
      <w:r>
        <w:rPr>
          <w:spacing w:val="-16"/>
        </w:rPr>
        <w:t xml:space="preserve"> </w:t>
      </w:r>
      <w:r>
        <w:t>Act</w:t>
      </w:r>
      <w:r>
        <w:rPr>
          <w:spacing w:val="-3"/>
        </w:rPr>
        <w:t xml:space="preserve"> </w:t>
      </w:r>
      <w:r>
        <w:t>2012</w:t>
      </w:r>
      <w:r>
        <w:rPr>
          <w:spacing w:val="-3"/>
        </w:rPr>
        <w:t xml:space="preserve"> </w:t>
      </w:r>
      <w:r>
        <w:t>is</w:t>
      </w:r>
      <w:r>
        <w:rPr>
          <w:spacing w:val="-3"/>
        </w:rPr>
        <w:t xml:space="preserve"> </w:t>
      </w:r>
      <w:r>
        <w:t>set</w:t>
      </w:r>
      <w:r>
        <w:rPr>
          <w:spacing w:val="-3"/>
        </w:rPr>
        <w:t xml:space="preserve"> </w:t>
      </w:r>
      <w:r>
        <w:t>out</w:t>
      </w:r>
      <w:r>
        <w:rPr>
          <w:spacing w:val="-3"/>
        </w:rPr>
        <w:t xml:space="preserve"> </w:t>
      </w:r>
      <w:r>
        <w:t>immediately</w:t>
      </w:r>
      <w:r>
        <w:rPr>
          <w:spacing w:val="-3"/>
        </w:rPr>
        <w:t xml:space="preserve"> </w:t>
      </w:r>
      <w:r>
        <w:t>after</w:t>
      </w:r>
      <w:r>
        <w:rPr>
          <w:spacing w:val="-3"/>
        </w:rPr>
        <w:t xml:space="preserve"> </w:t>
      </w:r>
      <w:r>
        <w:t>this Directors' report.</w:t>
      </w:r>
    </w:p>
    <w:p w14:paraId="56AE7060" w14:textId="77777777" w:rsidR="00F34A36" w:rsidRDefault="00842BCA">
      <w:pPr>
        <w:pStyle w:val="BodyText"/>
        <w:spacing w:before="230" w:line="511" w:lineRule="auto"/>
        <w:ind w:right="3198"/>
      </w:pPr>
      <w:r>
        <w:rPr>
          <w:noProof/>
        </w:rPr>
        <w:drawing>
          <wp:anchor distT="0" distB="0" distL="0" distR="0" simplePos="0" relativeHeight="15775744" behindDoc="0" locked="0" layoutInCell="1" allowOverlap="1" wp14:anchorId="56AE75D2" wp14:editId="56AE75D3">
            <wp:simplePos x="0" y="0"/>
            <wp:positionH relativeFrom="page">
              <wp:posOffset>1024945</wp:posOffset>
            </wp:positionH>
            <wp:positionV relativeFrom="paragraph">
              <wp:posOffset>878143</wp:posOffset>
            </wp:positionV>
            <wp:extent cx="2186254" cy="877531"/>
            <wp:effectExtent l="0" t="0" r="0" b="0"/>
            <wp:wrapNone/>
            <wp:docPr id="223" name="Image 223" descr="Jarrod Marrinon'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3" name="Image 223" descr="Jarrod Marrinon's signature"/>
                    <pic:cNvPicPr/>
                  </pic:nvPicPr>
                  <pic:blipFill>
                    <a:blip r:embed="rId114" cstate="print"/>
                    <a:stretch>
                      <a:fillRect/>
                    </a:stretch>
                  </pic:blipFill>
                  <pic:spPr>
                    <a:xfrm>
                      <a:off x="0" y="0"/>
                      <a:ext cx="2186254" cy="877531"/>
                    </a:xfrm>
                    <a:prstGeom prst="rect">
                      <a:avLst/>
                    </a:prstGeom>
                  </pic:spPr>
                </pic:pic>
              </a:graphicData>
            </a:graphic>
          </wp:anchor>
        </w:drawing>
      </w:r>
      <w:r>
        <w:t>This</w:t>
      </w:r>
      <w:r>
        <w:rPr>
          <w:spacing w:val="-4"/>
        </w:rPr>
        <w:t xml:space="preserve"> </w:t>
      </w:r>
      <w:r>
        <w:t>report</w:t>
      </w:r>
      <w:r>
        <w:rPr>
          <w:spacing w:val="-4"/>
        </w:rPr>
        <w:t xml:space="preserve"> </w:t>
      </w:r>
      <w:r>
        <w:t>is</w:t>
      </w:r>
      <w:r>
        <w:rPr>
          <w:spacing w:val="-4"/>
        </w:rPr>
        <w:t xml:space="preserve"> </w:t>
      </w:r>
      <w:r>
        <w:t>made</w:t>
      </w:r>
      <w:r>
        <w:rPr>
          <w:spacing w:val="-4"/>
        </w:rPr>
        <w:t xml:space="preserve"> </w:t>
      </w:r>
      <w:r>
        <w:t>in</w:t>
      </w:r>
      <w:r>
        <w:rPr>
          <w:spacing w:val="-4"/>
        </w:rPr>
        <w:t xml:space="preserve"> </w:t>
      </w:r>
      <w:r>
        <w:t>accordance</w:t>
      </w:r>
      <w:r>
        <w:rPr>
          <w:spacing w:val="-4"/>
        </w:rPr>
        <w:t xml:space="preserve"> </w:t>
      </w:r>
      <w:r>
        <w:t>with</w:t>
      </w:r>
      <w:r>
        <w:rPr>
          <w:spacing w:val="-4"/>
        </w:rPr>
        <w:t xml:space="preserve"> </w:t>
      </w:r>
      <w:r>
        <w:t>a</w:t>
      </w:r>
      <w:r>
        <w:rPr>
          <w:spacing w:val="-4"/>
        </w:rPr>
        <w:t xml:space="preserve"> </w:t>
      </w:r>
      <w:r>
        <w:t>resolution</w:t>
      </w:r>
      <w:r>
        <w:rPr>
          <w:spacing w:val="-4"/>
        </w:rPr>
        <w:t xml:space="preserve"> </w:t>
      </w:r>
      <w:r>
        <w:t>of</w:t>
      </w:r>
      <w:r>
        <w:rPr>
          <w:spacing w:val="-4"/>
        </w:rPr>
        <w:t xml:space="preserve"> </w:t>
      </w:r>
      <w:r>
        <w:t>Directors. On behalf of the Directors</w:t>
      </w:r>
    </w:p>
    <w:p w14:paraId="56AE7061" w14:textId="77777777" w:rsidR="00F34A36" w:rsidRDefault="00842BCA">
      <w:pPr>
        <w:pStyle w:val="BodyText"/>
        <w:spacing w:before="2"/>
        <w:ind w:left="0"/>
        <w:rPr>
          <w:sz w:val="18"/>
        </w:rPr>
      </w:pPr>
      <w:r>
        <w:rPr>
          <w:noProof/>
          <w:sz w:val="18"/>
        </w:rPr>
        <w:drawing>
          <wp:anchor distT="0" distB="0" distL="0" distR="0" simplePos="0" relativeHeight="487634432" behindDoc="1" locked="0" layoutInCell="1" allowOverlap="1" wp14:anchorId="56AE75D4" wp14:editId="56AE75D5">
            <wp:simplePos x="0" y="0"/>
            <wp:positionH relativeFrom="page">
              <wp:posOffset>3919615</wp:posOffset>
            </wp:positionH>
            <wp:positionV relativeFrom="paragraph">
              <wp:posOffset>147961</wp:posOffset>
            </wp:positionV>
            <wp:extent cx="1885057" cy="480059"/>
            <wp:effectExtent l="0" t="0" r="0" b="0"/>
            <wp:wrapTopAndBottom/>
            <wp:docPr id="224" name="Image 224" descr="Tahlia-Rose Vanissum'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4" name="Image 224" descr="Tahlia-Rose Vanissum's signature"/>
                    <pic:cNvPicPr/>
                  </pic:nvPicPr>
                  <pic:blipFill>
                    <a:blip r:embed="rId115" cstate="print"/>
                    <a:stretch>
                      <a:fillRect/>
                    </a:stretch>
                  </pic:blipFill>
                  <pic:spPr>
                    <a:xfrm>
                      <a:off x="0" y="0"/>
                      <a:ext cx="1885057" cy="480059"/>
                    </a:xfrm>
                    <a:prstGeom prst="rect">
                      <a:avLst/>
                    </a:prstGeom>
                  </pic:spPr>
                </pic:pic>
              </a:graphicData>
            </a:graphic>
          </wp:anchor>
        </w:drawing>
      </w:r>
    </w:p>
    <w:p w14:paraId="56AE7062" w14:textId="77777777" w:rsidR="00F34A36" w:rsidRDefault="00F34A36">
      <w:pPr>
        <w:pStyle w:val="BodyText"/>
        <w:spacing w:before="150"/>
        <w:ind w:left="0"/>
        <w:rPr>
          <w:sz w:val="20"/>
        </w:rPr>
      </w:pPr>
    </w:p>
    <w:p w14:paraId="56AE7063" w14:textId="77777777" w:rsidR="00F34A36" w:rsidRDefault="00F34A36">
      <w:pPr>
        <w:pStyle w:val="BodyText"/>
        <w:rPr>
          <w:sz w:val="20"/>
        </w:rPr>
        <w:sectPr w:rsidR="00F34A36">
          <w:pgSz w:w="11910" w:h="16840"/>
          <w:pgMar w:top="1540" w:right="850" w:bottom="720" w:left="708" w:header="0" w:footer="531" w:gutter="0"/>
          <w:cols w:space="720"/>
        </w:sectPr>
      </w:pPr>
    </w:p>
    <w:p w14:paraId="56AE7064" w14:textId="77777777" w:rsidR="00F34A36" w:rsidRDefault="00842BCA">
      <w:pPr>
        <w:pStyle w:val="BodyText"/>
        <w:spacing w:before="92" w:line="312" w:lineRule="auto"/>
        <w:ind w:right="1236"/>
      </w:pPr>
      <w:r>
        <w:t>Jarrod</w:t>
      </w:r>
      <w:r>
        <w:rPr>
          <w:spacing w:val="-17"/>
        </w:rPr>
        <w:t xml:space="preserve"> </w:t>
      </w:r>
      <w:r>
        <w:t xml:space="preserve">Sandell-Hay </w:t>
      </w:r>
      <w:r>
        <w:rPr>
          <w:spacing w:val="-2"/>
        </w:rPr>
        <w:t>Director</w:t>
      </w:r>
    </w:p>
    <w:p w14:paraId="56AE7065" w14:textId="77777777" w:rsidR="00F34A36" w:rsidRDefault="00842BCA">
      <w:pPr>
        <w:spacing w:before="191"/>
        <w:ind w:left="312"/>
      </w:pPr>
      <w:r>
        <w:t>Dated:</w:t>
      </w:r>
      <w:r>
        <w:rPr>
          <w:spacing w:val="-1"/>
        </w:rPr>
        <w:t xml:space="preserve"> </w:t>
      </w:r>
      <w:r>
        <w:t xml:space="preserve">29 September </w:t>
      </w:r>
      <w:r>
        <w:rPr>
          <w:spacing w:val="-2"/>
        </w:rPr>
        <w:t>2026.</w:t>
      </w:r>
    </w:p>
    <w:p w14:paraId="56AE7066" w14:textId="77777777" w:rsidR="00F34A36" w:rsidRDefault="00842BCA">
      <w:pPr>
        <w:pStyle w:val="BodyText"/>
        <w:spacing w:before="94" w:line="312" w:lineRule="auto"/>
        <w:ind w:right="2508"/>
      </w:pPr>
      <w:r>
        <w:br w:type="column"/>
      </w:r>
      <w:r>
        <w:rPr>
          <w:spacing w:val="-2"/>
        </w:rPr>
        <w:t>Tahlia-Rose</w:t>
      </w:r>
      <w:r>
        <w:rPr>
          <w:spacing w:val="-15"/>
        </w:rPr>
        <w:t xml:space="preserve"> </w:t>
      </w:r>
      <w:r>
        <w:rPr>
          <w:spacing w:val="-2"/>
        </w:rPr>
        <w:t>Vanissum Director</w:t>
      </w:r>
    </w:p>
    <w:p w14:paraId="56AE7067" w14:textId="77777777" w:rsidR="00F34A36" w:rsidRDefault="00842BCA">
      <w:pPr>
        <w:spacing w:before="191"/>
        <w:ind w:left="312"/>
      </w:pPr>
      <w:r>
        <w:t>Dated:</w:t>
      </w:r>
      <w:r>
        <w:rPr>
          <w:spacing w:val="-1"/>
        </w:rPr>
        <w:t xml:space="preserve"> </w:t>
      </w:r>
      <w:r>
        <w:t xml:space="preserve">29 September </w:t>
      </w:r>
      <w:r>
        <w:rPr>
          <w:spacing w:val="-2"/>
        </w:rPr>
        <w:t>2026.</w:t>
      </w:r>
    </w:p>
    <w:p w14:paraId="56AE7068" w14:textId="77777777" w:rsidR="00F34A36" w:rsidRDefault="00F34A36">
      <w:pPr>
        <w:sectPr w:rsidR="00F34A36">
          <w:type w:val="continuous"/>
          <w:pgSz w:w="11910" w:h="16840"/>
          <w:pgMar w:top="740" w:right="850" w:bottom="280" w:left="708" w:header="0" w:footer="531" w:gutter="0"/>
          <w:cols w:num="2" w:space="720" w:equalWidth="0">
            <w:col w:w="4390" w:space="760"/>
            <w:col w:w="5202"/>
          </w:cols>
        </w:sectPr>
      </w:pPr>
    </w:p>
    <w:p w14:paraId="56AE7069" w14:textId="77777777" w:rsidR="00F34A36" w:rsidRDefault="00842BCA">
      <w:pPr>
        <w:ind w:left="2891"/>
        <w:rPr>
          <w:sz w:val="20"/>
        </w:rPr>
      </w:pPr>
      <w:r>
        <w:rPr>
          <w:noProof/>
          <w:sz w:val="20"/>
        </w:rPr>
        <w:lastRenderedPageBreak/>
        <w:drawing>
          <wp:inline distT="0" distB="0" distL="0" distR="0" wp14:anchorId="56AE75D6" wp14:editId="56AE75D7">
            <wp:extent cx="3036126" cy="1210722"/>
            <wp:effectExtent l="0" t="0" r="0" b="0"/>
            <wp:docPr id="225" name="Image 225" descr="Modoras logo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5" name="Image 225" descr="Modoras logo "/>
                    <pic:cNvPicPr/>
                  </pic:nvPicPr>
                  <pic:blipFill>
                    <a:blip r:embed="rId116" cstate="print"/>
                    <a:stretch>
                      <a:fillRect/>
                    </a:stretch>
                  </pic:blipFill>
                  <pic:spPr>
                    <a:xfrm>
                      <a:off x="0" y="0"/>
                      <a:ext cx="3036126" cy="1210722"/>
                    </a:xfrm>
                    <a:prstGeom prst="rect">
                      <a:avLst/>
                    </a:prstGeom>
                  </pic:spPr>
                </pic:pic>
              </a:graphicData>
            </a:graphic>
          </wp:inline>
        </w:drawing>
      </w:r>
    </w:p>
    <w:p w14:paraId="56AE706A" w14:textId="77777777" w:rsidR="00F34A36" w:rsidRDefault="00842BCA">
      <w:pPr>
        <w:pStyle w:val="Heading8"/>
        <w:spacing w:line="268" w:lineRule="auto"/>
        <w:ind w:right="3198"/>
      </w:pPr>
      <w:bookmarkStart w:id="104" w:name="Auditor’s_Independence_Declaration_to_th"/>
      <w:bookmarkStart w:id="105" w:name="_bookmark12"/>
      <w:bookmarkEnd w:id="104"/>
      <w:bookmarkEnd w:id="105"/>
      <w:r>
        <w:rPr>
          <w:color w:val="005496"/>
        </w:rPr>
        <w:t>Auditor’s Independence Declaration to the Directors</w:t>
      </w:r>
      <w:r>
        <w:rPr>
          <w:color w:val="005496"/>
          <w:spacing w:val="-7"/>
        </w:rPr>
        <w:t xml:space="preserve"> </w:t>
      </w:r>
      <w:r>
        <w:rPr>
          <w:color w:val="005496"/>
        </w:rPr>
        <w:t>of</w:t>
      </w:r>
      <w:r>
        <w:rPr>
          <w:color w:val="005496"/>
          <w:spacing w:val="-7"/>
        </w:rPr>
        <w:t xml:space="preserve"> </w:t>
      </w:r>
      <w:r>
        <w:rPr>
          <w:color w:val="005496"/>
        </w:rPr>
        <w:t>People</w:t>
      </w:r>
      <w:r>
        <w:rPr>
          <w:color w:val="005496"/>
          <w:spacing w:val="-7"/>
        </w:rPr>
        <w:t xml:space="preserve"> </w:t>
      </w:r>
      <w:r>
        <w:rPr>
          <w:color w:val="005496"/>
        </w:rPr>
        <w:t>With</w:t>
      </w:r>
      <w:r>
        <w:rPr>
          <w:color w:val="005496"/>
          <w:spacing w:val="-7"/>
        </w:rPr>
        <w:t xml:space="preserve"> </w:t>
      </w:r>
      <w:r>
        <w:rPr>
          <w:color w:val="005496"/>
        </w:rPr>
        <w:t>Disability</w:t>
      </w:r>
      <w:r>
        <w:rPr>
          <w:color w:val="005496"/>
          <w:spacing w:val="-17"/>
        </w:rPr>
        <w:t xml:space="preserve"> </w:t>
      </w:r>
      <w:r>
        <w:rPr>
          <w:color w:val="005496"/>
        </w:rPr>
        <w:t>Australia</w:t>
      </w:r>
      <w:r>
        <w:rPr>
          <w:color w:val="005496"/>
          <w:spacing w:val="-7"/>
        </w:rPr>
        <w:t xml:space="preserve"> </w:t>
      </w:r>
      <w:r>
        <w:rPr>
          <w:color w:val="005496"/>
        </w:rPr>
        <w:t>Ltd</w:t>
      </w:r>
    </w:p>
    <w:p w14:paraId="56AE706B" w14:textId="77777777" w:rsidR="00F34A36" w:rsidRDefault="00F34A36">
      <w:pPr>
        <w:pStyle w:val="BodyText"/>
        <w:spacing w:before="17"/>
        <w:ind w:left="0"/>
        <w:rPr>
          <w:b/>
          <w:sz w:val="28"/>
        </w:rPr>
      </w:pPr>
    </w:p>
    <w:p w14:paraId="56AE706C" w14:textId="77777777" w:rsidR="00F34A36" w:rsidRDefault="00842BCA">
      <w:pPr>
        <w:spacing w:before="1"/>
        <w:ind w:left="312"/>
        <w:rPr>
          <w:b/>
          <w:sz w:val="28"/>
        </w:rPr>
      </w:pPr>
      <w:r>
        <w:rPr>
          <w:b/>
          <w:color w:val="005496"/>
          <w:sz w:val="28"/>
        </w:rPr>
        <w:t>For</w:t>
      </w:r>
      <w:r>
        <w:rPr>
          <w:b/>
          <w:color w:val="005496"/>
          <w:spacing w:val="-6"/>
          <w:sz w:val="28"/>
        </w:rPr>
        <w:t xml:space="preserve"> </w:t>
      </w:r>
      <w:r>
        <w:rPr>
          <w:b/>
          <w:color w:val="005496"/>
          <w:sz w:val="28"/>
        </w:rPr>
        <w:t>the</w:t>
      </w:r>
      <w:r>
        <w:rPr>
          <w:b/>
          <w:color w:val="005496"/>
          <w:spacing w:val="-4"/>
          <w:sz w:val="28"/>
        </w:rPr>
        <w:t xml:space="preserve"> </w:t>
      </w:r>
      <w:r>
        <w:rPr>
          <w:b/>
          <w:color w:val="005496"/>
          <w:sz w:val="28"/>
        </w:rPr>
        <w:t>Financial</w:t>
      </w:r>
      <w:r>
        <w:rPr>
          <w:b/>
          <w:color w:val="005496"/>
          <w:spacing w:val="-9"/>
          <w:sz w:val="28"/>
        </w:rPr>
        <w:t xml:space="preserve"> </w:t>
      </w:r>
      <w:r>
        <w:rPr>
          <w:b/>
          <w:color w:val="005496"/>
          <w:sz w:val="28"/>
        </w:rPr>
        <w:t>Year</w:t>
      </w:r>
      <w:r>
        <w:rPr>
          <w:b/>
          <w:color w:val="005496"/>
          <w:spacing w:val="-4"/>
          <w:sz w:val="28"/>
        </w:rPr>
        <w:t xml:space="preserve"> </w:t>
      </w:r>
      <w:r>
        <w:rPr>
          <w:b/>
          <w:color w:val="005496"/>
          <w:sz w:val="28"/>
        </w:rPr>
        <w:t>Ended</w:t>
      </w:r>
      <w:r>
        <w:rPr>
          <w:b/>
          <w:color w:val="005496"/>
          <w:spacing w:val="-4"/>
          <w:sz w:val="28"/>
        </w:rPr>
        <w:t xml:space="preserve"> </w:t>
      </w:r>
      <w:r>
        <w:rPr>
          <w:b/>
          <w:color w:val="005496"/>
          <w:sz w:val="28"/>
        </w:rPr>
        <w:t>30</w:t>
      </w:r>
      <w:r>
        <w:rPr>
          <w:b/>
          <w:color w:val="005496"/>
          <w:spacing w:val="-4"/>
          <w:sz w:val="28"/>
        </w:rPr>
        <w:t xml:space="preserve"> </w:t>
      </w:r>
      <w:r>
        <w:rPr>
          <w:b/>
          <w:color w:val="005496"/>
          <w:sz w:val="28"/>
        </w:rPr>
        <w:t>June</w:t>
      </w:r>
      <w:r>
        <w:rPr>
          <w:b/>
          <w:color w:val="005496"/>
          <w:spacing w:val="-3"/>
          <w:sz w:val="28"/>
        </w:rPr>
        <w:t xml:space="preserve"> </w:t>
      </w:r>
      <w:r>
        <w:rPr>
          <w:b/>
          <w:color w:val="005496"/>
          <w:spacing w:val="-4"/>
          <w:sz w:val="28"/>
        </w:rPr>
        <w:t>2026</w:t>
      </w:r>
    </w:p>
    <w:p w14:paraId="56AE706D" w14:textId="77777777" w:rsidR="00F34A36" w:rsidRDefault="00F34A36">
      <w:pPr>
        <w:pStyle w:val="BodyText"/>
        <w:spacing w:before="36"/>
        <w:ind w:left="0"/>
        <w:rPr>
          <w:b/>
          <w:sz w:val="28"/>
        </w:rPr>
      </w:pPr>
    </w:p>
    <w:p w14:paraId="56AE706E" w14:textId="77777777" w:rsidR="00F34A36" w:rsidRDefault="00842BCA">
      <w:pPr>
        <w:spacing w:line="312" w:lineRule="auto"/>
        <w:ind w:left="312"/>
        <w:rPr>
          <w:sz w:val="24"/>
        </w:rPr>
      </w:pPr>
      <w:r>
        <w:rPr>
          <w:sz w:val="24"/>
        </w:rPr>
        <w:t>In</w:t>
      </w:r>
      <w:r>
        <w:rPr>
          <w:spacing w:val="-3"/>
          <w:sz w:val="24"/>
        </w:rPr>
        <w:t xml:space="preserve"> </w:t>
      </w:r>
      <w:r>
        <w:rPr>
          <w:sz w:val="24"/>
        </w:rPr>
        <w:t>accordance</w:t>
      </w:r>
      <w:r>
        <w:rPr>
          <w:spacing w:val="-3"/>
          <w:sz w:val="24"/>
        </w:rPr>
        <w:t xml:space="preserve"> </w:t>
      </w:r>
      <w:r>
        <w:rPr>
          <w:sz w:val="24"/>
        </w:rPr>
        <w:t>with</w:t>
      </w:r>
      <w:r>
        <w:rPr>
          <w:spacing w:val="-3"/>
          <w:sz w:val="24"/>
        </w:rPr>
        <w:t xml:space="preserve"> </w:t>
      </w:r>
      <w:r>
        <w:rPr>
          <w:sz w:val="24"/>
        </w:rPr>
        <w:t>the</w:t>
      </w:r>
      <w:r>
        <w:rPr>
          <w:spacing w:val="-3"/>
          <w:sz w:val="24"/>
        </w:rPr>
        <w:t xml:space="preserve"> </w:t>
      </w:r>
      <w:r>
        <w:rPr>
          <w:sz w:val="24"/>
        </w:rPr>
        <w:t>requirements</w:t>
      </w:r>
      <w:r>
        <w:rPr>
          <w:spacing w:val="-3"/>
          <w:sz w:val="24"/>
        </w:rPr>
        <w:t xml:space="preserve"> </w:t>
      </w:r>
      <w:r>
        <w:rPr>
          <w:sz w:val="24"/>
        </w:rPr>
        <w:t>of</w:t>
      </w:r>
      <w:r>
        <w:rPr>
          <w:spacing w:val="-3"/>
          <w:sz w:val="24"/>
        </w:rPr>
        <w:t xml:space="preserve"> </w:t>
      </w:r>
      <w:r>
        <w:rPr>
          <w:sz w:val="24"/>
        </w:rPr>
        <w:t>section</w:t>
      </w:r>
      <w:r>
        <w:rPr>
          <w:spacing w:val="-3"/>
          <w:sz w:val="24"/>
        </w:rPr>
        <w:t xml:space="preserve"> </w:t>
      </w:r>
      <w:r>
        <w:rPr>
          <w:sz w:val="24"/>
        </w:rPr>
        <w:t>60-40</w:t>
      </w:r>
      <w:r>
        <w:rPr>
          <w:spacing w:val="-3"/>
          <w:sz w:val="24"/>
        </w:rPr>
        <w:t xml:space="preserve"> </w:t>
      </w:r>
      <w:r>
        <w:rPr>
          <w:sz w:val="24"/>
        </w:rPr>
        <w:t>of</w:t>
      </w:r>
      <w:r>
        <w:rPr>
          <w:spacing w:val="-3"/>
          <w:sz w:val="24"/>
        </w:rPr>
        <w:t xml:space="preserve"> </w:t>
      </w:r>
      <w:r>
        <w:rPr>
          <w:sz w:val="24"/>
        </w:rPr>
        <w:t>the</w:t>
      </w:r>
      <w:r>
        <w:rPr>
          <w:spacing w:val="-3"/>
          <w:sz w:val="24"/>
        </w:rPr>
        <w:t xml:space="preserve"> </w:t>
      </w:r>
      <w:r>
        <w:rPr>
          <w:i/>
          <w:sz w:val="24"/>
        </w:rPr>
        <w:t>Australian</w:t>
      </w:r>
      <w:r>
        <w:rPr>
          <w:i/>
          <w:spacing w:val="-3"/>
          <w:sz w:val="24"/>
        </w:rPr>
        <w:t xml:space="preserve"> </w:t>
      </w:r>
      <w:r>
        <w:rPr>
          <w:i/>
          <w:sz w:val="24"/>
        </w:rPr>
        <w:t>Charities</w:t>
      </w:r>
      <w:r>
        <w:rPr>
          <w:i/>
          <w:spacing w:val="-3"/>
          <w:sz w:val="24"/>
        </w:rPr>
        <w:t xml:space="preserve"> </w:t>
      </w:r>
      <w:r>
        <w:rPr>
          <w:i/>
          <w:sz w:val="24"/>
        </w:rPr>
        <w:t>and</w:t>
      </w:r>
      <w:r>
        <w:rPr>
          <w:i/>
          <w:spacing w:val="-3"/>
          <w:sz w:val="24"/>
        </w:rPr>
        <w:t xml:space="preserve"> </w:t>
      </w:r>
      <w:r>
        <w:rPr>
          <w:i/>
          <w:sz w:val="24"/>
        </w:rPr>
        <w:t>Not-for-profits Commission</w:t>
      </w:r>
      <w:r>
        <w:rPr>
          <w:i/>
          <w:spacing w:val="-7"/>
          <w:sz w:val="24"/>
        </w:rPr>
        <w:t xml:space="preserve"> </w:t>
      </w:r>
      <w:r>
        <w:rPr>
          <w:i/>
          <w:sz w:val="24"/>
        </w:rPr>
        <w:t>Act 2012</w:t>
      </w:r>
      <w:r>
        <w:rPr>
          <w:sz w:val="24"/>
        </w:rPr>
        <w:t>, as lead auditor for the audit of People With Disability</w:t>
      </w:r>
      <w:r>
        <w:rPr>
          <w:spacing w:val="-11"/>
          <w:sz w:val="24"/>
        </w:rPr>
        <w:t xml:space="preserve"> </w:t>
      </w:r>
      <w:r>
        <w:rPr>
          <w:sz w:val="24"/>
        </w:rPr>
        <w:t>Australia Ltd for the year ended 30 June 2026, I declare that, to the best of my knowledge and belief, there have been:</w:t>
      </w:r>
    </w:p>
    <w:p w14:paraId="56AE706F" w14:textId="77777777" w:rsidR="00F34A36" w:rsidRDefault="00842BCA">
      <w:pPr>
        <w:pStyle w:val="ListParagraph"/>
        <w:numPr>
          <w:ilvl w:val="0"/>
          <w:numId w:val="3"/>
        </w:numPr>
        <w:tabs>
          <w:tab w:val="left" w:pos="1032"/>
        </w:tabs>
        <w:spacing w:before="175" w:line="312" w:lineRule="auto"/>
        <w:ind w:right="415"/>
        <w:rPr>
          <w:sz w:val="24"/>
        </w:rPr>
      </w:pPr>
      <w:r>
        <w:rPr>
          <w:sz w:val="24"/>
        </w:rPr>
        <w:t xml:space="preserve">No contraventions of the auditor independence requirements as set out in the </w:t>
      </w:r>
      <w:r>
        <w:rPr>
          <w:i/>
          <w:sz w:val="24"/>
        </w:rPr>
        <w:t>Australian</w:t>
      </w:r>
      <w:r>
        <w:rPr>
          <w:i/>
          <w:spacing w:val="-4"/>
          <w:sz w:val="24"/>
        </w:rPr>
        <w:t xml:space="preserve"> </w:t>
      </w:r>
      <w:r>
        <w:rPr>
          <w:i/>
          <w:sz w:val="24"/>
        </w:rPr>
        <w:t>Charities</w:t>
      </w:r>
      <w:r>
        <w:rPr>
          <w:i/>
          <w:spacing w:val="-4"/>
          <w:sz w:val="24"/>
        </w:rPr>
        <w:t xml:space="preserve"> </w:t>
      </w:r>
      <w:r>
        <w:rPr>
          <w:i/>
          <w:sz w:val="24"/>
        </w:rPr>
        <w:t>and</w:t>
      </w:r>
      <w:r>
        <w:rPr>
          <w:i/>
          <w:spacing w:val="-4"/>
          <w:sz w:val="24"/>
        </w:rPr>
        <w:t xml:space="preserve"> </w:t>
      </w:r>
      <w:r>
        <w:rPr>
          <w:i/>
          <w:sz w:val="24"/>
        </w:rPr>
        <w:t>Not-for-profits</w:t>
      </w:r>
      <w:r>
        <w:rPr>
          <w:i/>
          <w:spacing w:val="-4"/>
          <w:sz w:val="24"/>
        </w:rPr>
        <w:t xml:space="preserve"> </w:t>
      </w:r>
      <w:r>
        <w:rPr>
          <w:i/>
          <w:sz w:val="24"/>
        </w:rPr>
        <w:t>Commission</w:t>
      </w:r>
      <w:r>
        <w:rPr>
          <w:i/>
          <w:spacing w:val="-12"/>
          <w:sz w:val="24"/>
        </w:rPr>
        <w:t xml:space="preserve"> </w:t>
      </w:r>
      <w:r>
        <w:rPr>
          <w:i/>
          <w:sz w:val="24"/>
        </w:rPr>
        <w:t>Act</w:t>
      </w:r>
      <w:r>
        <w:rPr>
          <w:i/>
          <w:spacing w:val="-4"/>
          <w:sz w:val="24"/>
        </w:rPr>
        <w:t xml:space="preserve"> </w:t>
      </w:r>
      <w:r>
        <w:rPr>
          <w:i/>
          <w:sz w:val="24"/>
        </w:rPr>
        <w:t>2012</w:t>
      </w:r>
      <w:r>
        <w:rPr>
          <w:i/>
          <w:spacing w:val="-4"/>
          <w:sz w:val="24"/>
        </w:rPr>
        <w:t xml:space="preserve"> </w:t>
      </w:r>
      <w:r>
        <w:rPr>
          <w:sz w:val="24"/>
        </w:rPr>
        <w:t>in</w:t>
      </w:r>
      <w:r>
        <w:rPr>
          <w:spacing w:val="-4"/>
          <w:sz w:val="24"/>
        </w:rPr>
        <w:t xml:space="preserve"> </w:t>
      </w:r>
      <w:r>
        <w:rPr>
          <w:sz w:val="24"/>
        </w:rPr>
        <w:t>relation</w:t>
      </w:r>
      <w:r>
        <w:rPr>
          <w:spacing w:val="-4"/>
          <w:sz w:val="24"/>
        </w:rPr>
        <w:t xml:space="preserve"> </w:t>
      </w:r>
      <w:r>
        <w:rPr>
          <w:sz w:val="24"/>
        </w:rPr>
        <w:t>to</w:t>
      </w:r>
      <w:r>
        <w:rPr>
          <w:spacing w:val="-4"/>
          <w:sz w:val="24"/>
        </w:rPr>
        <w:t xml:space="preserve"> </w:t>
      </w:r>
      <w:r>
        <w:rPr>
          <w:sz w:val="24"/>
        </w:rPr>
        <w:t>the</w:t>
      </w:r>
      <w:r>
        <w:rPr>
          <w:spacing w:val="-4"/>
          <w:sz w:val="24"/>
        </w:rPr>
        <w:t xml:space="preserve"> </w:t>
      </w:r>
      <w:r>
        <w:rPr>
          <w:sz w:val="24"/>
        </w:rPr>
        <w:t xml:space="preserve">audit; </w:t>
      </w:r>
      <w:r>
        <w:rPr>
          <w:spacing w:val="-4"/>
          <w:sz w:val="24"/>
        </w:rPr>
        <w:t>and</w:t>
      </w:r>
    </w:p>
    <w:p w14:paraId="56AE7070" w14:textId="77777777" w:rsidR="00F34A36" w:rsidRDefault="00842BCA">
      <w:pPr>
        <w:pStyle w:val="ListParagraph"/>
        <w:numPr>
          <w:ilvl w:val="0"/>
          <w:numId w:val="3"/>
        </w:numPr>
        <w:tabs>
          <w:tab w:val="left" w:pos="1032"/>
        </w:tabs>
        <w:spacing w:before="174" w:line="312" w:lineRule="auto"/>
        <w:ind w:right="614"/>
        <w:rPr>
          <w:sz w:val="24"/>
        </w:rPr>
      </w:pPr>
      <w:r>
        <w:rPr>
          <w:sz w:val="24"/>
        </w:rPr>
        <w:t>No</w:t>
      </w:r>
      <w:r>
        <w:rPr>
          <w:spacing w:val="-3"/>
          <w:sz w:val="24"/>
        </w:rPr>
        <w:t xml:space="preserve"> </w:t>
      </w:r>
      <w:r>
        <w:rPr>
          <w:sz w:val="24"/>
        </w:rPr>
        <w:t>contraventions</w:t>
      </w:r>
      <w:r>
        <w:rPr>
          <w:spacing w:val="-3"/>
          <w:sz w:val="24"/>
        </w:rPr>
        <w:t xml:space="preserve"> </w:t>
      </w:r>
      <w:r>
        <w:rPr>
          <w:sz w:val="24"/>
        </w:rPr>
        <w:t>of</w:t>
      </w:r>
      <w:r>
        <w:rPr>
          <w:spacing w:val="-3"/>
          <w:sz w:val="24"/>
        </w:rPr>
        <w:t xml:space="preserve"> </w:t>
      </w:r>
      <w:r>
        <w:rPr>
          <w:sz w:val="24"/>
        </w:rPr>
        <w:t>any</w:t>
      </w:r>
      <w:r>
        <w:rPr>
          <w:spacing w:val="-3"/>
          <w:sz w:val="24"/>
        </w:rPr>
        <w:t xml:space="preserve"> </w:t>
      </w:r>
      <w:r>
        <w:rPr>
          <w:sz w:val="24"/>
        </w:rPr>
        <w:t>applicable</w:t>
      </w:r>
      <w:r>
        <w:rPr>
          <w:spacing w:val="-3"/>
          <w:sz w:val="24"/>
        </w:rPr>
        <w:t xml:space="preserve"> </w:t>
      </w:r>
      <w:r>
        <w:rPr>
          <w:sz w:val="24"/>
        </w:rPr>
        <w:t>code</w:t>
      </w:r>
      <w:r>
        <w:rPr>
          <w:spacing w:val="-3"/>
          <w:sz w:val="24"/>
        </w:rPr>
        <w:t xml:space="preserve"> </w:t>
      </w:r>
      <w:r>
        <w:rPr>
          <w:sz w:val="24"/>
        </w:rPr>
        <w:t>of</w:t>
      </w:r>
      <w:r>
        <w:rPr>
          <w:spacing w:val="-3"/>
          <w:sz w:val="24"/>
        </w:rPr>
        <w:t xml:space="preserve"> </w:t>
      </w:r>
      <w:r>
        <w:rPr>
          <w:sz w:val="24"/>
        </w:rPr>
        <w:t>professional</w:t>
      </w:r>
      <w:r>
        <w:rPr>
          <w:spacing w:val="-3"/>
          <w:sz w:val="24"/>
        </w:rPr>
        <w:t xml:space="preserve"> </w:t>
      </w:r>
      <w:r>
        <w:rPr>
          <w:sz w:val="24"/>
        </w:rPr>
        <w:t>conduct</w:t>
      </w:r>
      <w:r>
        <w:rPr>
          <w:spacing w:val="-3"/>
          <w:sz w:val="24"/>
        </w:rPr>
        <w:t xml:space="preserve"> </w:t>
      </w:r>
      <w:r>
        <w:rPr>
          <w:sz w:val="24"/>
        </w:rPr>
        <w:t>in</w:t>
      </w:r>
      <w:r>
        <w:rPr>
          <w:spacing w:val="-3"/>
          <w:sz w:val="24"/>
        </w:rPr>
        <w:t xml:space="preserve"> </w:t>
      </w:r>
      <w:r>
        <w:rPr>
          <w:sz w:val="24"/>
        </w:rPr>
        <w:t>relation</w:t>
      </w:r>
      <w:r>
        <w:rPr>
          <w:spacing w:val="-3"/>
          <w:sz w:val="24"/>
        </w:rPr>
        <w:t xml:space="preserve"> </w:t>
      </w:r>
      <w:r>
        <w:rPr>
          <w:sz w:val="24"/>
        </w:rPr>
        <w:t>to</w:t>
      </w:r>
      <w:r>
        <w:rPr>
          <w:spacing w:val="-3"/>
          <w:sz w:val="24"/>
        </w:rPr>
        <w:t xml:space="preserve"> </w:t>
      </w:r>
      <w:r>
        <w:rPr>
          <w:sz w:val="24"/>
        </w:rPr>
        <w:t xml:space="preserve">the </w:t>
      </w:r>
      <w:r>
        <w:rPr>
          <w:spacing w:val="-2"/>
          <w:sz w:val="24"/>
        </w:rPr>
        <w:t>audit.</w:t>
      </w:r>
    </w:p>
    <w:p w14:paraId="56AE7071" w14:textId="77777777" w:rsidR="00F34A36" w:rsidRDefault="00842BCA">
      <w:pPr>
        <w:pStyle w:val="BodyText"/>
        <w:spacing w:before="2"/>
        <w:ind w:left="0"/>
        <w:rPr>
          <w:sz w:val="14"/>
        </w:rPr>
      </w:pPr>
      <w:r>
        <w:rPr>
          <w:noProof/>
          <w:sz w:val="14"/>
        </w:rPr>
        <w:drawing>
          <wp:anchor distT="0" distB="0" distL="0" distR="0" simplePos="0" relativeHeight="487635456" behindDoc="1" locked="0" layoutInCell="1" allowOverlap="1" wp14:anchorId="56AE75D8" wp14:editId="56AE75D9">
            <wp:simplePos x="0" y="0"/>
            <wp:positionH relativeFrom="page">
              <wp:posOffset>692921</wp:posOffset>
            </wp:positionH>
            <wp:positionV relativeFrom="paragraph">
              <wp:posOffset>327837</wp:posOffset>
            </wp:positionV>
            <wp:extent cx="2388381" cy="413956"/>
            <wp:effectExtent l="0" t="0" r="0" b="0"/>
            <wp:wrapTopAndBottom/>
            <wp:docPr id="226" name="Image 226" descr="Jarrod Marrinon'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6" name="Image 226" descr="Jarrod Marrinon's signature"/>
                    <pic:cNvPicPr/>
                  </pic:nvPicPr>
                  <pic:blipFill>
                    <a:blip r:embed="rId117" cstate="print"/>
                    <a:stretch>
                      <a:fillRect/>
                    </a:stretch>
                  </pic:blipFill>
                  <pic:spPr>
                    <a:xfrm>
                      <a:off x="0" y="0"/>
                      <a:ext cx="2388381" cy="413956"/>
                    </a:xfrm>
                    <a:prstGeom prst="rect">
                      <a:avLst/>
                    </a:prstGeom>
                  </pic:spPr>
                </pic:pic>
              </a:graphicData>
            </a:graphic>
          </wp:anchor>
        </w:drawing>
      </w:r>
      <w:r>
        <w:rPr>
          <w:noProof/>
          <w:sz w:val="14"/>
        </w:rPr>
        <w:drawing>
          <wp:anchor distT="0" distB="0" distL="0" distR="0" simplePos="0" relativeHeight="487635968" behindDoc="1" locked="0" layoutInCell="1" allowOverlap="1" wp14:anchorId="56AE75DA" wp14:editId="56AE75DB">
            <wp:simplePos x="0" y="0"/>
            <wp:positionH relativeFrom="page">
              <wp:posOffset>3860311</wp:posOffset>
            </wp:positionH>
            <wp:positionV relativeFrom="paragraph">
              <wp:posOffset>119103</wp:posOffset>
            </wp:positionV>
            <wp:extent cx="2303160" cy="696849"/>
            <wp:effectExtent l="0" t="0" r="0" b="0"/>
            <wp:wrapTopAndBottom/>
            <wp:docPr id="227" name="Image 227" descr="Tahlia-Rose Vanissum'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7" name="Image 227" descr="Tahlia-Rose Vanissum's signature"/>
                    <pic:cNvPicPr/>
                  </pic:nvPicPr>
                  <pic:blipFill>
                    <a:blip r:embed="rId118" cstate="print"/>
                    <a:stretch>
                      <a:fillRect/>
                    </a:stretch>
                  </pic:blipFill>
                  <pic:spPr>
                    <a:xfrm>
                      <a:off x="0" y="0"/>
                      <a:ext cx="2303160" cy="696849"/>
                    </a:xfrm>
                    <a:prstGeom prst="rect">
                      <a:avLst/>
                    </a:prstGeom>
                  </pic:spPr>
                </pic:pic>
              </a:graphicData>
            </a:graphic>
          </wp:anchor>
        </w:drawing>
      </w:r>
    </w:p>
    <w:p w14:paraId="56AE7072" w14:textId="77777777" w:rsidR="00F34A36" w:rsidRDefault="00F34A36">
      <w:pPr>
        <w:pStyle w:val="BodyText"/>
        <w:spacing w:before="82"/>
        <w:ind w:left="0"/>
      </w:pPr>
    </w:p>
    <w:p w14:paraId="56AE7073" w14:textId="77777777" w:rsidR="00F34A36" w:rsidRDefault="00842BCA">
      <w:pPr>
        <w:pStyle w:val="Heading9"/>
        <w:tabs>
          <w:tab w:val="left" w:pos="5471"/>
        </w:tabs>
      </w:pPr>
      <w:r>
        <w:t>Modoras</w:t>
      </w:r>
      <w:r>
        <w:rPr>
          <w:spacing w:val="-15"/>
        </w:rPr>
        <w:t xml:space="preserve"> </w:t>
      </w:r>
      <w:r>
        <w:rPr>
          <w:spacing w:val="-2"/>
        </w:rPr>
        <w:t>Audit</w:t>
      </w:r>
      <w:r>
        <w:tab/>
        <w:t xml:space="preserve">Simon </w:t>
      </w:r>
      <w:r>
        <w:rPr>
          <w:spacing w:val="-2"/>
        </w:rPr>
        <w:t>Joyce</w:t>
      </w:r>
    </w:p>
    <w:p w14:paraId="56AE7074" w14:textId="77777777" w:rsidR="00F34A36" w:rsidRDefault="00842BCA">
      <w:pPr>
        <w:pStyle w:val="BodyText"/>
        <w:spacing w:before="84"/>
        <w:ind w:left="5471"/>
      </w:pPr>
      <w:r>
        <w:rPr>
          <w:spacing w:val="-2"/>
        </w:rPr>
        <w:t>Director</w:t>
      </w:r>
    </w:p>
    <w:p w14:paraId="56AE7075" w14:textId="77777777" w:rsidR="00F34A36" w:rsidRDefault="00842BCA">
      <w:pPr>
        <w:pStyle w:val="BodyText"/>
        <w:spacing w:before="84" w:line="312" w:lineRule="auto"/>
        <w:ind w:left="5471" w:right="1925"/>
      </w:pPr>
      <w:r>
        <w:t>24 September 2026 Sydney,</w:t>
      </w:r>
      <w:r>
        <w:rPr>
          <w:spacing w:val="-19"/>
        </w:rPr>
        <w:t xml:space="preserve"> </w:t>
      </w:r>
      <w:r>
        <w:t>New</w:t>
      </w:r>
      <w:r>
        <w:rPr>
          <w:spacing w:val="-17"/>
        </w:rPr>
        <w:t xml:space="preserve"> </w:t>
      </w:r>
      <w:r>
        <w:t>South</w:t>
      </w:r>
      <w:r>
        <w:rPr>
          <w:spacing w:val="-16"/>
        </w:rPr>
        <w:t xml:space="preserve"> </w:t>
      </w:r>
      <w:r>
        <w:t>Wales</w:t>
      </w:r>
    </w:p>
    <w:p w14:paraId="56AE7076" w14:textId="77777777" w:rsidR="00F34A36" w:rsidRDefault="00F34A36">
      <w:pPr>
        <w:pStyle w:val="BodyText"/>
        <w:spacing w:line="312" w:lineRule="auto"/>
        <w:sectPr w:rsidR="00F34A36">
          <w:pgSz w:w="11910" w:h="16840"/>
          <w:pgMar w:top="0" w:right="850" w:bottom="720" w:left="708" w:header="0" w:footer="521" w:gutter="0"/>
          <w:cols w:space="720"/>
        </w:sectPr>
      </w:pPr>
    </w:p>
    <w:p w14:paraId="56AE7077" w14:textId="77777777" w:rsidR="00F34A36" w:rsidRDefault="00842BCA">
      <w:pPr>
        <w:pStyle w:val="Heading4"/>
        <w:spacing w:line="249" w:lineRule="auto"/>
        <w:ind w:right="3198"/>
      </w:pPr>
      <w:bookmarkStart w:id="106" w:name="Statement_of_profit_or_loss_and_other_co"/>
      <w:bookmarkStart w:id="107" w:name="_bookmark13"/>
      <w:bookmarkEnd w:id="106"/>
      <w:bookmarkEnd w:id="107"/>
      <w:r>
        <w:rPr>
          <w:color w:val="005496"/>
        </w:rPr>
        <w:lastRenderedPageBreak/>
        <w:t>Statement</w:t>
      </w:r>
      <w:r>
        <w:rPr>
          <w:color w:val="005496"/>
          <w:spacing w:val="-7"/>
        </w:rPr>
        <w:t xml:space="preserve"> </w:t>
      </w:r>
      <w:r>
        <w:rPr>
          <w:color w:val="005496"/>
        </w:rPr>
        <w:t>of</w:t>
      </w:r>
      <w:r>
        <w:rPr>
          <w:color w:val="005496"/>
          <w:spacing w:val="-7"/>
        </w:rPr>
        <w:t xml:space="preserve"> </w:t>
      </w:r>
      <w:r>
        <w:rPr>
          <w:color w:val="005496"/>
        </w:rPr>
        <w:t>profit</w:t>
      </w:r>
      <w:r>
        <w:rPr>
          <w:color w:val="005496"/>
          <w:spacing w:val="-7"/>
        </w:rPr>
        <w:t xml:space="preserve"> </w:t>
      </w:r>
      <w:r>
        <w:rPr>
          <w:color w:val="005496"/>
        </w:rPr>
        <w:t>or</w:t>
      </w:r>
      <w:r>
        <w:rPr>
          <w:color w:val="005496"/>
          <w:spacing w:val="-8"/>
        </w:rPr>
        <w:t xml:space="preserve"> </w:t>
      </w:r>
      <w:r>
        <w:rPr>
          <w:color w:val="005496"/>
        </w:rPr>
        <w:t>loss</w:t>
      </w:r>
      <w:r>
        <w:rPr>
          <w:color w:val="005496"/>
          <w:spacing w:val="-7"/>
        </w:rPr>
        <w:t xml:space="preserve"> </w:t>
      </w:r>
      <w:r>
        <w:rPr>
          <w:color w:val="005496"/>
        </w:rPr>
        <w:t>and other comprehensive income</w:t>
      </w:r>
    </w:p>
    <w:p w14:paraId="56AE7078" w14:textId="77777777" w:rsidR="00F34A36" w:rsidRDefault="00842BCA">
      <w:pPr>
        <w:pStyle w:val="Heading9"/>
        <w:spacing w:before="180"/>
      </w:pPr>
      <w:r>
        <w:rPr>
          <w:color w:val="005496"/>
        </w:rPr>
        <w:t>For</w:t>
      </w:r>
      <w:r>
        <w:rPr>
          <w:color w:val="005496"/>
          <w:spacing w:val="-2"/>
        </w:rPr>
        <w:t xml:space="preserve"> </w:t>
      </w:r>
      <w:r>
        <w:rPr>
          <w:color w:val="005496"/>
        </w:rPr>
        <w:t>the</w:t>
      </w:r>
      <w:r>
        <w:rPr>
          <w:color w:val="005496"/>
          <w:spacing w:val="-2"/>
        </w:rPr>
        <w:t xml:space="preserve"> </w:t>
      </w:r>
      <w:r>
        <w:rPr>
          <w:color w:val="005496"/>
        </w:rPr>
        <w:t>year</w:t>
      </w:r>
      <w:r>
        <w:rPr>
          <w:color w:val="005496"/>
          <w:spacing w:val="-2"/>
        </w:rPr>
        <w:t xml:space="preserve"> </w:t>
      </w:r>
      <w:r>
        <w:rPr>
          <w:color w:val="005496"/>
        </w:rPr>
        <w:t>ended</w:t>
      </w:r>
      <w:r>
        <w:rPr>
          <w:color w:val="005496"/>
          <w:spacing w:val="-2"/>
        </w:rPr>
        <w:t xml:space="preserve"> </w:t>
      </w:r>
      <w:r>
        <w:rPr>
          <w:color w:val="005496"/>
        </w:rPr>
        <w:t>30</w:t>
      </w:r>
      <w:r>
        <w:rPr>
          <w:color w:val="005496"/>
          <w:spacing w:val="-2"/>
        </w:rPr>
        <w:t xml:space="preserve"> </w:t>
      </w:r>
      <w:r>
        <w:rPr>
          <w:color w:val="005496"/>
        </w:rPr>
        <w:t>June</w:t>
      </w:r>
      <w:r>
        <w:rPr>
          <w:color w:val="005496"/>
          <w:spacing w:val="-1"/>
        </w:rPr>
        <w:t xml:space="preserve"> </w:t>
      </w:r>
      <w:r>
        <w:rPr>
          <w:color w:val="005496"/>
          <w:spacing w:val="-4"/>
        </w:rPr>
        <w:t>2026</w:t>
      </w:r>
    </w:p>
    <w:p w14:paraId="56AE7079" w14:textId="77777777" w:rsidR="00F34A36" w:rsidRDefault="00F34A36">
      <w:pPr>
        <w:pStyle w:val="BodyText"/>
        <w:ind w:left="0"/>
        <w:rPr>
          <w:b/>
          <w:sz w:val="20"/>
        </w:rPr>
      </w:pPr>
    </w:p>
    <w:p w14:paraId="56AE707A" w14:textId="77777777" w:rsidR="00F34A36" w:rsidRDefault="00F34A36">
      <w:pPr>
        <w:pStyle w:val="BodyText"/>
        <w:spacing w:before="208"/>
        <w:ind w:left="0"/>
        <w:rPr>
          <w:b/>
          <w:sz w:val="20"/>
        </w:rPr>
      </w:pPr>
    </w:p>
    <w:tbl>
      <w:tblPr>
        <w:tblW w:w="0" w:type="auto"/>
        <w:tblInd w:w="539" w:type="dxa"/>
        <w:tblLayout w:type="fixed"/>
        <w:tblCellMar>
          <w:left w:w="0" w:type="dxa"/>
          <w:right w:w="0" w:type="dxa"/>
        </w:tblCellMar>
        <w:tblLook w:val="01E0" w:firstRow="1" w:lastRow="1" w:firstColumn="1" w:lastColumn="1" w:noHBand="0" w:noVBand="0"/>
      </w:tblPr>
      <w:tblGrid>
        <w:gridCol w:w="5770"/>
        <w:gridCol w:w="1023"/>
        <w:gridCol w:w="1551"/>
        <w:gridCol w:w="1327"/>
      </w:tblGrid>
      <w:tr w:rsidR="00F34A36" w14:paraId="56AE707F" w14:textId="77777777">
        <w:trPr>
          <w:trHeight w:val="287"/>
        </w:trPr>
        <w:tc>
          <w:tcPr>
            <w:tcW w:w="5770" w:type="dxa"/>
          </w:tcPr>
          <w:p w14:paraId="56AE707B" w14:textId="77777777" w:rsidR="00F34A36" w:rsidRDefault="00842BCA">
            <w:pPr>
              <w:pStyle w:val="TableParagraph"/>
              <w:spacing w:line="223" w:lineRule="exact"/>
              <w:ind w:right="252"/>
              <w:rPr>
                <w:b/>
                <w:sz w:val="20"/>
              </w:rPr>
            </w:pPr>
            <w:r>
              <w:rPr>
                <w:b/>
                <w:sz w:val="20"/>
              </w:rPr>
              <w:t>Profit</w:t>
            </w:r>
            <w:r>
              <w:rPr>
                <w:b/>
                <w:spacing w:val="-1"/>
                <w:sz w:val="20"/>
              </w:rPr>
              <w:t xml:space="preserve"> </w:t>
            </w:r>
            <w:r>
              <w:rPr>
                <w:b/>
                <w:sz w:val="20"/>
              </w:rPr>
              <w:t xml:space="preserve">or </w:t>
            </w:r>
            <w:r>
              <w:rPr>
                <w:b/>
                <w:spacing w:val="-4"/>
                <w:sz w:val="20"/>
              </w:rPr>
              <w:t>loss</w:t>
            </w:r>
          </w:p>
        </w:tc>
        <w:tc>
          <w:tcPr>
            <w:tcW w:w="1023" w:type="dxa"/>
          </w:tcPr>
          <w:p w14:paraId="56AE707C" w14:textId="77777777" w:rsidR="00F34A36" w:rsidRDefault="00842BCA">
            <w:pPr>
              <w:pStyle w:val="TableParagraph"/>
              <w:spacing w:line="223" w:lineRule="exact"/>
              <w:ind w:right="140"/>
              <w:jc w:val="center"/>
              <w:rPr>
                <w:b/>
                <w:sz w:val="20"/>
              </w:rPr>
            </w:pPr>
            <w:r>
              <w:rPr>
                <w:b/>
                <w:spacing w:val="-4"/>
                <w:sz w:val="20"/>
              </w:rPr>
              <w:t>Note</w:t>
            </w:r>
          </w:p>
        </w:tc>
        <w:tc>
          <w:tcPr>
            <w:tcW w:w="1551" w:type="dxa"/>
          </w:tcPr>
          <w:p w14:paraId="56AE707D" w14:textId="77777777" w:rsidR="00F34A36" w:rsidRDefault="00842BCA">
            <w:pPr>
              <w:pStyle w:val="TableParagraph"/>
              <w:spacing w:line="223" w:lineRule="exact"/>
              <w:ind w:right="225"/>
              <w:rPr>
                <w:b/>
                <w:sz w:val="20"/>
              </w:rPr>
            </w:pPr>
            <w:r>
              <w:rPr>
                <w:b/>
                <w:sz w:val="20"/>
              </w:rPr>
              <w:t>2026</w:t>
            </w:r>
            <w:r>
              <w:rPr>
                <w:b/>
                <w:spacing w:val="-3"/>
                <w:sz w:val="20"/>
              </w:rPr>
              <w:t xml:space="preserve"> </w:t>
            </w:r>
            <w:r>
              <w:rPr>
                <w:b/>
                <w:spacing w:val="-10"/>
                <w:sz w:val="20"/>
              </w:rPr>
              <w:t>$</w:t>
            </w:r>
          </w:p>
        </w:tc>
        <w:tc>
          <w:tcPr>
            <w:tcW w:w="1327" w:type="dxa"/>
          </w:tcPr>
          <w:p w14:paraId="56AE707E" w14:textId="77777777" w:rsidR="00F34A36" w:rsidRDefault="00842BCA">
            <w:pPr>
              <w:pStyle w:val="TableParagraph"/>
              <w:spacing w:line="223" w:lineRule="exact"/>
              <w:ind w:right="114"/>
              <w:rPr>
                <w:b/>
                <w:sz w:val="20"/>
              </w:rPr>
            </w:pPr>
            <w:r>
              <w:rPr>
                <w:b/>
                <w:sz w:val="20"/>
              </w:rPr>
              <w:t>2025</w:t>
            </w:r>
            <w:r>
              <w:rPr>
                <w:b/>
                <w:spacing w:val="-3"/>
                <w:sz w:val="20"/>
              </w:rPr>
              <w:t xml:space="preserve"> </w:t>
            </w:r>
            <w:r>
              <w:rPr>
                <w:b/>
                <w:spacing w:val="-10"/>
                <w:sz w:val="20"/>
              </w:rPr>
              <w:t>$</w:t>
            </w:r>
          </w:p>
        </w:tc>
      </w:tr>
      <w:tr w:rsidR="00F34A36" w14:paraId="56AE7084" w14:textId="77777777">
        <w:trPr>
          <w:trHeight w:val="343"/>
        </w:trPr>
        <w:tc>
          <w:tcPr>
            <w:tcW w:w="5770" w:type="dxa"/>
          </w:tcPr>
          <w:p w14:paraId="56AE7080" w14:textId="77777777" w:rsidR="00F34A36" w:rsidRDefault="00842BCA">
            <w:pPr>
              <w:pStyle w:val="TableParagraph"/>
              <w:spacing w:before="57"/>
              <w:ind w:right="219"/>
              <w:rPr>
                <w:b/>
                <w:sz w:val="20"/>
              </w:rPr>
            </w:pPr>
            <w:r>
              <w:rPr>
                <w:b/>
                <w:spacing w:val="-2"/>
                <w:sz w:val="20"/>
              </w:rPr>
              <w:t>Revenue</w:t>
            </w:r>
          </w:p>
        </w:tc>
        <w:tc>
          <w:tcPr>
            <w:tcW w:w="1023" w:type="dxa"/>
          </w:tcPr>
          <w:p w14:paraId="56AE7081" w14:textId="77777777" w:rsidR="00F34A36" w:rsidRDefault="00842BCA">
            <w:pPr>
              <w:pStyle w:val="TableParagraph"/>
              <w:spacing w:before="67"/>
              <w:ind w:right="140"/>
              <w:jc w:val="center"/>
              <w:rPr>
                <w:sz w:val="20"/>
              </w:rPr>
            </w:pPr>
            <w:r>
              <w:rPr>
                <w:spacing w:val="-10"/>
                <w:sz w:val="20"/>
              </w:rPr>
              <w:t>4</w:t>
            </w:r>
          </w:p>
        </w:tc>
        <w:tc>
          <w:tcPr>
            <w:tcW w:w="1551" w:type="dxa"/>
          </w:tcPr>
          <w:p w14:paraId="56AE7082" w14:textId="77777777" w:rsidR="00F34A36" w:rsidRDefault="00842BCA">
            <w:pPr>
              <w:pStyle w:val="TableParagraph"/>
              <w:spacing w:before="67"/>
              <w:ind w:right="172"/>
              <w:rPr>
                <w:b/>
                <w:sz w:val="20"/>
              </w:rPr>
            </w:pPr>
            <w:r>
              <w:rPr>
                <w:b/>
                <w:spacing w:val="-2"/>
                <w:sz w:val="20"/>
              </w:rPr>
              <w:t>10,966,026</w:t>
            </w:r>
          </w:p>
        </w:tc>
        <w:tc>
          <w:tcPr>
            <w:tcW w:w="1327" w:type="dxa"/>
          </w:tcPr>
          <w:p w14:paraId="56AE7083" w14:textId="77777777" w:rsidR="00F34A36" w:rsidRDefault="00842BCA">
            <w:pPr>
              <w:pStyle w:val="TableParagraph"/>
              <w:spacing w:before="67"/>
              <w:ind w:right="81"/>
              <w:rPr>
                <w:sz w:val="20"/>
              </w:rPr>
            </w:pPr>
            <w:r>
              <w:rPr>
                <w:spacing w:val="-2"/>
                <w:sz w:val="20"/>
              </w:rPr>
              <w:t>11,144,013</w:t>
            </w:r>
          </w:p>
        </w:tc>
      </w:tr>
      <w:tr w:rsidR="00F34A36" w14:paraId="56AE7089" w14:textId="77777777">
        <w:trPr>
          <w:trHeight w:val="407"/>
        </w:trPr>
        <w:tc>
          <w:tcPr>
            <w:tcW w:w="5770" w:type="dxa"/>
          </w:tcPr>
          <w:p w14:paraId="56AE7085" w14:textId="77777777" w:rsidR="00F34A36" w:rsidRDefault="00842BCA">
            <w:pPr>
              <w:pStyle w:val="TableParagraph"/>
              <w:spacing w:before="39"/>
              <w:ind w:right="219"/>
              <w:rPr>
                <w:sz w:val="20"/>
              </w:rPr>
            </w:pPr>
            <w:r>
              <w:rPr>
                <w:sz w:val="20"/>
              </w:rPr>
              <w:t>Interest</w:t>
            </w:r>
            <w:r>
              <w:rPr>
                <w:spacing w:val="-6"/>
                <w:sz w:val="20"/>
              </w:rPr>
              <w:t xml:space="preserve"> </w:t>
            </w:r>
            <w:r>
              <w:rPr>
                <w:sz w:val="20"/>
              </w:rPr>
              <w:t>revenue</w:t>
            </w:r>
            <w:r>
              <w:rPr>
                <w:spacing w:val="-5"/>
                <w:sz w:val="20"/>
              </w:rPr>
              <w:t xml:space="preserve"> </w:t>
            </w:r>
            <w:r>
              <w:rPr>
                <w:sz w:val="20"/>
              </w:rPr>
              <w:t>calculated</w:t>
            </w:r>
            <w:r>
              <w:rPr>
                <w:spacing w:val="-5"/>
                <w:sz w:val="20"/>
              </w:rPr>
              <w:t xml:space="preserve"> </w:t>
            </w:r>
            <w:r>
              <w:rPr>
                <w:sz w:val="20"/>
              </w:rPr>
              <w:t>using</w:t>
            </w:r>
            <w:r>
              <w:rPr>
                <w:spacing w:val="-5"/>
                <w:sz w:val="20"/>
              </w:rPr>
              <w:t xml:space="preserve"> </w:t>
            </w:r>
            <w:r>
              <w:rPr>
                <w:sz w:val="20"/>
              </w:rPr>
              <w:t>the</w:t>
            </w:r>
            <w:r>
              <w:rPr>
                <w:spacing w:val="-6"/>
                <w:sz w:val="20"/>
              </w:rPr>
              <w:t xml:space="preserve"> </w:t>
            </w:r>
            <w:r>
              <w:rPr>
                <w:sz w:val="20"/>
              </w:rPr>
              <w:t>effective</w:t>
            </w:r>
            <w:r>
              <w:rPr>
                <w:spacing w:val="-5"/>
                <w:sz w:val="20"/>
              </w:rPr>
              <w:t xml:space="preserve"> </w:t>
            </w:r>
            <w:r>
              <w:rPr>
                <w:sz w:val="20"/>
              </w:rPr>
              <w:t>interest</w:t>
            </w:r>
            <w:r>
              <w:rPr>
                <w:spacing w:val="-5"/>
                <w:sz w:val="20"/>
              </w:rPr>
              <w:t xml:space="preserve"> </w:t>
            </w:r>
            <w:r>
              <w:rPr>
                <w:spacing w:val="-2"/>
                <w:sz w:val="20"/>
              </w:rPr>
              <w:t>method</w:t>
            </w:r>
          </w:p>
        </w:tc>
        <w:tc>
          <w:tcPr>
            <w:tcW w:w="1023" w:type="dxa"/>
          </w:tcPr>
          <w:p w14:paraId="56AE7086" w14:textId="77777777" w:rsidR="00F34A36" w:rsidRDefault="00F34A36">
            <w:pPr>
              <w:pStyle w:val="TableParagraph"/>
              <w:jc w:val="left"/>
              <w:rPr>
                <w:rFonts w:ascii="Times New Roman"/>
                <w:sz w:val="20"/>
              </w:rPr>
            </w:pPr>
          </w:p>
        </w:tc>
        <w:tc>
          <w:tcPr>
            <w:tcW w:w="1551" w:type="dxa"/>
          </w:tcPr>
          <w:p w14:paraId="56AE7087" w14:textId="77777777" w:rsidR="00F34A36" w:rsidRDefault="00842BCA">
            <w:pPr>
              <w:pStyle w:val="TableParagraph"/>
              <w:spacing w:before="49"/>
              <w:ind w:right="172"/>
              <w:rPr>
                <w:b/>
                <w:sz w:val="20"/>
              </w:rPr>
            </w:pPr>
            <w:r>
              <w:rPr>
                <w:b/>
                <w:spacing w:val="-2"/>
                <w:sz w:val="20"/>
              </w:rPr>
              <w:t>124,571</w:t>
            </w:r>
          </w:p>
        </w:tc>
        <w:tc>
          <w:tcPr>
            <w:tcW w:w="1327" w:type="dxa"/>
          </w:tcPr>
          <w:p w14:paraId="56AE7088" w14:textId="77777777" w:rsidR="00F34A36" w:rsidRDefault="00842BCA">
            <w:pPr>
              <w:pStyle w:val="TableParagraph"/>
              <w:spacing w:before="49"/>
              <w:ind w:right="81"/>
              <w:rPr>
                <w:sz w:val="20"/>
              </w:rPr>
            </w:pPr>
            <w:r>
              <w:rPr>
                <w:spacing w:val="-2"/>
                <w:sz w:val="20"/>
              </w:rPr>
              <w:t>108,625</w:t>
            </w:r>
          </w:p>
        </w:tc>
      </w:tr>
      <w:tr w:rsidR="00F34A36" w14:paraId="56AE708E" w14:textId="77777777">
        <w:trPr>
          <w:trHeight w:val="392"/>
        </w:trPr>
        <w:tc>
          <w:tcPr>
            <w:tcW w:w="5770" w:type="dxa"/>
          </w:tcPr>
          <w:p w14:paraId="56AE708A" w14:textId="77777777" w:rsidR="00F34A36" w:rsidRDefault="00842BCA">
            <w:pPr>
              <w:pStyle w:val="TableParagraph"/>
              <w:spacing w:before="121"/>
              <w:ind w:right="219"/>
              <w:rPr>
                <w:b/>
                <w:sz w:val="20"/>
              </w:rPr>
            </w:pPr>
            <w:r>
              <w:rPr>
                <w:b/>
                <w:spacing w:val="-2"/>
                <w:sz w:val="20"/>
              </w:rPr>
              <w:t>Expenses</w:t>
            </w:r>
          </w:p>
        </w:tc>
        <w:tc>
          <w:tcPr>
            <w:tcW w:w="1023" w:type="dxa"/>
          </w:tcPr>
          <w:p w14:paraId="56AE708B" w14:textId="77777777" w:rsidR="00F34A36" w:rsidRDefault="00F34A36">
            <w:pPr>
              <w:pStyle w:val="TableParagraph"/>
              <w:jc w:val="left"/>
              <w:rPr>
                <w:rFonts w:ascii="Times New Roman"/>
                <w:sz w:val="20"/>
              </w:rPr>
            </w:pPr>
          </w:p>
        </w:tc>
        <w:tc>
          <w:tcPr>
            <w:tcW w:w="1551" w:type="dxa"/>
          </w:tcPr>
          <w:p w14:paraId="56AE708C" w14:textId="77777777" w:rsidR="00F34A36" w:rsidRDefault="00F34A36">
            <w:pPr>
              <w:pStyle w:val="TableParagraph"/>
              <w:jc w:val="left"/>
              <w:rPr>
                <w:rFonts w:ascii="Times New Roman"/>
                <w:sz w:val="20"/>
              </w:rPr>
            </w:pPr>
          </w:p>
        </w:tc>
        <w:tc>
          <w:tcPr>
            <w:tcW w:w="1327" w:type="dxa"/>
          </w:tcPr>
          <w:p w14:paraId="56AE708D" w14:textId="77777777" w:rsidR="00F34A36" w:rsidRDefault="00F34A36">
            <w:pPr>
              <w:pStyle w:val="TableParagraph"/>
              <w:jc w:val="left"/>
              <w:rPr>
                <w:rFonts w:ascii="Times New Roman"/>
                <w:sz w:val="20"/>
              </w:rPr>
            </w:pPr>
          </w:p>
        </w:tc>
      </w:tr>
      <w:tr w:rsidR="00F34A36" w14:paraId="56AE7093" w14:textId="77777777">
        <w:trPr>
          <w:trHeight w:val="320"/>
        </w:trPr>
        <w:tc>
          <w:tcPr>
            <w:tcW w:w="5770" w:type="dxa"/>
          </w:tcPr>
          <w:p w14:paraId="56AE708F" w14:textId="77777777" w:rsidR="00F34A36" w:rsidRDefault="00842BCA">
            <w:pPr>
              <w:pStyle w:val="TableParagraph"/>
              <w:spacing w:before="34"/>
              <w:ind w:right="219"/>
              <w:rPr>
                <w:sz w:val="20"/>
              </w:rPr>
            </w:pPr>
            <w:r>
              <w:rPr>
                <w:sz w:val="20"/>
              </w:rPr>
              <w:t>Employee</w:t>
            </w:r>
            <w:r>
              <w:rPr>
                <w:spacing w:val="-4"/>
                <w:sz w:val="20"/>
              </w:rPr>
              <w:t xml:space="preserve"> </w:t>
            </w:r>
            <w:r>
              <w:rPr>
                <w:sz w:val="20"/>
              </w:rPr>
              <w:t>benefits</w:t>
            </w:r>
            <w:r>
              <w:rPr>
                <w:spacing w:val="-3"/>
                <w:sz w:val="20"/>
              </w:rPr>
              <w:t xml:space="preserve"> </w:t>
            </w:r>
            <w:r>
              <w:rPr>
                <w:spacing w:val="-2"/>
                <w:sz w:val="20"/>
              </w:rPr>
              <w:t>expense</w:t>
            </w:r>
          </w:p>
        </w:tc>
        <w:tc>
          <w:tcPr>
            <w:tcW w:w="1023" w:type="dxa"/>
          </w:tcPr>
          <w:p w14:paraId="56AE7090" w14:textId="77777777" w:rsidR="00F34A36" w:rsidRDefault="00F34A36">
            <w:pPr>
              <w:pStyle w:val="TableParagraph"/>
              <w:jc w:val="left"/>
              <w:rPr>
                <w:rFonts w:ascii="Times New Roman"/>
                <w:sz w:val="20"/>
              </w:rPr>
            </w:pPr>
          </w:p>
        </w:tc>
        <w:tc>
          <w:tcPr>
            <w:tcW w:w="1551" w:type="dxa"/>
          </w:tcPr>
          <w:p w14:paraId="56AE7091" w14:textId="77777777" w:rsidR="00F34A36" w:rsidRDefault="00842BCA">
            <w:pPr>
              <w:pStyle w:val="TableParagraph"/>
              <w:spacing w:before="44"/>
              <w:ind w:right="112"/>
              <w:rPr>
                <w:b/>
                <w:sz w:val="20"/>
              </w:rPr>
            </w:pPr>
            <w:r>
              <w:rPr>
                <w:b/>
                <w:spacing w:val="-2"/>
                <w:sz w:val="20"/>
              </w:rPr>
              <w:t>(7,633,603)</w:t>
            </w:r>
          </w:p>
        </w:tc>
        <w:tc>
          <w:tcPr>
            <w:tcW w:w="1327" w:type="dxa"/>
          </w:tcPr>
          <w:p w14:paraId="56AE7092" w14:textId="77777777" w:rsidR="00F34A36" w:rsidRDefault="00842BCA">
            <w:pPr>
              <w:pStyle w:val="TableParagraph"/>
              <w:spacing w:before="44"/>
              <w:ind w:right="81"/>
              <w:rPr>
                <w:sz w:val="20"/>
              </w:rPr>
            </w:pPr>
            <w:r>
              <w:rPr>
                <w:spacing w:val="-2"/>
                <w:sz w:val="20"/>
              </w:rPr>
              <w:t>(7,527,892)</w:t>
            </w:r>
          </w:p>
        </w:tc>
      </w:tr>
      <w:tr w:rsidR="00F34A36" w14:paraId="56AE7098" w14:textId="77777777">
        <w:trPr>
          <w:trHeight w:val="325"/>
        </w:trPr>
        <w:tc>
          <w:tcPr>
            <w:tcW w:w="5770" w:type="dxa"/>
          </w:tcPr>
          <w:p w14:paraId="56AE7094" w14:textId="77777777" w:rsidR="00F34A36" w:rsidRDefault="00842BCA">
            <w:pPr>
              <w:pStyle w:val="TableParagraph"/>
              <w:spacing w:before="39"/>
              <w:ind w:right="219"/>
              <w:rPr>
                <w:sz w:val="20"/>
              </w:rPr>
            </w:pPr>
            <w:r>
              <w:rPr>
                <w:sz w:val="20"/>
              </w:rPr>
              <w:t>Depreciation</w:t>
            </w:r>
            <w:r>
              <w:rPr>
                <w:spacing w:val="-8"/>
                <w:sz w:val="20"/>
              </w:rPr>
              <w:t xml:space="preserve"> </w:t>
            </w:r>
            <w:r>
              <w:rPr>
                <w:sz w:val="20"/>
              </w:rPr>
              <w:t>and</w:t>
            </w:r>
            <w:r>
              <w:rPr>
                <w:spacing w:val="-8"/>
                <w:sz w:val="20"/>
              </w:rPr>
              <w:t xml:space="preserve"> </w:t>
            </w:r>
            <w:r>
              <w:rPr>
                <w:sz w:val="20"/>
              </w:rPr>
              <w:t>amortisation</w:t>
            </w:r>
            <w:r>
              <w:rPr>
                <w:spacing w:val="-8"/>
                <w:sz w:val="20"/>
              </w:rPr>
              <w:t xml:space="preserve"> </w:t>
            </w:r>
            <w:r>
              <w:rPr>
                <w:spacing w:val="-2"/>
                <w:sz w:val="20"/>
              </w:rPr>
              <w:t>expense</w:t>
            </w:r>
          </w:p>
        </w:tc>
        <w:tc>
          <w:tcPr>
            <w:tcW w:w="1023" w:type="dxa"/>
          </w:tcPr>
          <w:p w14:paraId="56AE7095" w14:textId="77777777" w:rsidR="00F34A36" w:rsidRDefault="00F34A36">
            <w:pPr>
              <w:pStyle w:val="TableParagraph"/>
              <w:jc w:val="left"/>
              <w:rPr>
                <w:rFonts w:ascii="Times New Roman"/>
                <w:sz w:val="20"/>
              </w:rPr>
            </w:pPr>
          </w:p>
        </w:tc>
        <w:tc>
          <w:tcPr>
            <w:tcW w:w="1551" w:type="dxa"/>
          </w:tcPr>
          <w:p w14:paraId="56AE7096" w14:textId="77777777" w:rsidR="00F34A36" w:rsidRDefault="00842BCA">
            <w:pPr>
              <w:pStyle w:val="TableParagraph"/>
              <w:spacing w:before="49"/>
              <w:ind w:right="112"/>
              <w:rPr>
                <w:b/>
                <w:sz w:val="20"/>
              </w:rPr>
            </w:pPr>
            <w:r>
              <w:rPr>
                <w:b/>
                <w:spacing w:val="-2"/>
                <w:sz w:val="20"/>
              </w:rPr>
              <w:t>(389,961)</w:t>
            </w:r>
          </w:p>
        </w:tc>
        <w:tc>
          <w:tcPr>
            <w:tcW w:w="1327" w:type="dxa"/>
          </w:tcPr>
          <w:p w14:paraId="56AE7097" w14:textId="77777777" w:rsidR="00F34A36" w:rsidRDefault="00842BCA">
            <w:pPr>
              <w:pStyle w:val="TableParagraph"/>
              <w:spacing w:before="49"/>
              <w:ind w:right="81"/>
              <w:rPr>
                <w:sz w:val="20"/>
              </w:rPr>
            </w:pPr>
            <w:r>
              <w:rPr>
                <w:spacing w:val="-2"/>
                <w:sz w:val="20"/>
              </w:rPr>
              <w:t>(394,985)</w:t>
            </w:r>
          </w:p>
        </w:tc>
      </w:tr>
      <w:tr w:rsidR="00F34A36" w14:paraId="56AE709D" w14:textId="77777777">
        <w:trPr>
          <w:trHeight w:val="325"/>
        </w:trPr>
        <w:tc>
          <w:tcPr>
            <w:tcW w:w="5770" w:type="dxa"/>
          </w:tcPr>
          <w:p w14:paraId="56AE7099" w14:textId="77777777" w:rsidR="00F34A36" w:rsidRDefault="00842BCA">
            <w:pPr>
              <w:pStyle w:val="TableParagraph"/>
              <w:spacing w:before="39"/>
              <w:ind w:right="219"/>
              <w:rPr>
                <w:sz w:val="20"/>
              </w:rPr>
            </w:pPr>
            <w:r>
              <w:rPr>
                <w:sz w:val="20"/>
              </w:rPr>
              <w:t>Advertising</w:t>
            </w:r>
            <w:r>
              <w:rPr>
                <w:spacing w:val="-6"/>
                <w:sz w:val="20"/>
              </w:rPr>
              <w:t xml:space="preserve"> </w:t>
            </w:r>
            <w:r>
              <w:rPr>
                <w:sz w:val="20"/>
              </w:rPr>
              <w:t>and</w:t>
            </w:r>
            <w:r>
              <w:rPr>
                <w:spacing w:val="-6"/>
                <w:sz w:val="20"/>
              </w:rPr>
              <w:t xml:space="preserve"> </w:t>
            </w:r>
            <w:r>
              <w:rPr>
                <w:spacing w:val="-2"/>
                <w:sz w:val="20"/>
              </w:rPr>
              <w:t>promotion</w:t>
            </w:r>
          </w:p>
        </w:tc>
        <w:tc>
          <w:tcPr>
            <w:tcW w:w="1023" w:type="dxa"/>
          </w:tcPr>
          <w:p w14:paraId="56AE709A" w14:textId="77777777" w:rsidR="00F34A36" w:rsidRDefault="00F34A36">
            <w:pPr>
              <w:pStyle w:val="TableParagraph"/>
              <w:jc w:val="left"/>
              <w:rPr>
                <w:rFonts w:ascii="Times New Roman"/>
                <w:sz w:val="20"/>
              </w:rPr>
            </w:pPr>
          </w:p>
        </w:tc>
        <w:tc>
          <w:tcPr>
            <w:tcW w:w="1551" w:type="dxa"/>
          </w:tcPr>
          <w:p w14:paraId="56AE709B" w14:textId="77777777" w:rsidR="00F34A36" w:rsidRDefault="00842BCA">
            <w:pPr>
              <w:pStyle w:val="TableParagraph"/>
              <w:spacing w:before="49"/>
              <w:ind w:right="112"/>
              <w:rPr>
                <w:b/>
                <w:sz w:val="20"/>
              </w:rPr>
            </w:pPr>
            <w:r>
              <w:rPr>
                <w:b/>
                <w:spacing w:val="-2"/>
                <w:sz w:val="20"/>
              </w:rPr>
              <w:t>(65,448)</w:t>
            </w:r>
          </w:p>
        </w:tc>
        <w:tc>
          <w:tcPr>
            <w:tcW w:w="1327" w:type="dxa"/>
          </w:tcPr>
          <w:p w14:paraId="56AE709C" w14:textId="77777777" w:rsidR="00F34A36" w:rsidRDefault="00842BCA">
            <w:pPr>
              <w:pStyle w:val="TableParagraph"/>
              <w:spacing w:before="49"/>
              <w:ind w:right="81"/>
              <w:rPr>
                <w:sz w:val="20"/>
              </w:rPr>
            </w:pPr>
            <w:r>
              <w:rPr>
                <w:spacing w:val="-2"/>
                <w:sz w:val="20"/>
              </w:rPr>
              <w:t>(55,341)</w:t>
            </w:r>
          </w:p>
        </w:tc>
      </w:tr>
      <w:tr w:rsidR="00F34A36" w14:paraId="56AE70A2" w14:textId="77777777">
        <w:trPr>
          <w:trHeight w:val="369"/>
        </w:trPr>
        <w:tc>
          <w:tcPr>
            <w:tcW w:w="5770" w:type="dxa"/>
          </w:tcPr>
          <w:p w14:paraId="56AE709E" w14:textId="77777777" w:rsidR="00F34A36" w:rsidRDefault="00842BCA">
            <w:pPr>
              <w:pStyle w:val="TableParagraph"/>
              <w:spacing w:before="39"/>
              <w:ind w:right="219"/>
              <w:rPr>
                <w:sz w:val="20"/>
              </w:rPr>
            </w:pPr>
            <w:r>
              <w:rPr>
                <w:sz w:val="20"/>
              </w:rPr>
              <w:t>Meeting</w:t>
            </w:r>
            <w:r>
              <w:rPr>
                <w:spacing w:val="-8"/>
                <w:sz w:val="20"/>
              </w:rPr>
              <w:t xml:space="preserve"> </w:t>
            </w:r>
            <w:r>
              <w:rPr>
                <w:spacing w:val="-2"/>
                <w:sz w:val="20"/>
              </w:rPr>
              <w:t>expenses</w:t>
            </w:r>
          </w:p>
        </w:tc>
        <w:tc>
          <w:tcPr>
            <w:tcW w:w="1023" w:type="dxa"/>
          </w:tcPr>
          <w:p w14:paraId="56AE709F" w14:textId="77777777" w:rsidR="00F34A36" w:rsidRDefault="00F34A36">
            <w:pPr>
              <w:pStyle w:val="TableParagraph"/>
              <w:jc w:val="left"/>
              <w:rPr>
                <w:rFonts w:ascii="Times New Roman"/>
                <w:sz w:val="20"/>
              </w:rPr>
            </w:pPr>
          </w:p>
        </w:tc>
        <w:tc>
          <w:tcPr>
            <w:tcW w:w="1551" w:type="dxa"/>
          </w:tcPr>
          <w:p w14:paraId="56AE70A0" w14:textId="77777777" w:rsidR="00F34A36" w:rsidRDefault="00842BCA">
            <w:pPr>
              <w:pStyle w:val="TableParagraph"/>
              <w:spacing w:before="78"/>
              <w:ind w:right="112"/>
              <w:rPr>
                <w:b/>
                <w:sz w:val="20"/>
              </w:rPr>
            </w:pPr>
            <w:r>
              <w:rPr>
                <w:b/>
                <w:spacing w:val="-2"/>
                <w:sz w:val="20"/>
              </w:rPr>
              <w:t>(153,943)</w:t>
            </w:r>
          </w:p>
        </w:tc>
        <w:tc>
          <w:tcPr>
            <w:tcW w:w="1327" w:type="dxa"/>
          </w:tcPr>
          <w:p w14:paraId="56AE70A1" w14:textId="77777777" w:rsidR="00F34A36" w:rsidRDefault="00842BCA">
            <w:pPr>
              <w:pStyle w:val="TableParagraph"/>
              <w:spacing w:before="78"/>
              <w:ind w:right="81"/>
              <w:rPr>
                <w:sz w:val="20"/>
              </w:rPr>
            </w:pPr>
            <w:r>
              <w:rPr>
                <w:spacing w:val="-2"/>
                <w:sz w:val="20"/>
              </w:rPr>
              <w:t>(82,394)</w:t>
            </w:r>
          </w:p>
        </w:tc>
      </w:tr>
      <w:tr w:rsidR="00F34A36" w14:paraId="56AE70A7" w14:textId="77777777">
        <w:trPr>
          <w:trHeight w:val="340"/>
        </w:trPr>
        <w:tc>
          <w:tcPr>
            <w:tcW w:w="5770" w:type="dxa"/>
          </w:tcPr>
          <w:p w14:paraId="56AE70A3" w14:textId="77777777" w:rsidR="00F34A36" w:rsidRDefault="00842BCA">
            <w:pPr>
              <w:pStyle w:val="TableParagraph"/>
              <w:spacing w:before="54"/>
              <w:ind w:right="219"/>
              <w:rPr>
                <w:sz w:val="20"/>
              </w:rPr>
            </w:pPr>
            <w:r>
              <w:rPr>
                <w:sz w:val="20"/>
              </w:rPr>
              <w:t>Consulting</w:t>
            </w:r>
            <w:r>
              <w:rPr>
                <w:spacing w:val="-8"/>
                <w:sz w:val="20"/>
              </w:rPr>
              <w:t xml:space="preserve"> </w:t>
            </w:r>
            <w:r>
              <w:rPr>
                <w:sz w:val="20"/>
              </w:rPr>
              <w:t>and</w:t>
            </w:r>
            <w:r>
              <w:rPr>
                <w:spacing w:val="-7"/>
                <w:sz w:val="20"/>
              </w:rPr>
              <w:t xml:space="preserve"> </w:t>
            </w:r>
            <w:r>
              <w:rPr>
                <w:sz w:val="20"/>
              </w:rPr>
              <w:t>professional</w:t>
            </w:r>
            <w:r>
              <w:rPr>
                <w:spacing w:val="-7"/>
                <w:sz w:val="20"/>
              </w:rPr>
              <w:t xml:space="preserve"> </w:t>
            </w:r>
            <w:r>
              <w:rPr>
                <w:spacing w:val="-4"/>
                <w:sz w:val="20"/>
              </w:rPr>
              <w:t>fees</w:t>
            </w:r>
          </w:p>
        </w:tc>
        <w:tc>
          <w:tcPr>
            <w:tcW w:w="1023" w:type="dxa"/>
          </w:tcPr>
          <w:p w14:paraId="56AE70A4" w14:textId="77777777" w:rsidR="00F34A36" w:rsidRDefault="00F34A36">
            <w:pPr>
              <w:pStyle w:val="TableParagraph"/>
              <w:jc w:val="left"/>
              <w:rPr>
                <w:rFonts w:ascii="Times New Roman"/>
                <w:sz w:val="20"/>
              </w:rPr>
            </w:pPr>
          </w:p>
        </w:tc>
        <w:tc>
          <w:tcPr>
            <w:tcW w:w="1551" w:type="dxa"/>
          </w:tcPr>
          <w:p w14:paraId="56AE70A5" w14:textId="77777777" w:rsidR="00F34A36" w:rsidRDefault="00842BCA">
            <w:pPr>
              <w:pStyle w:val="TableParagraph"/>
              <w:spacing w:before="64"/>
              <w:ind w:right="112"/>
              <w:rPr>
                <w:b/>
                <w:sz w:val="20"/>
              </w:rPr>
            </w:pPr>
            <w:r>
              <w:rPr>
                <w:b/>
                <w:spacing w:val="-2"/>
                <w:sz w:val="20"/>
              </w:rPr>
              <w:t>(652,404)</w:t>
            </w:r>
          </w:p>
        </w:tc>
        <w:tc>
          <w:tcPr>
            <w:tcW w:w="1327" w:type="dxa"/>
          </w:tcPr>
          <w:p w14:paraId="56AE70A6" w14:textId="77777777" w:rsidR="00F34A36" w:rsidRDefault="00842BCA">
            <w:pPr>
              <w:pStyle w:val="TableParagraph"/>
              <w:spacing w:before="64"/>
              <w:ind w:right="81"/>
              <w:rPr>
                <w:sz w:val="20"/>
              </w:rPr>
            </w:pPr>
            <w:r>
              <w:rPr>
                <w:spacing w:val="-2"/>
                <w:sz w:val="20"/>
              </w:rPr>
              <w:t>(343,425)</w:t>
            </w:r>
          </w:p>
        </w:tc>
      </w:tr>
      <w:tr w:rsidR="00F34A36" w14:paraId="56AE70AC" w14:textId="77777777">
        <w:trPr>
          <w:trHeight w:val="325"/>
        </w:trPr>
        <w:tc>
          <w:tcPr>
            <w:tcW w:w="5770" w:type="dxa"/>
          </w:tcPr>
          <w:p w14:paraId="56AE70A8" w14:textId="77777777" w:rsidR="00F34A36" w:rsidRDefault="00842BCA">
            <w:pPr>
              <w:pStyle w:val="TableParagraph"/>
              <w:spacing w:before="39"/>
              <w:ind w:right="219"/>
              <w:rPr>
                <w:sz w:val="20"/>
              </w:rPr>
            </w:pPr>
            <w:r>
              <w:rPr>
                <w:spacing w:val="-2"/>
                <w:sz w:val="20"/>
              </w:rPr>
              <w:t>Telecommunications</w:t>
            </w:r>
          </w:p>
        </w:tc>
        <w:tc>
          <w:tcPr>
            <w:tcW w:w="1023" w:type="dxa"/>
          </w:tcPr>
          <w:p w14:paraId="56AE70A9" w14:textId="77777777" w:rsidR="00F34A36" w:rsidRDefault="00F34A36">
            <w:pPr>
              <w:pStyle w:val="TableParagraph"/>
              <w:jc w:val="left"/>
              <w:rPr>
                <w:rFonts w:ascii="Times New Roman"/>
                <w:sz w:val="20"/>
              </w:rPr>
            </w:pPr>
          </w:p>
        </w:tc>
        <w:tc>
          <w:tcPr>
            <w:tcW w:w="1551" w:type="dxa"/>
          </w:tcPr>
          <w:p w14:paraId="56AE70AA" w14:textId="77777777" w:rsidR="00F34A36" w:rsidRDefault="00842BCA">
            <w:pPr>
              <w:pStyle w:val="TableParagraph"/>
              <w:spacing w:before="49"/>
              <w:ind w:right="112"/>
              <w:rPr>
                <w:b/>
                <w:sz w:val="20"/>
              </w:rPr>
            </w:pPr>
            <w:r>
              <w:rPr>
                <w:b/>
                <w:spacing w:val="-2"/>
                <w:sz w:val="20"/>
              </w:rPr>
              <w:t>(290,064)</w:t>
            </w:r>
          </w:p>
        </w:tc>
        <w:tc>
          <w:tcPr>
            <w:tcW w:w="1327" w:type="dxa"/>
          </w:tcPr>
          <w:p w14:paraId="56AE70AB" w14:textId="77777777" w:rsidR="00F34A36" w:rsidRDefault="00842BCA">
            <w:pPr>
              <w:pStyle w:val="TableParagraph"/>
              <w:spacing w:before="49"/>
              <w:ind w:right="81"/>
              <w:rPr>
                <w:sz w:val="20"/>
              </w:rPr>
            </w:pPr>
            <w:r>
              <w:rPr>
                <w:spacing w:val="-2"/>
                <w:sz w:val="20"/>
              </w:rPr>
              <w:t>(249,796)</w:t>
            </w:r>
          </w:p>
        </w:tc>
      </w:tr>
      <w:tr w:rsidR="00F34A36" w14:paraId="56AE70B1" w14:textId="77777777">
        <w:trPr>
          <w:trHeight w:val="325"/>
        </w:trPr>
        <w:tc>
          <w:tcPr>
            <w:tcW w:w="5770" w:type="dxa"/>
          </w:tcPr>
          <w:p w14:paraId="56AE70AD" w14:textId="77777777" w:rsidR="00F34A36" w:rsidRDefault="00842BCA">
            <w:pPr>
              <w:pStyle w:val="TableParagraph"/>
              <w:spacing w:before="39"/>
              <w:ind w:right="219"/>
              <w:rPr>
                <w:sz w:val="20"/>
              </w:rPr>
            </w:pPr>
            <w:r>
              <w:rPr>
                <w:sz w:val="20"/>
              </w:rPr>
              <w:t xml:space="preserve">Program </w:t>
            </w:r>
            <w:r>
              <w:rPr>
                <w:spacing w:val="-2"/>
                <w:sz w:val="20"/>
              </w:rPr>
              <w:t>costs</w:t>
            </w:r>
          </w:p>
        </w:tc>
        <w:tc>
          <w:tcPr>
            <w:tcW w:w="1023" w:type="dxa"/>
          </w:tcPr>
          <w:p w14:paraId="56AE70AE" w14:textId="77777777" w:rsidR="00F34A36" w:rsidRDefault="00F34A36">
            <w:pPr>
              <w:pStyle w:val="TableParagraph"/>
              <w:jc w:val="left"/>
              <w:rPr>
                <w:rFonts w:ascii="Times New Roman"/>
                <w:sz w:val="20"/>
              </w:rPr>
            </w:pPr>
          </w:p>
        </w:tc>
        <w:tc>
          <w:tcPr>
            <w:tcW w:w="1551" w:type="dxa"/>
          </w:tcPr>
          <w:p w14:paraId="56AE70AF" w14:textId="77777777" w:rsidR="00F34A36" w:rsidRDefault="00842BCA">
            <w:pPr>
              <w:pStyle w:val="TableParagraph"/>
              <w:spacing w:before="49"/>
              <w:ind w:right="112"/>
              <w:rPr>
                <w:b/>
                <w:sz w:val="20"/>
              </w:rPr>
            </w:pPr>
            <w:r>
              <w:rPr>
                <w:b/>
                <w:spacing w:val="-2"/>
                <w:sz w:val="20"/>
              </w:rPr>
              <w:t>(178,868)</w:t>
            </w:r>
          </w:p>
        </w:tc>
        <w:tc>
          <w:tcPr>
            <w:tcW w:w="1327" w:type="dxa"/>
          </w:tcPr>
          <w:p w14:paraId="56AE70B0" w14:textId="77777777" w:rsidR="00F34A36" w:rsidRDefault="00842BCA">
            <w:pPr>
              <w:pStyle w:val="TableParagraph"/>
              <w:spacing w:before="49"/>
              <w:ind w:right="81"/>
              <w:rPr>
                <w:sz w:val="20"/>
              </w:rPr>
            </w:pPr>
            <w:r>
              <w:rPr>
                <w:spacing w:val="-2"/>
                <w:sz w:val="20"/>
              </w:rPr>
              <w:t>(322,402)</w:t>
            </w:r>
          </w:p>
        </w:tc>
      </w:tr>
      <w:tr w:rsidR="00F34A36" w14:paraId="56AE70B6" w14:textId="77777777">
        <w:trPr>
          <w:trHeight w:val="325"/>
        </w:trPr>
        <w:tc>
          <w:tcPr>
            <w:tcW w:w="5770" w:type="dxa"/>
          </w:tcPr>
          <w:p w14:paraId="56AE70B2" w14:textId="77777777" w:rsidR="00F34A36" w:rsidRDefault="00842BCA">
            <w:pPr>
              <w:pStyle w:val="TableParagraph"/>
              <w:spacing w:before="39"/>
              <w:ind w:right="219"/>
              <w:rPr>
                <w:sz w:val="20"/>
              </w:rPr>
            </w:pPr>
            <w:r>
              <w:rPr>
                <w:spacing w:val="-2"/>
                <w:sz w:val="20"/>
              </w:rPr>
              <w:t>Travel</w:t>
            </w:r>
          </w:p>
        </w:tc>
        <w:tc>
          <w:tcPr>
            <w:tcW w:w="1023" w:type="dxa"/>
          </w:tcPr>
          <w:p w14:paraId="56AE70B3" w14:textId="77777777" w:rsidR="00F34A36" w:rsidRDefault="00F34A36">
            <w:pPr>
              <w:pStyle w:val="TableParagraph"/>
              <w:jc w:val="left"/>
              <w:rPr>
                <w:rFonts w:ascii="Times New Roman"/>
                <w:sz w:val="20"/>
              </w:rPr>
            </w:pPr>
          </w:p>
        </w:tc>
        <w:tc>
          <w:tcPr>
            <w:tcW w:w="1551" w:type="dxa"/>
          </w:tcPr>
          <w:p w14:paraId="56AE70B4" w14:textId="77777777" w:rsidR="00F34A36" w:rsidRDefault="00842BCA">
            <w:pPr>
              <w:pStyle w:val="TableParagraph"/>
              <w:spacing w:before="49"/>
              <w:ind w:right="112"/>
              <w:rPr>
                <w:b/>
                <w:sz w:val="20"/>
              </w:rPr>
            </w:pPr>
            <w:r>
              <w:rPr>
                <w:b/>
                <w:spacing w:val="-2"/>
                <w:sz w:val="20"/>
              </w:rPr>
              <w:t>(413,764)</w:t>
            </w:r>
          </w:p>
        </w:tc>
        <w:tc>
          <w:tcPr>
            <w:tcW w:w="1327" w:type="dxa"/>
          </w:tcPr>
          <w:p w14:paraId="56AE70B5" w14:textId="77777777" w:rsidR="00F34A36" w:rsidRDefault="00842BCA">
            <w:pPr>
              <w:pStyle w:val="TableParagraph"/>
              <w:spacing w:before="49"/>
              <w:ind w:right="81"/>
              <w:rPr>
                <w:sz w:val="20"/>
              </w:rPr>
            </w:pPr>
            <w:r>
              <w:rPr>
                <w:spacing w:val="-2"/>
                <w:sz w:val="20"/>
              </w:rPr>
              <w:t>(347,876)</w:t>
            </w:r>
          </w:p>
        </w:tc>
      </w:tr>
      <w:tr w:rsidR="00F34A36" w14:paraId="56AE70BB" w14:textId="77777777">
        <w:trPr>
          <w:trHeight w:val="325"/>
        </w:trPr>
        <w:tc>
          <w:tcPr>
            <w:tcW w:w="5770" w:type="dxa"/>
          </w:tcPr>
          <w:p w14:paraId="56AE70B7" w14:textId="77777777" w:rsidR="00F34A36" w:rsidRDefault="00842BCA">
            <w:pPr>
              <w:pStyle w:val="TableParagraph"/>
              <w:spacing w:before="39"/>
              <w:ind w:right="219"/>
              <w:rPr>
                <w:sz w:val="20"/>
              </w:rPr>
            </w:pPr>
            <w:r>
              <w:rPr>
                <w:sz w:val="20"/>
              </w:rPr>
              <w:t>Rental</w:t>
            </w:r>
            <w:r>
              <w:rPr>
                <w:spacing w:val="-3"/>
                <w:sz w:val="20"/>
              </w:rPr>
              <w:t xml:space="preserve"> </w:t>
            </w:r>
            <w:r>
              <w:rPr>
                <w:sz w:val="20"/>
              </w:rPr>
              <w:t>and</w:t>
            </w:r>
            <w:r>
              <w:rPr>
                <w:spacing w:val="-3"/>
                <w:sz w:val="20"/>
              </w:rPr>
              <w:t xml:space="preserve"> </w:t>
            </w:r>
            <w:r>
              <w:rPr>
                <w:sz w:val="20"/>
              </w:rPr>
              <w:t>other</w:t>
            </w:r>
            <w:r>
              <w:rPr>
                <w:spacing w:val="-2"/>
                <w:sz w:val="20"/>
              </w:rPr>
              <w:t xml:space="preserve"> </w:t>
            </w:r>
            <w:r>
              <w:rPr>
                <w:sz w:val="20"/>
              </w:rPr>
              <w:t>property</w:t>
            </w:r>
            <w:r>
              <w:rPr>
                <w:spacing w:val="-3"/>
                <w:sz w:val="20"/>
              </w:rPr>
              <w:t xml:space="preserve"> </w:t>
            </w:r>
            <w:r>
              <w:rPr>
                <w:sz w:val="20"/>
              </w:rPr>
              <w:t>related</w:t>
            </w:r>
            <w:r>
              <w:rPr>
                <w:spacing w:val="-2"/>
                <w:sz w:val="20"/>
              </w:rPr>
              <w:t xml:space="preserve"> costs</w:t>
            </w:r>
          </w:p>
        </w:tc>
        <w:tc>
          <w:tcPr>
            <w:tcW w:w="1023" w:type="dxa"/>
          </w:tcPr>
          <w:p w14:paraId="56AE70B8" w14:textId="77777777" w:rsidR="00F34A36" w:rsidRDefault="00F34A36">
            <w:pPr>
              <w:pStyle w:val="TableParagraph"/>
              <w:jc w:val="left"/>
              <w:rPr>
                <w:rFonts w:ascii="Times New Roman"/>
                <w:sz w:val="20"/>
              </w:rPr>
            </w:pPr>
          </w:p>
        </w:tc>
        <w:tc>
          <w:tcPr>
            <w:tcW w:w="1551" w:type="dxa"/>
          </w:tcPr>
          <w:p w14:paraId="56AE70B9" w14:textId="77777777" w:rsidR="00F34A36" w:rsidRDefault="00842BCA">
            <w:pPr>
              <w:pStyle w:val="TableParagraph"/>
              <w:spacing w:before="49"/>
              <w:ind w:right="112"/>
              <w:rPr>
                <w:b/>
                <w:sz w:val="20"/>
              </w:rPr>
            </w:pPr>
            <w:r>
              <w:rPr>
                <w:b/>
                <w:spacing w:val="-2"/>
                <w:sz w:val="20"/>
              </w:rPr>
              <w:t>(125,252)</w:t>
            </w:r>
          </w:p>
        </w:tc>
        <w:tc>
          <w:tcPr>
            <w:tcW w:w="1327" w:type="dxa"/>
          </w:tcPr>
          <w:p w14:paraId="56AE70BA" w14:textId="77777777" w:rsidR="00F34A36" w:rsidRDefault="00842BCA">
            <w:pPr>
              <w:pStyle w:val="TableParagraph"/>
              <w:spacing w:before="49"/>
              <w:ind w:right="81"/>
              <w:rPr>
                <w:sz w:val="20"/>
              </w:rPr>
            </w:pPr>
            <w:r>
              <w:rPr>
                <w:spacing w:val="-2"/>
                <w:sz w:val="20"/>
              </w:rPr>
              <w:t>(121,996)</w:t>
            </w:r>
          </w:p>
        </w:tc>
      </w:tr>
      <w:tr w:rsidR="00F34A36" w14:paraId="56AE70C0" w14:textId="77777777">
        <w:trPr>
          <w:trHeight w:val="325"/>
        </w:trPr>
        <w:tc>
          <w:tcPr>
            <w:tcW w:w="5770" w:type="dxa"/>
          </w:tcPr>
          <w:p w14:paraId="56AE70BC" w14:textId="77777777" w:rsidR="00F34A36" w:rsidRDefault="00842BCA">
            <w:pPr>
              <w:pStyle w:val="TableParagraph"/>
              <w:spacing w:before="39"/>
              <w:ind w:right="219"/>
              <w:rPr>
                <w:sz w:val="20"/>
              </w:rPr>
            </w:pPr>
            <w:r>
              <w:rPr>
                <w:sz w:val="20"/>
              </w:rPr>
              <w:t xml:space="preserve">Other </w:t>
            </w:r>
            <w:r>
              <w:rPr>
                <w:spacing w:val="-2"/>
                <w:sz w:val="20"/>
              </w:rPr>
              <w:t>expenses</w:t>
            </w:r>
          </w:p>
        </w:tc>
        <w:tc>
          <w:tcPr>
            <w:tcW w:w="1023" w:type="dxa"/>
          </w:tcPr>
          <w:p w14:paraId="56AE70BD" w14:textId="77777777" w:rsidR="00F34A36" w:rsidRDefault="00F34A36">
            <w:pPr>
              <w:pStyle w:val="TableParagraph"/>
              <w:jc w:val="left"/>
              <w:rPr>
                <w:rFonts w:ascii="Times New Roman"/>
                <w:sz w:val="20"/>
              </w:rPr>
            </w:pPr>
          </w:p>
        </w:tc>
        <w:tc>
          <w:tcPr>
            <w:tcW w:w="1551" w:type="dxa"/>
          </w:tcPr>
          <w:p w14:paraId="56AE70BE" w14:textId="77777777" w:rsidR="00F34A36" w:rsidRDefault="00842BCA">
            <w:pPr>
              <w:pStyle w:val="TableParagraph"/>
              <w:spacing w:before="49"/>
              <w:ind w:right="112"/>
              <w:rPr>
                <w:b/>
                <w:sz w:val="20"/>
              </w:rPr>
            </w:pPr>
            <w:r>
              <w:rPr>
                <w:b/>
                <w:spacing w:val="-2"/>
                <w:sz w:val="20"/>
              </w:rPr>
              <w:t>(753,579)</w:t>
            </w:r>
          </w:p>
        </w:tc>
        <w:tc>
          <w:tcPr>
            <w:tcW w:w="1327" w:type="dxa"/>
          </w:tcPr>
          <w:p w14:paraId="56AE70BF" w14:textId="77777777" w:rsidR="00F34A36" w:rsidRDefault="00842BCA">
            <w:pPr>
              <w:pStyle w:val="TableParagraph"/>
              <w:spacing w:before="49"/>
              <w:ind w:right="81"/>
              <w:rPr>
                <w:sz w:val="20"/>
              </w:rPr>
            </w:pPr>
            <w:r>
              <w:rPr>
                <w:spacing w:val="-2"/>
                <w:sz w:val="20"/>
              </w:rPr>
              <w:t>(494,659)</w:t>
            </w:r>
          </w:p>
        </w:tc>
      </w:tr>
      <w:tr w:rsidR="00F34A36" w14:paraId="56AE70C5" w14:textId="77777777">
        <w:trPr>
          <w:trHeight w:val="314"/>
        </w:trPr>
        <w:tc>
          <w:tcPr>
            <w:tcW w:w="5770" w:type="dxa"/>
          </w:tcPr>
          <w:p w14:paraId="56AE70C1" w14:textId="77777777" w:rsidR="00F34A36" w:rsidRDefault="00842BCA">
            <w:pPr>
              <w:pStyle w:val="TableParagraph"/>
              <w:spacing w:before="39"/>
              <w:ind w:right="219"/>
              <w:rPr>
                <w:sz w:val="20"/>
              </w:rPr>
            </w:pPr>
            <w:r>
              <w:rPr>
                <w:sz w:val="20"/>
              </w:rPr>
              <w:t>Finance</w:t>
            </w:r>
            <w:r>
              <w:rPr>
                <w:spacing w:val="-6"/>
                <w:sz w:val="20"/>
              </w:rPr>
              <w:t xml:space="preserve"> </w:t>
            </w:r>
            <w:r>
              <w:rPr>
                <w:spacing w:val="-2"/>
                <w:sz w:val="20"/>
              </w:rPr>
              <w:t>costs</w:t>
            </w:r>
          </w:p>
        </w:tc>
        <w:tc>
          <w:tcPr>
            <w:tcW w:w="1023" w:type="dxa"/>
          </w:tcPr>
          <w:p w14:paraId="56AE70C2" w14:textId="77777777" w:rsidR="00F34A36" w:rsidRDefault="00842BCA">
            <w:pPr>
              <w:pStyle w:val="TableParagraph"/>
              <w:spacing w:before="49"/>
              <w:ind w:left="56" w:right="140"/>
              <w:jc w:val="center"/>
              <w:rPr>
                <w:sz w:val="20"/>
              </w:rPr>
            </w:pPr>
            <w:r>
              <w:rPr>
                <w:spacing w:val="-10"/>
                <w:sz w:val="20"/>
              </w:rPr>
              <w:t>5</w:t>
            </w:r>
          </w:p>
        </w:tc>
        <w:tc>
          <w:tcPr>
            <w:tcW w:w="1551" w:type="dxa"/>
            <w:tcBorders>
              <w:bottom w:val="single" w:sz="8" w:space="0" w:color="000000"/>
            </w:tcBorders>
          </w:tcPr>
          <w:p w14:paraId="56AE70C3" w14:textId="77777777" w:rsidR="00F34A36" w:rsidRDefault="00842BCA">
            <w:pPr>
              <w:pStyle w:val="TableParagraph"/>
              <w:spacing w:before="44"/>
              <w:ind w:right="112"/>
              <w:rPr>
                <w:b/>
                <w:sz w:val="20"/>
              </w:rPr>
            </w:pPr>
            <w:r>
              <w:rPr>
                <w:b/>
                <w:spacing w:val="-2"/>
                <w:sz w:val="20"/>
              </w:rPr>
              <w:t>(115,471)</w:t>
            </w:r>
          </w:p>
        </w:tc>
        <w:tc>
          <w:tcPr>
            <w:tcW w:w="1327" w:type="dxa"/>
            <w:tcBorders>
              <w:bottom w:val="single" w:sz="8" w:space="0" w:color="000000"/>
            </w:tcBorders>
          </w:tcPr>
          <w:p w14:paraId="56AE70C4" w14:textId="77777777" w:rsidR="00F34A36" w:rsidRDefault="00842BCA">
            <w:pPr>
              <w:pStyle w:val="TableParagraph"/>
              <w:spacing w:before="49"/>
              <w:ind w:right="81"/>
              <w:rPr>
                <w:sz w:val="20"/>
              </w:rPr>
            </w:pPr>
            <w:r>
              <w:rPr>
                <w:spacing w:val="-2"/>
                <w:sz w:val="20"/>
              </w:rPr>
              <w:t>(138,490)</w:t>
            </w:r>
          </w:p>
        </w:tc>
      </w:tr>
      <w:tr w:rsidR="00F34A36" w14:paraId="56AE70CA" w14:textId="77777777">
        <w:trPr>
          <w:trHeight w:val="328"/>
        </w:trPr>
        <w:tc>
          <w:tcPr>
            <w:tcW w:w="5770" w:type="dxa"/>
          </w:tcPr>
          <w:p w14:paraId="56AE70C6" w14:textId="77777777" w:rsidR="00F34A36" w:rsidRDefault="00842BCA">
            <w:pPr>
              <w:pStyle w:val="TableParagraph"/>
              <w:spacing w:before="30"/>
              <w:ind w:right="217"/>
              <w:rPr>
                <w:b/>
                <w:sz w:val="20"/>
              </w:rPr>
            </w:pPr>
            <w:r>
              <w:rPr>
                <w:b/>
                <w:sz w:val="20"/>
              </w:rPr>
              <w:t>Total</w:t>
            </w:r>
            <w:r>
              <w:rPr>
                <w:b/>
                <w:spacing w:val="-5"/>
                <w:sz w:val="20"/>
              </w:rPr>
              <w:t xml:space="preserve"> </w:t>
            </w:r>
            <w:r>
              <w:rPr>
                <w:b/>
                <w:spacing w:val="-2"/>
                <w:sz w:val="20"/>
              </w:rPr>
              <w:t>expenses</w:t>
            </w:r>
          </w:p>
        </w:tc>
        <w:tc>
          <w:tcPr>
            <w:tcW w:w="1023" w:type="dxa"/>
          </w:tcPr>
          <w:p w14:paraId="56AE70C7" w14:textId="77777777" w:rsidR="00F34A36" w:rsidRDefault="00F34A36">
            <w:pPr>
              <w:pStyle w:val="TableParagraph"/>
              <w:jc w:val="left"/>
              <w:rPr>
                <w:rFonts w:ascii="Times New Roman"/>
                <w:sz w:val="20"/>
              </w:rPr>
            </w:pPr>
          </w:p>
        </w:tc>
        <w:tc>
          <w:tcPr>
            <w:tcW w:w="1551" w:type="dxa"/>
            <w:tcBorders>
              <w:top w:val="single" w:sz="8" w:space="0" w:color="000000"/>
              <w:bottom w:val="single" w:sz="8" w:space="0" w:color="000000"/>
            </w:tcBorders>
          </w:tcPr>
          <w:p w14:paraId="56AE70C8" w14:textId="77777777" w:rsidR="00F34A36" w:rsidRDefault="00842BCA">
            <w:pPr>
              <w:pStyle w:val="TableParagraph"/>
              <w:spacing w:before="51"/>
              <w:ind w:right="112"/>
              <w:rPr>
                <w:b/>
                <w:sz w:val="20"/>
              </w:rPr>
            </w:pPr>
            <w:r>
              <w:rPr>
                <w:b/>
                <w:spacing w:val="-2"/>
                <w:sz w:val="20"/>
              </w:rPr>
              <w:t>(10,772,357)</w:t>
            </w:r>
          </w:p>
        </w:tc>
        <w:tc>
          <w:tcPr>
            <w:tcW w:w="1327" w:type="dxa"/>
            <w:tcBorders>
              <w:top w:val="single" w:sz="8" w:space="0" w:color="000000"/>
              <w:bottom w:val="single" w:sz="8" w:space="0" w:color="000000"/>
            </w:tcBorders>
          </w:tcPr>
          <w:p w14:paraId="56AE70C9" w14:textId="77777777" w:rsidR="00F34A36" w:rsidRDefault="00842BCA">
            <w:pPr>
              <w:pStyle w:val="TableParagraph"/>
              <w:spacing w:before="51"/>
              <w:ind w:right="81"/>
              <w:rPr>
                <w:sz w:val="20"/>
              </w:rPr>
            </w:pPr>
            <w:r>
              <w:rPr>
                <w:spacing w:val="-2"/>
                <w:sz w:val="20"/>
              </w:rPr>
              <w:t>(10,079,256)</w:t>
            </w:r>
          </w:p>
        </w:tc>
      </w:tr>
      <w:tr w:rsidR="00F34A36" w14:paraId="56AE70D2" w14:textId="77777777">
        <w:trPr>
          <w:trHeight w:val="780"/>
        </w:trPr>
        <w:tc>
          <w:tcPr>
            <w:tcW w:w="5770" w:type="dxa"/>
          </w:tcPr>
          <w:p w14:paraId="56AE70CB" w14:textId="77777777" w:rsidR="00F34A36" w:rsidRDefault="00842BCA">
            <w:pPr>
              <w:pStyle w:val="TableParagraph"/>
              <w:spacing w:before="216"/>
              <w:ind w:right="219"/>
              <w:rPr>
                <w:b/>
                <w:sz w:val="20"/>
              </w:rPr>
            </w:pPr>
            <w:r>
              <w:rPr>
                <w:b/>
                <w:sz w:val="20"/>
              </w:rPr>
              <w:t>Surplus</w:t>
            </w:r>
            <w:r>
              <w:rPr>
                <w:b/>
                <w:spacing w:val="-4"/>
                <w:sz w:val="20"/>
              </w:rPr>
              <w:t xml:space="preserve"> </w:t>
            </w:r>
            <w:r>
              <w:rPr>
                <w:b/>
                <w:sz w:val="20"/>
              </w:rPr>
              <w:t>for</w:t>
            </w:r>
            <w:r>
              <w:rPr>
                <w:b/>
                <w:spacing w:val="-4"/>
                <w:sz w:val="20"/>
              </w:rPr>
              <w:t xml:space="preserve"> </w:t>
            </w:r>
            <w:r>
              <w:rPr>
                <w:b/>
                <w:sz w:val="20"/>
              </w:rPr>
              <w:t>the</w:t>
            </w:r>
            <w:r>
              <w:rPr>
                <w:b/>
                <w:spacing w:val="-4"/>
                <w:sz w:val="20"/>
              </w:rPr>
              <w:t xml:space="preserve"> </w:t>
            </w:r>
            <w:r>
              <w:rPr>
                <w:b/>
                <w:sz w:val="20"/>
              </w:rPr>
              <w:t>year</w:t>
            </w:r>
            <w:r>
              <w:rPr>
                <w:b/>
                <w:spacing w:val="-4"/>
                <w:sz w:val="20"/>
              </w:rPr>
              <w:t xml:space="preserve"> </w:t>
            </w:r>
            <w:r>
              <w:rPr>
                <w:b/>
                <w:sz w:val="20"/>
              </w:rPr>
              <w:t>attributable</w:t>
            </w:r>
            <w:r>
              <w:rPr>
                <w:b/>
                <w:spacing w:val="-4"/>
                <w:sz w:val="20"/>
              </w:rPr>
              <w:t xml:space="preserve"> </w:t>
            </w:r>
            <w:r>
              <w:rPr>
                <w:b/>
                <w:sz w:val="20"/>
              </w:rPr>
              <w:t>to</w:t>
            </w:r>
            <w:r>
              <w:rPr>
                <w:b/>
                <w:spacing w:val="-4"/>
                <w:sz w:val="20"/>
              </w:rPr>
              <w:t xml:space="preserve"> </w:t>
            </w:r>
            <w:r>
              <w:rPr>
                <w:b/>
                <w:sz w:val="20"/>
              </w:rPr>
              <w:t>the</w:t>
            </w:r>
            <w:r>
              <w:rPr>
                <w:b/>
                <w:spacing w:val="-4"/>
                <w:sz w:val="20"/>
              </w:rPr>
              <w:t xml:space="preserve"> </w:t>
            </w:r>
            <w:r>
              <w:rPr>
                <w:b/>
                <w:sz w:val="20"/>
              </w:rPr>
              <w:t>members</w:t>
            </w:r>
            <w:r>
              <w:rPr>
                <w:b/>
                <w:spacing w:val="-4"/>
                <w:sz w:val="20"/>
              </w:rPr>
              <w:t xml:space="preserve"> </w:t>
            </w:r>
            <w:r>
              <w:rPr>
                <w:b/>
                <w:spacing w:val="-5"/>
                <w:sz w:val="20"/>
              </w:rPr>
              <w:t>of</w:t>
            </w:r>
          </w:p>
          <w:p w14:paraId="56AE70CC" w14:textId="77777777" w:rsidR="00F34A36" w:rsidRDefault="00842BCA">
            <w:pPr>
              <w:pStyle w:val="TableParagraph"/>
              <w:spacing w:before="50"/>
              <w:ind w:right="219"/>
              <w:rPr>
                <w:b/>
                <w:sz w:val="20"/>
              </w:rPr>
            </w:pPr>
            <w:r>
              <w:rPr>
                <w:b/>
                <w:sz w:val="20"/>
              </w:rPr>
              <w:t>People</w:t>
            </w:r>
            <w:r>
              <w:rPr>
                <w:b/>
                <w:spacing w:val="-7"/>
                <w:sz w:val="20"/>
              </w:rPr>
              <w:t xml:space="preserve"> </w:t>
            </w:r>
            <w:r>
              <w:rPr>
                <w:b/>
                <w:sz w:val="20"/>
              </w:rPr>
              <w:t>With</w:t>
            </w:r>
            <w:r>
              <w:rPr>
                <w:b/>
                <w:spacing w:val="-6"/>
                <w:sz w:val="20"/>
              </w:rPr>
              <w:t xml:space="preserve"> </w:t>
            </w:r>
            <w:r>
              <w:rPr>
                <w:b/>
                <w:sz w:val="20"/>
              </w:rPr>
              <w:t>Disability</w:t>
            </w:r>
            <w:r>
              <w:rPr>
                <w:b/>
                <w:spacing w:val="-13"/>
                <w:sz w:val="20"/>
              </w:rPr>
              <w:t xml:space="preserve"> </w:t>
            </w:r>
            <w:r>
              <w:rPr>
                <w:b/>
                <w:sz w:val="20"/>
              </w:rPr>
              <w:t>Australia</w:t>
            </w:r>
            <w:r>
              <w:rPr>
                <w:b/>
                <w:spacing w:val="-6"/>
                <w:sz w:val="20"/>
              </w:rPr>
              <w:t xml:space="preserve"> </w:t>
            </w:r>
            <w:r>
              <w:rPr>
                <w:b/>
                <w:spacing w:val="-5"/>
                <w:sz w:val="20"/>
              </w:rPr>
              <w:t>Ltd</w:t>
            </w:r>
          </w:p>
        </w:tc>
        <w:tc>
          <w:tcPr>
            <w:tcW w:w="1023" w:type="dxa"/>
          </w:tcPr>
          <w:p w14:paraId="56AE70CD" w14:textId="77777777" w:rsidR="00F34A36" w:rsidRDefault="00F34A36">
            <w:pPr>
              <w:pStyle w:val="TableParagraph"/>
              <w:jc w:val="left"/>
              <w:rPr>
                <w:rFonts w:ascii="Times New Roman"/>
                <w:sz w:val="20"/>
              </w:rPr>
            </w:pPr>
          </w:p>
        </w:tc>
        <w:tc>
          <w:tcPr>
            <w:tcW w:w="1551" w:type="dxa"/>
            <w:tcBorders>
              <w:top w:val="single" w:sz="8" w:space="0" w:color="000000"/>
            </w:tcBorders>
          </w:tcPr>
          <w:p w14:paraId="56AE70CE" w14:textId="77777777" w:rsidR="00F34A36" w:rsidRDefault="00F34A36">
            <w:pPr>
              <w:pStyle w:val="TableParagraph"/>
              <w:spacing w:before="31"/>
              <w:jc w:val="left"/>
              <w:rPr>
                <w:b/>
                <w:sz w:val="20"/>
              </w:rPr>
            </w:pPr>
          </w:p>
          <w:p w14:paraId="56AE70CF" w14:textId="77777777" w:rsidR="00F34A36" w:rsidRDefault="00842BCA">
            <w:pPr>
              <w:pStyle w:val="TableParagraph"/>
              <w:ind w:right="192"/>
              <w:rPr>
                <w:b/>
                <w:sz w:val="20"/>
              </w:rPr>
            </w:pPr>
            <w:r>
              <w:rPr>
                <w:b/>
                <w:spacing w:val="-2"/>
                <w:sz w:val="20"/>
              </w:rPr>
              <w:t>318,240</w:t>
            </w:r>
          </w:p>
        </w:tc>
        <w:tc>
          <w:tcPr>
            <w:tcW w:w="1327" w:type="dxa"/>
            <w:tcBorders>
              <w:top w:val="single" w:sz="8" w:space="0" w:color="000000"/>
            </w:tcBorders>
          </w:tcPr>
          <w:p w14:paraId="56AE70D0" w14:textId="77777777" w:rsidR="00F34A36" w:rsidRDefault="00F34A36">
            <w:pPr>
              <w:pStyle w:val="TableParagraph"/>
              <w:spacing w:before="31"/>
              <w:jc w:val="left"/>
              <w:rPr>
                <w:b/>
                <w:sz w:val="20"/>
              </w:rPr>
            </w:pPr>
          </w:p>
          <w:p w14:paraId="56AE70D1" w14:textId="77777777" w:rsidR="00F34A36" w:rsidRDefault="00842BCA">
            <w:pPr>
              <w:pStyle w:val="TableParagraph"/>
              <w:ind w:right="81"/>
              <w:rPr>
                <w:sz w:val="20"/>
              </w:rPr>
            </w:pPr>
            <w:r>
              <w:rPr>
                <w:spacing w:val="-2"/>
                <w:sz w:val="20"/>
              </w:rPr>
              <w:t>1,173,382</w:t>
            </w:r>
          </w:p>
        </w:tc>
      </w:tr>
      <w:tr w:rsidR="00F34A36" w14:paraId="56AE70D7" w14:textId="77777777">
        <w:trPr>
          <w:trHeight w:val="332"/>
        </w:trPr>
        <w:tc>
          <w:tcPr>
            <w:tcW w:w="5770" w:type="dxa"/>
          </w:tcPr>
          <w:p w14:paraId="56AE70D3" w14:textId="77777777" w:rsidR="00F34A36" w:rsidRDefault="00842BCA">
            <w:pPr>
              <w:pStyle w:val="TableParagraph"/>
              <w:spacing w:before="74"/>
              <w:ind w:right="219"/>
              <w:rPr>
                <w:sz w:val="20"/>
              </w:rPr>
            </w:pPr>
            <w:r>
              <w:rPr>
                <w:sz w:val="20"/>
              </w:rPr>
              <w:t>Other</w:t>
            </w:r>
            <w:r>
              <w:rPr>
                <w:spacing w:val="-4"/>
                <w:sz w:val="20"/>
              </w:rPr>
              <w:t xml:space="preserve"> </w:t>
            </w:r>
            <w:r>
              <w:rPr>
                <w:sz w:val="20"/>
              </w:rPr>
              <w:t>comprehensive</w:t>
            </w:r>
            <w:r>
              <w:rPr>
                <w:spacing w:val="-4"/>
                <w:sz w:val="20"/>
              </w:rPr>
              <w:t xml:space="preserve"> </w:t>
            </w:r>
            <w:r>
              <w:rPr>
                <w:sz w:val="20"/>
              </w:rPr>
              <w:t>income</w:t>
            </w:r>
            <w:r>
              <w:rPr>
                <w:spacing w:val="-4"/>
                <w:sz w:val="20"/>
              </w:rPr>
              <w:t xml:space="preserve"> </w:t>
            </w:r>
            <w:r>
              <w:rPr>
                <w:sz w:val="20"/>
              </w:rPr>
              <w:t>for</w:t>
            </w:r>
            <w:r>
              <w:rPr>
                <w:spacing w:val="-4"/>
                <w:sz w:val="20"/>
              </w:rPr>
              <w:t xml:space="preserve"> </w:t>
            </w:r>
            <w:r>
              <w:rPr>
                <w:sz w:val="20"/>
              </w:rPr>
              <w:t>the</w:t>
            </w:r>
            <w:r>
              <w:rPr>
                <w:spacing w:val="-3"/>
                <w:sz w:val="20"/>
              </w:rPr>
              <w:t xml:space="preserve"> </w:t>
            </w:r>
            <w:r>
              <w:rPr>
                <w:spacing w:val="-4"/>
                <w:sz w:val="20"/>
              </w:rPr>
              <w:t>year</w:t>
            </w:r>
          </w:p>
        </w:tc>
        <w:tc>
          <w:tcPr>
            <w:tcW w:w="1023" w:type="dxa"/>
          </w:tcPr>
          <w:p w14:paraId="56AE70D4" w14:textId="77777777" w:rsidR="00F34A36" w:rsidRDefault="00F34A36">
            <w:pPr>
              <w:pStyle w:val="TableParagraph"/>
              <w:jc w:val="left"/>
              <w:rPr>
                <w:rFonts w:ascii="Times New Roman"/>
                <w:sz w:val="20"/>
              </w:rPr>
            </w:pPr>
          </w:p>
        </w:tc>
        <w:tc>
          <w:tcPr>
            <w:tcW w:w="1551" w:type="dxa"/>
            <w:tcBorders>
              <w:bottom w:val="single" w:sz="8" w:space="0" w:color="000000"/>
            </w:tcBorders>
          </w:tcPr>
          <w:p w14:paraId="56AE70D5" w14:textId="77777777" w:rsidR="00F34A36" w:rsidRDefault="00842BCA">
            <w:pPr>
              <w:pStyle w:val="TableParagraph"/>
              <w:spacing w:before="47"/>
              <w:ind w:right="192"/>
              <w:rPr>
                <w:b/>
                <w:sz w:val="20"/>
              </w:rPr>
            </w:pPr>
            <w:r>
              <w:rPr>
                <w:b/>
                <w:spacing w:val="-10"/>
                <w:sz w:val="20"/>
              </w:rPr>
              <w:t>-</w:t>
            </w:r>
          </w:p>
        </w:tc>
        <w:tc>
          <w:tcPr>
            <w:tcW w:w="1327" w:type="dxa"/>
            <w:tcBorders>
              <w:bottom w:val="single" w:sz="8" w:space="0" w:color="000000"/>
            </w:tcBorders>
          </w:tcPr>
          <w:p w14:paraId="56AE70D6" w14:textId="77777777" w:rsidR="00F34A36" w:rsidRDefault="00842BCA">
            <w:pPr>
              <w:pStyle w:val="TableParagraph"/>
              <w:spacing w:before="47"/>
              <w:ind w:right="81"/>
              <w:rPr>
                <w:sz w:val="20"/>
              </w:rPr>
            </w:pPr>
            <w:r>
              <w:rPr>
                <w:spacing w:val="-10"/>
                <w:sz w:val="20"/>
              </w:rPr>
              <w:t>-</w:t>
            </w:r>
          </w:p>
        </w:tc>
      </w:tr>
      <w:tr w:rsidR="00F34A36" w14:paraId="56AE70DC" w14:textId="77777777">
        <w:trPr>
          <w:trHeight w:val="569"/>
        </w:trPr>
        <w:tc>
          <w:tcPr>
            <w:tcW w:w="5770" w:type="dxa"/>
          </w:tcPr>
          <w:p w14:paraId="56AE70D8" w14:textId="77777777" w:rsidR="00F34A36" w:rsidRDefault="00842BCA">
            <w:pPr>
              <w:pStyle w:val="TableParagraph"/>
              <w:spacing w:line="280" w:lineRule="exact"/>
              <w:ind w:left="401" w:right="92" w:firstLine="116"/>
              <w:jc w:val="left"/>
              <w:rPr>
                <w:b/>
                <w:sz w:val="20"/>
              </w:rPr>
            </w:pPr>
            <w:r>
              <w:rPr>
                <w:b/>
                <w:sz w:val="20"/>
              </w:rPr>
              <w:t>Total</w:t>
            </w:r>
            <w:r>
              <w:rPr>
                <w:b/>
                <w:spacing w:val="-9"/>
                <w:sz w:val="20"/>
              </w:rPr>
              <w:t xml:space="preserve"> </w:t>
            </w:r>
            <w:r>
              <w:rPr>
                <w:b/>
                <w:sz w:val="20"/>
              </w:rPr>
              <w:t>comprehensive</w:t>
            </w:r>
            <w:r>
              <w:rPr>
                <w:b/>
                <w:spacing w:val="-9"/>
                <w:sz w:val="20"/>
              </w:rPr>
              <w:t xml:space="preserve"> </w:t>
            </w:r>
            <w:r>
              <w:rPr>
                <w:b/>
                <w:sz w:val="20"/>
              </w:rPr>
              <w:t>income</w:t>
            </w:r>
            <w:r>
              <w:rPr>
                <w:b/>
                <w:spacing w:val="-9"/>
                <w:sz w:val="20"/>
              </w:rPr>
              <w:t xml:space="preserve"> </w:t>
            </w:r>
            <w:r>
              <w:rPr>
                <w:b/>
                <w:sz w:val="20"/>
              </w:rPr>
              <w:t>for</w:t>
            </w:r>
            <w:r>
              <w:rPr>
                <w:b/>
                <w:spacing w:val="-9"/>
                <w:sz w:val="20"/>
              </w:rPr>
              <w:t xml:space="preserve"> </w:t>
            </w:r>
            <w:r>
              <w:rPr>
                <w:b/>
                <w:sz w:val="20"/>
              </w:rPr>
              <w:t>the</w:t>
            </w:r>
            <w:r>
              <w:rPr>
                <w:b/>
                <w:spacing w:val="-9"/>
                <w:sz w:val="20"/>
              </w:rPr>
              <w:t xml:space="preserve"> </w:t>
            </w:r>
            <w:r>
              <w:rPr>
                <w:b/>
                <w:sz w:val="20"/>
              </w:rPr>
              <w:t>year</w:t>
            </w:r>
            <w:r>
              <w:rPr>
                <w:b/>
                <w:spacing w:val="-9"/>
                <w:sz w:val="20"/>
              </w:rPr>
              <w:t xml:space="preserve"> </w:t>
            </w:r>
            <w:r>
              <w:rPr>
                <w:b/>
                <w:sz w:val="20"/>
              </w:rPr>
              <w:t>attributable to</w:t>
            </w:r>
            <w:r>
              <w:rPr>
                <w:b/>
                <w:spacing w:val="-5"/>
                <w:sz w:val="20"/>
              </w:rPr>
              <w:t xml:space="preserve"> </w:t>
            </w:r>
            <w:r>
              <w:rPr>
                <w:b/>
                <w:sz w:val="20"/>
              </w:rPr>
              <w:t>the</w:t>
            </w:r>
            <w:r>
              <w:rPr>
                <w:b/>
                <w:spacing w:val="-4"/>
                <w:sz w:val="20"/>
              </w:rPr>
              <w:t xml:space="preserve"> </w:t>
            </w:r>
            <w:r>
              <w:rPr>
                <w:b/>
                <w:sz w:val="20"/>
              </w:rPr>
              <w:t>members</w:t>
            </w:r>
            <w:r>
              <w:rPr>
                <w:b/>
                <w:spacing w:val="-4"/>
                <w:sz w:val="20"/>
              </w:rPr>
              <w:t xml:space="preserve"> </w:t>
            </w:r>
            <w:r>
              <w:rPr>
                <w:b/>
                <w:sz w:val="20"/>
              </w:rPr>
              <w:t>of</w:t>
            </w:r>
            <w:r>
              <w:rPr>
                <w:b/>
                <w:spacing w:val="-4"/>
                <w:sz w:val="20"/>
              </w:rPr>
              <w:t xml:space="preserve"> </w:t>
            </w:r>
            <w:r>
              <w:rPr>
                <w:b/>
                <w:sz w:val="20"/>
              </w:rPr>
              <w:t>People</w:t>
            </w:r>
            <w:r>
              <w:rPr>
                <w:b/>
                <w:spacing w:val="-4"/>
                <w:sz w:val="20"/>
              </w:rPr>
              <w:t xml:space="preserve"> </w:t>
            </w:r>
            <w:r>
              <w:rPr>
                <w:b/>
                <w:sz w:val="20"/>
              </w:rPr>
              <w:t>With</w:t>
            </w:r>
            <w:r>
              <w:rPr>
                <w:b/>
                <w:spacing w:val="-4"/>
                <w:sz w:val="20"/>
              </w:rPr>
              <w:t xml:space="preserve"> </w:t>
            </w:r>
            <w:r>
              <w:rPr>
                <w:b/>
                <w:sz w:val="20"/>
              </w:rPr>
              <w:t>Disability</w:t>
            </w:r>
            <w:r>
              <w:rPr>
                <w:b/>
                <w:spacing w:val="-11"/>
                <w:sz w:val="20"/>
              </w:rPr>
              <w:t xml:space="preserve"> </w:t>
            </w:r>
            <w:r>
              <w:rPr>
                <w:b/>
                <w:sz w:val="20"/>
              </w:rPr>
              <w:t>Australia</w:t>
            </w:r>
            <w:r>
              <w:rPr>
                <w:b/>
                <w:spacing w:val="-4"/>
                <w:sz w:val="20"/>
              </w:rPr>
              <w:t xml:space="preserve"> </w:t>
            </w:r>
            <w:r>
              <w:rPr>
                <w:b/>
                <w:spacing w:val="-5"/>
                <w:sz w:val="20"/>
              </w:rPr>
              <w:t>Ltd</w:t>
            </w:r>
          </w:p>
        </w:tc>
        <w:tc>
          <w:tcPr>
            <w:tcW w:w="1023" w:type="dxa"/>
          </w:tcPr>
          <w:p w14:paraId="56AE70D9" w14:textId="77777777" w:rsidR="00F34A36" w:rsidRDefault="00F34A36">
            <w:pPr>
              <w:pStyle w:val="TableParagraph"/>
              <w:jc w:val="left"/>
              <w:rPr>
                <w:rFonts w:ascii="Times New Roman"/>
                <w:sz w:val="20"/>
              </w:rPr>
            </w:pPr>
          </w:p>
        </w:tc>
        <w:tc>
          <w:tcPr>
            <w:tcW w:w="1551" w:type="dxa"/>
            <w:tcBorders>
              <w:top w:val="single" w:sz="8" w:space="0" w:color="000000"/>
              <w:bottom w:val="double" w:sz="6" w:space="0" w:color="000000"/>
            </w:tcBorders>
          </w:tcPr>
          <w:p w14:paraId="56AE70DA" w14:textId="77777777" w:rsidR="00F34A36" w:rsidRDefault="00842BCA">
            <w:pPr>
              <w:pStyle w:val="TableParagraph"/>
              <w:spacing w:before="176"/>
              <w:ind w:right="192"/>
              <w:rPr>
                <w:b/>
                <w:sz w:val="20"/>
              </w:rPr>
            </w:pPr>
            <w:r>
              <w:rPr>
                <w:b/>
                <w:spacing w:val="-2"/>
                <w:sz w:val="20"/>
              </w:rPr>
              <w:t>318,240</w:t>
            </w:r>
          </w:p>
        </w:tc>
        <w:tc>
          <w:tcPr>
            <w:tcW w:w="1327" w:type="dxa"/>
            <w:tcBorders>
              <w:top w:val="single" w:sz="8" w:space="0" w:color="000000"/>
              <w:bottom w:val="double" w:sz="6" w:space="0" w:color="000000"/>
            </w:tcBorders>
          </w:tcPr>
          <w:p w14:paraId="56AE70DB" w14:textId="77777777" w:rsidR="00F34A36" w:rsidRDefault="00842BCA">
            <w:pPr>
              <w:pStyle w:val="TableParagraph"/>
              <w:spacing w:before="176"/>
              <w:ind w:right="81"/>
              <w:rPr>
                <w:sz w:val="20"/>
              </w:rPr>
            </w:pPr>
            <w:r>
              <w:rPr>
                <w:spacing w:val="-2"/>
                <w:sz w:val="20"/>
              </w:rPr>
              <w:t>1,173,382</w:t>
            </w:r>
          </w:p>
        </w:tc>
      </w:tr>
    </w:tbl>
    <w:p w14:paraId="56AE70DD" w14:textId="77777777" w:rsidR="00F34A36" w:rsidRDefault="00F34A36">
      <w:pPr>
        <w:pStyle w:val="BodyText"/>
        <w:ind w:left="0"/>
        <w:rPr>
          <w:b/>
          <w:sz w:val="20"/>
        </w:rPr>
      </w:pPr>
    </w:p>
    <w:p w14:paraId="56AE70DE" w14:textId="77777777" w:rsidR="00F34A36" w:rsidRDefault="00F34A36">
      <w:pPr>
        <w:pStyle w:val="BodyText"/>
        <w:spacing w:before="40"/>
        <w:ind w:left="0"/>
        <w:rPr>
          <w:b/>
          <w:sz w:val="20"/>
        </w:rPr>
      </w:pPr>
    </w:p>
    <w:p w14:paraId="56AE70DF" w14:textId="77777777" w:rsidR="00F34A36" w:rsidRDefault="00842BCA">
      <w:pPr>
        <w:ind w:left="312"/>
        <w:rPr>
          <w:sz w:val="20"/>
        </w:rPr>
      </w:pPr>
      <w:r>
        <w:rPr>
          <w:sz w:val="20"/>
        </w:rPr>
        <w:t>The</w:t>
      </w:r>
      <w:r>
        <w:rPr>
          <w:spacing w:val="-3"/>
          <w:sz w:val="20"/>
        </w:rPr>
        <w:t xml:space="preserve"> </w:t>
      </w:r>
      <w:r>
        <w:rPr>
          <w:sz w:val="20"/>
        </w:rPr>
        <w:t>above</w:t>
      </w:r>
      <w:r>
        <w:rPr>
          <w:spacing w:val="-3"/>
          <w:sz w:val="20"/>
        </w:rPr>
        <w:t xml:space="preserve"> </w:t>
      </w:r>
      <w:r>
        <w:rPr>
          <w:sz w:val="20"/>
        </w:rPr>
        <w:t>statement</w:t>
      </w:r>
      <w:r>
        <w:rPr>
          <w:spacing w:val="-3"/>
          <w:sz w:val="20"/>
        </w:rPr>
        <w:t xml:space="preserve"> </w:t>
      </w:r>
      <w:r>
        <w:rPr>
          <w:sz w:val="20"/>
        </w:rPr>
        <w:t>of</w:t>
      </w:r>
      <w:r>
        <w:rPr>
          <w:spacing w:val="-3"/>
          <w:sz w:val="20"/>
        </w:rPr>
        <w:t xml:space="preserve"> </w:t>
      </w:r>
      <w:r>
        <w:rPr>
          <w:sz w:val="20"/>
        </w:rPr>
        <w:t>profit</w:t>
      </w:r>
      <w:r>
        <w:rPr>
          <w:spacing w:val="-3"/>
          <w:sz w:val="20"/>
        </w:rPr>
        <w:t xml:space="preserve"> </w:t>
      </w:r>
      <w:r>
        <w:rPr>
          <w:sz w:val="20"/>
        </w:rPr>
        <w:t>or</w:t>
      </w:r>
      <w:r>
        <w:rPr>
          <w:spacing w:val="-2"/>
          <w:sz w:val="20"/>
        </w:rPr>
        <w:t xml:space="preserve"> </w:t>
      </w:r>
      <w:r>
        <w:rPr>
          <w:sz w:val="20"/>
        </w:rPr>
        <w:t>loss</w:t>
      </w:r>
      <w:r>
        <w:rPr>
          <w:spacing w:val="-3"/>
          <w:sz w:val="20"/>
        </w:rPr>
        <w:t xml:space="preserve"> </w:t>
      </w:r>
      <w:r>
        <w:rPr>
          <w:sz w:val="20"/>
        </w:rPr>
        <w:t>and</w:t>
      </w:r>
      <w:r>
        <w:rPr>
          <w:spacing w:val="-3"/>
          <w:sz w:val="20"/>
        </w:rPr>
        <w:t xml:space="preserve"> </w:t>
      </w:r>
      <w:r>
        <w:rPr>
          <w:sz w:val="20"/>
        </w:rPr>
        <w:t>other</w:t>
      </w:r>
      <w:r>
        <w:rPr>
          <w:spacing w:val="-3"/>
          <w:sz w:val="20"/>
        </w:rPr>
        <w:t xml:space="preserve"> </w:t>
      </w:r>
      <w:r>
        <w:rPr>
          <w:sz w:val="20"/>
        </w:rPr>
        <w:t>comprehensive</w:t>
      </w:r>
      <w:r>
        <w:rPr>
          <w:spacing w:val="-3"/>
          <w:sz w:val="20"/>
        </w:rPr>
        <w:t xml:space="preserve"> </w:t>
      </w:r>
      <w:r>
        <w:rPr>
          <w:sz w:val="20"/>
        </w:rPr>
        <w:t>income</w:t>
      </w:r>
      <w:r>
        <w:rPr>
          <w:spacing w:val="-3"/>
          <w:sz w:val="20"/>
        </w:rPr>
        <w:t xml:space="preserve"> </w:t>
      </w:r>
      <w:r>
        <w:rPr>
          <w:sz w:val="20"/>
        </w:rPr>
        <w:t>should</w:t>
      </w:r>
      <w:r>
        <w:rPr>
          <w:spacing w:val="-2"/>
          <w:sz w:val="20"/>
        </w:rPr>
        <w:t xml:space="preserve"> </w:t>
      </w:r>
      <w:r>
        <w:rPr>
          <w:sz w:val="20"/>
        </w:rPr>
        <w:t>be</w:t>
      </w:r>
      <w:r>
        <w:rPr>
          <w:spacing w:val="-3"/>
          <w:sz w:val="20"/>
        </w:rPr>
        <w:t xml:space="preserve"> </w:t>
      </w:r>
      <w:r>
        <w:rPr>
          <w:sz w:val="20"/>
        </w:rPr>
        <w:t>read</w:t>
      </w:r>
      <w:r>
        <w:rPr>
          <w:spacing w:val="-3"/>
          <w:sz w:val="20"/>
        </w:rPr>
        <w:t xml:space="preserve"> </w:t>
      </w:r>
      <w:r>
        <w:rPr>
          <w:sz w:val="20"/>
        </w:rPr>
        <w:t>in</w:t>
      </w:r>
      <w:r>
        <w:rPr>
          <w:spacing w:val="-3"/>
          <w:sz w:val="20"/>
        </w:rPr>
        <w:t xml:space="preserve"> </w:t>
      </w:r>
      <w:r>
        <w:rPr>
          <w:sz w:val="20"/>
        </w:rPr>
        <w:t>conjunction</w:t>
      </w:r>
      <w:r>
        <w:rPr>
          <w:spacing w:val="-3"/>
          <w:sz w:val="20"/>
        </w:rPr>
        <w:t xml:space="preserve"> </w:t>
      </w:r>
      <w:r>
        <w:rPr>
          <w:sz w:val="20"/>
        </w:rPr>
        <w:t>with</w:t>
      </w:r>
      <w:r>
        <w:rPr>
          <w:spacing w:val="-2"/>
          <w:sz w:val="20"/>
        </w:rPr>
        <w:t xml:space="preserve"> </w:t>
      </w:r>
      <w:r>
        <w:rPr>
          <w:spacing w:val="-5"/>
          <w:sz w:val="20"/>
        </w:rPr>
        <w:t>the</w:t>
      </w:r>
    </w:p>
    <w:p w14:paraId="56AE70E0" w14:textId="77777777" w:rsidR="00F34A36" w:rsidRDefault="00842BCA">
      <w:pPr>
        <w:spacing w:before="130"/>
        <w:ind w:left="312"/>
        <w:rPr>
          <w:sz w:val="20"/>
        </w:rPr>
      </w:pPr>
      <w:r>
        <w:rPr>
          <w:sz w:val="20"/>
        </w:rPr>
        <w:t>accompanying</w:t>
      </w:r>
      <w:r>
        <w:rPr>
          <w:spacing w:val="-11"/>
          <w:sz w:val="20"/>
        </w:rPr>
        <w:t xml:space="preserve"> </w:t>
      </w:r>
      <w:r>
        <w:rPr>
          <w:spacing w:val="-2"/>
          <w:sz w:val="20"/>
        </w:rPr>
        <w:t>notes.</w:t>
      </w:r>
    </w:p>
    <w:p w14:paraId="56AE70E1" w14:textId="77777777" w:rsidR="00F34A36" w:rsidRDefault="00F34A36">
      <w:pPr>
        <w:rPr>
          <w:sz w:val="20"/>
        </w:rPr>
        <w:sectPr w:rsidR="00F34A36">
          <w:pgSz w:w="11910" w:h="16840"/>
          <w:pgMar w:top="1600" w:right="850" w:bottom="720" w:left="708" w:header="0" w:footer="531" w:gutter="0"/>
          <w:cols w:space="720"/>
        </w:sectPr>
      </w:pPr>
    </w:p>
    <w:p w14:paraId="56AE70E2" w14:textId="77777777" w:rsidR="00F34A36" w:rsidRDefault="00842BCA">
      <w:pPr>
        <w:pStyle w:val="Heading4"/>
      </w:pPr>
      <w:bookmarkStart w:id="108" w:name="Statement_of_financial_position"/>
      <w:bookmarkStart w:id="109" w:name="_bookmark14"/>
      <w:bookmarkEnd w:id="108"/>
      <w:bookmarkEnd w:id="109"/>
      <w:r>
        <w:rPr>
          <w:color w:val="005496"/>
        </w:rPr>
        <w:lastRenderedPageBreak/>
        <w:t>Statement</w:t>
      </w:r>
      <w:r>
        <w:rPr>
          <w:color w:val="005496"/>
          <w:spacing w:val="-3"/>
        </w:rPr>
        <w:t xml:space="preserve"> </w:t>
      </w:r>
      <w:r>
        <w:rPr>
          <w:color w:val="005496"/>
        </w:rPr>
        <w:t>of</w:t>
      </w:r>
      <w:r>
        <w:rPr>
          <w:color w:val="005496"/>
          <w:spacing w:val="-3"/>
        </w:rPr>
        <w:t xml:space="preserve"> </w:t>
      </w:r>
      <w:r>
        <w:rPr>
          <w:color w:val="005496"/>
        </w:rPr>
        <w:t>financial</w:t>
      </w:r>
      <w:r>
        <w:rPr>
          <w:color w:val="005496"/>
          <w:spacing w:val="-3"/>
        </w:rPr>
        <w:t xml:space="preserve"> </w:t>
      </w:r>
      <w:r>
        <w:rPr>
          <w:color w:val="005496"/>
          <w:spacing w:val="-2"/>
        </w:rPr>
        <w:t>position</w:t>
      </w:r>
    </w:p>
    <w:p w14:paraId="56AE70E3" w14:textId="77777777" w:rsidR="00F34A36" w:rsidRDefault="00842BCA">
      <w:pPr>
        <w:spacing w:before="200"/>
        <w:ind w:left="312"/>
        <w:rPr>
          <w:b/>
          <w:sz w:val="24"/>
        </w:rPr>
      </w:pPr>
      <w:r>
        <w:rPr>
          <w:b/>
          <w:color w:val="005496"/>
          <w:sz w:val="24"/>
        </w:rPr>
        <w:t>As</w:t>
      </w:r>
      <w:r>
        <w:rPr>
          <w:b/>
          <w:color w:val="005496"/>
          <w:spacing w:val="-4"/>
          <w:sz w:val="24"/>
        </w:rPr>
        <w:t xml:space="preserve"> </w:t>
      </w:r>
      <w:r>
        <w:rPr>
          <w:b/>
          <w:color w:val="005496"/>
          <w:sz w:val="24"/>
        </w:rPr>
        <w:t>at</w:t>
      </w:r>
      <w:r>
        <w:rPr>
          <w:b/>
          <w:color w:val="005496"/>
          <w:spacing w:val="-1"/>
          <w:sz w:val="24"/>
        </w:rPr>
        <w:t xml:space="preserve"> </w:t>
      </w:r>
      <w:r>
        <w:rPr>
          <w:b/>
          <w:color w:val="005496"/>
          <w:sz w:val="24"/>
        </w:rPr>
        <w:t>30</w:t>
      </w:r>
      <w:r>
        <w:rPr>
          <w:b/>
          <w:color w:val="005496"/>
          <w:spacing w:val="-1"/>
          <w:sz w:val="24"/>
        </w:rPr>
        <w:t xml:space="preserve"> </w:t>
      </w:r>
      <w:r>
        <w:rPr>
          <w:b/>
          <w:color w:val="005496"/>
          <w:sz w:val="24"/>
        </w:rPr>
        <w:t>June</w:t>
      </w:r>
      <w:r>
        <w:rPr>
          <w:b/>
          <w:color w:val="005496"/>
          <w:spacing w:val="-1"/>
          <w:sz w:val="24"/>
        </w:rPr>
        <w:t xml:space="preserve"> </w:t>
      </w:r>
      <w:r>
        <w:rPr>
          <w:b/>
          <w:color w:val="005496"/>
          <w:spacing w:val="-4"/>
          <w:sz w:val="24"/>
        </w:rPr>
        <w:t>2026</w:t>
      </w:r>
    </w:p>
    <w:p w14:paraId="56AE70E4" w14:textId="77777777" w:rsidR="00F34A36" w:rsidRDefault="00F34A36">
      <w:pPr>
        <w:pStyle w:val="BodyText"/>
        <w:spacing w:before="167"/>
        <w:ind w:left="0"/>
        <w:rPr>
          <w:b/>
        </w:rPr>
      </w:pPr>
    </w:p>
    <w:p w14:paraId="56AE70E5" w14:textId="77777777" w:rsidR="00F34A36" w:rsidRDefault="00842BCA">
      <w:pPr>
        <w:ind w:left="312"/>
        <w:rPr>
          <w:b/>
          <w:sz w:val="28"/>
        </w:rPr>
      </w:pPr>
      <w:bookmarkStart w:id="110" w:name="Assets"/>
      <w:bookmarkEnd w:id="110"/>
      <w:r>
        <w:rPr>
          <w:b/>
          <w:color w:val="005496"/>
          <w:spacing w:val="-2"/>
          <w:sz w:val="28"/>
        </w:rPr>
        <w:t>Assets</w:t>
      </w:r>
    </w:p>
    <w:p w14:paraId="56AE70E6" w14:textId="77777777" w:rsidR="00F34A36" w:rsidRDefault="00F34A36">
      <w:pPr>
        <w:pStyle w:val="BodyText"/>
        <w:spacing w:before="8"/>
        <w:ind w:left="0"/>
        <w:rPr>
          <w:b/>
          <w:sz w:val="14"/>
        </w:rPr>
      </w:pPr>
    </w:p>
    <w:tbl>
      <w:tblPr>
        <w:tblW w:w="0" w:type="auto"/>
        <w:tblInd w:w="3584" w:type="dxa"/>
        <w:tblLayout w:type="fixed"/>
        <w:tblCellMar>
          <w:left w:w="0" w:type="dxa"/>
          <w:right w:w="0" w:type="dxa"/>
        </w:tblCellMar>
        <w:tblLook w:val="01E0" w:firstRow="1" w:lastRow="1" w:firstColumn="1" w:lastColumn="1" w:noHBand="0" w:noVBand="0"/>
      </w:tblPr>
      <w:tblGrid>
        <w:gridCol w:w="2638"/>
        <w:gridCol w:w="679"/>
        <w:gridCol w:w="1653"/>
        <w:gridCol w:w="1225"/>
      </w:tblGrid>
      <w:tr w:rsidR="00F34A36" w14:paraId="56AE70EB" w14:textId="77777777">
        <w:trPr>
          <w:trHeight w:val="273"/>
        </w:trPr>
        <w:tc>
          <w:tcPr>
            <w:tcW w:w="2638" w:type="dxa"/>
          </w:tcPr>
          <w:p w14:paraId="56AE70E7" w14:textId="77777777" w:rsidR="00F34A36" w:rsidRDefault="00842BCA">
            <w:pPr>
              <w:pStyle w:val="TableParagraph"/>
              <w:spacing w:line="223" w:lineRule="exact"/>
              <w:ind w:right="103"/>
              <w:rPr>
                <w:b/>
                <w:sz w:val="20"/>
              </w:rPr>
            </w:pPr>
            <w:r>
              <w:rPr>
                <w:b/>
                <w:sz w:val="20"/>
              </w:rPr>
              <w:t xml:space="preserve">Current </w:t>
            </w:r>
            <w:r>
              <w:rPr>
                <w:b/>
                <w:spacing w:val="-2"/>
                <w:sz w:val="20"/>
              </w:rPr>
              <w:t>assets</w:t>
            </w:r>
          </w:p>
        </w:tc>
        <w:tc>
          <w:tcPr>
            <w:tcW w:w="679" w:type="dxa"/>
          </w:tcPr>
          <w:p w14:paraId="56AE70E8" w14:textId="77777777" w:rsidR="00F34A36" w:rsidRDefault="00842BCA">
            <w:pPr>
              <w:pStyle w:val="TableParagraph"/>
              <w:spacing w:line="223" w:lineRule="exact"/>
              <w:ind w:right="24"/>
              <w:jc w:val="center"/>
              <w:rPr>
                <w:b/>
                <w:sz w:val="20"/>
              </w:rPr>
            </w:pPr>
            <w:r>
              <w:rPr>
                <w:b/>
                <w:spacing w:val="-4"/>
                <w:sz w:val="20"/>
              </w:rPr>
              <w:t>Note</w:t>
            </w:r>
          </w:p>
        </w:tc>
        <w:tc>
          <w:tcPr>
            <w:tcW w:w="1653" w:type="dxa"/>
          </w:tcPr>
          <w:p w14:paraId="56AE70E9" w14:textId="77777777" w:rsidR="00F34A36" w:rsidRDefault="00842BCA">
            <w:pPr>
              <w:pStyle w:val="TableParagraph"/>
              <w:spacing w:line="223" w:lineRule="exact"/>
              <w:ind w:right="294"/>
              <w:rPr>
                <w:b/>
                <w:sz w:val="20"/>
              </w:rPr>
            </w:pPr>
            <w:r>
              <w:rPr>
                <w:b/>
                <w:sz w:val="20"/>
              </w:rPr>
              <w:t>2026</w:t>
            </w:r>
            <w:r>
              <w:rPr>
                <w:b/>
                <w:spacing w:val="-3"/>
                <w:sz w:val="20"/>
              </w:rPr>
              <w:t xml:space="preserve"> </w:t>
            </w:r>
            <w:r>
              <w:rPr>
                <w:b/>
                <w:spacing w:val="-10"/>
                <w:sz w:val="20"/>
              </w:rPr>
              <w:t>$</w:t>
            </w:r>
          </w:p>
        </w:tc>
        <w:tc>
          <w:tcPr>
            <w:tcW w:w="1225" w:type="dxa"/>
          </w:tcPr>
          <w:p w14:paraId="56AE70EA" w14:textId="77777777" w:rsidR="00F34A36" w:rsidRDefault="00842BCA">
            <w:pPr>
              <w:pStyle w:val="TableParagraph"/>
              <w:spacing w:line="223" w:lineRule="exact"/>
              <w:ind w:right="81"/>
              <w:rPr>
                <w:b/>
                <w:sz w:val="20"/>
              </w:rPr>
            </w:pPr>
            <w:r>
              <w:rPr>
                <w:b/>
                <w:sz w:val="20"/>
              </w:rPr>
              <w:t>2025</w:t>
            </w:r>
            <w:r>
              <w:rPr>
                <w:b/>
                <w:spacing w:val="-3"/>
                <w:sz w:val="20"/>
              </w:rPr>
              <w:t xml:space="preserve"> </w:t>
            </w:r>
            <w:r>
              <w:rPr>
                <w:b/>
                <w:spacing w:val="-10"/>
                <w:sz w:val="20"/>
              </w:rPr>
              <w:t>$</w:t>
            </w:r>
          </w:p>
        </w:tc>
      </w:tr>
      <w:tr w:rsidR="00F34A36" w14:paraId="56AE70F0" w14:textId="77777777">
        <w:trPr>
          <w:trHeight w:val="328"/>
        </w:trPr>
        <w:tc>
          <w:tcPr>
            <w:tcW w:w="2638" w:type="dxa"/>
          </w:tcPr>
          <w:p w14:paraId="56AE70EC" w14:textId="77777777" w:rsidR="00F34A36" w:rsidRDefault="00842BCA">
            <w:pPr>
              <w:pStyle w:val="TableParagraph"/>
              <w:spacing w:before="44"/>
              <w:ind w:right="103"/>
              <w:rPr>
                <w:sz w:val="20"/>
              </w:rPr>
            </w:pPr>
            <w:r>
              <w:rPr>
                <w:sz w:val="20"/>
              </w:rPr>
              <w:t>Cash</w:t>
            </w:r>
            <w:r>
              <w:rPr>
                <w:spacing w:val="-5"/>
                <w:sz w:val="20"/>
              </w:rPr>
              <w:t xml:space="preserve"> </w:t>
            </w:r>
            <w:r>
              <w:rPr>
                <w:sz w:val="20"/>
              </w:rPr>
              <w:t>and</w:t>
            </w:r>
            <w:r>
              <w:rPr>
                <w:spacing w:val="-3"/>
                <w:sz w:val="20"/>
              </w:rPr>
              <w:t xml:space="preserve"> </w:t>
            </w:r>
            <w:r>
              <w:rPr>
                <w:sz w:val="20"/>
              </w:rPr>
              <w:t>cash</w:t>
            </w:r>
            <w:r>
              <w:rPr>
                <w:spacing w:val="-2"/>
                <w:sz w:val="20"/>
              </w:rPr>
              <w:t xml:space="preserve"> equivalents</w:t>
            </w:r>
          </w:p>
        </w:tc>
        <w:tc>
          <w:tcPr>
            <w:tcW w:w="679" w:type="dxa"/>
          </w:tcPr>
          <w:p w14:paraId="56AE70ED" w14:textId="77777777" w:rsidR="00F34A36" w:rsidRDefault="00842BCA">
            <w:pPr>
              <w:pStyle w:val="TableParagraph"/>
              <w:spacing w:before="44"/>
              <w:ind w:right="24"/>
              <w:jc w:val="center"/>
              <w:rPr>
                <w:sz w:val="20"/>
              </w:rPr>
            </w:pPr>
            <w:r>
              <w:rPr>
                <w:spacing w:val="-10"/>
                <w:sz w:val="20"/>
              </w:rPr>
              <w:t>6</w:t>
            </w:r>
          </w:p>
        </w:tc>
        <w:tc>
          <w:tcPr>
            <w:tcW w:w="1653" w:type="dxa"/>
          </w:tcPr>
          <w:p w14:paraId="56AE70EE" w14:textId="77777777" w:rsidR="00F34A36" w:rsidRDefault="00842BCA">
            <w:pPr>
              <w:pStyle w:val="TableParagraph"/>
              <w:spacing w:before="53"/>
              <w:ind w:right="274"/>
              <w:rPr>
                <w:b/>
                <w:sz w:val="20"/>
              </w:rPr>
            </w:pPr>
            <w:r>
              <w:rPr>
                <w:b/>
                <w:spacing w:val="-2"/>
                <w:sz w:val="20"/>
              </w:rPr>
              <w:t>6,365,688</w:t>
            </w:r>
          </w:p>
        </w:tc>
        <w:tc>
          <w:tcPr>
            <w:tcW w:w="1225" w:type="dxa"/>
          </w:tcPr>
          <w:p w14:paraId="56AE70EF" w14:textId="77777777" w:rsidR="00F34A36" w:rsidRDefault="00842BCA">
            <w:pPr>
              <w:pStyle w:val="TableParagraph"/>
              <w:spacing w:before="53"/>
              <w:ind w:right="61"/>
              <w:rPr>
                <w:sz w:val="20"/>
              </w:rPr>
            </w:pPr>
            <w:r>
              <w:rPr>
                <w:spacing w:val="-2"/>
                <w:sz w:val="20"/>
              </w:rPr>
              <w:t>5,216,732</w:t>
            </w:r>
          </w:p>
        </w:tc>
      </w:tr>
      <w:tr w:rsidR="00F34A36" w14:paraId="56AE70F5" w14:textId="77777777">
        <w:trPr>
          <w:trHeight w:val="329"/>
        </w:trPr>
        <w:tc>
          <w:tcPr>
            <w:tcW w:w="2638" w:type="dxa"/>
          </w:tcPr>
          <w:p w14:paraId="56AE70F1" w14:textId="77777777" w:rsidR="00F34A36" w:rsidRDefault="00842BCA">
            <w:pPr>
              <w:pStyle w:val="TableParagraph"/>
              <w:spacing w:before="39"/>
              <w:ind w:right="103"/>
              <w:rPr>
                <w:sz w:val="20"/>
              </w:rPr>
            </w:pPr>
            <w:r>
              <w:rPr>
                <w:sz w:val="20"/>
              </w:rPr>
              <w:t>Trade</w:t>
            </w:r>
            <w:r>
              <w:rPr>
                <w:spacing w:val="-5"/>
                <w:sz w:val="20"/>
              </w:rPr>
              <w:t xml:space="preserve"> </w:t>
            </w:r>
            <w:r>
              <w:rPr>
                <w:sz w:val="20"/>
              </w:rPr>
              <w:t>and</w:t>
            </w:r>
            <w:r>
              <w:rPr>
                <w:spacing w:val="-4"/>
                <w:sz w:val="20"/>
              </w:rPr>
              <w:t xml:space="preserve"> </w:t>
            </w:r>
            <w:r>
              <w:rPr>
                <w:sz w:val="20"/>
              </w:rPr>
              <w:t>other</w:t>
            </w:r>
            <w:r>
              <w:rPr>
                <w:spacing w:val="-4"/>
                <w:sz w:val="20"/>
              </w:rPr>
              <w:t xml:space="preserve"> </w:t>
            </w:r>
            <w:r>
              <w:rPr>
                <w:spacing w:val="-2"/>
                <w:sz w:val="20"/>
              </w:rPr>
              <w:t>receivables</w:t>
            </w:r>
          </w:p>
        </w:tc>
        <w:tc>
          <w:tcPr>
            <w:tcW w:w="679" w:type="dxa"/>
          </w:tcPr>
          <w:p w14:paraId="56AE70F2" w14:textId="77777777" w:rsidR="00F34A36" w:rsidRDefault="00842BCA">
            <w:pPr>
              <w:pStyle w:val="TableParagraph"/>
              <w:spacing w:before="58"/>
              <w:ind w:right="24"/>
              <w:jc w:val="center"/>
              <w:rPr>
                <w:sz w:val="20"/>
              </w:rPr>
            </w:pPr>
            <w:r>
              <w:rPr>
                <w:spacing w:val="-10"/>
                <w:sz w:val="20"/>
              </w:rPr>
              <w:t>7</w:t>
            </w:r>
          </w:p>
        </w:tc>
        <w:tc>
          <w:tcPr>
            <w:tcW w:w="1653" w:type="dxa"/>
          </w:tcPr>
          <w:p w14:paraId="56AE70F3" w14:textId="77777777" w:rsidR="00F34A36" w:rsidRDefault="00842BCA">
            <w:pPr>
              <w:pStyle w:val="TableParagraph"/>
              <w:spacing w:before="48"/>
              <w:ind w:right="274"/>
              <w:rPr>
                <w:b/>
                <w:sz w:val="20"/>
              </w:rPr>
            </w:pPr>
            <w:r>
              <w:rPr>
                <w:b/>
                <w:spacing w:val="-2"/>
                <w:sz w:val="20"/>
              </w:rPr>
              <w:t>182,069</w:t>
            </w:r>
          </w:p>
        </w:tc>
        <w:tc>
          <w:tcPr>
            <w:tcW w:w="1225" w:type="dxa"/>
          </w:tcPr>
          <w:p w14:paraId="56AE70F4" w14:textId="77777777" w:rsidR="00F34A36" w:rsidRDefault="00842BCA">
            <w:pPr>
              <w:pStyle w:val="TableParagraph"/>
              <w:spacing w:before="48"/>
              <w:ind w:right="61"/>
              <w:rPr>
                <w:sz w:val="20"/>
              </w:rPr>
            </w:pPr>
            <w:r>
              <w:rPr>
                <w:spacing w:val="-2"/>
                <w:sz w:val="20"/>
              </w:rPr>
              <w:t>136,213</w:t>
            </w:r>
          </w:p>
        </w:tc>
      </w:tr>
      <w:tr w:rsidR="00F34A36" w14:paraId="56AE70FA" w14:textId="77777777">
        <w:trPr>
          <w:trHeight w:val="310"/>
        </w:trPr>
        <w:tc>
          <w:tcPr>
            <w:tcW w:w="2638" w:type="dxa"/>
          </w:tcPr>
          <w:p w14:paraId="56AE70F6" w14:textId="77777777" w:rsidR="00F34A36" w:rsidRDefault="00842BCA">
            <w:pPr>
              <w:pStyle w:val="TableParagraph"/>
              <w:spacing w:before="34"/>
              <w:ind w:right="103"/>
              <w:rPr>
                <w:sz w:val="20"/>
              </w:rPr>
            </w:pPr>
            <w:r>
              <w:rPr>
                <w:sz w:val="20"/>
              </w:rPr>
              <w:t>Prepayments</w:t>
            </w:r>
            <w:r>
              <w:rPr>
                <w:spacing w:val="-1"/>
                <w:sz w:val="20"/>
              </w:rPr>
              <w:t xml:space="preserve"> </w:t>
            </w:r>
            <w:r>
              <w:rPr>
                <w:sz w:val="20"/>
              </w:rPr>
              <w:t>and</w:t>
            </w:r>
            <w:r>
              <w:rPr>
                <w:spacing w:val="-1"/>
                <w:sz w:val="20"/>
              </w:rPr>
              <w:t xml:space="preserve"> </w:t>
            </w:r>
            <w:r>
              <w:rPr>
                <w:spacing w:val="-2"/>
                <w:sz w:val="20"/>
              </w:rPr>
              <w:t>other</w:t>
            </w:r>
          </w:p>
        </w:tc>
        <w:tc>
          <w:tcPr>
            <w:tcW w:w="679" w:type="dxa"/>
          </w:tcPr>
          <w:p w14:paraId="56AE70F7" w14:textId="77777777" w:rsidR="00F34A36" w:rsidRDefault="00F34A36">
            <w:pPr>
              <w:pStyle w:val="TableParagraph"/>
              <w:jc w:val="left"/>
              <w:rPr>
                <w:rFonts w:ascii="Times New Roman"/>
                <w:sz w:val="20"/>
              </w:rPr>
            </w:pPr>
          </w:p>
        </w:tc>
        <w:tc>
          <w:tcPr>
            <w:tcW w:w="1653" w:type="dxa"/>
            <w:tcBorders>
              <w:bottom w:val="single" w:sz="8" w:space="0" w:color="000000"/>
            </w:tcBorders>
          </w:tcPr>
          <w:p w14:paraId="56AE70F8" w14:textId="77777777" w:rsidR="00F34A36" w:rsidRDefault="00842BCA">
            <w:pPr>
              <w:pStyle w:val="TableParagraph"/>
              <w:spacing w:before="39"/>
              <w:ind w:right="274"/>
              <w:rPr>
                <w:b/>
                <w:sz w:val="20"/>
              </w:rPr>
            </w:pPr>
            <w:r>
              <w:rPr>
                <w:b/>
                <w:spacing w:val="-2"/>
                <w:sz w:val="20"/>
              </w:rPr>
              <w:t>240,600</w:t>
            </w:r>
          </w:p>
        </w:tc>
        <w:tc>
          <w:tcPr>
            <w:tcW w:w="1225" w:type="dxa"/>
            <w:tcBorders>
              <w:bottom w:val="single" w:sz="8" w:space="0" w:color="000000"/>
            </w:tcBorders>
          </w:tcPr>
          <w:p w14:paraId="56AE70F9" w14:textId="77777777" w:rsidR="00F34A36" w:rsidRDefault="00842BCA">
            <w:pPr>
              <w:pStyle w:val="TableParagraph"/>
              <w:spacing w:before="39"/>
              <w:ind w:right="61"/>
              <w:rPr>
                <w:sz w:val="20"/>
              </w:rPr>
            </w:pPr>
            <w:r>
              <w:rPr>
                <w:spacing w:val="-2"/>
                <w:sz w:val="20"/>
              </w:rPr>
              <w:t>217,161</w:t>
            </w:r>
          </w:p>
        </w:tc>
      </w:tr>
      <w:tr w:rsidR="00F34A36" w14:paraId="56AE70FF" w14:textId="77777777">
        <w:trPr>
          <w:trHeight w:val="304"/>
        </w:trPr>
        <w:tc>
          <w:tcPr>
            <w:tcW w:w="2638" w:type="dxa"/>
          </w:tcPr>
          <w:p w14:paraId="56AE70FB" w14:textId="77777777" w:rsidR="00F34A36" w:rsidRDefault="00842BCA">
            <w:pPr>
              <w:pStyle w:val="TableParagraph"/>
              <w:spacing w:before="28"/>
              <w:ind w:right="102"/>
              <w:rPr>
                <w:b/>
                <w:sz w:val="20"/>
              </w:rPr>
            </w:pPr>
            <w:r>
              <w:rPr>
                <w:b/>
                <w:sz w:val="20"/>
              </w:rPr>
              <w:t>Total</w:t>
            </w:r>
            <w:r>
              <w:rPr>
                <w:b/>
                <w:spacing w:val="-8"/>
                <w:sz w:val="20"/>
              </w:rPr>
              <w:t xml:space="preserve"> </w:t>
            </w:r>
            <w:r>
              <w:rPr>
                <w:b/>
                <w:sz w:val="20"/>
              </w:rPr>
              <w:t>current</w:t>
            </w:r>
            <w:r>
              <w:rPr>
                <w:b/>
                <w:spacing w:val="-7"/>
                <w:sz w:val="20"/>
              </w:rPr>
              <w:t xml:space="preserve"> </w:t>
            </w:r>
            <w:r>
              <w:rPr>
                <w:b/>
                <w:spacing w:val="-2"/>
                <w:sz w:val="20"/>
              </w:rPr>
              <w:t>assets</w:t>
            </w:r>
          </w:p>
        </w:tc>
        <w:tc>
          <w:tcPr>
            <w:tcW w:w="679" w:type="dxa"/>
          </w:tcPr>
          <w:p w14:paraId="56AE70FC" w14:textId="77777777" w:rsidR="00F34A36" w:rsidRDefault="00F34A36">
            <w:pPr>
              <w:pStyle w:val="TableParagraph"/>
              <w:jc w:val="left"/>
              <w:rPr>
                <w:rFonts w:ascii="Times New Roman"/>
                <w:sz w:val="20"/>
              </w:rPr>
            </w:pPr>
          </w:p>
        </w:tc>
        <w:tc>
          <w:tcPr>
            <w:tcW w:w="1653" w:type="dxa"/>
            <w:tcBorders>
              <w:top w:val="single" w:sz="8" w:space="0" w:color="000000"/>
              <w:bottom w:val="single" w:sz="8" w:space="0" w:color="000000"/>
            </w:tcBorders>
          </w:tcPr>
          <w:p w14:paraId="56AE70FD" w14:textId="77777777" w:rsidR="00F34A36" w:rsidRDefault="00842BCA">
            <w:pPr>
              <w:pStyle w:val="TableParagraph"/>
              <w:spacing w:before="37"/>
              <w:ind w:right="274"/>
              <w:rPr>
                <w:b/>
                <w:sz w:val="20"/>
              </w:rPr>
            </w:pPr>
            <w:r>
              <w:rPr>
                <w:b/>
                <w:spacing w:val="-2"/>
                <w:sz w:val="20"/>
              </w:rPr>
              <w:t>6,788,357</w:t>
            </w:r>
          </w:p>
        </w:tc>
        <w:tc>
          <w:tcPr>
            <w:tcW w:w="1225" w:type="dxa"/>
            <w:tcBorders>
              <w:top w:val="single" w:sz="8" w:space="0" w:color="000000"/>
              <w:bottom w:val="single" w:sz="8" w:space="0" w:color="000000"/>
            </w:tcBorders>
          </w:tcPr>
          <w:p w14:paraId="56AE70FE" w14:textId="77777777" w:rsidR="00F34A36" w:rsidRDefault="00842BCA">
            <w:pPr>
              <w:pStyle w:val="TableParagraph"/>
              <w:spacing w:before="37"/>
              <w:ind w:right="61"/>
              <w:rPr>
                <w:sz w:val="20"/>
              </w:rPr>
            </w:pPr>
            <w:r>
              <w:rPr>
                <w:spacing w:val="-2"/>
                <w:sz w:val="20"/>
              </w:rPr>
              <w:t>5,570,106</w:t>
            </w:r>
          </w:p>
        </w:tc>
      </w:tr>
    </w:tbl>
    <w:p w14:paraId="56AE7100" w14:textId="77777777" w:rsidR="00F34A36" w:rsidRDefault="00F34A36">
      <w:pPr>
        <w:pStyle w:val="BodyText"/>
        <w:spacing w:before="132"/>
        <w:ind w:left="0"/>
        <w:rPr>
          <w:b/>
          <w:sz w:val="20"/>
        </w:rPr>
      </w:pPr>
    </w:p>
    <w:tbl>
      <w:tblPr>
        <w:tblW w:w="0" w:type="auto"/>
        <w:tblInd w:w="1664" w:type="dxa"/>
        <w:tblLayout w:type="fixed"/>
        <w:tblCellMar>
          <w:left w:w="0" w:type="dxa"/>
          <w:right w:w="0" w:type="dxa"/>
        </w:tblCellMar>
        <w:tblLook w:val="01E0" w:firstRow="1" w:lastRow="1" w:firstColumn="1" w:lastColumn="1" w:noHBand="0" w:noVBand="0"/>
      </w:tblPr>
      <w:tblGrid>
        <w:gridCol w:w="4613"/>
        <w:gridCol w:w="623"/>
        <w:gridCol w:w="1643"/>
        <w:gridCol w:w="1235"/>
      </w:tblGrid>
      <w:tr w:rsidR="00F34A36" w14:paraId="56AE7105" w14:textId="77777777">
        <w:trPr>
          <w:trHeight w:val="273"/>
        </w:trPr>
        <w:tc>
          <w:tcPr>
            <w:tcW w:w="4613" w:type="dxa"/>
          </w:tcPr>
          <w:p w14:paraId="56AE7101" w14:textId="77777777" w:rsidR="00F34A36" w:rsidRDefault="00842BCA">
            <w:pPr>
              <w:pStyle w:val="TableParagraph"/>
              <w:spacing w:line="223" w:lineRule="exact"/>
              <w:ind w:right="159"/>
              <w:rPr>
                <w:b/>
                <w:sz w:val="20"/>
              </w:rPr>
            </w:pPr>
            <w:r>
              <w:rPr>
                <w:b/>
                <w:sz w:val="20"/>
              </w:rPr>
              <w:t xml:space="preserve">Non-current </w:t>
            </w:r>
            <w:r>
              <w:rPr>
                <w:b/>
                <w:spacing w:val="-2"/>
                <w:sz w:val="20"/>
              </w:rPr>
              <w:t>assets</w:t>
            </w:r>
          </w:p>
        </w:tc>
        <w:tc>
          <w:tcPr>
            <w:tcW w:w="623" w:type="dxa"/>
          </w:tcPr>
          <w:p w14:paraId="56AE7102" w14:textId="77777777" w:rsidR="00F34A36" w:rsidRDefault="00F34A36">
            <w:pPr>
              <w:pStyle w:val="TableParagraph"/>
              <w:jc w:val="left"/>
              <w:rPr>
                <w:rFonts w:ascii="Times New Roman"/>
                <w:sz w:val="20"/>
              </w:rPr>
            </w:pPr>
          </w:p>
        </w:tc>
        <w:tc>
          <w:tcPr>
            <w:tcW w:w="1643" w:type="dxa"/>
          </w:tcPr>
          <w:p w14:paraId="56AE7103" w14:textId="77777777" w:rsidR="00F34A36" w:rsidRDefault="00F34A36">
            <w:pPr>
              <w:pStyle w:val="TableParagraph"/>
              <w:jc w:val="left"/>
              <w:rPr>
                <w:rFonts w:ascii="Times New Roman"/>
                <w:sz w:val="20"/>
              </w:rPr>
            </w:pPr>
          </w:p>
        </w:tc>
        <w:tc>
          <w:tcPr>
            <w:tcW w:w="1235" w:type="dxa"/>
          </w:tcPr>
          <w:p w14:paraId="56AE7104" w14:textId="77777777" w:rsidR="00F34A36" w:rsidRDefault="00F34A36">
            <w:pPr>
              <w:pStyle w:val="TableParagraph"/>
              <w:jc w:val="left"/>
              <w:rPr>
                <w:rFonts w:ascii="Times New Roman"/>
                <w:sz w:val="20"/>
              </w:rPr>
            </w:pPr>
          </w:p>
        </w:tc>
      </w:tr>
      <w:tr w:rsidR="00F34A36" w14:paraId="56AE710A" w14:textId="77777777">
        <w:trPr>
          <w:trHeight w:val="333"/>
        </w:trPr>
        <w:tc>
          <w:tcPr>
            <w:tcW w:w="4613" w:type="dxa"/>
          </w:tcPr>
          <w:p w14:paraId="56AE7106" w14:textId="77777777" w:rsidR="00F34A36" w:rsidRDefault="00842BCA">
            <w:pPr>
              <w:pStyle w:val="TableParagraph"/>
              <w:spacing w:before="44"/>
              <w:ind w:right="159"/>
              <w:rPr>
                <w:sz w:val="20"/>
              </w:rPr>
            </w:pPr>
            <w:r>
              <w:rPr>
                <w:sz w:val="20"/>
              </w:rPr>
              <w:t>Trade</w:t>
            </w:r>
            <w:r>
              <w:rPr>
                <w:spacing w:val="-5"/>
                <w:sz w:val="20"/>
              </w:rPr>
              <w:t xml:space="preserve"> </w:t>
            </w:r>
            <w:r>
              <w:rPr>
                <w:sz w:val="20"/>
              </w:rPr>
              <w:t>and</w:t>
            </w:r>
            <w:r>
              <w:rPr>
                <w:spacing w:val="-4"/>
                <w:sz w:val="20"/>
              </w:rPr>
              <w:t xml:space="preserve"> </w:t>
            </w:r>
            <w:r>
              <w:rPr>
                <w:sz w:val="20"/>
              </w:rPr>
              <w:t>other</w:t>
            </w:r>
            <w:r>
              <w:rPr>
                <w:spacing w:val="-4"/>
                <w:sz w:val="20"/>
              </w:rPr>
              <w:t xml:space="preserve"> </w:t>
            </w:r>
            <w:r>
              <w:rPr>
                <w:spacing w:val="-2"/>
                <w:sz w:val="20"/>
              </w:rPr>
              <w:t>receivables</w:t>
            </w:r>
          </w:p>
        </w:tc>
        <w:tc>
          <w:tcPr>
            <w:tcW w:w="623" w:type="dxa"/>
          </w:tcPr>
          <w:p w14:paraId="56AE7107" w14:textId="77777777" w:rsidR="00F34A36" w:rsidRDefault="00842BCA">
            <w:pPr>
              <w:pStyle w:val="TableParagraph"/>
              <w:spacing w:before="44"/>
              <w:ind w:left="14" w:right="93"/>
              <w:jc w:val="center"/>
              <w:rPr>
                <w:sz w:val="20"/>
              </w:rPr>
            </w:pPr>
            <w:r>
              <w:rPr>
                <w:spacing w:val="-10"/>
                <w:sz w:val="20"/>
              </w:rPr>
              <w:t>7</w:t>
            </w:r>
          </w:p>
        </w:tc>
        <w:tc>
          <w:tcPr>
            <w:tcW w:w="1643" w:type="dxa"/>
          </w:tcPr>
          <w:p w14:paraId="56AE7108" w14:textId="77777777" w:rsidR="00F34A36" w:rsidRDefault="00842BCA">
            <w:pPr>
              <w:pStyle w:val="TableParagraph"/>
              <w:spacing w:before="62"/>
              <w:ind w:right="284"/>
              <w:rPr>
                <w:b/>
                <w:sz w:val="20"/>
              </w:rPr>
            </w:pPr>
            <w:r>
              <w:rPr>
                <w:b/>
                <w:spacing w:val="-2"/>
                <w:sz w:val="20"/>
              </w:rPr>
              <w:t>42,324</w:t>
            </w:r>
          </w:p>
        </w:tc>
        <w:tc>
          <w:tcPr>
            <w:tcW w:w="1235" w:type="dxa"/>
          </w:tcPr>
          <w:p w14:paraId="56AE7109" w14:textId="77777777" w:rsidR="00F34A36" w:rsidRDefault="00842BCA">
            <w:pPr>
              <w:pStyle w:val="TableParagraph"/>
              <w:spacing w:before="62"/>
              <w:ind w:right="80"/>
              <w:rPr>
                <w:sz w:val="20"/>
              </w:rPr>
            </w:pPr>
            <w:r>
              <w:rPr>
                <w:spacing w:val="-10"/>
                <w:sz w:val="20"/>
              </w:rPr>
              <w:t>-</w:t>
            </w:r>
          </w:p>
        </w:tc>
      </w:tr>
      <w:tr w:rsidR="00F34A36" w14:paraId="56AE710F" w14:textId="77777777">
        <w:trPr>
          <w:trHeight w:val="319"/>
        </w:trPr>
        <w:tc>
          <w:tcPr>
            <w:tcW w:w="4613" w:type="dxa"/>
          </w:tcPr>
          <w:p w14:paraId="56AE710B" w14:textId="77777777" w:rsidR="00F34A36" w:rsidRDefault="00842BCA">
            <w:pPr>
              <w:pStyle w:val="TableParagraph"/>
              <w:spacing w:before="34"/>
              <w:ind w:right="159"/>
              <w:rPr>
                <w:sz w:val="20"/>
              </w:rPr>
            </w:pPr>
            <w:r>
              <w:rPr>
                <w:sz w:val="20"/>
              </w:rPr>
              <w:t>Financial</w:t>
            </w:r>
            <w:r>
              <w:rPr>
                <w:spacing w:val="-5"/>
                <w:sz w:val="20"/>
              </w:rPr>
              <w:t xml:space="preserve"> </w:t>
            </w:r>
            <w:r>
              <w:rPr>
                <w:sz w:val="20"/>
              </w:rPr>
              <w:t>assets</w:t>
            </w:r>
            <w:r>
              <w:rPr>
                <w:spacing w:val="-2"/>
                <w:sz w:val="20"/>
              </w:rPr>
              <w:t xml:space="preserve"> </w:t>
            </w:r>
            <w:r>
              <w:rPr>
                <w:sz w:val="20"/>
              </w:rPr>
              <w:t>at</w:t>
            </w:r>
            <w:r>
              <w:rPr>
                <w:spacing w:val="-2"/>
                <w:sz w:val="20"/>
              </w:rPr>
              <w:t xml:space="preserve"> </w:t>
            </w:r>
            <w:r>
              <w:rPr>
                <w:sz w:val="20"/>
              </w:rPr>
              <w:t>fair</w:t>
            </w:r>
            <w:r>
              <w:rPr>
                <w:spacing w:val="-2"/>
                <w:sz w:val="20"/>
              </w:rPr>
              <w:t xml:space="preserve"> </w:t>
            </w:r>
            <w:r>
              <w:rPr>
                <w:sz w:val="20"/>
              </w:rPr>
              <w:t>value</w:t>
            </w:r>
            <w:r>
              <w:rPr>
                <w:spacing w:val="-3"/>
                <w:sz w:val="20"/>
              </w:rPr>
              <w:t xml:space="preserve"> </w:t>
            </w:r>
            <w:r>
              <w:rPr>
                <w:sz w:val="20"/>
              </w:rPr>
              <w:t>through</w:t>
            </w:r>
            <w:r>
              <w:rPr>
                <w:spacing w:val="-2"/>
                <w:sz w:val="20"/>
              </w:rPr>
              <w:t xml:space="preserve"> </w:t>
            </w:r>
            <w:r>
              <w:rPr>
                <w:sz w:val="20"/>
              </w:rPr>
              <w:t>profit</w:t>
            </w:r>
            <w:r>
              <w:rPr>
                <w:spacing w:val="-2"/>
                <w:sz w:val="20"/>
              </w:rPr>
              <w:t xml:space="preserve"> </w:t>
            </w:r>
            <w:r>
              <w:rPr>
                <w:sz w:val="20"/>
              </w:rPr>
              <w:t>or</w:t>
            </w:r>
            <w:r>
              <w:rPr>
                <w:spacing w:val="-2"/>
                <w:sz w:val="20"/>
              </w:rPr>
              <w:t xml:space="preserve"> </w:t>
            </w:r>
            <w:r>
              <w:rPr>
                <w:spacing w:val="-4"/>
                <w:sz w:val="20"/>
              </w:rPr>
              <w:t>loss</w:t>
            </w:r>
          </w:p>
        </w:tc>
        <w:tc>
          <w:tcPr>
            <w:tcW w:w="623" w:type="dxa"/>
          </w:tcPr>
          <w:p w14:paraId="56AE710C" w14:textId="77777777" w:rsidR="00F34A36" w:rsidRDefault="00842BCA">
            <w:pPr>
              <w:pStyle w:val="TableParagraph"/>
              <w:spacing w:before="34"/>
              <w:ind w:left="14" w:right="93"/>
              <w:jc w:val="center"/>
              <w:rPr>
                <w:sz w:val="20"/>
              </w:rPr>
            </w:pPr>
            <w:r>
              <w:rPr>
                <w:spacing w:val="-10"/>
                <w:sz w:val="20"/>
              </w:rPr>
              <w:t>8</w:t>
            </w:r>
          </w:p>
        </w:tc>
        <w:tc>
          <w:tcPr>
            <w:tcW w:w="1643" w:type="dxa"/>
          </w:tcPr>
          <w:p w14:paraId="56AE710D" w14:textId="77777777" w:rsidR="00F34A36" w:rsidRDefault="00842BCA">
            <w:pPr>
              <w:pStyle w:val="TableParagraph"/>
              <w:spacing w:before="43"/>
              <w:ind w:right="264"/>
              <w:rPr>
                <w:b/>
                <w:sz w:val="20"/>
              </w:rPr>
            </w:pPr>
            <w:r>
              <w:rPr>
                <w:b/>
                <w:spacing w:val="-2"/>
                <w:sz w:val="20"/>
              </w:rPr>
              <w:t>857,488</w:t>
            </w:r>
          </w:p>
        </w:tc>
        <w:tc>
          <w:tcPr>
            <w:tcW w:w="1235" w:type="dxa"/>
          </w:tcPr>
          <w:p w14:paraId="56AE710E" w14:textId="77777777" w:rsidR="00F34A36" w:rsidRDefault="00842BCA">
            <w:pPr>
              <w:pStyle w:val="TableParagraph"/>
              <w:spacing w:before="43"/>
              <w:ind w:right="81"/>
              <w:rPr>
                <w:sz w:val="20"/>
              </w:rPr>
            </w:pPr>
            <w:r>
              <w:rPr>
                <w:spacing w:val="-2"/>
                <w:sz w:val="20"/>
              </w:rPr>
              <w:t>857,020</w:t>
            </w:r>
          </w:p>
        </w:tc>
      </w:tr>
      <w:tr w:rsidR="00F34A36" w14:paraId="56AE7114" w14:textId="77777777">
        <w:trPr>
          <w:trHeight w:val="323"/>
        </w:trPr>
        <w:tc>
          <w:tcPr>
            <w:tcW w:w="4613" w:type="dxa"/>
          </w:tcPr>
          <w:p w14:paraId="56AE7110" w14:textId="77777777" w:rsidR="00F34A36" w:rsidRDefault="00842BCA">
            <w:pPr>
              <w:pStyle w:val="TableParagraph"/>
              <w:spacing w:before="39"/>
              <w:ind w:right="158"/>
              <w:rPr>
                <w:sz w:val="20"/>
              </w:rPr>
            </w:pPr>
            <w:r>
              <w:rPr>
                <w:sz w:val="20"/>
              </w:rPr>
              <w:t>Property,</w:t>
            </w:r>
            <w:r>
              <w:rPr>
                <w:spacing w:val="-6"/>
                <w:sz w:val="20"/>
              </w:rPr>
              <w:t xml:space="preserve"> </w:t>
            </w:r>
            <w:r>
              <w:rPr>
                <w:sz w:val="20"/>
              </w:rPr>
              <w:t>plant</w:t>
            </w:r>
            <w:r>
              <w:rPr>
                <w:spacing w:val="-6"/>
                <w:sz w:val="20"/>
              </w:rPr>
              <w:t xml:space="preserve"> </w:t>
            </w:r>
            <w:r>
              <w:rPr>
                <w:sz w:val="20"/>
              </w:rPr>
              <w:t>and</w:t>
            </w:r>
            <w:r>
              <w:rPr>
                <w:spacing w:val="-5"/>
                <w:sz w:val="20"/>
              </w:rPr>
              <w:t xml:space="preserve"> </w:t>
            </w:r>
            <w:r>
              <w:rPr>
                <w:spacing w:val="-2"/>
                <w:sz w:val="20"/>
              </w:rPr>
              <w:t>equipment</w:t>
            </w:r>
          </w:p>
        </w:tc>
        <w:tc>
          <w:tcPr>
            <w:tcW w:w="623" w:type="dxa"/>
          </w:tcPr>
          <w:p w14:paraId="56AE7111" w14:textId="77777777" w:rsidR="00F34A36" w:rsidRDefault="00842BCA">
            <w:pPr>
              <w:pStyle w:val="TableParagraph"/>
              <w:spacing w:before="39"/>
              <w:ind w:left="14" w:right="93"/>
              <w:jc w:val="center"/>
              <w:rPr>
                <w:sz w:val="20"/>
              </w:rPr>
            </w:pPr>
            <w:r>
              <w:rPr>
                <w:spacing w:val="-10"/>
                <w:sz w:val="20"/>
              </w:rPr>
              <w:t>9</w:t>
            </w:r>
          </w:p>
        </w:tc>
        <w:tc>
          <w:tcPr>
            <w:tcW w:w="1643" w:type="dxa"/>
          </w:tcPr>
          <w:p w14:paraId="56AE7112" w14:textId="77777777" w:rsidR="00F34A36" w:rsidRDefault="00842BCA">
            <w:pPr>
              <w:pStyle w:val="TableParagraph"/>
              <w:spacing w:before="48"/>
              <w:ind w:right="263"/>
              <w:rPr>
                <w:b/>
                <w:sz w:val="20"/>
              </w:rPr>
            </w:pPr>
            <w:r>
              <w:rPr>
                <w:b/>
                <w:spacing w:val="-2"/>
                <w:sz w:val="20"/>
              </w:rPr>
              <w:t>583,753</w:t>
            </w:r>
          </w:p>
        </w:tc>
        <w:tc>
          <w:tcPr>
            <w:tcW w:w="1235" w:type="dxa"/>
          </w:tcPr>
          <w:p w14:paraId="56AE7113" w14:textId="77777777" w:rsidR="00F34A36" w:rsidRDefault="00842BCA">
            <w:pPr>
              <w:pStyle w:val="TableParagraph"/>
              <w:spacing w:before="48"/>
              <w:ind w:right="80"/>
              <w:rPr>
                <w:sz w:val="20"/>
              </w:rPr>
            </w:pPr>
            <w:r>
              <w:rPr>
                <w:spacing w:val="-2"/>
                <w:sz w:val="20"/>
              </w:rPr>
              <w:t>783,287</w:t>
            </w:r>
          </w:p>
        </w:tc>
      </w:tr>
      <w:tr w:rsidR="00F34A36" w14:paraId="56AE7119" w14:textId="77777777">
        <w:trPr>
          <w:trHeight w:val="315"/>
        </w:trPr>
        <w:tc>
          <w:tcPr>
            <w:tcW w:w="4613" w:type="dxa"/>
          </w:tcPr>
          <w:p w14:paraId="56AE7115" w14:textId="77777777" w:rsidR="00F34A36" w:rsidRDefault="00842BCA">
            <w:pPr>
              <w:pStyle w:val="TableParagraph"/>
              <w:spacing w:before="39"/>
              <w:ind w:right="158"/>
              <w:rPr>
                <w:sz w:val="20"/>
              </w:rPr>
            </w:pPr>
            <w:r>
              <w:rPr>
                <w:sz w:val="20"/>
              </w:rPr>
              <w:t>Right-of-use</w:t>
            </w:r>
            <w:r>
              <w:rPr>
                <w:spacing w:val="-11"/>
                <w:sz w:val="20"/>
              </w:rPr>
              <w:t xml:space="preserve"> </w:t>
            </w:r>
            <w:r>
              <w:rPr>
                <w:spacing w:val="-2"/>
                <w:sz w:val="20"/>
              </w:rPr>
              <w:t>assets</w:t>
            </w:r>
          </w:p>
        </w:tc>
        <w:tc>
          <w:tcPr>
            <w:tcW w:w="623" w:type="dxa"/>
          </w:tcPr>
          <w:p w14:paraId="56AE7116" w14:textId="77777777" w:rsidR="00F34A36" w:rsidRDefault="00842BCA">
            <w:pPr>
              <w:pStyle w:val="TableParagraph"/>
              <w:spacing w:before="39"/>
              <w:ind w:left="14" w:right="93"/>
              <w:jc w:val="center"/>
              <w:rPr>
                <w:sz w:val="20"/>
              </w:rPr>
            </w:pPr>
            <w:r>
              <w:rPr>
                <w:spacing w:val="-5"/>
                <w:sz w:val="20"/>
              </w:rPr>
              <w:t>10</w:t>
            </w:r>
          </w:p>
        </w:tc>
        <w:tc>
          <w:tcPr>
            <w:tcW w:w="1643" w:type="dxa"/>
            <w:tcBorders>
              <w:bottom w:val="single" w:sz="8" w:space="0" w:color="000000"/>
            </w:tcBorders>
          </w:tcPr>
          <w:p w14:paraId="56AE7117" w14:textId="77777777" w:rsidR="00F34A36" w:rsidRDefault="00842BCA">
            <w:pPr>
              <w:pStyle w:val="TableParagraph"/>
              <w:spacing w:before="43"/>
              <w:ind w:right="263"/>
              <w:rPr>
                <w:b/>
                <w:sz w:val="20"/>
              </w:rPr>
            </w:pPr>
            <w:r>
              <w:rPr>
                <w:b/>
                <w:spacing w:val="-2"/>
                <w:sz w:val="20"/>
              </w:rPr>
              <w:t>592,149</w:t>
            </w:r>
          </w:p>
        </w:tc>
        <w:tc>
          <w:tcPr>
            <w:tcW w:w="1235" w:type="dxa"/>
            <w:tcBorders>
              <w:bottom w:val="single" w:sz="8" w:space="0" w:color="000000"/>
            </w:tcBorders>
          </w:tcPr>
          <w:p w14:paraId="56AE7118" w14:textId="77777777" w:rsidR="00F34A36" w:rsidRDefault="00842BCA">
            <w:pPr>
              <w:pStyle w:val="TableParagraph"/>
              <w:spacing w:before="48"/>
              <w:ind w:right="80"/>
              <w:rPr>
                <w:sz w:val="20"/>
              </w:rPr>
            </w:pPr>
            <w:r>
              <w:rPr>
                <w:spacing w:val="-2"/>
                <w:sz w:val="20"/>
              </w:rPr>
              <w:t>784,198</w:t>
            </w:r>
          </w:p>
        </w:tc>
      </w:tr>
      <w:tr w:rsidR="00F34A36" w14:paraId="56AE711E" w14:textId="77777777">
        <w:trPr>
          <w:trHeight w:val="304"/>
        </w:trPr>
        <w:tc>
          <w:tcPr>
            <w:tcW w:w="4613" w:type="dxa"/>
          </w:tcPr>
          <w:p w14:paraId="56AE711A" w14:textId="77777777" w:rsidR="00F34A36" w:rsidRDefault="00842BCA">
            <w:pPr>
              <w:pStyle w:val="TableParagraph"/>
              <w:spacing w:before="27"/>
              <w:ind w:right="158"/>
              <w:rPr>
                <w:b/>
                <w:sz w:val="20"/>
              </w:rPr>
            </w:pPr>
            <w:r>
              <w:rPr>
                <w:b/>
                <w:sz w:val="20"/>
              </w:rPr>
              <w:t>Total</w:t>
            </w:r>
            <w:r>
              <w:rPr>
                <w:b/>
                <w:spacing w:val="-8"/>
                <w:sz w:val="20"/>
              </w:rPr>
              <w:t xml:space="preserve"> </w:t>
            </w:r>
            <w:r>
              <w:rPr>
                <w:b/>
                <w:sz w:val="20"/>
              </w:rPr>
              <w:t>non-current</w:t>
            </w:r>
            <w:r>
              <w:rPr>
                <w:b/>
                <w:spacing w:val="-7"/>
                <w:sz w:val="20"/>
              </w:rPr>
              <w:t xml:space="preserve"> </w:t>
            </w:r>
            <w:r>
              <w:rPr>
                <w:b/>
                <w:spacing w:val="-2"/>
                <w:sz w:val="20"/>
              </w:rPr>
              <w:t>assets</w:t>
            </w:r>
          </w:p>
        </w:tc>
        <w:tc>
          <w:tcPr>
            <w:tcW w:w="623" w:type="dxa"/>
          </w:tcPr>
          <w:p w14:paraId="56AE711B" w14:textId="77777777" w:rsidR="00F34A36" w:rsidRDefault="00F34A36">
            <w:pPr>
              <w:pStyle w:val="TableParagraph"/>
              <w:jc w:val="left"/>
              <w:rPr>
                <w:rFonts w:ascii="Times New Roman"/>
                <w:sz w:val="20"/>
              </w:rPr>
            </w:pPr>
          </w:p>
        </w:tc>
        <w:tc>
          <w:tcPr>
            <w:tcW w:w="1643" w:type="dxa"/>
            <w:tcBorders>
              <w:top w:val="single" w:sz="8" w:space="0" w:color="000000"/>
              <w:bottom w:val="single" w:sz="8" w:space="0" w:color="000000"/>
            </w:tcBorders>
          </w:tcPr>
          <w:p w14:paraId="56AE711C" w14:textId="77777777" w:rsidR="00F34A36" w:rsidRDefault="00842BCA">
            <w:pPr>
              <w:pStyle w:val="TableParagraph"/>
              <w:spacing w:before="46"/>
              <w:ind w:right="283"/>
              <w:rPr>
                <w:b/>
                <w:sz w:val="20"/>
              </w:rPr>
            </w:pPr>
            <w:r>
              <w:rPr>
                <w:b/>
                <w:spacing w:val="-2"/>
                <w:sz w:val="20"/>
              </w:rPr>
              <w:t>2,075,714</w:t>
            </w:r>
          </w:p>
        </w:tc>
        <w:tc>
          <w:tcPr>
            <w:tcW w:w="1235" w:type="dxa"/>
            <w:tcBorders>
              <w:top w:val="single" w:sz="8" w:space="0" w:color="000000"/>
              <w:bottom w:val="single" w:sz="8" w:space="0" w:color="000000"/>
            </w:tcBorders>
          </w:tcPr>
          <w:p w14:paraId="56AE711D" w14:textId="77777777" w:rsidR="00F34A36" w:rsidRDefault="00842BCA">
            <w:pPr>
              <w:pStyle w:val="TableParagraph"/>
              <w:spacing w:before="37"/>
              <w:ind w:right="80"/>
              <w:rPr>
                <w:sz w:val="20"/>
              </w:rPr>
            </w:pPr>
            <w:r>
              <w:rPr>
                <w:spacing w:val="-2"/>
                <w:sz w:val="20"/>
              </w:rPr>
              <w:t>2,424,505</w:t>
            </w:r>
          </w:p>
        </w:tc>
      </w:tr>
      <w:tr w:rsidR="00F34A36" w14:paraId="56AE7123" w14:textId="77777777">
        <w:trPr>
          <w:trHeight w:val="372"/>
        </w:trPr>
        <w:tc>
          <w:tcPr>
            <w:tcW w:w="4613" w:type="dxa"/>
          </w:tcPr>
          <w:p w14:paraId="56AE711F" w14:textId="77777777" w:rsidR="00F34A36" w:rsidRDefault="00842BCA">
            <w:pPr>
              <w:pStyle w:val="TableParagraph"/>
              <w:spacing w:before="112"/>
              <w:ind w:right="158"/>
              <w:rPr>
                <w:b/>
                <w:sz w:val="20"/>
              </w:rPr>
            </w:pPr>
            <w:r>
              <w:rPr>
                <w:b/>
                <w:spacing w:val="-2"/>
                <w:sz w:val="20"/>
              </w:rPr>
              <w:t>Total</w:t>
            </w:r>
            <w:r>
              <w:rPr>
                <w:b/>
                <w:spacing w:val="-5"/>
                <w:sz w:val="20"/>
              </w:rPr>
              <w:t xml:space="preserve"> </w:t>
            </w:r>
            <w:r>
              <w:rPr>
                <w:b/>
                <w:spacing w:val="-2"/>
                <w:sz w:val="20"/>
              </w:rPr>
              <w:t>assets</w:t>
            </w:r>
          </w:p>
        </w:tc>
        <w:tc>
          <w:tcPr>
            <w:tcW w:w="623" w:type="dxa"/>
          </w:tcPr>
          <w:p w14:paraId="56AE7120" w14:textId="77777777" w:rsidR="00F34A36" w:rsidRDefault="00F34A36">
            <w:pPr>
              <w:pStyle w:val="TableParagraph"/>
              <w:jc w:val="left"/>
              <w:rPr>
                <w:rFonts w:ascii="Times New Roman"/>
                <w:sz w:val="20"/>
              </w:rPr>
            </w:pPr>
          </w:p>
        </w:tc>
        <w:tc>
          <w:tcPr>
            <w:tcW w:w="1643" w:type="dxa"/>
            <w:tcBorders>
              <w:top w:val="single" w:sz="8" w:space="0" w:color="000000"/>
              <w:bottom w:val="double" w:sz="2" w:space="0" w:color="000000"/>
            </w:tcBorders>
          </w:tcPr>
          <w:p w14:paraId="56AE7121" w14:textId="77777777" w:rsidR="00F34A36" w:rsidRDefault="00842BCA">
            <w:pPr>
              <w:pStyle w:val="TableParagraph"/>
              <w:spacing w:before="112"/>
              <w:ind w:right="283"/>
              <w:rPr>
                <w:b/>
                <w:sz w:val="20"/>
              </w:rPr>
            </w:pPr>
            <w:r>
              <w:rPr>
                <w:b/>
                <w:spacing w:val="-2"/>
                <w:sz w:val="20"/>
              </w:rPr>
              <w:t>8,864,071</w:t>
            </w:r>
          </w:p>
        </w:tc>
        <w:tc>
          <w:tcPr>
            <w:tcW w:w="1235" w:type="dxa"/>
            <w:tcBorders>
              <w:top w:val="single" w:sz="8" w:space="0" w:color="000000"/>
              <w:bottom w:val="double" w:sz="2" w:space="0" w:color="000000"/>
            </w:tcBorders>
          </w:tcPr>
          <w:p w14:paraId="56AE7122" w14:textId="77777777" w:rsidR="00F34A36" w:rsidRDefault="00842BCA">
            <w:pPr>
              <w:pStyle w:val="TableParagraph"/>
              <w:spacing w:before="69"/>
              <w:ind w:right="80"/>
              <w:rPr>
                <w:sz w:val="20"/>
              </w:rPr>
            </w:pPr>
            <w:r>
              <w:rPr>
                <w:spacing w:val="-2"/>
                <w:sz w:val="20"/>
              </w:rPr>
              <w:t>7,994,611</w:t>
            </w:r>
          </w:p>
        </w:tc>
      </w:tr>
    </w:tbl>
    <w:p w14:paraId="56AE7124" w14:textId="77777777" w:rsidR="00F34A36" w:rsidRDefault="00842BCA">
      <w:pPr>
        <w:spacing w:before="306"/>
        <w:ind w:left="312"/>
        <w:rPr>
          <w:b/>
          <w:sz w:val="28"/>
        </w:rPr>
      </w:pPr>
      <w:bookmarkStart w:id="111" w:name="Liabilities"/>
      <w:bookmarkEnd w:id="111"/>
      <w:r>
        <w:rPr>
          <w:b/>
          <w:color w:val="005496"/>
          <w:spacing w:val="-2"/>
          <w:sz w:val="28"/>
        </w:rPr>
        <w:t>Liabilities</w:t>
      </w:r>
    </w:p>
    <w:p w14:paraId="56AE7125" w14:textId="77777777" w:rsidR="00F34A36" w:rsidRDefault="00F34A36">
      <w:pPr>
        <w:pStyle w:val="BodyText"/>
        <w:spacing w:before="6" w:after="1"/>
        <w:ind w:left="0"/>
        <w:rPr>
          <w:b/>
          <w:sz w:val="19"/>
        </w:rPr>
      </w:pPr>
    </w:p>
    <w:tbl>
      <w:tblPr>
        <w:tblW w:w="0" w:type="auto"/>
        <w:tblInd w:w="3632" w:type="dxa"/>
        <w:tblLayout w:type="fixed"/>
        <w:tblCellMar>
          <w:left w:w="0" w:type="dxa"/>
          <w:right w:w="0" w:type="dxa"/>
        </w:tblCellMar>
        <w:tblLook w:val="01E0" w:firstRow="1" w:lastRow="1" w:firstColumn="1" w:lastColumn="1" w:noHBand="0" w:noVBand="0"/>
      </w:tblPr>
      <w:tblGrid>
        <w:gridCol w:w="2645"/>
        <w:gridCol w:w="623"/>
        <w:gridCol w:w="1642"/>
        <w:gridCol w:w="1234"/>
      </w:tblGrid>
      <w:tr w:rsidR="00F34A36" w14:paraId="56AE712A" w14:textId="77777777">
        <w:trPr>
          <w:trHeight w:val="273"/>
        </w:trPr>
        <w:tc>
          <w:tcPr>
            <w:tcW w:w="2645" w:type="dxa"/>
          </w:tcPr>
          <w:p w14:paraId="56AE7126" w14:textId="77777777" w:rsidR="00F34A36" w:rsidRDefault="00842BCA">
            <w:pPr>
              <w:pStyle w:val="TableParagraph"/>
              <w:spacing w:line="223" w:lineRule="exact"/>
              <w:ind w:right="158"/>
              <w:rPr>
                <w:b/>
                <w:sz w:val="20"/>
              </w:rPr>
            </w:pPr>
            <w:r>
              <w:rPr>
                <w:b/>
                <w:sz w:val="20"/>
              </w:rPr>
              <w:t xml:space="preserve">Current </w:t>
            </w:r>
            <w:r>
              <w:rPr>
                <w:b/>
                <w:spacing w:val="-2"/>
                <w:sz w:val="20"/>
              </w:rPr>
              <w:t>liabilities</w:t>
            </w:r>
          </w:p>
        </w:tc>
        <w:tc>
          <w:tcPr>
            <w:tcW w:w="623" w:type="dxa"/>
          </w:tcPr>
          <w:p w14:paraId="56AE7127" w14:textId="77777777" w:rsidR="00F34A36" w:rsidRDefault="00F34A36">
            <w:pPr>
              <w:pStyle w:val="TableParagraph"/>
              <w:jc w:val="left"/>
              <w:rPr>
                <w:rFonts w:ascii="Times New Roman"/>
                <w:sz w:val="20"/>
              </w:rPr>
            </w:pPr>
          </w:p>
        </w:tc>
        <w:tc>
          <w:tcPr>
            <w:tcW w:w="1642" w:type="dxa"/>
          </w:tcPr>
          <w:p w14:paraId="56AE7128" w14:textId="77777777" w:rsidR="00F34A36" w:rsidRDefault="00F34A36">
            <w:pPr>
              <w:pStyle w:val="TableParagraph"/>
              <w:jc w:val="left"/>
              <w:rPr>
                <w:rFonts w:ascii="Times New Roman"/>
                <w:sz w:val="20"/>
              </w:rPr>
            </w:pPr>
          </w:p>
        </w:tc>
        <w:tc>
          <w:tcPr>
            <w:tcW w:w="1234" w:type="dxa"/>
          </w:tcPr>
          <w:p w14:paraId="56AE7129" w14:textId="77777777" w:rsidR="00F34A36" w:rsidRDefault="00F34A36">
            <w:pPr>
              <w:pStyle w:val="TableParagraph"/>
              <w:jc w:val="left"/>
              <w:rPr>
                <w:rFonts w:ascii="Times New Roman"/>
                <w:sz w:val="20"/>
              </w:rPr>
            </w:pPr>
          </w:p>
        </w:tc>
      </w:tr>
      <w:tr w:rsidR="00F34A36" w14:paraId="56AE712F" w14:textId="77777777">
        <w:trPr>
          <w:trHeight w:val="333"/>
        </w:trPr>
        <w:tc>
          <w:tcPr>
            <w:tcW w:w="2645" w:type="dxa"/>
          </w:tcPr>
          <w:p w14:paraId="56AE712B" w14:textId="77777777" w:rsidR="00F34A36" w:rsidRDefault="00842BCA">
            <w:pPr>
              <w:pStyle w:val="TableParagraph"/>
              <w:spacing w:before="44"/>
              <w:ind w:right="158"/>
              <w:rPr>
                <w:sz w:val="20"/>
              </w:rPr>
            </w:pPr>
            <w:r>
              <w:rPr>
                <w:sz w:val="20"/>
              </w:rPr>
              <w:t>Trade</w:t>
            </w:r>
            <w:r>
              <w:rPr>
                <w:spacing w:val="-5"/>
                <w:sz w:val="20"/>
              </w:rPr>
              <w:t xml:space="preserve"> </w:t>
            </w:r>
            <w:r>
              <w:rPr>
                <w:sz w:val="20"/>
              </w:rPr>
              <w:t>and</w:t>
            </w:r>
            <w:r>
              <w:rPr>
                <w:spacing w:val="-4"/>
                <w:sz w:val="20"/>
              </w:rPr>
              <w:t xml:space="preserve"> </w:t>
            </w:r>
            <w:r>
              <w:rPr>
                <w:sz w:val="20"/>
              </w:rPr>
              <w:t>other</w:t>
            </w:r>
            <w:r>
              <w:rPr>
                <w:spacing w:val="-4"/>
                <w:sz w:val="20"/>
              </w:rPr>
              <w:t xml:space="preserve"> </w:t>
            </w:r>
            <w:r>
              <w:rPr>
                <w:spacing w:val="-2"/>
                <w:sz w:val="20"/>
              </w:rPr>
              <w:t>payables</w:t>
            </w:r>
          </w:p>
        </w:tc>
        <w:tc>
          <w:tcPr>
            <w:tcW w:w="623" w:type="dxa"/>
          </w:tcPr>
          <w:p w14:paraId="56AE712C" w14:textId="77777777" w:rsidR="00F34A36" w:rsidRDefault="00842BCA">
            <w:pPr>
              <w:pStyle w:val="TableParagraph"/>
              <w:spacing w:before="44"/>
              <w:ind w:right="93"/>
              <w:jc w:val="center"/>
              <w:rPr>
                <w:sz w:val="20"/>
              </w:rPr>
            </w:pPr>
            <w:r>
              <w:rPr>
                <w:spacing w:val="-5"/>
                <w:sz w:val="20"/>
              </w:rPr>
              <w:t>11</w:t>
            </w:r>
          </w:p>
        </w:tc>
        <w:tc>
          <w:tcPr>
            <w:tcW w:w="1642" w:type="dxa"/>
          </w:tcPr>
          <w:p w14:paraId="56AE712D" w14:textId="77777777" w:rsidR="00F34A36" w:rsidRDefault="00842BCA">
            <w:pPr>
              <w:pStyle w:val="TableParagraph"/>
              <w:spacing w:before="53"/>
              <w:ind w:right="262"/>
              <w:rPr>
                <w:b/>
                <w:sz w:val="20"/>
              </w:rPr>
            </w:pPr>
            <w:r>
              <w:rPr>
                <w:b/>
                <w:spacing w:val="-2"/>
                <w:sz w:val="20"/>
              </w:rPr>
              <w:t>456,313</w:t>
            </w:r>
          </w:p>
        </w:tc>
        <w:tc>
          <w:tcPr>
            <w:tcW w:w="1234" w:type="dxa"/>
          </w:tcPr>
          <w:p w14:paraId="56AE712E" w14:textId="77777777" w:rsidR="00F34A36" w:rsidRDefault="00842BCA">
            <w:pPr>
              <w:pStyle w:val="TableParagraph"/>
              <w:spacing w:before="62"/>
              <w:ind w:right="78"/>
              <w:rPr>
                <w:sz w:val="20"/>
              </w:rPr>
            </w:pPr>
            <w:r>
              <w:rPr>
                <w:spacing w:val="-2"/>
                <w:sz w:val="20"/>
              </w:rPr>
              <w:t>842,118</w:t>
            </w:r>
          </w:p>
        </w:tc>
      </w:tr>
      <w:tr w:rsidR="00F34A36" w14:paraId="56AE7134" w14:textId="77777777">
        <w:trPr>
          <w:trHeight w:val="324"/>
        </w:trPr>
        <w:tc>
          <w:tcPr>
            <w:tcW w:w="2645" w:type="dxa"/>
          </w:tcPr>
          <w:p w14:paraId="56AE7130" w14:textId="77777777" w:rsidR="00F34A36" w:rsidRDefault="00842BCA">
            <w:pPr>
              <w:pStyle w:val="TableParagraph"/>
              <w:spacing w:before="34"/>
              <w:ind w:right="158"/>
              <w:rPr>
                <w:sz w:val="20"/>
              </w:rPr>
            </w:pPr>
            <w:r>
              <w:rPr>
                <w:sz w:val="20"/>
              </w:rPr>
              <w:t>Lease</w:t>
            </w:r>
            <w:r>
              <w:rPr>
                <w:spacing w:val="-4"/>
                <w:sz w:val="20"/>
              </w:rPr>
              <w:t xml:space="preserve"> </w:t>
            </w:r>
            <w:r>
              <w:rPr>
                <w:spacing w:val="-2"/>
                <w:sz w:val="20"/>
              </w:rPr>
              <w:t>liabilities</w:t>
            </w:r>
          </w:p>
        </w:tc>
        <w:tc>
          <w:tcPr>
            <w:tcW w:w="623" w:type="dxa"/>
          </w:tcPr>
          <w:p w14:paraId="56AE7131" w14:textId="77777777" w:rsidR="00F34A36" w:rsidRDefault="00842BCA">
            <w:pPr>
              <w:pStyle w:val="TableParagraph"/>
              <w:spacing w:before="34"/>
              <w:ind w:left="15" w:right="93"/>
              <w:jc w:val="center"/>
              <w:rPr>
                <w:sz w:val="20"/>
              </w:rPr>
            </w:pPr>
            <w:r>
              <w:rPr>
                <w:spacing w:val="-5"/>
                <w:sz w:val="20"/>
              </w:rPr>
              <w:t>12</w:t>
            </w:r>
          </w:p>
        </w:tc>
        <w:tc>
          <w:tcPr>
            <w:tcW w:w="1642" w:type="dxa"/>
          </w:tcPr>
          <w:p w14:paraId="56AE7132" w14:textId="77777777" w:rsidR="00F34A36" w:rsidRDefault="00842BCA">
            <w:pPr>
              <w:pStyle w:val="TableParagraph"/>
              <w:spacing w:before="43"/>
              <w:ind w:right="262"/>
              <w:rPr>
                <w:b/>
                <w:sz w:val="20"/>
              </w:rPr>
            </w:pPr>
            <w:r>
              <w:rPr>
                <w:b/>
                <w:spacing w:val="-2"/>
                <w:sz w:val="20"/>
              </w:rPr>
              <w:t>367,584</w:t>
            </w:r>
          </w:p>
        </w:tc>
        <w:tc>
          <w:tcPr>
            <w:tcW w:w="1234" w:type="dxa"/>
          </w:tcPr>
          <w:p w14:paraId="56AE7133" w14:textId="77777777" w:rsidR="00F34A36" w:rsidRDefault="00842BCA">
            <w:pPr>
              <w:pStyle w:val="TableParagraph"/>
              <w:spacing w:before="53"/>
              <w:ind w:right="78"/>
              <w:rPr>
                <w:sz w:val="20"/>
              </w:rPr>
            </w:pPr>
            <w:r>
              <w:rPr>
                <w:spacing w:val="-2"/>
                <w:sz w:val="20"/>
              </w:rPr>
              <w:t>324,718</w:t>
            </w:r>
          </w:p>
        </w:tc>
      </w:tr>
      <w:tr w:rsidR="00F34A36" w14:paraId="56AE7139" w14:textId="77777777">
        <w:trPr>
          <w:trHeight w:val="324"/>
        </w:trPr>
        <w:tc>
          <w:tcPr>
            <w:tcW w:w="2645" w:type="dxa"/>
          </w:tcPr>
          <w:p w14:paraId="56AE7135" w14:textId="77777777" w:rsidR="00F34A36" w:rsidRDefault="00842BCA">
            <w:pPr>
              <w:pStyle w:val="TableParagraph"/>
              <w:spacing w:before="34"/>
              <w:ind w:right="158"/>
              <w:rPr>
                <w:sz w:val="20"/>
              </w:rPr>
            </w:pPr>
            <w:r>
              <w:rPr>
                <w:sz w:val="20"/>
              </w:rPr>
              <w:t>Employee</w:t>
            </w:r>
            <w:r>
              <w:rPr>
                <w:spacing w:val="-7"/>
                <w:sz w:val="20"/>
              </w:rPr>
              <w:t xml:space="preserve"> </w:t>
            </w:r>
            <w:r>
              <w:rPr>
                <w:spacing w:val="-2"/>
                <w:sz w:val="20"/>
              </w:rPr>
              <w:t>benefits</w:t>
            </w:r>
          </w:p>
        </w:tc>
        <w:tc>
          <w:tcPr>
            <w:tcW w:w="623" w:type="dxa"/>
          </w:tcPr>
          <w:p w14:paraId="56AE7136" w14:textId="77777777" w:rsidR="00F34A36" w:rsidRDefault="00842BCA">
            <w:pPr>
              <w:pStyle w:val="TableParagraph"/>
              <w:spacing w:before="34"/>
              <w:ind w:left="15" w:right="93"/>
              <w:jc w:val="center"/>
              <w:rPr>
                <w:sz w:val="20"/>
              </w:rPr>
            </w:pPr>
            <w:r>
              <w:rPr>
                <w:spacing w:val="-5"/>
                <w:sz w:val="20"/>
              </w:rPr>
              <w:t>13</w:t>
            </w:r>
          </w:p>
        </w:tc>
        <w:tc>
          <w:tcPr>
            <w:tcW w:w="1642" w:type="dxa"/>
          </w:tcPr>
          <w:p w14:paraId="56AE7137" w14:textId="77777777" w:rsidR="00F34A36" w:rsidRDefault="00842BCA">
            <w:pPr>
              <w:pStyle w:val="TableParagraph"/>
              <w:spacing w:before="43"/>
              <w:ind w:right="262"/>
              <w:rPr>
                <w:b/>
                <w:sz w:val="20"/>
              </w:rPr>
            </w:pPr>
            <w:r>
              <w:rPr>
                <w:b/>
                <w:spacing w:val="-2"/>
                <w:sz w:val="20"/>
              </w:rPr>
              <w:t>687,687</w:t>
            </w:r>
          </w:p>
        </w:tc>
        <w:tc>
          <w:tcPr>
            <w:tcW w:w="1234" w:type="dxa"/>
          </w:tcPr>
          <w:p w14:paraId="56AE7138" w14:textId="77777777" w:rsidR="00F34A36" w:rsidRDefault="00842BCA">
            <w:pPr>
              <w:pStyle w:val="TableParagraph"/>
              <w:spacing w:before="53"/>
              <w:ind w:right="78"/>
              <w:rPr>
                <w:sz w:val="20"/>
              </w:rPr>
            </w:pPr>
            <w:r>
              <w:rPr>
                <w:spacing w:val="-2"/>
                <w:sz w:val="20"/>
              </w:rPr>
              <w:t>549,411</w:t>
            </w:r>
          </w:p>
        </w:tc>
      </w:tr>
      <w:tr w:rsidR="00F34A36" w14:paraId="56AE713E" w14:textId="77777777">
        <w:trPr>
          <w:trHeight w:val="311"/>
        </w:trPr>
        <w:tc>
          <w:tcPr>
            <w:tcW w:w="2645" w:type="dxa"/>
          </w:tcPr>
          <w:p w14:paraId="56AE713A" w14:textId="77777777" w:rsidR="00F34A36" w:rsidRDefault="00842BCA">
            <w:pPr>
              <w:pStyle w:val="TableParagraph"/>
              <w:spacing w:before="34"/>
              <w:ind w:right="158"/>
              <w:rPr>
                <w:sz w:val="20"/>
              </w:rPr>
            </w:pPr>
            <w:r>
              <w:rPr>
                <w:sz w:val="20"/>
              </w:rPr>
              <w:t>Grants</w:t>
            </w:r>
            <w:r>
              <w:rPr>
                <w:spacing w:val="-3"/>
                <w:sz w:val="20"/>
              </w:rPr>
              <w:t xml:space="preserve"> </w:t>
            </w:r>
            <w:r>
              <w:rPr>
                <w:sz w:val="20"/>
              </w:rPr>
              <w:t>received</w:t>
            </w:r>
            <w:r>
              <w:rPr>
                <w:spacing w:val="-3"/>
                <w:sz w:val="20"/>
              </w:rPr>
              <w:t xml:space="preserve"> </w:t>
            </w:r>
            <w:r>
              <w:rPr>
                <w:sz w:val="20"/>
              </w:rPr>
              <w:t>in</w:t>
            </w:r>
            <w:r>
              <w:rPr>
                <w:spacing w:val="-2"/>
                <w:sz w:val="20"/>
              </w:rPr>
              <w:t xml:space="preserve"> advance</w:t>
            </w:r>
          </w:p>
        </w:tc>
        <w:tc>
          <w:tcPr>
            <w:tcW w:w="623" w:type="dxa"/>
          </w:tcPr>
          <w:p w14:paraId="56AE713B" w14:textId="77777777" w:rsidR="00F34A36" w:rsidRDefault="00F34A36">
            <w:pPr>
              <w:pStyle w:val="TableParagraph"/>
              <w:jc w:val="left"/>
              <w:rPr>
                <w:rFonts w:ascii="Times New Roman"/>
                <w:sz w:val="20"/>
              </w:rPr>
            </w:pPr>
          </w:p>
        </w:tc>
        <w:tc>
          <w:tcPr>
            <w:tcW w:w="1642" w:type="dxa"/>
            <w:tcBorders>
              <w:bottom w:val="single" w:sz="8" w:space="0" w:color="000000"/>
            </w:tcBorders>
          </w:tcPr>
          <w:p w14:paraId="56AE713C" w14:textId="77777777" w:rsidR="00F34A36" w:rsidRDefault="00842BCA">
            <w:pPr>
              <w:pStyle w:val="TableParagraph"/>
              <w:spacing w:before="38"/>
              <w:ind w:right="262"/>
              <w:rPr>
                <w:b/>
                <w:sz w:val="20"/>
              </w:rPr>
            </w:pPr>
            <w:r>
              <w:rPr>
                <w:b/>
                <w:spacing w:val="-2"/>
                <w:sz w:val="20"/>
              </w:rPr>
              <w:t>2,917,077</w:t>
            </w:r>
          </w:p>
        </w:tc>
        <w:tc>
          <w:tcPr>
            <w:tcW w:w="1234" w:type="dxa"/>
            <w:tcBorders>
              <w:bottom w:val="single" w:sz="8" w:space="0" w:color="000000"/>
            </w:tcBorders>
          </w:tcPr>
          <w:p w14:paraId="56AE713D" w14:textId="77777777" w:rsidR="00F34A36" w:rsidRDefault="00842BCA">
            <w:pPr>
              <w:pStyle w:val="TableParagraph"/>
              <w:spacing w:before="53"/>
              <w:ind w:right="78"/>
              <w:rPr>
                <w:sz w:val="20"/>
              </w:rPr>
            </w:pPr>
            <w:r>
              <w:rPr>
                <w:spacing w:val="-2"/>
                <w:sz w:val="20"/>
              </w:rPr>
              <w:t>1,778,693</w:t>
            </w:r>
          </w:p>
        </w:tc>
      </w:tr>
      <w:tr w:rsidR="00F34A36" w14:paraId="56AE7143" w14:textId="77777777">
        <w:trPr>
          <w:trHeight w:val="304"/>
        </w:trPr>
        <w:tc>
          <w:tcPr>
            <w:tcW w:w="2645" w:type="dxa"/>
          </w:tcPr>
          <w:p w14:paraId="56AE713F" w14:textId="77777777" w:rsidR="00F34A36" w:rsidRDefault="00842BCA">
            <w:pPr>
              <w:pStyle w:val="TableParagraph"/>
              <w:spacing w:before="27"/>
              <w:ind w:right="158"/>
              <w:rPr>
                <w:b/>
                <w:sz w:val="20"/>
              </w:rPr>
            </w:pPr>
            <w:r>
              <w:rPr>
                <w:b/>
                <w:sz w:val="20"/>
              </w:rPr>
              <w:t>Total</w:t>
            </w:r>
            <w:r>
              <w:rPr>
                <w:b/>
                <w:spacing w:val="-8"/>
                <w:sz w:val="20"/>
              </w:rPr>
              <w:t xml:space="preserve"> </w:t>
            </w:r>
            <w:r>
              <w:rPr>
                <w:b/>
                <w:sz w:val="20"/>
              </w:rPr>
              <w:t>current</w:t>
            </w:r>
            <w:r>
              <w:rPr>
                <w:b/>
                <w:spacing w:val="-7"/>
                <w:sz w:val="20"/>
              </w:rPr>
              <w:t xml:space="preserve"> </w:t>
            </w:r>
            <w:r>
              <w:rPr>
                <w:b/>
                <w:spacing w:val="-2"/>
                <w:sz w:val="20"/>
              </w:rPr>
              <w:t>liabilities</w:t>
            </w:r>
          </w:p>
        </w:tc>
        <w:tc>
          <w:tcPr>
            <w:tcW w:w="623" w:type="dxa"/>
          </w:tcPr>
          <w:p w14:paraId="56AE7140" w14:textId="77777777" w:rsidR="00F34A36" w:rsidRDefault="00F34A36">
            <w:pPr>
              <w:pStyle w:val="TableParagraph"/>
              <w:jc w:val="left"/>
              <w:rPr>
                <w:rFonts w:ascii="Times New Roman"/>
                <w:sz w:val="20"/>
              </w:rPr>
            </w:pPr>
          </w:p>
        </w:tc>
        <w:tc>
          <w:tcPr>
            <w:tcW w:w="1642" w:type="dxa"/>
            <w:tcBorders>
              <w:top w:val="single" w:sz="8" w:space="0" w:color="000000"/>
              <w:bottom w:val="single" w:sz="8" w:space="0" w:color="000000"/>
            </w:tcBorders>
          </w:tcPr>
          <w:p w14:paraId="56AE7141" w14:textId="77777777" w:rsidR="00F34A36" w:rsidRDefault="00842BCA">
            <w:pPr>
              <w:pStyle w:val="TableParagraph"/>
              <w:spacing w:before="46"/>
              <w:ind w:right="282"/>
              <w:rPr>
                <w:b/>
                <w:sz w:val="20"/>
              </w:rPr>
            </w:pPr>
            <w:r>
              <w:rPr>
                <w:b/>
                <w:spacing w:val="-2"/>
                <w:sz w:val="20"/>
              </w:rPr>
              <w:t>4,428,661</w:t>
            </w:r>
          </w:p>
        </w:tc>
        <w:tc>
          <w:tcPr>
            <w:tcW w:w="1234" w:type="dxa"/>
            <w:tcBorders>
              <w:top w:val="single" w:sz="8" w:space="0" w:color="000000"/>
              <w:bottom w:val="single" w:sz="8" w:space="0" w:color="000000"/>
            </w:tcBorders>
          </w:tcPr>
          <w:p w14:paraId="56AE7142" w14:textId="77777777" w:rsidR="00F34A36" w:rsidRDefault="00842BCA">
            <w:pPr>
              <w:pStyle w:val="TableParagraph"/>
              <w:spacing w:before="46"/>
              <w:ind w:right="78"/>
              <w:rPr>
                <w:sz w:val="20"/>
              </w:rPr>
            </w:pPr>
            <w:r>
              <w:rPr>
                <w:spacing w:val="-2"/>
                <w:sz w:val="20"/>
              </w:rPr>
              <w:t>3,494,940</w:t>
            </w:r>
          </w:p>
        </w:tc>
      </w:tr>
    </w:tbl>
    <w:p w14:paraId="56AE7144" w14:textId="77777777" w:rsidR="00F34A36" w:rsidRDefault="00F34A36">
      <w:pPr>
        <w:pStyle w:val="BodyText"/>
        <w:spacing w:before="131"/>
        <w:ind w:left="0"/>
        <w:rPr>
          <w:b/>
          <w:sz w:val="20"/>
        </w:rPr>
      </w:pPr>
    </w:p>
    <w:tbl>
      <w:tblPr>
        <w:tblW w:w="0" w:type="auto"/>
        <w:tblInd w:w="3515" w:type="dxa"/>
        <w:tblLayout w:type="fixed"/>
        <w:tblCellMar>
          <w:left w:w="0" w:type="dxa"/>
          <w:right w:w="0" w:type="dxa"/>
        </w:tblCellMar>
        <w:tblLook w:val="01E0" w:firstRow="1" w:lastRow="1" w:firstColumn="1" w:lastColumn="1" w:noHBand="0" w:noVBand="0"/>
      </w:tblPr>
      <w:tblGrid>
        <w:gridCol w:w="2762"/>
        <w:gridCol w:w="623"/>
        <w:gridCol w:w="1642"/>
        <w:gridCol w:w="1234"/>
      </w:tblGrid>
      <w:tr w:rsidR="00F34A36" w14:paraId="56AE7149" w14:textId="77777777">
        <w:trPr>
          <w:trHeight w:val="273"/>
        </w:trPr>
        <w:tc>
          <w:tcPr>
            <w:tcW w:w="2762" w:type="dxa"/>
          </w:tcPr>
          <w:p w14:paraId="56AE7145" w14:textId="77777777" w:rsidR="00F34A36" w:rsidRDefault="00842BCA">
            <w:pPr>
              <w:pStyle w:val="TableParagraph"/>
              <w:spacing w:line="223" w:lineRule="exact"/>
              <w:ind w:right="158"/>
              <w:rPr>
                <w:b/>
                <w:sz w:val="20"/>
              </w:rPr>
            </w:pPr>
            <w:r>
              <w:rPr>
                <w:b/>
                <w:sz w:val="20"/>
              </w:rPr>
              <w:t xml:space="preserve">Non-current </w:t>
            </w:r>
            <w:r>
              <w:rPr>
                <w:b/>
                <w:spacing w:val="-2"/>
                <w:sz w:val="20"/>
              </w:rPr>
              <w:t>liabilities</w:t>
            </w:r>
          </w:p>
        </w:tc>
        <w:tc>
          <w:tcPr>
            <w:tcW w:w="623" w:type="dxa"/>
          </w:tcPr>
          <w:p w14:paraId="56AE7146" w14:textId="77777777" w:rsidR="00F34A36" w:rsidRDefault="00F34A36">
            <w:pPr>
              <w:pStyle w:val="TableParagraph"/>
              <w:jc w:val="left"/>
              <w:rPr>
                <w:rFonts w:ascii="Times New Roman"/>
                <w:sz w:val="20"/>
              </w:rPr>
            </w:pPr>
          </w:p>
        </w:tc>
        <w:tc>
          <w:tcPr>
            <w:tcW w:w="1642" w:type="dxa"/>
          </w:tcPr>
          <w:p w14:paraId="56AE7147" w14:textId="77777777" w:rsidR="00F34A36" w:rsidRDefault="00F34A36">
            <w:pPr>
              <w:pStyle w:val="TableParagraph"/>
              <w:jc w:val="left"/>
              <w:rPr>
                <w:rFonts w:ascii="Times New Roman"/>
                <w:sz w:val="20"/>
              </w:rPr>
            </w:pPr>
          </w:p>
        </w:tc>
        <w:tc>
          <w:tcPr>
            <w:tcW w:w="1234" w:type="dxa"/>
          </w:tcPr>
          <w:p w14:paraId="56AE7148" w14:textId="77777777" w:rsidR="00F34A36" w:rsidRDefault="00F34A36">
            <w:pPr>
              <w:pStyle w:val="TableParagraph"/>
              <w:jc w:val="left"/>
              <w:rPr>
                <w:rFonts w:ascii="Times New Roman"/>
                <w:sz w:val="20"/>
              </w:rPr>
            </w:pPr>
          </w:p>
        </w:tc>
      </w:tr>
      <w:tr w:rsidR="00F34A36" w14:paraId="56AE714E" w14:textId="77777777">
        <w:trPr>
          <w:trHeight w:val="333"/>
        </w:trPr>
        <w:tc>
          <w:tcPr>
            <w:tcW w:w="2762" w:type="dxa"/>
          </w:tcPr>
          <w:p w14:paraId="56AE714A" w14:textId="77777777" w:rsidR="00F34A36" w:rsidRDefault="00842BCA">
            <w:pPr>
              <w:pStyle w:val="TableParagraph"/>
              <w:spacing w:before="44"/>
              <w:ind w:right="157"/>
              <w:rPr>
                <w:sz w:val="20"/>
              </w:rPr>
            </w:pPr>
            <w:r>
              <w:rPr>
                <w:sz w:val="20"/>
              </w:rPr>
              <w:t>Lease</w:t>
            </w:r>
            <w:r>
              <w:rPr>
                <w:spacing w:val="-4"/>
                <w:sz w:val="20"/>
              </w:rPr>
              <w:t xml:space="preserve"> </w:t>
            </w:r>
            <w:r>
              <w:rPr>
                <w:spacing w:val="-2"/>
                <w:sz w:val="20"/>
              </w:rPr>
              <w:t>liabilities</w:t>
            </w:r>
          </w:p>
        </w:tc>
        <w:tc>
          <w:tcPr>
            <w:tcW w:w="623" w:type="dxa"/>
          </w:tcPr>
          <w:p w14:paraId="56AE714B" w14:textId="77777777" w:rsidR="00F34A36" w:rsidRDefault="00842BCA">
            <w:pPr>
              <w:pStyle w:val="TableParagraph"/>
              <w:spacing w:before="44"/>
              <w:ind w:left="16" w:right="93"/>
              <w:jc w:val="center"/>
              <w:rPr>
                <w:sz w:val="20"/>
              </w:rPr>
            </w:pPr>
            <w:r>
              <w:rPr>
                <w:spacing w:val="-5"/>
                <w:sz w:val="20"/>
              </w:rPr>
              <w:t>12</w:t>
            </w:r>
          </w:p>
        </w:tc>
        <w:tc>
          <w:tcPr>
            <w:tcW w:w="1642" w:type="dxa"/>
          </w:tcPr>
          <w:p w14:paraId="56AE714C" w14:textId="77777777" w:rsidR="00F34A36" w:rsidRDefault="00842BCA">
            <w:pPr>
              <w:pStyle w:val="TableParagraph"/>
              <w:spacing w:before="53"/>
              <w:ind w:right="262"/>
              <w:rPr>
                <w:b/>
                <w:sz w:val="20"/>
              </w:rPr>
            </w:pPr>
            <w:r>
              <w:rPr>
                <w:b/>
                <w:spacing w:val="-2"/>
                <w:sz w:val="20"/>
              </w:rPr>
              <w:t>920,906</w:t>
            </w:r>
          </w:p>
        </w:tc>
        <w:tc>
          <w:tcPr>
            <w:tcW w:w="1234" w:type="dxa"/>
          </w:tcPr>
          <w:p w14:paraId="56AE714D" w14:textId="77777777" w:rsidR="00F34A36" w:rsidRDefault="00842BCA">
            <w:pPr>
              <w:pStyle w:val="TableParagraph"/>
              <w:spacing w:before="62"/>
              <w:ind w:right="78"/>
              <w:rPr>
                <w:sz w:val="20"/>
              </w:rPr>
            </w:pPr>
            <w:r>
              <w:rPr>
                <w:spacing w:val="-2"/>
                <w:sz w:val="20"/>
              </w:rPr>
              <w:t>1,288,491</w:t>
            </w:r>
          </w:p>
        </w:tc>
      </w:tr>
      <w:tr w:rsidR="00F34A36" w14:paraId="56AE7153" w14:textId="77777777">
        <w:trPr>
          <w:trHeight w:val="323"/>
        </w:trPr>
        <w:tc>
          <w:tcPr>
            <w:tcW w:w="2762" w:type="dxa"/>
          </w:tcPr>
          <w:p w14:paraId="56AE714F" w14:textId="77777777" w:rsidR="00F34A36" w:rsidRDefault="00842BCA">
            <w:pPr>
              <w:pStyle w:val="TableParagraph"/>
              <w:spacing w:before="34"/>
              <w:ind w:right="159"/>
              <w:rPr>
                <w:sz w:val="20"/>
              </w:rPr>
            </w:pPr>
            <w:r>
              <w:rPr>
                <w:sz w:val="20"/>
              </w:rPr>
              <w:t>Employee</w:t>
            </w:r>
            <w:r>
              <w:rPr>
                <w:spacing w:val="-7"/>
                <w:sz w:val="20"/>
              </w:rPr>
              <w:t xml:space="preserve"> </w:t>
            </w:r>
            <w:r>
              <w:rPr>
                <w:spacing w:val="-2"/>
                <w:sz w:val="20"/>
              </w:rPr>
              <w:t>benefits</w:t>
            </w:r>
          </w:p>
        </w:tc>
        <w:tc>
          <w:tcPr>
            <w:tcW w:w="623" w:type="dxa"/>
          </w:tcPr>
          <w:p w14:paraId="56AE7150" w14:textId="77777777" w:rsidR="00F34A36" w:rsidRDefault="00842BCA">
            <w:pPr>
              <w:pStyle w:val="TableParagraph"/>
              <w:spacing w:before="34"/>
              <w:ind w:left="16" w:right="93"/>
              <w:jc w:val="center"/>
              <w:rPr>
                <w:sz w:val="20"/>
              </w:rPr>
            </w:pPr>
            <w:r>
              <w:rPr>
                <w:spacing w:val="-5"/>
                <w:sz w:val="20"/>
              </w:rPr>
              <w:t>13</w:t>
            </w:r>
          </w:p>
        </w:tc>
        <w:tc>
          <w:tcPr>
            <w:tcW w:w="1642" w:type="dxa"/>
          </w:tcPr>
          <w:p w14:paraId="56AE7151" w14:textId="77777777" w:rsidR="00F34A36" w:rsidRDefault="00842BCA">
            <w:pPr>
              <w:pStyle w:val="TableParagraph"/>
              <w:spacing w:before="43"/>
              <w:ind w:right="262"/>
              <w:rPr>
                <w:b/>
                <w:sz w:val="20"/>
              </w:rPr>
            </w:pPr>
            <w:r>
              <w:rPr>
                <w:b/>
                <w:spacing w:val="-2"/>
                <w:sz w:val="20"/>
              </w:rPr>
              <w:t>48,106</w:t>
            </w:r>
          </w:p>
        </w:tc>
        <w:tc>
          <w:tcPr>
            <w:tcW w:w="1234" w:type="dxa"/>
          </w:tcPr>
          <w:p w14:paraId="56AE7152" w14:textId="77777777" w:rsidR="00F34A36" w:rsidRDefault="00842BCA">
            <w:pPr>
              <w:pStyle w:val="TableParagraph"/>
              <w:spacing w:before="53"/>
              <w:ind w:right="78"/>
              <w:rPr>
                <w:sz w:val="20"/>
              </w:rPr>
            </w:pPr>
            <w:r>
              <w:rPr>
                <w:spacing w:val="-2"/>
                <w:sz w:val="20"/>
              </w:rPr>
              <w:t>68,464</w:t>
            </w:r>
          </w:p>
        </w:tc>
      </w:tr>
      <w:tr w:rsidR="00F34A36" w14:paraId="56AE7158" w14:textId="77777777">
        <w:trPr>
          <w:trHeight w:val="310"/>
        </w:trPr>
        <w:tc>
          <w:tcPr>
            <w:tcW w:w="2762" w:type="dxa"/>
          </w:tcPr>
          <w:p w14:paraId="56AE7154" w14:textId="77777777" w:rsidR="00F34A36" w:rsidRDefault="00842BCA">
            <w:pPr>
              <w:pStyle w:val="TableParagraph"/>
              <w:spacing w:before="34"/>
              <w:ind w:right="157"/>
              <w:rPr>
                <w:sz w:val="20"/>
              </w:rPr>
            </w:pPr>
            <w:r>
              <w:rPr>
                <w:spacing w:val="-2"/>
                <w:sz w:val="20"/>
              </w:rPr>
              <w:t>Provisions</w:t>
            </w:r>
          </w:p>
        </w:tc>
        <w:tc>
          <w:tcPr>
            <w:tcW w:w="623" w:type="dxa"/>
          </w:tcPr>
          <w:p w14:paraId="56AE7155" w14:textId="77777777" w:rsidR="00F34A36" w:rsidRDefault="00842BCA">
            <w:pPr>
              <w:pStyle w:val="TableParagraph"/>
              <w:spacing w:before="34"/>
              <w:ind w:left="16" w:right="93"/>
              <w:jc w:val="center"/>
              <w:rPr>
                <w:sz w:val="20"/>
              </w:rPr>
            </w:pPr>
            <w:r>
              <w:rPr>
                <w:spacing w:val="-5"/>
                <w:sz w:val="20"/>
              </w:rPr>
              <w:t>14</w:t>
            </w:r>
          </w:p>
        </w:tc>
        <w:tc>
          <w:tcPr>
            <w:tcW w:w="1642" w:type="dxa"/>
            <w:tcBorders>
              <w:bottom w:val="single" w:sz="8" w:space="0" w:color="000000"/>
            </w:tcBorders>
          </w:tcPr>
          <w:p w14:paraId="56AE7156" w14:textId="77777777" w:rsidR="00F34A36" w:rsidRDefault="00842BCA">
            <w:pPr>
              <w:pStyle w:val="TableParagraph"/>
              <w:spacing w:before="39"/>
              <w:ind w:right="262"/>
              <w:rPr>
                <w:b/>
                <w:sz w:val="20"/>
              </w:rPr>
            </w:pPr>
            <w:r>
              <w:rPr>
                <w:b/>
                <w:spacing w:val="-2"/>
                <w:sz w:val="20"/>
              </w:rPr>
              <w:t>73,740</w:t>
            </w:r>
          </w:p>
        </w:tc>
        <w:tc>
          <w:tcPr>
            <w:tcW w:w="1234" w:type="dxa"/>
            <w:tcBorders>
              <w:bottom w:val="single" w:sz="8" w:space="0" w:color="000000"/>
            </w:tcBorders>
          </w:tcPr>
          <w:p w14:paraId="56AE7157" w14:textId="77777777" w:rsidR="00F34A36" w:rsidRDefault="00842BCA">
            <w:pPr>
              <w:pStyle w:val="TableParagraph"/>
              <w:spacing w:before="53"/>
              <w:ind w:right="78"/>
              <w:rPr>
                <w:sz w:val="20"/>
              </w:rPr>
            </w:pPr>
            <w:r>
              <w:rPr>
                <w:spacing w:val="-2"/>
                <w:sz w:val="20"/>
              </w:rPr>
              <w:t>68,298</w:t>
            </w:r>
          </w:p>
        </w:tc>
      </w:tr>
      <w:tr w:rsidR="00F34A36" w14:paraId="56AE715D" w14:textId="77777777">
        <w:trPr>
          <w:trHeight w:val="304"/>
        </w:trPr>
        <w:tc>
          <w:tcPr>
            <w:tcW w:w="2762" w:type="dxa"/>
          </w:tcPr>
          <w:p w14:paraId="56AE7159" w14:textId="77777777" w:rsidR="00F34A36" w:rsidRDefault="00842BCA">
            <w:pPr>
              <w:pStyle w:val="TableParagraph"/>
              <w:spacing w:before="28"/>
              <w:ind w:right="158"/>
              <w:rPr>
                <w:b/>
                <w:sz w:val="20"/>
              </w:rPr>
            </w:pPr>
            <w:r>
              <w:rPr>
                <w:b/>
                <w:sz w:val="20"/>
              </w:rPr>
              <w:t>Total</w:t>
            </w:r>
            <w:r>
              <w:rPr>
                <w:b/>
                <w:spacing w:val="-8"/>
                <w:sz w:val="20"/>
              </w:rPr>
              <w:t xml:space="preserve"> </w:t>
            </w:r>
            <w:r>
              <w:rPr>
                <w:b/>
                <w:sz w:val="20"/>
              </w:rPr>
              <w:t>non-current</w:t>
            </w:r>
            <w:r>
              <w:rPr>
                <w:b/>
                <w:spacing w:val="-7"/>
                <w:sz w:val="20"/>
              </w:rPr>
              <w:t xml:space="preserve"> </w:t>
            </w:r>
            <w:r>
              <w:rPr>
                <w:b/>
                <w:spacing w:val="-2"/>
                <w:sz w:val="20"/>
              </w:rPr>
              <w:t>liabilities</w:t>
            </w:r>
          </w:p>
        </w:tc>
        <w:tc>
          <w:tcPr>
            <w:tcW w:w="623" w:type="dxa"/>
          </w:tcPr>
          <w:p w14:paraId="56AE715A" w14:textId="77777777" w:rsidR="00F34A36" w:rsidRDefault="00F34A36">
            <w:pPr>
              <w:pStyle w:val="TableParagraph"/>
              <w:jc w:val="left"/>
              <w:rPr>
                <w:rFonts w:ascii="Times New Roman"/>
                <w:sz w:val="20"/>
              </w:rPr>
            </w:pPr>
          </w:p>
        </w:tc>
        <w:tc>
          <w:tcPr>
            <w:tcW w:w="1642" w:type="dxa"/>
            <w:tcBorders>
              <w:top w:val="single" w:sz="8" w:space="0" w:color="000000"/>
              <w:bottom w:val="single" w:sz="8" w:space="0" w:color="000000"/>
            </w:tcBorders>
          </w:tcPr>
          <w:p w14:paraId="56AE715B" w14:textId="77777777" w:rsidR="00F34A36" w:rsidRDefault="00842BCA">
            <w:pPr>
              <w:pStyle w:val="TableParagraph"/>
              <w:spacing w:before="46"/>
              <w:ind w:right="282"/>
              <w:rPr>
                <w:b/>
                <w:sz w:val="20"/>
              </w:rPr>
            </w:pPr>
            <w:r>
              <w:rPr>
                <w:b/>
                <w:spacing w:val="-2"/>
                <w:sz w:val="20"/>
              </w:rPr>
              <w:t>1,042,752</w:t>
            </w:r>
          </w:p>
        </w:tc>
        <w:tc>
          <w:tcPr>
            <w:tcW w:w="1234" w:type="dxa"/>
            <w:tcBorders>
              <w:top w:val="single" w:sz="8" w:space="0" w:color="000000"/>
              <w:bottom w:val="single" w:sz="8" w:space="0" w:color="000000"/>
            </w:tcBorders>
          </w:tcPr>
          <w:p w14:paraId="56AE715C" w14:textId="77777777" w:rsidR="00F34A36" w:rsidRDefault="00842BCA">
            <w:pPr>
              <w:pStyle w:val="TableParagraph"/>
              <w:spacing w:before="46"/>
              <w:ind w:right="78"/>
              <w:rPr>
                <w:sz w:val="20"/>
              </w:rPr>
            </w:pPr>
            <w:r>
              <w:rPr>
                <w:spacing w:val="-2"/>
                <w:sz w:val="20"/>
              </w:rPr>
              <w:t>1,425,253</w:t>
            </w:r>
          </w:p>
        </w:tc>
      </w:tr>
      <w:tr w:rsidR="00F34A36" w14:paraId="56AE7162" w14:textId="77777777">
        <w:trPr>
          <w:trHeight w:val="423"/>
        </w:trPr>
        <w:tc>
          <w:tcPr>
            <w:tcW w:w="2762" w:type="dxa"/>
          </w:tcPr>
          <w:p w14:paraId="56AE715E" w14:textId="77777777" w:rsidR="00F34A36" w:rsidRDefault="00842BCA">
            <w:pPr>
              <w:pStyle w:val="TableParagraph"/>
              <w:spacing w:before="165"/>
              <w:ind w:right="157"/>
              <w:rPr>
                <w:b/>
                <w:sz w:val="20"/>
              </w:rPr>
            </w:pPr>
            <w:r>
              <w:rPr>
                <w:b/>
                <w:spacing w:val="-2"/>
                <w:sz w:val="20"/>
              </w:rPr>
              <w:t>Total</w:t>
            </w:r>
            <w:r>
              <w:rPr>
                <w:b/>
                <w:spacing w:val="-5"/>
                <w:sz w:val="20"/>
              </w:rPr>
              <w:t xml:space="preserve"> </w:t>
            </w:r>
            <w:r>
              <w:rPr>
                <w:b/>
                <w:spacing w:val="-2"/>
                <w:sz w:val="20"/>
              </w:rPr>
              <w:t>liabilities</w:t>
            </w:r>
          </w:p>
        </w:tc>
        <w:tc>
          <w:tcPr>
            <w:tcW w:w="623" w:type="dxa"/>
          </w:tcPr>
          <w:p w14:paraId="56AE715F" w14:textId="77777777" w:rsidR="00F34A36" w:rsidRDefault="00F34A36">
            <w:pPr>
              <w:pStyle w:val="TableParagraph"/>
              <w:jc w:val="left"/>
              <w:rPr>
                <w:rFonts w:ascii="Times New Roman"/>
                <w:sz w:val="20"/>
              </w:rPr>
            </w:pPr>
          </w:p>
        </w:tc>
        <w:tc>
          <w:tcPr>
            <w:tcW w:w="1642" w:type="dxa"/>
            <w:tcBorders>
              <w:top w:val="single" w:sz="8" w:space="0" w:color="000000"/>
              <w:bottom w:val="single" w:sz="8" w:space="0" w:color="000000"/>
            </w:tcBorders>
          </w:tcPr>
          <w:p w14:paraId="56AE7160" w14:textId="77777777" w:rsidR="00F34A36" w:rsidRDefault="00842BCA">
            <w:pPr>
              <w:pStyle w:val="TableParagraph"/>
              <w:spacing w:before="165"/>
              <w:ind w:right="282"/>
              <w:rPr>
                <w:b/>
                <w:sz w:val="20"/>
              </w:rPr>
            </w:pPr>
            <w:r>
              <w:rPr>
                <w:b/>
                <w:spacing w:val="-2"/>
                <w:sz w:val="20"/>
              </w:rPr>
              <w:t>5,471,413</w:t>
            </w:r>
          </w:p>
        </w:tc>
        <w:tc>
          <w:tcPr>
            <w:tcW w:w="1234" w:type="dxa"/>
            <w:tcBorders>
              <w:top w:val="single" w:sz="8" w:space="0" w:color="000000"/>
              <w:bottom w:val="single" w:sz="8" w:space="0" w:color="000000"/>
            </w:tcBorders>
          </w:tcPr>
          <w:p w14:paraId="56AE7161" w14:textId="77777777" w:rsidR="00F34A36" w:rsidRDefault="00842BCA">
            <w:pPr>
              <w:pStyle w:val="TableParagraph"/>
              <w:spacing w:before="165"/>
              <w:ind w:right="78"/>
              <w:rPr>
                <w:sz w:val="20"/>
              </w:rPr>
            </w:pPr>
            <w:r>
              <w:rPr>
                <w:spacing w:val="-2"/>
                <w:sz w:val="20"/>
              </w:rPr>
              <w:t>4,920,193</w:t>
            </w:r>
          </w:p>
        </w:tc>
      </w:tr>
      <w:tr w:rsidR="00F34A36" w14:paraId="56AE7167" w14:textId="77777777">
        <w:trPr>
          <w:trHeight w:val="425"/>
        </w:trPr>
        <w:tc>
          <w:tcPr>
            <w:tcW w:w="2762" w:type="dxa"/>
          </w:tcPr>
          <w:p w14:paraId="56AE7163" w14:textId="77777777" w:rsidR="00F34A36" w:rsidRDefault="00842BCA">
            <w:pPr>
              <w:pStyle w:val="TableParagraph"/>
              <w:spacing w:before="28"/>
              <w:ind w:right="157"/>
              <w:rPr>
                <w:b/>
                <w:sz w:val="20"/>
              </w:rPr>
            </w:pPr>
            <w:r>
              <w:rPr>
                <w:b/>
                <w:sz w:val="20"/>
              </w:rPr>
              <w:t xml:space="preserve">Net </w:t>
            </w:r>
            <w:r>
              <w:rPr>
                <w:b/>
                <w:spacing w:val="-2"/>
                <w:sz w:val="20"/>
              </w:rPr>
              <w:t>assets</w:t>
            </w:r>
          </w:p>
        </w:tc>
        <w:tc>
          <w:tcPr>
            <w:tcW w:w="623" w:type="dxa"/>
          </w:tcPr>
          <w:p w14:paraId="56AE7164" w14:textId="77777777" w:rsidR="00F34A36" w:rsidRDefault="00F34A36">
            <w:pPr>
              <w:pStyle w:val="TableParagraph"/>
              <w:jc w:val="left"/>
              <w:rPr>
                <w:rFonts w:ascii="Times New Roman"/>
                <w:sz w:val="20"/>
              </w:rPr>
            </w:pPr>
          </w:p>
        </w:tc>
        <w:tc>
          <w:tcPr>
            <w:tcW w:w="1642" w:type="dxa"/>
            <w:tcBorders>
              <w:top w:val="single" w:sz="8" w:space="0" w:color="000000"/>
              <w:bottom w:val="double" w:sz="2" w:space="0" w:color="000000"/>
            </w:tcBorders>
          </w:tcPr>
          <w:p w14:paraId="56AE7165" w14:textId="77777777" w:rsidR="00F34A36" w:rsidRDefault="00842BCA">
            <w:pPr>
              <w:pStyle w:val="TableParagraph"/>
              <w:spacing w:before="165"/>
              <w:ind w:right="282"/>
              <w:rPr>
                <w:b/>
                <w:sz w:val="20"/>
              </w:rPr>
            </w:pPr>
            <w:r>
              <w:rPr>
                <w:b/>
                <w:spacing w:val="-2"/>
                <w:sz w:val="20"/>
              </w:rPr>
              <w:t>3,392,658</w:t>
            </w:r>
          </w:p>
        </w:tc>
        <w:tc>
          <w:tcPr>
            <w:tcW w:w="1234" w:type="dxa"/>
            <w:tcBorders>
              <w:top w:val="single" w:sz="8" w:space="0" w:color="000000"/>
              <w:bottom w:val="double" w:sz="2" w:space="0" w:color="000000"/>
            </w:tcBorders>
          </w:tcPr>
          <w:p w14:paraId="56AE7166" w14:textId="77777777" w:rsidR="00F34A36" w:rsidRDefault="00842BCA">
            <w:pPr>
              <w:pStyle w:val="TableParagraph"/>
              <w:spacing w:before="165"/>
              <w:ind w:right="78"/>
              <w:rPr>
                <w:sz w:val="20"/>
              </w:rPr>
            </w:pPr>
            <w:r>
              <w:rPr>
                <w:spacing w:val="-2"/>
                <w:sz w:val="20"/>
              </w:rPr>
              <w:t>3,074,418</w:t>
            </w:r>
          </w:p>
        </w:tc>
      </w:tr>
    </w:tbl>
    <w:p w14:paraId="56AE7168" w14:textId="77777777" w:rsidR="00F34A36" w:rsidRDefault="00842BCA">
      <w:pPr>
        <w:spacing w:before="249"/>
        <w:ind w:left="312"/>
        <w:rPr>
          <w:b/>
          <w:sz w:val="28"/>
        </w:rPr>
      </w:pPr>
      <w:bookmarkStart w:id="112" w:name="Equity"/>
      <w:bookmarkEnd w:id="112"/>
      <w:r>
        <w:rPr>
          <w:b/>
          <w:color w:val="005496"/>
          <w:spacing w:val="-2"/>
          <w:sz w:val="28"/>
        </w:rPr>
        <w:t>Equity</w:t>
      </w:r>
    </w:p>
    <w:p w14:paraId="56AE7169" w14:textId="77777777" w:rsidR="00F34A36" w:rsidRDefault="00F34A36">
      <w:pPr>
        <w:pStyle w:val="BodyText"/>
        <w:spacing w:before="188"/>
        <w:ind w:left="0"/>
        <w:rPr>
          <w:b/>
          <w:sz w:val="20"/>
        </w:rPr>
      </w:pPr>
    </w:p>
    <w:tbl>
      <w:tblPr>
        <w:tblW w:w="0" w:type="auto"/>
        <w:tblInd w:w="4347" w:type="dxa"/>
        <w:tblLayout w:type="fixed"/>
        <w:tblCellMar>
          <w:left w:w="0" w:type="dxa"/>
          <w:right w:w="0" w:type="dxa"/>
        </w:tblCellMar>
        <w:tblLook w:val="01E0" w:firstRow="1" w:lastRow="1" w:firstColumn="1" w:lastColumn="1" w:noHBand="0" w:noVBand="0"/>
      </w:tblPr>
      <w:tblGrid>
        <w:gridCol w:w="2455"/>
        <w:gridCol w:w="1648"/>
        <w:gridCol w:w="1262"/>
      </w:tblGrid>
      <w:tr w:rsidR="00F34A36" w14:paraId="56AE716D" w14:textId="77777777">
        <w:trPr>
          <w:trHeight w:val="280"/>
        </w:trPr>
        <w:tc>
          <w:tcPr>
            <w:tcW w:w="2455" w:type="dxa"/>
          </w:tcPr>
          <w:p w14:paraId="56AE716A" w14:textId="77777777" w:rsidR="00F34A36" w:rsidRDefault="00842BCA">
            <w:pPr>
              <w:pStyle w:val="TableParagraph"/>
              <w:spacing w:line="223" w:lineRule="exact"/>
              <w:ind w:right="691"/>
              <w:rPr>
                <w:sz w:val="20"/>
              </w:rPr>
            </w:pPr>
            <w:r>
              <w:rPr>
                <w:sz w:val="20"/>
              </w:rPr>
              <w:t>Retained</w:t>
            </w:r>
            <w:r>
              <w:rPr>
                <w:spacing w:val="-7"/>
                <w:sz w:val="20"/>
              </w:rPr>
              <w:t xml:space="preserve"> </w:t>
            </w:r>
            <w:r>
              <w:rPr>
                <w:spacing w:val="-2"/>
                <w:sz w:val="20"/>
              </w:rPr>
              <w:t>surpluses</w:t>
            </w:r>
          </w:p>
        </w:tc>
        <w:tc>
          <w:tcPr>
            <w:tcW w:w="1648" w:type="dxa"/>
            <w:tcBorders>
              <w:bottom w:val="single" w:sz="8" w:space="0" w:color="000000"/>
            </w:tcBorders>
          </w:tcPr>
          <w:p w14:paraId="56AE716B" w14:textId="77777777" w:rsidR="00F34A36" w:rsidRDefault="00842BCA">
            <w:pPr>
              <w:pStyle w:val="TableParagraph"/>
              <w:spacing w:line="223" w:lineRule="exact"/>
              <w:ind w:right="290"/>
              <w:rPr>
                <w:b/>
                <w:sz w:val="20"/>
              </w:rPr>
            </w:pPr>
            <w:r>
              <w:rPr>
                <w:b/>
                <w:spacing w:val="-2"/>
                <w:sz w:val="20"/>
              </w:rPr>
              <w:t>3,392,658</w:t>
            </w:r>
          </w:p>
        </w:tc>
        <w:tc>
          <w:tcPr>
            <w:tcW w:w="1262" w:type="dxa"/>
            <w:tcBorders>
              <w:bottom w:val="single" w:sz="8" w:space="0" w:color="000000"/>
            </w:tcBorders>
          </w:tcPr>
          <w:p w14:paraId="56AE716C" w14:textId="77777777" w:rsidR="00F34A36" w:rsidRDefault="00842BCA">
            <w:pPr>
              <w:pStyle w:val="TableParagraph"/>
              <w:spacing w:line="223" w:lineRule="exact"/>
              <w:ind w:right="79"/>
              <w:rPr>
                <w:sz w:val="20"/>
              </w:rPr>
            </w:pPr>
            <w:r>
              <w:rPr>
                <w:spacing w:val="-2"/>
                <w:sz w:val="20"/>
              </w:rPr>
              <w:t>3,074,418</w:t>
            </w:r>
          </w:p>
        </w:tc>
      </w:tr>
      <w:tr w:rsidR="00F34A36" w14:paraId="56AE7171" w14:textId="77777777">
        <w:trPr>
          <w:trHeight w:val="291"/>
        </w:trPr>
        <w:tc>
          <w:tcPr>
            <w:tcW w:w="2455" w:type="dxa"/>
          </w:tcPr>
          <w:p w14:paraId="56AE716E" w14:textId="77777777" w:rsidR="00F34A36" w:rsidRDefault="00842BCA">
            <w:pPr>
              <w:pStyle w:val="TableParagraph"/>
              <w:spacing w:before="28"/>
              <w:ind w:right="689"/>
              <w:rPr>
                <w:b/>
                <w:sz w:val="20"/>
              </w:rPr>
            </w:pPr>
            <w:r>
              <w:rPr>
                <w:b/>
                <w:spacing w:val="-2"/>
                <w:sz w:val="20"/>
              </w:rPr>
              <w:t>Total</w:t>
            </w:r>
            <w:r>
              <w:rPr>
                <w:b/>
                <w:spacing w:val="-5"/>
                <w:sz w:val="20"/>
              </w:rPr>
              <w:t xml:space="preserve"> </w:t>
            </w:r>
            <w:r>
              <w:rPr>
                <w:b/>
                <w:spacing w:val="-2"/>
                <w:sz w:val="20"/>
              </w:rPr>
              <w:t>equity</w:t>
            </w:r>
          </w:p>
        </w:tc>
        <w:tc>
          <w:tcPr>
            <w:tcW w:w="1648" w:type="dxa"/>
            <w:tcBorders>
              <w:top w:val="single" w:sz="8" w:space="0" w:color="000000"/>
              <w:bottom w:val="double" w:sz="6" w:space="0" w:color="000000"/>
            </w:tcBorders>
          </w:tcPr>
          <w:p w14:paraId="56AE716F" w14:textId="77777777" w:rsidR="00F34A36" w:rsidRDefault="00842BCA">
            <w:pPr>
              <w:pStyle w:val="TableParagraph"/>
              <w:spacing w:before="28"/>
              <w:ind w:right="290"/>
              <w:rPr>
                <w:b/>
                <w:sz w:val="20"/>
              </w:rPr>
            </w:pPr>
            <w:r>
              <w:rPr>
                <w:b/>
                <w:spacing w:val="-2"/>
                <w:sz w:val="20"/>
              </w:rPr>
              <w:t>3,392,658</w:t>
            </w:r>
          </w:p>
        </w:tc>
        <w:tc>
          <w:tcPr>
            <w:tcW w:w="1262" w:type="dxa"/>
            <w:tcBorders>
              <w:top w:val="single" w:sz="8" w:space="0" w:color="000000"/>
              <w:bottom w:val="double" w:sz="6" w:space="0" w:color="000000"/>
            </w:tcBorders>
          </w:tcPr>
          <w:p w14:paraId="56AE7170" w14:textId="77777777" w:rsidR="00F34A36" w:rsidRDefault="00842BCA">
            <w:pPr>
              <w:pStyle w:val="TableParagraph"/>
              <w:spacing w:before="28"/>
              <w:ind w:right="80"/>
              <w:rPr>
                <w:sz w:val="20"/>
              </w:rPr>
            </w:pPr>
            <w:r>
              <w:rPr>
                <w:spacing w:val="-2"/>
                <w:sz w:val="20"/>
              </w:rPr>
              <w:t>3,074,418</w:t>
            </w:r>
          </w:p>
        </w:tc>
      </w:tr>
    </w:tbl>
    <w:p w14:paraId="56AE7172" w14:textId="77777777" w:rsidR="00F34A36" w:rsidRDefault="00F34A36">
      <w:pPr>
        <w:pStyle w:val="BodyText"/>
        <w:spacing w:before="94"/>
        <w:ind w:left="0"/>
        <w:rPr>
          <w:b/>
          <w:sz w:val="20"/>
        </w:rPr>
      </w:pPr>
    </w:p>
    <w:p w14:paraId="56AE7173" w14:textId="77777777" w:rsidR="00F34A36" w:rsidRDefault="00842BCA">
      <w:pPr>
        <w:ind w:left="312"/>
        <w:rPr>
          <w:sz w:val="20"/>
        </w:rPr>
      </w:pPr>
      <w:r>
        <w:rPr>
          <w:sz w:val="20"/>
        </w:rPr>
        <w:t>The</w:t>
      </w:r>
      <w:r>
        <w:rPr>
          <w:spacing w:val="-7"/>
          <w:sz w:val="20"/>
        </w:rPr>
        <w:t xml:space="preserve"> </w:t>
      </w:r>
      <w:r>
        <w:rPr>
          <w:sz w:val="20"/>
        </w:rPr>
        <w:t>above</w:t>
      </w:r>
      <w:r>
        <w:rPr>
          <w:spacing w:val="-4"/>
          <w:sz w:val="20"/>
        </w:rPr>
        <w:t xml:space="preserve"> </w:t>
      </w:r>
      <w:r>
        <w:rPr>
          <w:sz w:val="20"/>
        </w:rPr>
        <w:t>statement</w:t>
      </w:r>
      <w:r>
        <w:rPr>
          <w:spacing w:val="-4"/>
          <w:sz w:val="20"/>
        </w:rPr>
        <w:t xml:space="preserve"> </w:t>
      </w:r>
      <w:r>
        <w:rPr>
          <w:sz w:val="20"/>
        </w:rPr>
        <w:t>of</w:t>
      </w:r>
      <w:r>
        <w:rPr>
          <w:spacing w:val="-4"/>
          <w:sz w:val="20"/>
        </w:rPr>
        <w:t xml:space="preserve"> </w:t>
      </w:r>
      <w:r>
        <w:rPr>
          <w:sz w:val="20"/>
        </w:rPr>
        <w:t>financial</w:t>
      </w:r>
      <w:r>
        <w:rPr>
          <w:spacing w:val="-4"/>
          <w:sz w:val="20"/>
        </w:rPr>
        <w:t xml:space="preserve"> </w:t>
      </w:r>
      <w:r>
        <w:rPr>
          <w:sz w:val="20"/>
        </w:rPr>
        <w:t>position</w:t>
      </w:r>
      <w:r>
        <w:rPr>
          <w:spacing w:val="-4"/>
          <w:sz w:val="20"/>
        </w:rPr>
        <w:t xml:space="preserve"> </w:t>
      </w:r>
      <w:r>
        <w:rPr>
          <w:sz w:val="20"/>
        </w:rPr>
        <w:t>should</w:t>
      </w:r>
      <w:r>
        <w:rPr>
          <w:spacing w:val="-4"/>
          <w:sz w:val="20"/>
        </w:rPr>
        <w:t xml:space="preserve"> </w:t>
      </w:r>
      <w:r>
        <w:rPr>
          <w:sz w:val="20"/>
        </w:rPr>
        <w:t>be</w:t>
      </w:r>
      <w:r>
        <w:rPr>
          <w:spacing w:val="-4"/>
          <w:sz w:val="20"/>
        </w:rPr>
        <w:t xml:space="preserve"> </w:t>
      </w:r>
      <w:r>
        <w:rPr>
          <w:sz w:val="20"/>
        </w:rPr>
        <w:t>read</w:t>
      </w:r>
      <w:r>
        <w:rPr>
          <w:spacing w:val="-4"/>
          <w:sz w:val="20"/>
        </w:rPr>
        <w:t xml:space="preserve"> </w:t>
      </w:r>
      <w:r>
        <w:rPr>
          <w:sz w:val="20"/>
        </w:rPr>
        <w:t>in</w:t>
      </w:r>
      <w:r>
        <w:rPr>
          <w:spacing w:val="-4"/>
          <w:sz w:val="20"/>
        </w:rPr>
        <w:t xml:space="preserve"> </w:t>
      </w:r>
      <w:r>
        <w:rPr>
          <w:sz w:val="20"/>
        </w:rPr>
        <w:t>conjunction</w:t>
      </w:r>
      <w:r>
        <w:rPr>
          <w:spacing w:val="-4"/>
          <w:sz w:val="20"/>
        </w:rPr>
        <w:t xml:space="preserve"> </w:t>
      </w:r>
      <w:r>
        <w:rPr>
          <w:sz w:val="20"/>
        </w:rPr>
        <w:t>with</w:t>
      </w:r>
      <w:r>
        <w:rPr>
          <w:spacing w:val="-4"/>
          <w:sz w:val="20"/>
        </w:rPr>
        <w:t xml:space="preserve"> </w:t>
      </w:r>
      <w:r>
        <w:rPr>
          <w:sz w:val="20"/>
        </w:rPr>
        <w:t>the</w:t>
      </w:r>
      <w:r>
        <w:rPr>
          <w:spacing w:val="-4"/>
          <w:sz w:val="20"/>
        </w:rPr>
        <w:t xml:space="preserve"> </w:t>
      </w:r>
      <w:r>
        <w:rPr>
          <w:sz w:val="20"/>
        </w:rPr>
        <w:t>accompanying</w:t>
      </w:r>
      <w:r>
        <w:rPr>
          <w:spacing w:val="-4"/>
          <w:sz w:val="20"/>
        </w:rPr>
        <w:t xml:space="preserve"> </w:t>
      </w:r>
      <w:r>
        <w:rPr>
          <w:spacing w:val="-2"/>
          <w:sz w:val="20"/>
        </w:rPr>
        <w:t>notes.</w:t>
      </w:r>
    </w:p>
    <w:p w14:paraId="56AE7174" w14:textId="77777777" w:rsidR="00F34A36" w:rsidRDefault="00F34A36">
      <w:pPr>
        <w:rPr>
          <w:sz w:val="20"/>
        </w:rPr>
        <w:sectPr w:rsidR="00F34A36">
          <w:pgSz w:w="11910" w:h="16840"/>
          <w:pgMar w:top="1600" w:right="850" w:bottom="720" w:left="708" w:header="0" w:footer="521" w:gutter="0"/>
          <w:cols w:space="720"/>
        </w:sectPr>
      </w:pPr>
    </w:p>
    <w:p w14:paraId="56AE7175" w14:textId="77777777" w:rsidR="00F34A36" w:rsidRDefault="00842BCA">
      <w:pPr>
        <w:pStyle w:val="Heading4"/>
        <w:spacing w:before="0" w:line="548" w:lineRule="exact"/>
      </w:pPr>
      <w:bookmarkStart w:id="113" w:name="Statement_of_changes_in_equity"/>
      <w:bookmarkStart w:id="114" w:name="_bookmark15"/>
      <w:bookmarkEnd w:id="113"/>
      <w:bookmarkEnd w:id="114"/>
      <w:r>
        <w:rPr>
          <w:color w:val="005496"/>
        </w:rPr>
        <w:lastRenderedPageBreak/>
        <w:t>Statement</w:t>
      </w:r>
      <w:r>
        <w:rPr>
          <w:color w:val="005496"/>
          <w:spacing w:val="-1"/>
        </w:rPr>
        <w:t xml:space="preserve"> </w:t>
      </w:r>
      <w:r>
        <w:rPr>
          <w:color w:val="005496"/>
        </w:rPr>
        <w:t>of changes in</w:t>
      </w:r>
      <w:r>
        <w:rPr>
          <w:color w:val="005496"/>
          <w:spacing w:val="-1"/>
        </w:rPr>
        <w:t xml:space="preserve"> </w:t>
      </w:r>
      <w:r>
        <w:rPr>
          <w:color w:val="005496"/>
          <w:spacing w:val="-2"/>
        </w:rPr>
        <w:t>equity</w:t>
      </w:r>
    </w:p>
    <w:p w14:paraId="56AE7176" w14:textId="77777777" w:rsidR="00F34A36" w:rsidRDefault="00842BCA">
      <w:pPr>
        <w:pStyle w:val="Heading9"/>
        <w:spacing w:before="200"/>
      </w:pPr>
      <w:r>
        <w:rPr>
          <w:color w:val="005496"/>
        </w:rPr>
        <w:t>For</w:t>
      </w:r>
      <w:r>
        <w:rPr>
          <w:color w:val="005496"/>
          <w:spacing w:val="-2"/>
        </w:rPr>
        <w:t xml:space="preserve"> </w:t>
      </w:r>
      <w:r>
        <w:rPr>
          <w:color w:val="005496"/>
        </w:rPr>
        <w:t>the</w:t>
      </w:r>
      <w:r>
        <w:rPr>
          <w:color w:val="005496"/>
          <w:spacing w:val="-2"/>
        </w:rPr>
        <w:t xml:space="preserve"> </w:t>
      </w:r>
      <w:r>
        <w:rPr>
          <w:color w:val="005496"/>
        </w:rPr>
        <w:t>year</w:t>
      </w:r>
      <w:r>
        <w:rPr>
          <w:color w:val="005496"/>
          <w:spacing w:val="-2"/>
        </w:rPr>
        <w:t xml:space="preserve"> </w:t>
      </w:r>
      <w:r>
        <w:rPr>
          <w:color w:val="005496"/>
        </w:rPr>
        <w:t>ended</w:t>
      </w:r>
      <w:r>
        <w:rPr>
          <w:color w:val="005496"/>
          <w:spacing w:val="-2"/>
        </w:rPr>
        <w:t xml:space="preserve"> </w:t>
      </w:r>
      <w:r>
        <w:rPr>
          <w:color w:val="005496"/>
        </w:rPr>
        <w:t>30</w:t>
      </w:r>
      <w:r>
        <w:rPr>
          <w:color w:val="005496"/>
          <w:spacing w:val="-2"/>
        </w:rPr>
        <w:t xml:space="preserve"> </w:t>
      </w:r>
      <w:r>
        <w:rPr>
          <w:color w:val="005496"/>
        </w:rPr>
        <w:t>June</w:t>
      </w:r>
      <w:r>
        <w:rPr>
          <w:color w:val="005496"/>
          <w:spacing w:val="-1"/>
        </w:rPr>
        <w:t xml:space="preserve"> </w:t>
      </w:r>
      <w:r>
        <w:rPr>
          <w:color w:val="005496"/>
          <w:spacing w:val="-4"/>
        </w:rPr>
        <w:t>2026</w:t>
      </w:r>
    </w:p>
    <w:p w14:paraId="56AE7177" w14:textId="77777777" w:rsidR="00F34A36" w:rsidRDefault="00F34A36">
      <w:pPr>
        <w:pStyle w:val="BodyText"/>
        <w:ind w:left="0"/>
        <w:rPr>
          <w:b/>
          <w:sz w:val="20"/>
        </w:rPr>
      </w:pPr>
    </w:p>
    <w:p w14:paraId="56AE7178" w14:textId="77777777" w:rsidR="00F34A36" w:rsidRDefault="00F34A36">
      <w:pPr>
        <w:pStyle w:val="BodyText"/>
        <w:spacing w:before="208"/>
        <w:ind w:left="0"/>
        <w:rPr>
          <w:b/>
          <w:sz w:val="20"/>
        </w:rPr>
      </w:pPr>
    </w:p>
    <w:tbl>
      <w:tblPr>
        <w:tblW w:w="0" w:type="auto"/>
        <w:tblInd w:w="1463" w:type="dxa"/>
        <w:tblLayout w:type="fixed"/>
        <w:tblCellMar>
          <w:left w:w="0" w:type="dxa"/>
          <w:right w:w="0" w:type="dxa"/>
        </w:tblCellMar>
        <w:tblLook w:val="01E0" w:firstRow="1" w:lastRow="1" w:firstColumn="1" w:lastColumn="1" w:noHBand="0" w:noVBand="0"/>
      </w:tblPr>
      <w:tblGrid>
        <w:gridCol w:w="3732"/>
        <w:gridCol w:w="2443"/>
        <w:gridCol w:w="1244"/>
      </w:tblGrid>
      <w:tr w:rsidR="00F34A36" w14:paraId="56AE717E" w14:textId="77777777">
        <w:trPr>
          <w:trHeight w:val="544"/>
        </w:trPr>
        <w:tc>
          <w:tcPr>
            <w:tcW w:w="3732" w:type="dxa"/>
          </w:tcPr>
          <w:p w14:paraId="56AE7179" w14:textId="77777777" w:rsidR="00F34A36" w:rsidRDefault="00F34A36">
            <w:pPr>
              <w:pStyle w:val="TableParagraph"/>
              <w:jc w:val="left"/>
              <w:rPr>
                <w:rFonts w:ascii="Times New Roman"/>
                <w:sz w:val="20"/>
              </w:rPr>
            </w:pPr>
          </w:p>
        </w:tc>
        <w:tc>
          <w:tcPr>
            <w:tcW w:w="2443" w:type="dxa"/>
            <w:tcBorders>
              <w:bottom w:val="single" w:sz="8" w:space="0" w:color="000000"/>
            </w:tcBorders>
          </w:tcPr>
          <w:p w14:paraId="56AE717A" w14:textId="77777777" w:rsidR="00F34A36" w:rsidRDefault="00842BCA">
            <w:pPr>
              <w:pStyle w:val="TableParagraph"/>
              <w:spacing w:line="223" w:lineRule="exact"/>
              <w:ind w:right="272"/>
              <w:rPr>
                <w:b/>
                <w:sz w:val="20"/>
              </w:rPr>
            </w:pPr>
            <w:r>
              <w:rPr>
                <w:b/>
                <w:spacing w:val="-2"/>
                <w:sz w:val="20"/>
              </w:rPr>
              <w:t>Retained</w:t>
            </w:r>
          </w:p>
          <w:p w14:paraId="56AE717B" w14:textId="77777777" w:rsidR="00F34A36" w:rsidRDefault="00842BCA">
            <w:pPr>
              <w:pStyle w:val="TableParagraph"/>
              <w:spacing w:before="50"/>
              <w:ind w:right="272"/>
              <w:rPr>
                <w:b/>
                <w:sz w:val="20"/>
              </w:rPr>
            </w:pPr>
            <w:r>
              <w:rPr>
                <w:b/>
                <w:sz w:val="20"/>
              </w:rPr>
              <w:t>surpluses</w:t>
            </w:r>
            <w:r>
              <w:rPr>
                <w:b/>
                <w:spacing w:val="-8"/>
                <w:sz w:val="20"/>
              </w:rPr>
              <w:t xml:space="preserve"> </w:t>
            </w:r>
            <w:r>
              <w:rPr>
                <w:b/>
                <w:spacing w:val="-10"/>
                <w:sz w:val="20"/>
              </w:rPr>
              <w:t>$</w:t>
            </w:r>
          </w:p>
        </w:tc>
        <w:tc>
          <w:tcPr>
            <w:tcW w:w="1244" w:type="dxa"/>
            <w:tcBorders>
              <w:bottom w:val="single" w:sz="8" w:space="0" w:color="000000"/>
            </w:tcBorders>
          </w:tcPr>
          <w:p w14:paraId="56AE717C" w14:textId="77777777" w:rsidR="00F34A36" w:rsidRDefault="00842BCA">
            <w:pPr>
              <w:pStyle w:val="TableParagraph"/>
              <w:spacing w:line="223" w:lineRule="exact"/>
              <w:ind w:right="78"/>
              <w:rPr>
                <w:b/>
                <w:sz w:val="20"/>
              </w:rPr>
            </w:pPr>
            <w:r>
              <w:rPr>
                <w:b/>
                <w:spacing w:val="-2"/>
                <w:sz w:val="20"/>
              </w:rPr>
              <w:t>Total</w:t>
            </w:r>
          </w:p>
          <w:p w14:paraId="56AE717D" w14:textId="77777777" w:rsidR="00F34A36" w:rsidRDefault="00842BCA">
            <w:pPr>
              <w:pStyle w:val="TableParagraph"/>
              <w:spacing w:before="50"/>
              <w:ind w:right="78"/>
              <w:rPr>
                <w:b/>
                <w:sz w:val="20"/>
              </w:rPr>
            </w:pPr>
            <w:r>
              <w:rPr>
                <w:b/>
                <w:sz w:val="20"/>
              </w:rPr>
              <w:t>equity</w:t>
            </w:r>
            <w:r>
              <w:rPr>
                <w:b/>
                <w:spacing w:val="-5"/>
                <w:sz w:val="20"/>
              </w:rPr>
              <w:t xml:space="preserve"> </w:t>
            </w:r>
            <w:r>
              <w:rPr>
                <w:b/>
                <w:spacing w:val="-10"/>
                <w:sz w:val="20"/>
              </w:rPr>
              <w:t>$</w:t>
            </w:r>
          </w:p>
        </w:tc>
      </w:tr>
      <w:tr w:rsidR="00F34A36" w14:paraId="56AE7182" w14:textId="77777777">
        <w:trPr>
          <w:trHeight w:val="317"/>
        </w:trPr>
        <w:tc>
          <w:tcPr>
            <w:tcW w:w="3732" w:type="dxa"/>
          </w:tcPr>
          <w:p w14:paraId="56AE717F" w14:textId="77777777" w:rsidR="00F34A36" w:rsidRDefault="00842BCA">
            <w:pPr>
              <w:pStyle w:val="TableParagraph"/>
              <w:spacing w:before="28"/>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1</w:t>
            </w:r>
            <w:r>
              <w:rPr>
                <w:b/>
                <w:spacing w:val="-2"/>
                <w:sz w:val="20"/>
              </w:rPr>
              <w:t xml:space="preserve"> </w:t>
            </w:r>
            <w:r>
              <w:rPr>
                <w:b/>
                <w:sz w:val="20"/>
              </w:rPr>
              <w:t>July</w:t>
            </w:r>
            <w:r>
              <w:rPr>
                <w:b/>
                <w:spacing w:val="-2"/>
                <w:sz w:val="20"/>
              </w:rPr>
              <w:t xml:space="preserve"> </w:t>
            </w:r>
            <w:r>
              <w:rPr>
                <w:b/>
                <w:spacing w:val="-4"/>
                <w:sz w:val="20"/>
              </w:rPr>
              <w:t>2024</w:t>
            </w:r>
          </w:p>
        </w:tc>
        <w:tc>
          <w:tcPr>
            <w:tcW w:w="2443" w:type="dxa"/>
            <w:tcBorders>
              <w:top w:val="single" w:sz="8" w:space="0" w:color="000000"/>
            </w:tcBorders>
          </w:tcPr>
          <w:p w14:paraId="56AE7180" w14:textId="77777777" w:rsidR="00F34A36" w:rsidRDefault="00842BCA">
            <w:pPr>
              <w:pStyle w:val="TableParagraph"/>
              <w:spacing w:before="46"/>
              <w:ind w:right="272"/>
              <w:rPr>
                <w:sz w:val="20"/>
              </w:rPr>
            </w:pPr>
            <w:r>
              <w:rPr>
                <w:spacing w:val="-2"/>
                <w:sz w:val="20"/>
              </w:rPr>
              <w:t>1,901,036</w:t>
            </w:r>
          </w:p>
        </w:tc>
        <w:tc>
          <w:tcPr>
            <w:tcW w:w="1244" w:type="dxa"/>
            <w:tcBorders>
              <w:top w:val="single" w:sz="8" w:space="0" w:color="000000"/>
            </w:tcBorders>
          </w:tcPr>
          <w:p w14:paraId="56AE7181" w14:textId="77777777" w:rsidR="00F34A36" w:rsidRDefault="00842BCA">
            <w:pPr>
              <w:pStyle w:val="TableParagraph"/>
              <w:spacing w:before="46"/>
              <w:ind w:right="78"/>
              <w:rPr>
                <w:sz w:val="20"/>
              </w:rPr>
            </w:pPr>
            <w:r>
              <w:rPr>
                <w:spacing w:val="-2"/>
                <w:sz w:val="20"/>
              </w:rPr>
              <w:t>1,901,036</w:t>
            </w:r>
          </w:p>
        </w:tc>
      </w:tr>
      <w:tr w:rsidR="00F34A36" w14:paraId="56AE7186" w14:textId="77777777">
        <w:trPr>
          <w:trHeight w:val="325"/>
        </w:trPr>
        <w:tc>
          <w:tcPr>
            <w:tcW w:w="3732" w:type="dxa"/>
          </w:tcPr>
          <w:p w14:paraId="56AE7183" w14:textId="77777777" w:rsidR="00F34A36" w:rsidRDefault="00842BCA">
            <w:pPr>
              <w:pStyle w:val="TableParagraph"/>
              <w:spacing w:before="34"/>
              <w:ind w:right="78"/>
              <w:rPr>
                <w:sz w:val="20"/>
              </w:rPr>
            </w:pPr>
            <w:r>
              <w:rPr>
                <w:sz w:val="20"/>
              </w:rPr>
              <w:t>Surplus</w:t>
            </w:r>
            <w:r>
              <w:rPr>
                <w:spacing w:val="-1"/>
                <w:sz w:val="20"/>
              </w:rPr>
              <w:t xml:space="preserve"> </w:t>
            </w:r>
            <w:r>
              <w:rPr>
                <w:sz w:val="20"/>
              </w:rPr>
              <w:t>for</w:t>
            </w:r>
            <w:r>
              <w:rPr>
                <w:spacing w:val="-1"/>
                <w:sz w:val="20"/>
              </w:rPr>
              <w:t xml:space="preserve"> </w:t>
            </w:r>
            <w:r>
              <w:rPr>
                <w:sz w:val="20"/>
              </w:rPr>
              <w:t xml:space="preserve">the </w:t>
            </w:r>
            <w:r>
              <w:rPr>
                <w:spacing w:val="-4"/>
                <w:sz w:val="20"/>
              </w:rPr>
              <w:t>year</w:t>
            </w:r>
          </w:p>
        </w:tc>
        <w:tc>
          <w:tcPr>
            <w:tcW w:w="2443" w:type="dxa"/>
          </w:tcPr>
          <w:p w14:paraId="56AE7184" w14:textId="77777777" w:rsidR="00F34A36" w:rsidRDefault="00842BCA">
            <w:pPr>
              <w:pStyle w:val="TableParagraph"/>
              <w:spacing w:before="55"/>
              <w:ind w:right="272"/>
              <w:rPr>
                <w:sz w:val="20"/>
              </w:rPr>
            </w:pPr>
            <w:r>
              <w:rPr>
                <w:spacing w:val="-2"/>
                <w:sz w:val="20"/>
              </w:rPr>
              <w:t>1,173,382</w:t>
            </w:r>
          </w:p>
        </w:tc>
        <w:tc>
          <w:tcPr>
            <w:tcW w:w="1244" w:type="dxa"/>
          </w:tcPr>
          <w:p w14:paraId="56AE7185" w14:textId="77777777" w:rsidR="00F34A36" w:rsidRDefault="00842BCA">
            <w:pPr>
              <w:pStyle w:val="TableParagraph"/>
              <w:spacing w:before="55"/>
              <w:ind w:right="78"/>
              <w:rPr>
                <w:sz w:val="20"/>
              </w:rPr>
            </w:pPr>
            <w:r>
              <w:rPr>
                <w:spacing w:val="-2"/>
                <w:sz w:val="20"/>
              </w:rPr>
              <w:t>1,173,382</w:t>
            </w:r>
          </w:p>
        </w:tc>
      </w:tr>
      <w:tr w:rsidR="00F34A36" w14:paraId="56AE718A" w14:textId="77777777">
        <w:trPr>
          <w:trHeight w:val="310"/>
        </w:trPr>
        <w:tc>
          <w:tcPr>
            <w:tcW w:w="3732" w:type="dxa"/>
          </w:tcPr>
          <w:p w14:paraId="56AE7187" w14:textId="77777777" w:rsidR="00F34A36" w:rsidRDefault="00842BCA">
            <w:pPr>
              <w:pStyle w:val="TableParagraph"/>
              <w:spacing w:before="34"/>
              <w:ind w:right="78"/>
              <w:rPr>
                <w:sz w:val="20"/>
              </w:rPr>
            </w:pPr>
            <w:r>
              <w:rPr>
                <w:sz w:val="20"/>
              </w:rPr>
              <w:t>Other</w:t>
            </w:r>
            <w:r>
              <w:rPr>
                <w:spacing w:val="-6"/>
                <w:sz w:val="20"/>
              </w:rPr>
              <w:t xml:space="preserve"> </w:t>
            </w:r>
            <w:r>
              <w:rPr>
                <w:sz w:val="20"/>
              </w:rPr>
              <w:t>comprehensive</w:t>
            </w:r>
            <w:r>
              <w:rPr>
                <w:spacing w:val="-6"/>
                <w:sz w:val="20"/>
              </w:rPr>
              <w:t xml:space="preserve"> </w:t>
            </w:r>
            <w:r>
              <w:rPr>
                <w:spacing w:val="-2"/>
                <w:sz w:val="20"/>
              </w:rPr>
              <w:t>income</w:t>
            </w:r>
          </w:p>
        </w:tc>
        <w:tc>
          <w:tcPr>
            <w:tcW w:w="2443" w:type="dxa"/>
            <w:tcBorders>
              <w:bottom w:val="single" w:sz="8" w:space="0" w:color="000000"/>
            </w:tcBorders>
          </w:tcPr>
          <w:p w14:paraId="56AE7188" w14:textId="77777777" w:rsidR="00F34A36" w:rsidRDefault="00842BCA">
            <w:pPr>
              <w:pStyle w:val="TableParagraph"/>
              <w:spacing w:before="52"/>
              <w:ind w:right="272"/>
              <w:rPr>
                <w:sz w:val="20"/>
              </w:rPr>
            </w:pPr>
            <w:r>
              <w:rPr>
                <w:spacing w:val="-10"/>
                <w:sz w:val="20"/>
              </w:rPr>
              <w:t>-</w:t>
            </w:r>
          </w:p>
        </w:tc>
        <w:tc>
          <w:tcPr>
            <w:tcW w:w="1244" w:type="dxa"/>
            <w:tcBorders>
              <w:bottom w:val="single" w:sz="8" w:space="0" w:color="000000"/>
            </w:tcBorders>
          </w:tcPr>
          <w:p w14:paraId="56AE7189" w14:textId="77777777" w:rsidR="00F34A36" w:rsidRDefault="00842BCA">
            <w:pPr>
              <w:pStyle w:val="TableParagraph"/>
              <w:spacing w:before="52"/>
              <w:ind w:right="78"/>
              <w:rPr>
                <w:sz w:val="20"/>
              </w:rPr>
            </w:pPr>
            <w:r>
              <w:rPr>
                <w:spacing w:val="-10"/>
                <w:sz w:val="20"/>
              </w:rPr>
              <w:t>-</w:t>
            </w:r>
          </w:p>
        </w:tc>
      </w:tr>
      <w:tr w:rsidR="00F34A36" w14:paraId="56AE718E" w14:textId="77777777">
        <w:trPr>
          <w:trHeight w:val="303"/>
        </w:trPr>
        <w:tc>
          <w:tcPr>
            <w:tcW w:w="3732" w:type="dxa"/>
          </w:tcPr>
          <w:p w14:paraId="56AE718B" w14:textId="77777777" w:rsidR="00F34A36" w:rsidRDefault="00842BCA">
            <w:pPr>
              <w:pStyle w:val="TableParagraph"/>
              <w:spacing w:before="28"/>
              <w:ind w:right="78"/>
              <w:rPr>
                <w:sz w:val="20"/>
              </w:rPr>
            </w:pPr>
            <w:r>
              <w:rPr>
                <w:sz w:val="20"/>
              </w:rPr>
              <w:t>Total</w:t>
            </w:r>
            <w:r>
              <w:rPr>
                <w:spacing w:val="-9"/>
                <w:sz w:val="20"/>
              </w:rPr>
              <w:t xml:space="preserve"> </w:t>
            </w:r>
            <w:r>
              <w:rPr>
                <w:sz w:val="20"/>
              </w:rPr>
              <w:t>comprehensive</w:t>
            </w:r>
            <w:r>
              <w:rPr>
                <w:spacing w:val="-9"/>
                <w:sz w:val="20"/>
              </w:rPr>
              <w:t xml:space="preserve"> </w:t>
            </w:r>
            <w:r>
              <w:rPr>
                <w:sz w:val="20"/>
              </w:rPr>
              <w:t>income</w:t>
            </w:r>
            <w:r>
              <w:rPr>
                <w:spacing w:val="-9"/>
                <w:sz w:val="20"/>
              </w:rPr>
              <w:t xml:space="preserve"> </w:t>
            </w:r>
            <w:r>
              <w:rPr>
                <w:sz w:val="20"/>
              </w:rPr>
              <w:t>for</w:t>
            </w:r>
            <w:r>
              <w:rPr>
                <w:spacing w:val="-9"/>
                <w:sz w:val="20"/>
              </w:rPr>
              <w:t xml:space="preserve"> </w:t>
            </w:r>
            <w:r>
              <w:rPr>
                <w:sz w:val="20"/>
              </w:rPr>
              <w:t>the</w:t>
            </w:r>
            <w:r>
              <w:rPr>
                <w:spacing w:val="-9"/>
                <w:sz w:val="20"/>
              </w:rPr>
              <w:t xml:space="preserve"> </w:t>
            </w:r>
            <w:r>
              <w:rPr>
                <w:spacing w:val="-4"/>
                <w:sz w:val="20"/>
              </w:rPr>
              <w:t>year</w:t>
            </w:r>
          </w:p>
        </w:tc>
        <w:tc>
          <w:tcPr>
            <w:tcW w:w="2443" w:type="dxa"/>
            <w:tcBorders>
              <w:top w:val="single" w:sz="8" w:space="0" w:color="000000"/>
              <w:bottom w:val="single" w:sz="8" w:space="0" w:color="000000"/>
            </w:tcBorders>
          </w:tcPr>
          <w:p w14:paraId="56AE718C" w14:textId="77777777" w:rsidR="00F34A36" w:rsidRDefault="00842BCA">
            <w:pPr>
              <w:pStyle w:val="TableParagraph"/>
              <w:spacing w:before="46"/>
              <w:ind w:right="272"/>
              <w:rPr>
                <w:sz w:val="20"/>
              </w:rPr>
            </w:pPr>
            <w:r>
              <w:rPr>
                <w:spacing w:val="-2"/>
                <w:sz w:val="20"/>
              </w:rPr>
              <w:t>1,173,382</w:t>
            </w:r>
          </w:p>
        </w:tc>
        <w:tc>
          <w:tcPr>
            <w:tcW w:w="1244" w:type="dxa"/>
            <w:tcBorders>
              <w:top w:val="single" w:sz="8" w:space="0" w:color="000000"/>
              <w:bottom w:val="single" w:sz="8" w:space="0" w:color="000000"/>
            </w:tcBorders>
          </w:tcPr>
          <w:p w14:paraId="56AE718D" w14:textId="77777777" w:rsidR="00F34A36" w:rsidRDefault="00842BCA">
            <w:pPr>
              <w:pStyle w:val="TableParagraph"/>
              <w:spacing w:before="46"/>
              <w:ind w:right="78"/>
              <w:rPr>
                <w:sz w:val="20"/>
              </w:rPr>
            </w:pPr>
            <w:r>
              <w:rPr>
                <w:spacing w:val="-2"/>
                <w:sz w:val="20"/>
              </w:rPr>
              <w:t>1,173,382</w:t>
            </w:r>
          </w:p>
        </w:tc>
      </w:tr>
      <w:tr w:rsidR="00F34A36" w14:paraId="56AE7192" w14:textId="77777777">
        <w:trPr>
          <w:trHeight w:val="306"/>
        </w:trPr>
        <w:tc>
          <w:tcPr>
            <w:tcW w:w="3732" w:type="dxa"/>
          </w:tcPr>
          <w:p w14:paraId="56AE718F" w14:textId="77777777" w:rsidR="00F34A36" w:rsidRDefault="00842BCA">
            <w:pPr>
              <w:pStyle w:val="TableParagraph"/>
              <w:spacing w:before="46"/>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30</w:t>
            </w:r>
            <w:r>
              <w:rPr>
                <w:b/>
                <w:spacing w:val="-3"/>
                <w:sz w:val="20"/>
              </w:rPr>
              <w:t xml:space="preserve"> </w:t>
            </w:r>
            <w:r>
              <w:rPr>
                <w:b/>
                <w:sz w:val="20"/>
              </w:rPr>
              <w:t>June</w:t>
            </w:r>
            <w:r>
              <w:rPr>
                <w:b/>
                <w:spacing w:val="-2"/>
                <w:sz w:val="20"/>
              </w:rPr>
              <w:t xml:space="preserve"> </w:t>
            </w:r>
            <w:r>
              <w:rPr>
                <w:b/>
                <w:spacing w:val="-4"/>
                <w:sz w:val="20"/>
              </w:rPr>
              <w:t>2025</w:t>
            </w:r>
          </w:p>
        </w:tc>
        <w:tc>
          <w:tcPr>
            <w:tcW w:w="2443" w:type="dxa"/>
            <w:tcBorders>
              <w:top w:val="single" w:sz="8" w:space="0" w:color="000000"/>
              <w:bottom w:val="double" w:sz="2" w:space="0" w:color="000000"/>
            </w:tcBorders>
          </w:tcPr>
          <w:p w14:paraId="56AE7190" w14:textId="77777777" w:rsidR="00F34A36" w:rsidRDefault="00842BCA">
            <w:pPr>
              <w:pStyle w:val="TableParagraph"/>
              <w:spacing w:before="46"/>
              <w:ind w:right="272"/>
              <w:rPr>
                <w:sz w:val="20"/>
              </w:rPr>
            </w:pPr>
            <w:r>
              <w:rPr>
                <w:spacing w:val="-2"/>
                <w:sz w:val="20"/>
              </w:rPr>
              <w:t>3,074,418</w:t>
            </w:r>
          </w:p>
        </w:tc>
        <w:tc>
          <w:tcPr>
            <w:tcW w:w="1244" w:type="dxa"/>
            <w:tcBorders>
              <w:top w:val="single" w:sz="8" w:space="0" w:color="000000"/>
              <w:bottom w:val="double" w:sz="2" w:space="0" w:color="000000"/>
            </w:tcBorders>
          </w:tcPr>
          <w:p w14:paraId="56AE7191" w14:textId="77777777" w:rsidR="00F34A36" w:rsidRDefault="00842BCA">
            <w:pPr>
              <w:pStyle w:val="TableParagraph"/>
              <w:spacing w:before="46"/>
              <w:ind w:right="78"/>
              <w:rPr>
                <w:sz w:val="20"/>
              </w:rPr>
            </w:pPr>
            <w:r>
              <w:rPr>
                <w:spacing w:val="-2"/>
                <w:sz w:val="20"/>
              </w:rPr>
              <w:t>3,074,418</w:t>
            </w:r>
          </w:p>
        </w:tc>
      </w:tr>
    </w:tbl>
    <w:p w14:paraId="56AE7193" w14:textId="77777777" w:rsidR="00F34A36" w:rsidRDefault="00F34A36">
      <w:pPr>
        <w:pStyle w:val="BodyText"/>
        <w:spacing w:before="4"/>
        <w:ind w:left="0"/>
        <w:rPr>
          <w:b/>
          <w:sz w:val="20"/>
        </w:rPr>
      </w:pPr>
    </w:p>
    <w:tbl>
      <w:tblPr>
        <w:tblW w:w="0" w:type="auto"/>
        <w:tblInd w:w="1463" w:type="dxa"/>
        <w:tblLayout w:type="fixed"/>
        <w:tblCellMar>
          <w:left w:w="0" w:type="dxa"/>
          <w:right w:w="0" w:type="dxa"/>
        </w:tblCellMar>
        <w:tblLook w:val="01E0" w:firstRow="1" w:lastRow="1" w:firstColumn="1" w:lastColumn="1" w:noHBand="0" w:noVBand="0"/>
      </w:tblPr>
      <w:tblGrid>
        <w:gridCol w:w="3732"/>
        <w:gridCol w:w="2443"/>
        <w:gridCol w:w="1244"/>
      </w:tblGrid>
      <w:tr w:rsidR="00F34A36" w14:paraId="56AE7199" w14:textId="77777777">
        <w:trPr>
          <w:trHeight w:val="544"/>
        </w:trPr>
        <w:tc>
          <w:tcPr>
            <w:tcW w:w="3732" w:type="dxa"/>
          </w:tcPr>
          <w:p w14:paraId="56AE7194" w14:textId="77777777" w:rsidR="00F34A36" w:rsidRDefault="00F34A36">
            <w:pPr>
              <w:pStyle w:val="TableParagraph"/>
              <w:jc w:val="left"/>
              <w:rPr>
                <w:rFonts w:ascii="Times New Roman"/>
                <w:sz w:val="20"/>
              </w:rPr>
            </w:pPr>
          </w:p>
        </w:tc>
        <w:tc>
          <w:tcPr>
            <w:tcW w:w="2443" w:type="dxa"/>
            <w:tcBorders>
              <w:bottom w:val="single" w:sz="8" w:space="0" w:color="000000"/>
            </w:tcBorders>
          </w:tcPr>
          <w:p w14:paraId="56AE7195" w14:textId="77777777" w:rsidR="00F34A36" w:rsidRDefault="00842BCA">
            <w:pPr>
              <w:pStyle w:val="TableParagraph"/>
              <w:spacing w:line="223" w:lineRule="exact"/>
              <w:ind w:right="272"/>
              <w:rPr>
                <w:b/>
                <w:sz w:val="20"/>
              </w:rPr>
            </w:pPr>
            <w:r>
              <w:rPr>
                <w:b/>
                <w:spacing w:val="-2"/>
                <w:sz w:val="20"/>
              </w:rPr>
              <w:t>Retained</w:t>
            </w:r>
          </w:p>
          <w:p w14:paraId="56AE7196" w14:textId="77777777" w:rsidR="00F34A36" w:rsidRDefault="00842BCA">
            <w:pPr>
              <w:pStyle w:val="TableParagraph"/>
              <w:spacing w:before="50"/>
              <w:ind w:right="272"/>
              <w:rPr>
                <w:b/>
                <w:sz w:val="20"/>
              </w:rPr>
            </w:pPr>
            <w:r>
              <w:rPr>
                <w:b/>
                <w:sz w:val="20"/>
              </w:rPr>
              <w:t>surpluses</w:t>
            </w:r>
            <w:r>
              <w:rPr>
                <w:b/>
                <w:spacing w:val="-8"/>
                <w:sz w:val="20"/>
              </w:rPr>
              <w:t xml:space="preserve"> </w:t>
            </w:r>
            <w:r>
              <w:rPr>
                <w:b/>
                <w:spacing w:val="-10"/>
                <w:sz w:val="20"/>
              </w:rPr>
              <w:t>$</w:t>
            </w:r>
          </w:p>
        </w:tc>
        <w:tc>
          <w:tcPr>
            <w:tcW w:w="1244" w:type="dxa"/>
            <w:tcBorders>
              <w:bottom w:val="single" w:sz="8" w:space="0" w:color="000000"/>
            </w:tcBorders>
          </w:tcPr>
          <w:p w14:paraId="56AE7197" w14:textId="77777777" w:rsidR="00F34A36" w:rsidRDefault="00842BCA">
            <w:pPr>
              <w:pStyle w:val="TableParagraph"/>
              <w:spacing w:line="223" w:lineRule="exact"/>
              <w:ind w:right="78"/>
              <w:rPr>
                <w:b/>
                <w:sz w:val="20"/>
              </w:rPr>
            </w:pPr>
            <w:r>
              <w:rPr>
                <w:b/>
                <w:spacing w:val="-2"/>
                <w:sz w:val="20"/>
              </w:rPr>
              <w:t>Total</w:t>
            </w:r>
          </w:p>
          <w:p w14:paraId="56AE7198" w14:textId="77777777" w:rsidR="00F34A36" w:rsidRDefault="00842BCA">
            <w:pPr>
              <w:pStyle w:val="TableParagraph"/>
              <w:spacing w:before="50"/>
              <w:ind w:right="78"/>
              <w:rPr>
                <w:b/>
                <w:sz w:val="20"/>
              </w:rPr>
            </w:pPr>
            <w:r>
              <w:rPr>
                <w:b/>
                <w:sz w:val="20"/>
              </w:rPr>
              <w:t>equity</w:t>
            </w:r>
            <w:r>
              <w:rPr>
                <w:b/>
                <w:spacing w:val="-5"/>
                <w:sz w:val="20"/>
              </w:rPr>
              <w:t xml:space="preserve"> </w:t>
            </w:r>
            <w:r>
              <w:rPr>
                <w:b/>
                <w:spacing w:val="-10"/>
                <w:sz w:val="20"/>
              </w:rPr>
              <w:t>$</w:t>
            </w:r>
          </w:p>
        </w:tc>
      </w:tr>
      <w:tr w:rsidR="00F34A36" w14:paraId="56AE719D" w14:textId="77777777">
        <w:trPr>
          <w:trHeight w:val="317"/>
        </w:trPr>
        <w:tc>
          <w:tcPr>
            <w:tcW w:w="3732" w:type="dxa"/>
          </w:tcPr>
          <w:p w14:paraId="56AE719A" w14:textId="77777777" w:rsidR="00F34A36" w:rsidRDefault="00842BCA">
            <w:pPr>
              <w:pStyle w:val="TableParagraph"/>
              <w:spacing w:before="28"/>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1</w:t>
            </w:r>
            <w:r>
              <w:rPr>
                <w:b/>
                <w:spacing w:val="-2"/>
                <w:sz w:val="20"/>
              </w:rPr>
              <w:t xml:space="preserve"> </w:t>
            </w:r>
            <w:r>
              <w:rPr>
                <w:b/>
                <w:sz w:val="20"/>
              </w:rPr>
              <w:t>July</w:t>
            </w:r>
            <w:r>
              <w:rPr>
                <w:b/>
                <w:spacing w:val="-2"/>
                <w:sz w:val="20"/>
              </w:rPr>
              <w:t xml:space="preserve"> </w:t>
            </w:r>
            <w:r>
              <w:rPr>
                <w:b/>
                <w:spacing w:val="-4"/>
                <w:sz w:val="20"/>
              </w:rPr>
              <w:t>2025</w:t>
            </w:r>
          </w:p>
        </w:tc>
        <w:tc>
          <w:tcPr>
            <w:tcW w:w="2443" w:type="dxa"/>
            <w:tcBorders>
              <w:top w:val="single" w:sz="8" w:space="0" w:color="000000"/>
            </w:tcBorders>
          </w:tcPr>
          <w:p w14:paraId="56AE719B" w14:textId="77777777" w:rsidR="00F34A36" w:rsidRDefault="00842BCA">
            <w:pPr>
              <w:pStyle w:val="TableParagraph"/>
              <w:spacing w:before="46"/>
              <w:ind w:right="272"/>
              <w:rPr>
                <w:sz w:val="20"/>
              </w:rPr>
            </w:pPr>
            <w:r>
              <w:rPr>
                <w:spacing w:val="-2"/>
                <w:sz w:val="20"/>
              </w:rPr>
              <w:t>3,074,418</w:t>
            </w:r>
          </w:p>
        </w:tc>
        <w:tc>
          <w:tcPr>
            <w:tcW w:w="1244" w:type="dxa"/>
            <w:tcBorders>
              <w:top w:val="single" w:sz="8" w:space="0" w:color="000000"/>
            </w:tcBorders>
          </w:tcPr>
          <w:p w14:paraId="56AE719C" w14:textId="77777777" w:rsidR="00F34A36" w:rsidRDefault="00842BCA">
            <w:pPr>
              <w:pStyle w:val="TableParagraph"/>
              <w:spacing w:before="46"/>
              <w:ind w:right="78"/>
              <w:rPr>
                <w:sz w:val="20"/>
              </w:rPr>
            </w:pPr>
            <w:r>
              <w:rPr>
                <w:spacing w:val="-2"/>
                <w:sz w:val="20"/>
              </w:rPr>
              <w:t>3,074,418</w:t>
            </w:r>
          </w:p>
        </w:tc>
      </w:tr>
      <w:tr w:rsidR="00F34A36" w14:paraId="56AE71A1" w14:textId="77777777">
        <w:trPr>
          <w:trHeight w:val="323"/>
        </w:trPr>
        <w:tc>
          <w:tcPr>
            <w:tcW w:w="3732" w:type="dxa"/>
          </w:tcPr>
          <w:p w14:paraId="56AE719E" w14:textId="77777777" w:rsidR="00F34A36" w:rsidRDefault="00842BCA">
            <w:pPr>
              <w:pStyle w:val="TableParagraph"/>
              <w:spacing w:before="34"/>
              <w:ind w:right="78"/>
              <w:rPr>
                <w:sz w:val="20"/>
              </w:rPr>
            </w:pPr>
            <w:r>
              <w:rPr>
                <w:sz w:val="20"/>
              </w:rPr>
              <w:t>Surplus</w:t>
            </w:r>
            <w:r>
              <w:rPr>
                <w:spacing w:val="-1"/>
                <w:sz w:val="20"/>
              </w:rPr>
              <w:t xml:space="preserve"> </w:t>
            </w:r>
            <w:r>
              <w:rPr>
                <w:sz w:val="20"/>
              </w:rPr>
              <w:t>for</w:t>
            </w:r>
            <w:r>
              <w:rPr>
                <w:spacing w:val="-1"/>
                <w:sz w:val="20"/>
              </w:rPr>
              <w:t xml:space="preserve"> </w:t>
            </w:r>
            <w:r>
              <w:rPr>
                <w:sz w:val="20"/>
              </w:rPr>
              <w:t xml:space="preserve">the </w:t>
            </w:r>
            <w:r>
              <w:rPr>
                <w:spacing w:val="-4"/>
                <w:sz w:val="20"/>
              </w:rPr>
              <w:t>year</w:t>
            </w:r>
          </w:p>
        </w:tc>
        <w:tc>
          <w:tcPr>
            <w:tcW w:w="2443" w:type="dxa"/>
          </w:tcPr>
          <w:p w14:paraId="56AE719F" w14:textId="77777777" w:rsidR="00F34A36" w:rsidRDefault="00842BCA">
            <w:pPr>
              <w:pStyle w:val="TableParagraph"/>
              <w:spacing w:before="52"/>
              <w:ind w:right="272"/>
              <w:rPr>
                <w:sz w:val="20"/>
              </w:rPr>
            </w:pPr>
            <w:r>
              <w:rPr>
                <w:spacing w:val="-2"/>
                <w:sz w:val="20"/>
              </w:rPr>
              <w:t>318,240</w:t>
            </w:r>
          </w:p>
        </w:tc>
        <w:tc>
          <w:tcPr>
            <w:tcW w:w="1244" w:type="dxa"/>
          </w:tcPr>
          <w:p w14:paraId="56AE71A0" w14:textId="77777777" w:rsidR="00F34A36" w:rsidRDefault="00842BCA">
            <w:pPr>
              <w:pStyle w:val="TableParagraph"/>
              <w:spacing w:before="52"/>
              <w:ind w:right="78"/>
              <w:rPr>
                <w:sz w:val="20"/>
              </w:rPr>
            </w:pPr>
            <w:r>
              <w:rPr>
                <w:spacing w:val="-2"/>
                <w:sz w:val="20"/>
              </w:rPr>
              <w:t>318,240</w:t>
            </w:r>
          </w:p>
        </w:tc>
      </w:tr>
      <w:tr w:rsidR="00F34A36" w14:paraId="56AE71A5" w14:textId="77777777">
        <w:trPr>
          <w:trHeight w:val="310"/>
        </w:trPr>
        <w:tc>
          <w:tcPr>
            <w:tcW w:w="3732" w:type="dxa"/>
          </w:tcPr>
          <w:p w14:paraId="56AE71A2" w14:textId="77777777" w:rsidR="00F34A36" w:rsidRDefault="00842BCA">
            <w:pPr>
              <w:pStyle w:val="TableParagraph"/>
              <w:spacing w:before="34"/>
              <w:ind w:right="78"/>
              <w:rPr>
                <w:sz w:val="20"/>
              </w:rPr>
            </w:pPr>
            <w:r>
              <w:rPr>
                <w:sz w:val="20"/>
              </w:rPr>
              <w:t>Other</w:t>
            </w:r>
            <w:r>
              <w:rPr>
                <w:spacing w:val="-6"/>
                <w:sz w:val="20"/>
              </w:rPr>
              <w:t xml:space="preserve"> </w:t>
            </w:r>
            <w:r>
              <w:rPr>
                <w:sz w:val="20"/>
              </w:rPr>
              <w:t>comprehensive</w:t>
            </w:r>
            <w:r>
              <w:rPr>
                <w:spacing w:val="-6"/>
                <w:sz w:val="20"/>
              </w:rPr>
              <w:t xml:space="preserve"> </w:t>
            </w:r>
            <w:r>
              <w:rPr>
                <w:spacing w:val="-2"/>
                <w:sz w:val="20"/>
              </w:rPr>
              <w:t>income</w:t>
            </w:r>
          </w:p>
        </w:tc>
        <w:tc>
          <w:tcPr>
            <w:tcW w:w="2443" w:type="dxa"/>
            <w:tcBorders>
              <w:bottom w:val="single" w:sz="8" w:space="0" w:color="000000"/>
            </w:tcBorders>
          </w:tcPr>
          <w:p w14:paraId="56AE71A3" w14:textId="77777777" w:rsidR="00F34A36" w:rsidRDefault="00842BCA">
            <w:pPr>
              <w:pStyle w:val="TableParagraph"/>
              <w:spacing w:before="52"/>
              <w:ind w:right="272"/>
              <w:rPr>
                <w:sz w:val="20"/>
              </w:rPr>
            </w:pPr>
            <w:r>
              <w:rPr>
                <w:spacing w:val="-10"/>
                <w:sz w:val="20"/>
              </w:rPr>
              <w:t>-</w:t>
            </w:r>
          </w:p>
        </w:tc>
        <w:tc>
          <w:tcPr>
            <w:tcW w:w="1244" w:type="dxa"/>
            <w:tcBorders>
              <w:bottom w:val="single" w:sz="8" w:space="0" w:color="000000"/>
            </w:tcBorders>
          </w:tcPr>
          <w:p w14:paraId="56AE71A4" w14:textId="77777777" w:rsidR="00F34A36" w:rsidRDefault="00842BCA">
            <w:pPr>
              <w:pStyle w:val="TableParagraph"/>
              <w:spacing w:before="52"/>
              <w:ind w:right="78"/>
              <w:rPr>
                <w:sz w:val="20"/>
              </w:rPr>
            </w:pPr>
            <w:r>
              <w:rPr>
                <w:spacing w:val="-10"/>
                <w:sz w:val="20"/>
              </w:rPr>
              <w:t>-</w:t>
            </w:r>
          </w:p>
        </w:tc>
      </w:tr>
      <w:tr w:rsidR="00F34A36" w14:paraId="56AE71A9" w14:textId="77777777">
        <w:trPr>
          <w:trHeight w:val="303"/>
        </w:trPr>
        <w:tc>
          <w:tcPr>
            <w:tcW w:w="3732" w:type="dxa"/>
          </w:tcPr>
          <w:p w14:paraId="56AE71A6" w14:textId="77777777" w:rsidR="00F34A36" w:rsidRDefault="00842BCA">
            <w:pPr>
              <w:pStyle w:val="TableParagraph"/>
              <w:spacing w:before="28"/>
              <w:ind w:right="78"/>
              <w:rPr>
                <w:sz w:val="20"/>
              </w:rPr>
            </w:pPr>
            <w:r>
              <w:rPr>
                <w:sz w:val="20"/>
              </w:rPr>
              <w:t>Total</w:t>
            </w:r>
            <w:r>
              <w:rPr>
                <w:spacing w:val="-9"/>
                <w:sz w:val="20"/>
              </w:rPr>
              <w:t xml:space="preserve"> </w:t>
            </w:r>
            <w:r>
              <w:rPr>
                <w:sz w:val="20"/>
              </w:rPr>
              <w:t>comprehensive</w:t>
            </w:r>
            <w:r>
              <w:rPr>
                <w:spacing w:val="-9"/>
                <w:sz w:val="20"/>
              </w:rPr>
              <w:t xml:space="preserve"> </w:t>
            </w:r>
            <w:r>
              <w:rPr>
                <w:sz w:val="20"/>
              </w:rPr>
              <w:t>income</w:t>
            </w:r>
            <w:r>
              <w:rPr>
                <w:spacing w:val="-9"/>
                <w:sz w:val="20"/>
              </w:rPr>
              <w:t xml:space="preserve"> </w:t>
            </w:r>
            <w:r>
              <w:rPr>
                <w:sz w:val="20"/>
              </w:rPr>
              <w:t>for</w:t>
            </w:r>
            <w:r>
              <w:rPr>
                <w:spacing w:val="-9"/>
                <w:sz w:val="20"/>
              </w:rPr>
              <w:t xml:space="preserve"> </w:t>
            </w:r>
            <w:r>
              <w:rPr>
                <w:sz w:val="20"/>
              </w:rPr>
              <w:t>the</w:t>
            </w:r>
            <w:r>
              <w:rPr>
                <w:spacing w:val="-9"/>
                <w:sz w:val="20"/>
              </w:rPr>
              <w:t xml:space="preserve"> </w:t>
            </w:r>
            <w:r>
              <w:rPr>
                <w:spacing w:val="-4"/>
                <w:sz w:val="20"/>
              </w:rPr>
              <w:t>year</w:t>
            </w:r>
          </w:p>
        </w:tc>
        <w:tc>
          <w:tcPr>
            <w:tcW w:w="2443" w:type="dxa"/>
            <w:tcBorders>
              <w:top w:val="single" w:sz="8" w:space="0" w:color="000000"/>
              <w:bottom w:val="single" w:sz="8" w:space="0" w:color="000000"/>
            </w:tcBorders>
          </w:tcPr>
          <w:p w14:paraId="56AE71A7" w14:textId="77777777" w:rsidR="00F34A36" w:rsidRDefault="00842BCA">
            <w:pPr>
              <w:pStyle w:val="TableParagraph"/>
              <w:spacing w:before="46"/>
              <w:ind w:right="272"/>
              <w:rPr>
                <w:sz w:val="20"/>
              </w:rPr>
            </w:pPr>
            <w:r>
              <w:rPr>
                <w:spacing w:val="-2"/>
                <w:sz w:val="20"/>
              </w:rPr>
              <w:t>318,240</w:t>
            </w:r>
          </w:p>
        </w:tc>
        <w:tc>
          <w:tcPr>
            <w:tcW w:w="1244" w:type="dxa"/>
            <w:tcBorders>
              <w:top w:val="single" w:sz="8" w:space="0" w:color="000000"/>
              <w:bottom w:val="single" w:sz="8" w:space="0" w:color="000000"/>
            </w:tcBorders>
          </w:tcPr>
          <w:p w14:paraId="56AE71A8" w14:textId="77777777" w:rsidR="00F34A36" w:rsidRDefault="00842BCA">
            <w:pPr>
              <w:pStyle w:val="TableParagraph"/>
              <w:spacing w:before="46"/>
              <w:ind w:right="78"/>
              <w:rPr>
                <w:sz w:val="20"/>
              </w:rPr>
            </w:pPr>
            <w:r>
              <w:rPr>
                <w:spacing w:val="-2"/>
                <w:sz w:val="20"/>
              </w:rPr>
              <w:t>318,240</w:t>
            </w:r>
          </w:p>
        </w:tc>
      </w:tr>
      <w:tr w:rsidR="00F34A36" w14:paraId="56AE71AD" w14:textId="77777777">
        <w:trPr>
          <w:trHeight w:val="291"/>
        </w:trPr>
        <w:tc>
          <w:tcPr>
            <w:tcW w:w="3732" w:type="dxa"/>
          </w:tcPr>
          <w:p w14:paraId="56AE71AA" w14:textId="77777777" w:rsidR="00F34A36" w:rsidRDefault="00842BCA">
            <w:pPr>
              <w:pStyle w:val="TableParagraph"/>
              <w:spacing w:before="46" w:line="225" w:lineRule="exact"/>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30</w:t>
            </w:r>
            <w:r>
              <w:rPr>
                <w:b/>
                <w:spacing w:val="-3"/>
                <w:sz w:val="20"/>
              </w:rPr>
              <w:t xml:space="preserve"> </w:t>
            </w:r>
            <w:r>
              <w:rPr>
                <w:b/>
                <w:sz w:val="20"/>
              </w:rPr>
              <w:t>June</w:t>
            </w:r>
            <w:r>
              <w:rPr>
                <w:b/>
                <w:spacing w:val="-2"/>
                <w:sz w:val="20"/>
              </w:rPr>
              <w:t xml:space="preserve"> </w:t>
            </w:r>
            <w:r>
              <w:rPr>
                <w:b/>
                <w:spacing w:val="-4"/>
                <w:sz w:val="20"/>
              </w:rPr>
              <w:t>2026</w:t>
            </w:r>
          </w:p>
        </w:tc>
        <w:tc>
          <w:tcPr>
            <w:tcW w:w="2443" w:type="dxa"/>
            <w:tcBorders>
              <w:top w:val="single" w:sz="8" w:space="0" w:color="000000"/>
              <w:bottom w:val="double" w:sz="6" w:space="0" w:color="000000"/>
            </w:tcBorders>
          </w:tcPr>
          <w:p w14:paraId="56AE71AB" w14:textId="77777777" w:rsidR="00F34A36" w:rsidRDefault="00842BCA">
            <w:pPr>
              <w:pStyle w:val="TableParagraph"/>
              <w:spacing w:before="46" w:line="225" w:lineRule="exact"/>
              <w:ind w:right="272"/>
              <w:rPr>
                <w:sz w:val="20"/>
              </w:rPr>
            </w:pPr>
            <w:r>
              <w:rPr>
                <w:spacing w:val="-2"/>
                <w:sz w:val="20"/>
              </w:rPr>
              <w:t>3,392,658</w:t>
            </w:r>
          </w:p>
        </w:tc>
        <w:tc>
          <w:tcPr>
            <w:tcW w:w="1244" w:type="dxa"/>
            <w:tcBorders>
              <w:top w:val="single" w:sz="8" w:space="0" w:color="000000"/>
              <w:bottom w:val="double" w:sz="6" w:space="0" w:color="000000"/>
            </w:tcBorders>
          </w:tcPr>
          <w:p w14:paraId="56AE71AC" w14:textId="77777777" w:rsidR="00F34A36" w:rsidRDefault="00842BCA">
            <w:pPr>
              <w:pStyle w:val="TableParagraph"/>
              <w:spacing w:before="46" w:line="225" w:lineRule="exact"/>
              <w:ind w:right="78"/>
              <w:rPr>
                <w:sz w:val="20"/>
              </w:rPr>
            </w:pPr>
            <w:r>
              <w:rPr>
                <w:spacing w:val="-2"/>
                <w:sz w:val="20"/>
              </w:rPr>
              <w:t>3,392,658</w:t>
            </w:r>
          </w:p>
        </w:tc>
      </w:tr>
    </w:tbl>
    <w:p w14:paraId="56AE71AE" w14:textId="77777777" w:rsidR="00F34A36" w:rsidRDefault="00F34A36">
      <w:pPr>
        <w:pStyle w:val="BodyText"/>
        <w:spacing w:before="38"/>
        <w:ind w:left="0"/>
        <w:rPr>
          <w:b/>
          <w:sz w:val="20"/>
        </w:rPr>
      </w:pPr>
    </w:p>
    <w:p w14:paraId="56AE71AF" w14:textId="77777777" w:rsidR="00F34A36" w:rsidRDefault="00842BCA">
      <w:pPr>
        <w:ind w:left="312"/>
        <w:rPr>
          <w:sz w:val="20"/>
        </w:rPr>
      </w:pPr>
      <w:r>
        <w:rPr>
          <w:sz w:val="20"/>
        </w:rPr>
        <w:t>The</w:t>
      </w:r>
      <w:r>
        <w:rPr>
          <w:spacing w:val="-5"/>
          <w:sz w:val="20"/>
        </w:rPr>
        <w:t xml:space="preserve"> </w:t>
      </w:r>
      <w:r>
        <w:rPr>
          <w:sz w:val="20"/>
        </w:rPr>
        <w:t>above</w:t>
      </w:r>
      <w:r>
        <w:rPr>
          <w:spacing w:val="-3"/>
          <w:sz w:val="20"/>
        </w:rPr>
        <w:t xml:space="preserve"> </w:t>
      </w:r>
      <w:r>
        <w:rPr>
          <w:sz w:val="20"/>
        </w:rPr>
        <w:t>statement</w:t>
      </w:r>
      <w:r>
        <w:rPr>
          <w:spacing w:val="-3"/>
          <w:sz w:val="20"/>
        </w:rPr>
        <w:t xml:space="preserve"> </w:t>
      </w:r>
      <w:r>
        <w:rPr>
          <w:sz w:val="20"/>
        </w:rPr>
        <w:t>of</w:t>
      </w:r>
      <w:r>
        <w:rPr>
          <w:spacing w:val="-3"/>
          <w:sz w:val="20"/>
        </w:rPr>
        <w:t xml:space="preserve"> </w:t>
      </w:r>
      <w:r>
        <w:rPr>
          <w:sz w:val="20"/>
        </w:rPr>
        <w:t>changes</w:t>
      </w:r>
      <w:r>
        <w:rPr>
          <w:spacing w:val="-3"/>
          <w:sz w:val="20"/>
        </w:rPr>
        <w:t xml:space="preserve"> </w:t>
      </w:r>
      <w:r>
        <w:rPr>
          <w:sz w:val="20"/>
        </w:rPr>
        <w:t>in</w:t>
      </w:r>
      <w:r>
        <w:rPr>
          <w:spacing w:val="-3"/>
          <w:sz w:val="20"/>
        </w:rPr>
        <w:t xml:space="preserve"> </w:t>
      </w:r>
      <w:r>
        <w:rPr>
          <w:sz w:val="20"/>
        </w:rPr>
        <w:t>equity</w:t>
      </w:r>
      <w:r>
        <w:rPr>
          <w:spacing w:val="-3"/>
          <w:sz w:val="20"/>
        </w:rPr>
        <w:t xml:space="preserve"> </w:t>
      </w:r>
      <w:r>
        <w:rPr>
          <w:sz w:val="20"/>
        </w:rPr>
        <w:t>should</w:t>
      </w:r>
      <w:r>
        <w:rPr>
          <w:spacing w:val="-2"/>
          <w:sz w:val="20"/>
        </w:rPr>
        <w:t xml:space="preserve"> </w:t>
      </w:r>
      <w:r>
        <w:rPr>
          <w:sz w:val="20"/>
        </w:rPr>
        <w:t>be</w:t>
      </w:r>
      <w:r>
        <w:rPr>
          <w:spacing w:val="-3"/>
          <w:sz w:val="20"/>
        </w:rPr>
        <w:t xml:space="preserve"> </w:t>
      </w:r>
      <w:r>
        <w:rPr>
          <w:sz w:val="20"/>
        </w:rPr>
        <w:t>read</w:t>
      </w:r>
      <w:r>
        <w:rPr>
          <w:spacing w:val="-3"/>
          <w:sz w:val="20"/>
        </w:rPr>
        <w:t xml:space="preserve"> </w:t>
      </w:r>
      <w:r>
        <w:rPr>
          <w:sz w:val="20"/>
        </w:rPr>
        <w:t>in</w:t>
      </w:r>
      <w:r>
        <w:rPr>
          <w:spacing w:val="-3"/>
          <w:sz w:val="20"/>
        </w:rPr>
        <w:t xml:space="preserve"> </w:t>
      </w:r>
      <w:r>
        <w:rPr>
          <w:sz w:val="20"/>
        </w:rPr>
        <w:t>conjunction</w:t>
      </w:r>
      <w:r>
        <w:rPr>
          <w:spacing w:val="-3"/>
          <w:sz w:val="20"/>
        </w:rPr>
        <w:t xml:space="preserve"> </w:t>
      </w:r>
      <w:r>
        <w:rPr>
          <w:sz w:val="20"/>
        </w:rPr>
        <w:t>with</w:t>
      </w:r>
      <w:r>
        <w:rPr>
          <w:spacing w:val="-3"/>
          <w:sz w:val="20"/>
        </w:rPr>
        <w:t xml:space="preserve"> </w:t>
      </w:r>
      <w:r>
        <w:rPr>
          <w:sz w:val="20"/>
        </w:rPr>
        <w:t>the</w:t>
      </w:r>
      <w:r>
        <w:rPr>
          <w:spacing w:val="-3"/>
          <w:sz w:val="20"/>
        </w:rPr>
        <w:t xml:space="preserve"> </w:t>
      </w:r>
      <w:r>
        <w:rPr>
          <w:sz w:val="20"/>
        </w:rPr>
        <w:t>accompanying</w:t>
      </w:r>
      <w:r>
        <w:rPr>
          <w:spacing w:val="-2"/>
          <w:sz w:val="20"/>
        </w:rPr>
        <w:t xml:space="preserve"> notes.</w:t>
      </w:r>
    </w:p>
    <w:p w14:paraId="56AE71B0" w14:textId="77777777" w:rsidR="00F34A36" w:rsidRDefault="00F34A36">
      <w:pPr>
        <w:rPr>
          <w:sz w:val="20"/>
        </w:rPr>
        <w:sectPr w:rsidR="00F34A36">
          <w:pgSz w:w="11910" w:h="16840"/>
          <w:pgMar w:top="1580" w:right="850" w:bottom="720" w:left="708" w:header="0" w:footer="531" w:gutter="0"/>
          <w:cols w:space="720"/>
        </w:sectPr>
      </w:pPr>
    </w:p>
    <w:p w14:paraId="56AE71B1" w14:textId="77777777" w:rsidR="00F34A36" w:rsidRDefault="00842BCA">
      <w:pPr>
        <w:pStyle w:val="Heading4"/>
      </w:pPr>
      <w:bookmarkStart w:id="115" w:name="Statement_of_cash_flows"/>
      <w:bookmarkStart w:id="116" w:name="_bookmark16"/>
      <w:bookmarkEnd w:id="115"/>
      <w:bookmarkEnd w:id="116"/>
      <w:r>
        <w:rPr>
          <w:color w:val="005496"/>
        </w:rPr>
        <w:lastRenderedPageBreak/>
        <w:t>Statement</w:t>
      </w:r>
      <w:r>
        <w:rPr>
          <w:color w:val="005496"/>
          <w:spacing w:val="-1"/>
        </w:rPr>
        <w:t xml:space="preserve"> </w:t>
      </w:r>
      <w:r>
        <w:rPr>
          <w:color w:val="005496"/>
        </w:rPr>
        <w:t>of</w:t>
      </w:r>
      <w:r>
        <w:rPr>
          <w:color w:val="005496"/>
          <w:spacing w:val="-1"/>
        </w:rPr>
        <w:t xml:space="preserve"> </w:t>
      </w:r>
      <w:r>
        <w:rPr>
          <w:color w:val="005496"/>
        </w:rPr>
        <w:t>cash</w:t>
      </w:r>
      <w:r>
        <w:rPr>
          <w:color w:val="005496"/>
          <w:spacing w:val="-2"/>
        </w:rPr>
        <w:t xml:space="preserve"> </w:t>
      </w:r>
      <w:r>
        <w:rPr>
          <w:color w:val="005496"/>
          <w:spacing w:val="-4"/>
        </w:rPr>
        <w:t>flows</w:t>
      </w:r>
    </w:p>
    <w:p w14:paraId="56AE71B2" w14:textId="77777777" w:rsidR="00F34A36" w:rsidRDefault="00842BCA">
      <w:pPr>
        <w:pStyle w:val="Heading9"/>
        <w:spacing w:before="200"/>
      </w:pPr>
      <w:r>
        <w:rPr>
          <w:color w:val="005496"/>
        </w:rPr>
        <w:t>For</w:t>
      </w:r>
      <w:r>
        <w:rPr>
          <w:color w:val="005496"/>
          <w:spacing w:val="-2"/>
        </w:rPr>
        <w:t xml:space="preserve"> </w:t>
      </w:r>
      <w:r>
        <w:rPr>
          <w:color w:val="005496"/>
        </w:rPr>
        <w:t>the</w:t>
      </w:r>
      <w:r>
        <w:rPr>
          <w:color w:val="005496"/>
          <w:spacing w:val="-2"/>
        </w:rPr>
        <w:t xml:space="preserve"> </w:t>
      </w:r>
      <w:r>
        <w:rPr>
          <w:color w:val="005496"/>
        </w:rPr>
        <w:t>year</w:t>
      </w:r>
      <w:r>
        <w:rPr>
          <w:color w:val="005496"/>
          <w:spacing w:val="-2"/>
        </w:rPr>
        <w:t xml:space="preserve"> </w:t>
      </w:r>
      <w:r>
        <w:rPr>
          <w:color w:val="005496"/>
        </w:rPr>
        <w:t>ended</w:t>
      </w:r>
      <w:r>
        <w:rPr>
          <w:color w:val="005496"/>
          <w:spacing w:val="-2"/>
        </w:rPr>
        <w:t xml:space="preserve"> </w:t>
      </w:r>
      <w:r>
        <w:rPr>
          <w:color w:val="005496"/>
        </w:rPr>
        <w:t>30</w:t>
      </w:r>
      <w:r>
        <w:rPr>
          <w:color w:val="005496"/>
          <w:spacing w:val="-2"/>
        </w:rPr>
        <w:t xml:space="preserve"> </w:t>
      </w:r>
      <w:r>
        <w:rPr>
          <w:color w:val="005496"/>
        </w:rPr>
        <w:t>June</w:t>
      </w:r>
      <w:r>
        <w:rPr>
          <w:color w:val="005496"/>
          <w:spacing w:val="-1"/>
        </w:rPr>
        <w:t xml:space="preserve"> </w:t>
      </w:r>
      <w:r>
        <w:rPr>
          <w:color w:val="005496"/>
          <w:spacing w:val="-4"/>
        </w:rPr>
        <w:t>2026</w:t>
      </w:r>
    </w:p>
    <w:p w14:paraId="56AE71B3" w14:textId="77777777" w:rsidR="00F34A36" w:rsidRDefault="00F34A36">
      <w:pPr>
        <w:pStyle w:val="BodyText"/>
        <w:ind w:left="0"/>
        <w:rPr>
          <w:b/>
          <w:sz w:val="20"/>
        </w:rPr>
      </w:pPr>
    </w:p>
    <w:p w14:paraId="56AE71B4" w14:textId="77777777" w:rsidR="00F34A36" w:rsidRDefault="00F34A36">
      <w:pPr>
        <w:pStyle w:val="BodyText"/>
        <w:spacing w:before="199"/>
        <w:ind w:left="0"/>
        <w:rPr>
          <w:b/>
          <w:sz w:val="20"/>
        </w:rPr>
      </w:pPr>
    </w:p>
    <w:tbl>
      <w:tblPr>
        <w:tblW w:w="0" w:type="auto"/>
        <w:tblInd w:w="1013" w:type="dxa"/>
        <w:tblLayout w:type="fixed"/>
        <w:tblCellMar>
          <w:left w:w="0" w:type="dxa"/>
          <w:right w:w="0" w:type="dxa"/>
        </w:tblCellMar>
        <w:tblLook w:val="01E0" w:firstRow="1" w:lastRow="1" w:firstColumn="1" w:lastColumn="1" w:noHBand="0" w:noVBand="0"/>
      </w:tblPr>
      <w:tblGrid>
        <w:gridCol w:w="5179"/>
        <w:gridCol w:w="678"/>
        <w:gridCol w:w="1549"/>
        <w:gridCol w:w="1325"/>
      </w:tblGrid>
      <w:tr w:rsidR="00F34A36" w14:paraId="56AE71B9" w14:textId="77777777">
        <w:trPr>
          <w:trHeight w:val="274"/>
        </w:trPr>
        <w:tc>
          <w:tcPr>
            <w:tcW w:w="5179" w:type="dxa"/>
          </w:tcPr>
          <w:p w14:paraId="56AE71B5" w14:textId="77777777" w:rsidR="00F34A36" w:rsidRDefault="00842BCA">
            <w:pPr>
              <w:pStyle w:val="TableParagraph"/>
              <w:spacing w:line="223" w:lineRule="exact"/>
              <w:ind w:right="102"/>
              <w:rPr>
                <w:b/>
                <w:sz w:val="20"/>
              </w:rPr>
            </w:pPr>
            <w:r>
              <w:rPr>
                <w:b/>
                <w:sz w:val="20"/>
              </w:rPr>
              <w:t>Cash</w:t>
            </w:r>
            <w:r>
              <w:rPr>
                <w:b/>
                <w:spacing w:val="-2"/>
                <w:sz w:val="20"/>
              </w:rPr>
              <w:t xml:space="preserve"> </w:t>
            </w:r>
            <w:r>
              <w:rPr>
                <w:b/>
                <w:sz w:val="20"/>
              </w:rPr>
              <w:t>flows</w:t>
            </w:r>
            <w:r>
              <w:rPr>
                <w:b/>
                <w:spacing w:val="-2"/>
                <w:sz w:val="20"/>
              </w:rPr>
              <w:t xml:space="preserve"> </w:t>
            </w:r>
            <w:r>
              <w:rPr>
                <w:b/>
                <w:sz w:val="20"/>
              </w:rPr>
              <w:t>from</w:t>
            </w:r>
            <w:r>
              <w:rPr>
                <w:b/>
                <w:spacing w:val="-2"/>
                <w:sz w:val="20"/>
              </w:rPr>
              <w:t xml:space="preserve"> </w:t>
            </w:r>
            <w:r>
              <w:rPr>
                <w:b/>
                <w:sz w:val="20"/>
              </w:rPr>
              <w:t>operating</w:t>
            </w:r>
            <w:r>
              <w:rPr>
                <w:b/>
                <w:spacing w:val="-1"/>
                <w:sz w:val="20"/>
              </w:rPr>
              <w:t xml:space="preserve"> </w:t>
            </w:r>
            <w:r>
              <w:rPr>
                <w:b/>
                <w:spacing w:val="-2"/>
                <w:sz w:val="20"/>
              </w:rPr>
              <w:t>activities</w:t>
            </w:r>
          </w:p>
        </w:tc>
        <w:tc>
          <w:tcPr>
            <w:tcW w:w="678" w:type="dxa"/>
          </w:tcPr>
          <w:p w14:paraId="56AE71B6" w14:textId="77777777" w:rsidR="00F34A36" w:rsidRDefault="00842BCA">
            <w:pPr>
              <w:pStyle w:val="TableParagraph"/>
              <w:spacing w:line="223" w:lineRule="exact"/>
              <w:ind w:left="104"/>
              <w:jc w:val="left"/>
              <w:rPr>
                <w:b/>
                <w:sz w:val="20"/>
              </w:rPr>
            </w:pPr>
            <w:r>
              <w:rPr>
                <w:b/>
                <w:spacing w:val="-4"/>
                <w:sz w:val="20"/>
              </w:rPr>
              <w:t>Note</w:t>
            </w:r>
          </w:p>
        </w:tc>
        <w:tc>
          <w:tcPr>
            <w:tcW w:w="1549" w:type="dxa"/>
          </w:tcPr>
          <w:p w14:paraId="56AE71B7" w14:textId="77777777" w:rsidR="00F34A36" w:rsidRDefault="00842BCA">
            <w:pPr>
              <w:pStyle w:val="TableParagraph"/>
              <w:spacing w:line="223" w:lineRule="exact"/>
              <w:ind w:right="188"/>
              <w:rPr>
                <w:b/>
                <w:sz w:val="20"/>
              </w:rPr>
            </w:pPr>
            <w:r>
              <w:rPr>
                <w:b/>
                <w:sz w:val="20"/>
              </w:rPr>
              <w:t>2026</w:t>
            </w:r>
            <w:r>
              <w:rPr>
                <w:b/>
                <w:spacing w:val="-3"/>
                <w:sz w:val="20"/>
              </w:rPr>
              <w:t xml:space="preserve"> </w:t>
            </w:r>
            <w:r>
              <w:rPr>
                <w:b/>
                <w:spacing w:val="-10"/>
                <w:sz w:val="20"/>
              </w:rPr>
              <w:t>$</w:t>
            </w:r>
          </w:p>
        </w:tc>
        <w:tc>
          <w:tcPr>
            <w:tcW w:w="1325" w:type="dxa"/>
          </w:tcPr>
          <w:p w14:paraId="56AE71B8" w14:textId="77777777" w:rsidR="00F34A36" w:rsidRDefault="00842BCA">
            <w:pPr>
              <w:pStyle w:val="TableParagraph"/>
              <w:spacing w:line="223" w:lineRule="exact"/>
              <w:ind w:right="75"/>
              <w:rPr>
                <w:b/>
                <w:sz w:val="20"/>
              </w:rPr>
            </w:pPr>
            <w:r>
              <w:rPr>
                <w:b/>
                <w:sz w:val="20"/>
              </w:rPr>
              <w:t>2025</w:t>
            </w:r>
            <w:r>
              <w:rPr>
                <w:b/>
                <w:spacing w:val="-3"/>
                <w:sz w:val="20"/>
              </w:rPr>
              <w:t xml:space="preserve"> </w:t>
            </w:r>
            <w:r>
              <w:rPr>
                <w:b/>
                <w:spacing w:val="-10"/>
                <w:sz w:val="20"/>
              </w:rPr>
              <w:t>$</w:t>
            </w:r>
          </w:p>
        </w:tc>
      </w:tr>
      <w:tr w:rsidR="00F34A36" w14:paraId="56AE71BE" w14:textId="77777777">
        <w:trPr>
          <w:trHeight w:val="330"/>
        </w:trPr>
        <w:tc>
          <w:tcPr>
            <w:tcW w:w="5179" w:type="dxa"/>
          </w:tcPr>
          <w:p w14:paraId="56AE71BA" w14:textId="77777777" w:rsidR="00F34A36" w:rsidRDefault="00842BCA">
            <w:pPr>
              <w:pStyle w:val="TableParagraph"/>
              <w:spacing w:before="44"/>
              <w:ind w:right="102"/>
              <w:rPr>
                <w:sz w:val="20"/>
              </w:rPr>
            </w:pPr>
            <w:r>
              <w:rPr>
                <w:sz w:val="20"/>
              </w:rPr>
              <w:t>Receipts</w:t>
            </w:r>
            <w:r>
              <w:rPr>
                <w:spacing w:val="-2"/>
                <w:sz w:val="20"/>
              </w:rPr>
              <w:t xml:space="preserve"> </w:t>
            </w:r>
            <w:r>
              <w:rPr>
                <w:sz w:val="20"/>
              </w:rPr>
              <w:t>from</w:t>
            </w:r>
            <w:r>
              <w:rPr>
                <w:spacing w:val="-2"/>
                <w:sz w:val="20"/>
              </w:rPr>
              <w:t xml:space="preserve"> </w:t>
            </w:r>
            <w:r>
              <w:rPr>
                <w:sz w:val="20"/>
              </w:rPr>
              <w:t>grants</w:t>
            </w:r>
            <w:r>
              <w:rPr>
                <w:spacing w:val="-1"/>
                <w:sz w:val="20"/>
              </w:rPr>
              <w:t xml:space="preserve"> </w:t>
            </w:r>
            <w:r>
              <w:rPr>
                <w:sz w:val="20"/>
              </w:rPr>
              <w:t>and</w:t>
            </w:r>
            <w:r>
              <w:rPr>
                <w:spacing w:val="-2"/>
                <w:sz w:val="20"/>
              </w:rPr>
              <w:t xml:space="preserve"> </w:t>
            </w:r>
            <w:r>
              <w:rPr>
                <w:sz w:val="20"/>
              </w:rPr>
              <w:t>customers</w:t>
            </w:r>
            <w:r>
              <w:rPr>
                <w:spacing w:val="-1"/>
                <w:sz w:val="20"/>
              </w:rPr>
              <w:t xml:space="preserve"> </w:t>
            </w:r>
            <w:r>
              <w:rPr>
                <w:sz w:val="20"/>
              </w:rPr>
              <w:t>(inclusive</w:t>
            </w:r>
            <w:r>
              <w:rPr>
                <w:spacing w:val="-2"/>
                <w:sz w:val="20"/>
              </w:rPr>
              <w:t xml:space="preserve"> </w:t>
            </w:r>
            <w:r>
              <w:rPr>
                <w:sz w:val="20"/>
              </w:rPr>
              <w:t>of</w:t>
            </w:r>
            <w:r>
              <w:rPr>
                <w:spacing w:val="-1"/>
                <w:sz w:val="20"/>
              </w:rPr>
              <w:t xml:space="preserve"> </w:t>
            </w:r>
            <w:r>
              <w:rPr>
                <w:spacing w:val="-4"/>
                <w:sz w:val="20"/>
              </w:rPr>
              <w:t>GST)</w:t>
            </w:r>
          </w:p>
        </w:tc>
        <w:tc>
          <w:tcPr>
            <w:tcW w:w="678" w:type="dxa"/>
          </w:tcPr>
          <w:p w14:paraId="56AE71BB" w14:textId="77777777" w:rsidR="00F34A36" w:rsidRDefault="00F34A36">
            <w:pPr>
              <w:pStyle w:val="TableParagraph"/>
              <w:jc w:val="left"/>
              <w:rPr>
                <w:rFonts w:ascii="Times New Roman"/>
                <w:sz w:val="20"/>
              </w:rPr>
            </w:pPr>
          </w:p>
        </w:tc>
        <w:tc>
          <w:tcPr>
            <w:tcW w:w="1549" w:type="dxa"/>
          </w:tcPr>
          <w:p w14:paraId="56AE71BC" w14:textId="77777777" w:rsidR="00F34A36" w:rsidRDefault="00842BCA">
            <w:pPr>
              <w:pStyle w:val="TableParagraph"/>
              <w:spacing w:before="54"/>
              <w:ind w:left="377"/>
              <w:jc w:val="left"/>
              <w:rPr>
                <w:b/>
                <w:sz w:val="20"/>
              </w:rPr>
            </w:pPr>
            <w:r>
              <w:rPr>
                <w:b/>
                <w:spacing w:val="-2"/>
                <w:sz w:val="20"/>
              </w:rPr>
              <w:t>13,130,630</w:t>
            </w:r>
          </w:p>
        </w:tc>
        <w:tc>
          <w:tcPr>
            <w:tcW w:w="1325" w:type="dxa"/>
          </w:tcPr>
          <w:p w14:paraId="56AE71BD" w14:textId="77777777" w:rsidR="00F34A36" w:rsidRDefault="00842BCA">
            <w:pPr>
              <w:pStyle w:val="TableParagraph"/>
              <w:spacing w:before="44"/>
              <w:ind w:right="75"/>
              <w:rPr>
                <w:sz w:val="20"/>
              </w:rPr>
            </w:pPr>
            <w:r>
              <w:rPr>
                <w:spacing w:val="-2"/>
                <w:sz w:val="20"/>
              </w:rPr>
              <w:t>12,630,438</w:t>
            </w:r>
          </w:p>
        </w:tc>
      </w:tr>
      <w:tr w:rsidR="00F34A36" w14:paraId="56AE71C3" w14:textId="77777777">
        <w:trPr>
          <w:trHeight w:val="325"/>
        </w:trPr>
        <w:tc>
          <w:tcPr>
            <w:tcW w:w="5179" w:type="dxa"/>
          </w:tcPr>
          <w:p w14:paraId="56AE71BF" w14:textId="77777777" w:rsidR="00F34A36" w:rsidRDefault="00842BCA">
            <w:pPr>
              <w:pStyle w:val="TableParagraph"/>
              <w:spacing w:before="39"/>
              <w:ind w:right="102"/>
              <w:rPr>
                <w:sz w:val="20"/>
              </w:rPr>
            </w:pPr>
            <w:r>
              <w:rPr>
                <w:sz w:val="20"/>
              </w:rPr>
              <w:t>Payments</w:t>
            </w:r>
            <w:r>
              <w:rPr>
                <w:spacing w:val="-2"/>
                <w:sz w:val="20"/>
              </w:rPr>
              <w:t xml:space="preserve"> </w:t>
            </w:r>
            <w:r>
              <w:rPr>
                <w:sz w:val="20"/>
              </w:rPr>
              <w:t>to</w:t>
            </w:r>
            <w:r>
              <w:rPr>
                <w:spacing w:val="-2"/>
                <w:sz w:val="20"/>
              </w:rPr>
              <w:t xml:space="preserve"> </w:t>
            </w:r>
            <w:r>
              <w:rPr>
                <w:sz w:val="20"/>
              </w:rPr>
              <w:t>suppliers</w:t>
            </w:r>
            <w:r>
              <w:rPr>
                <w:spacing w:val="-2"/>
                <w:sz w:val="20"/>
              </w:rPr>
              <w:t xml:space="preserve"> </w:t>
            </w:r>
            <w:r>
              <w:rPr>
                <w:sz w:val="20"/>
              </w:rPr>
              <w:t>and</w:t>
            </w:r>
            <w:r>
              <w:rPr>
                <w:spacing w:val="-1"/>
                <w:sz w:val="20"/>
              </w:rPr>
              <w:t xml:space="preserve"> </w:t>
            </w:r>
            <w:r>
              <w:rPr>
                <w:sz w:val="20"/>
              </w:rPr>
              <w:t>employees</w:t>
            </w:r>
            <w:r>
              <w:rPr>
                <w:spacing w:val="-2"/>
                <w:sz w:val="20"/>
              </w:rPr>
              <w:t xml:space="preserve"> </w:t>
            </w:r>
            <w:r>
              <w:rPr>
                <w:sz w:val="20"/>
              </w:rPr>
              <w:t>(inclusive</w:t>
            </w:r>
            <w:r>
              <w:rPr>
                <w:spacing w:val="-2"/>
                <w:sz w:val="20"/>
              </w:rPr>
              <w:t xml:space="preserve"> </w:t>
            </w:r>
            <w:r>
              <w:rPr>
                <w:sz w:val="20"/>
              </w:rPr>
              <w:t>of</w:t>
            </w:r>
            <w:r>
              <w:rPr>
                <w:spacing w:val="-1"/>
                <w:sz w:val="20"/>
              </w:rPr>
              <w:t xml:space="preserve"> </w:t>
            </w:r>
            <w:r>
              <w:rPr>
                <w:spacing w:val="-4"/>
                <w:sz w:val="20"/>
              </w:rPr>
              <w:t>GST)</w:t>
            </w:r>
          </w:p>
        </w:tc>
        <w:tc>
          <w:tcPr>
            <w:tcW w:w="678" w:type="dxa"/>
          </w:tcPr>
          <w:p w14:paraId="56AE71C0" w14:textId="77777777" w:rsidR="00F34A36" w:rsidRDefault="00F34A36">
            <w:pPr>
              <w:pStyle w:val="TableParagraph"/>
              <w:jc w:val="left"/>
              <w:rPr>
                <w:rFonts w:ascii="Times New Roman"/>
                <w:sz w:val="20"/>
              </w:rPr>
            </w:pPr>
          </w:p>
        </w:tc>
        <w:tc>
          <w:tcPr>
            <w:tcW w:w="1549" w:type="dxa"/>
          </w:tcPr>
          <w:p w14:paraId="56AE71C1" w14:textId="77777777" w:rsidR="00F34A36" w:rsidRDefault="00842BCA">
            <w:pPr>
              <w:pStyle w:val="TableParagraph"/>
              <w:spacing w:before="49"/>
              <w:ind w:right="108"/>
              <w:rPr>
                <w:b/>
                <w:sz w:val="20"/>
              </w:rPr>
            </w:pPr>
            <w:r>
              <w:rPr>
                <w:b/>
                <w:spacing w:val="-2"/>
                <w:sz w:val="20"/>
              </w:rPr>
              <w:t>(11,703,223)</w:t>
            </w:r>
          </w:p>
        </w:tc>
        <w:tc>
          <w:tcPr>
            <w:tcW w:w="1325" w:type="dxa"/>
          </w:tcPr>
          <w:p w14:paraId="56AE71C2" w14:textId="77777777" w:rsidR="00F34A36" w:rsidRDefault="00842BCA">
            <w:pPr>
              <w:pStyle w:val="TableParagraph"/>
              <w:spacing w:before="39"/>
              <w:ind w:right="75"/>
              <w:rPr>
                <w:sz w:val="20"/>
              </w:rPr>
            </w:pPr>
            <w:r>
              <w:rPr>
                <w:spacing w:val="-2"/>
                <w:sz w:val="20"/>
              </w:rPr>
              <w:t>(10,349,859)</w:t>
            </w:r>
          </w:p>
        </w:tc>
      </w:tr>
      <w:tr w:rsidR="00F34A36" w14:paraId="56AE71C8" w14:textId="77777777">
        <w:trPr>
          <w:trHeight w:val="325"/>
        </w:trPr>
        <w:tc>
          <w:tcPr>
            <w:tcW w:w="5179" w:type="dxa"/>
          </w:tcPr>
          <w:p w14:paraId="56AE71C4" w14:textId="77777777" w:rsidR="00F34A36" w:rsidRDefault="00842BCA">
            <w:pPr>
              <w:pStyle w:val="TableParagraph"/>
              <w:spacing w:before="39"/>
              <w:ind w:right="102"/>
              <w:rPr>
                <w:sz w:val="20"/>
              </w:rPr>
            </w:pPr>
            <w:r>
              <w:rPr>
                <w:sz w:val="20"/>
              </w:rPr>
              <w:t xml:space="preserve">Interest </w:t>
            </w:r>
            <w:r>
              <w:rPr>
                <w:spacing w:val="-2"/>
                <w:sz w:val="20"/>
              </w:rPr>
              <w:t>received</w:t>
            </w:r>
          </w:p>
        </w:tc>
        <w:tc>
          <w:tcPr>
            <w:tcW w:w="678" w:type="dxa"/>
          </w:tcPr>
          <w:p w14:paraId="56AE71C5" w14:textId="77777777" w:rsidR="00F34A36" w:rsidRDefault="00F34A36">
            <w:pPr>
              <w:pStyle w:val="TableParagraph"/>
              <w:jc w:val="left"/>
              <w:rPr>
                <w:rFonts w:ascii="Times New Roman"/>
                <w:sz w:val="20"/>
              </w:rPr>
            </w:pPr>
          </w:p>
        </w:tc>
        <w:tc>
          <w:tcPr>
            <w:tcW w:w="1549" w:type="dxa"/>
          </w:tcPr>
          <w:p w14:paraId="56AE71C6" w14:textId="77777777" w:rsidR="00F34A36" w:rsidRDefault="00842BCA">
            <w:pPr>
              <w:pStyle w:val="TableParagraph"/>
              <w:spacing w:before="49"/>
              <w:ind w:right="168"/>
              <w:rPr>
                <w:b/>
                <w:sz w:val="20"/>
              </w:rPr>
            </w:pPr>
            <w:r>
              <w:rPr>
                <w:b/>
                <w:spacing w:val="-2"/>
                <w:sz w:val="20"/>
              </w:rPr>
              <w:t>112,065</w:t>
            </w:r>
          </w:p>
        </w:tc>
        <w:tc>
          <w:tcPr>
            <w:tcW w:w="1325" w:type="dxa"/>
          </w:tcPr>
          <w:p w14:paraId="56AE71C7" w14:textId="77777777" w:rsidR="00F34A36" w:rsidRDefault="00842BCA">
            <w:pPr>
              <w:pStyle w:val="TableParagraph"/>
              <w:spacing w:before="39"/>
              <w:ind w:right="75"/>
              <w:rPr>
                <w:sz w:val="20"/>
              </w:rPr>
            </w:pPr>
            <w:r>
              <w:rPr>
                <w:spacing w:val="-2"/>
                <w:sz w:val="20"/>
              </w:rPr>
              <w:t>100,746</w:t>
            </w:r>
          </w:p>
        </w:tc>
      </w:tr>
      <w:tr w:rsidR="00F34A36" w14:paraId="56AE71CD" w14:textId="77777777">
        <w:trPr>
          <w:trHeight w:val="317"/>
        </w:trPr>
        <w:tc>
          <w:tcPr>
            <w:tcW w:w="5179" w:type="dxa"/>
          </w:tcPr>
          <w:p w14:paraId="56AE71C9" w14:textId="77777777" w:rsidR="00F34A36" w:rsidRDefault="00842BCA">
            <w:pPr>
              <w:pStyle w:val="TableParagraph"/>
              <w:spacing w:before="39"/>
              <w:ind w:right="102"/>
              <w:rPr>
                <w:sz w:val="20"/>
              </w:rPr>
            </w:pPr>
            <w:r>
              <w:rPr>
                <w:sz w:val="20"/>
              </w:rPr>
              <w:t>Interest</w:t>
            </w:r>
            <w:r>
              <w:rPr>
                <w:spacing w:val="-2"/>
                <w:sz w:val="20"/>
              </w:rPr>
              <w:t xml:space="preserve"> </w:t>
            </w:r>
            <w:r>
              <w:rPr>
                <w:sz w:val="20"/>
              </w:rPr>
              <w:t>and</w:t>
            </w:r>
            <w:r>
              <w:rPr>
                <w:spacing w:val="-2"/>
                <w:sz w:val="20"/>
              </w:rPr>
              <w:t xml:space="preserve"> </w:t>
            </w:r>
            <w:r>
              <w:rPr>
                <w:sz w:val="20"/>
              </w:rPr>
              <w:t>other</w:t>
            </w:r>
            <w:r>
              <w:rPr>
                <w:spacing w:val="-1"/>
                <w:sz w:val="20"/>
              </w:rPr>
              <w:t xml:space="preserve"> </w:t>
            </w:r>
            <w:r>
              <w:rPr>
                <w:sz w:val="20"/>
              </w:rPr>
              <w:t>finance</w:t>
            </w:r>
            <w:r>
              <w:rPr>
                <w:spacing w:val="-2"/>
                <w:sz w:val="20"/>
              </w:rPr>
              <w:t xml:space="preserve"> </w:t>
            </w:r>
            <w:r>
              <w:rPr>
                <w:sz w:val="20"/>
              </w:rPr>
              <w:t>costs</w:t>
            </w:r>
            <w:r>
              <w:rPr>
                <w:spacing w:val="-1"/>
                <w:sz w:val="20"/>
              </w:rPr>
              <w:t xml:space="preserve"> </w:t>
            </w:r>
            <w:r>
              <w:rPr>
                <w:spacing w:val="-4"/>
                <w:sz w:val="20"/>
              </w:rPr>
              <w:t>paid</w:t>
            </w:r>
          </w:p>
        </w:tc>
        <w:tc>
          <w:tcPr>
            <w:tcW w:w="678" w:type="dxa"/>
          </w:tcPr>
          <w:p w14:paraId="56AE71CA" w14:textId="77777777" w:rsidR="00F34A36" w:rsidRDefault="00F34A36">
            <w:pPr>
              <w:pStyle w:val="TableParagraph"/>
              <w:jc w:val="left"/>
              <w:rPr>
                <w:rFonts w:ascii="Times New Roman"/>
                <w:sz w:val="20"/>
              </w:rPr>
            </w:pPr>
          </w:p>
        </w:tc>
        <w:tc>
          <w:tcPr>
            <w:tcW w:w="1549" w:type="dxa"/>
            <w:tcBorders>
              <w:bottom w:val="single" w:sz="8" w:space="0" w:color="000000"/>
            </w:tcBorders>
          </w:tcPr>
          <w:p w14:paraId="56AE71CB" w14:textId="77777777" w:rsidR="00F34A36" w:rsidRDefault="00842BCA">
            <w:pPr>
              <w:pStyle w:val="TableParagraph"/>
              <w:spacing w:before="39"/>
              <w:ind w:right="188"/>
              <w:rPr>
                <w:b/>
                <w:sz w:val="20"/>
              </w:rPr>
            </w:pPr>
            <w:r>
              <w:rPr>
                <w:b/>
                <w:spacing w:val="-2"/>
                <w:sz w:val="20"/>
              </w:rPr>
              <w:t>(115,471)</w:t>
            </w:r>
          </w:p>
        </w:tc>
        <w:tc>
          <w:tcPr>
            <w:tcW w:w="1325" w:type="dxa"/>
            <w:tcBorders>
              <w:bottom w:val="single" w:sz="8" w:space="0" w:color="000000"/>
            </w:tcBorders>
          </w:tcPr>
          <w:p w14:paraId="56AE71CC" w14:textId="77777777" w:rsidR="00F34A36" w:rsidRDefault="00842BCA">
            <w:pPr>
              <w:pStyle w:val="TableParagraph"/>
              <w:spacing w:before="39"/>
              <w:ind w:right="75"/>
              <w:rPr>
                <w:sz w:val="20"/>
              </w:rPr>
            </w:pPr>
            <w:r>
              <w:rPr>
                <w:spacing w:val="-2"/>
                <w:sz w:val="20"/>
              </w:rPr>
              <w:t>(138,490)</w:t>
            </w:r>
          </w:p>
        </w:tc>
      </w:tr>
      <w:tr w:rsidR="00F34A36" w14:paraId="56AE71D2" w14:textId="77777777">
        <w:trPr>
          <w:trHeight w:val="305"/>
        </w:trPr>
        <w:tc>
          <w:tcPr>
            <w:tcW w:w="5179" w:type="dxa"/>
          </w:tcPr>
          <w:p w14:paraId="56AE71CE" w14:textId="77777777" w:rsidR="00F34A36" w:rsidRDefault="00842BCA">
            <w:pPr>
              <w:pStyle w:val="TableParagraph"/>
              <w:spacing w:before="28"/>
              <w:ind w:right="102"/>
              <w:rPr>
                <w:b/>
                <w:sz w:val="20"/>
              </w:rPr>
            </w:pPr>
            <w:r>
              <w:rPr>
                <w:b/>
                <w:sz w:val="20"/>
              </w:rPr>
              <w:t>Net</w:t>
            </w:r>
            <w:r>
              <w:rPr>
                <w:b/>
                <w:spacing w:val="-1"/>
                <w:sz w:val="20"/>
              </w:rPr>
              <w:t xml:space="preserve"> </w:t>
            </w:r>
            <w:r>
              <w:rPr>
                <w:b/>
                <w:sz w:val="20"/>
              </w:rPr>
              <w:t>cash</w:t>
            </w:r>
            <w:r>
              <w:rPr>
                <w:b/>
                <w:spacing w:val="-1"/>
                <w:sz w:val="20"/>
              </w:rPr>
              <w:t xml:space="preserve"> </w:t>
            </w:r>
            <w:r>
              <w:rPr>
                <w:b/>
                <w:sz w:val="20"/>
              </w:rPr>
              <w:t>from</w:t>
            </w:r>
            <w:r>
              <w:rPr>
                <w:b/>
                <w:spacing w:val="-1"/>
                <w:sz w:val="20"/>
              </w:rPr>
              <w:t xml:space="preserve"> </w:t>
            </w:r>
            <w:r>
              <w:rPr>
                <w:b/>
                <w:sz w:val="20"/>
              </w:rPr>
              <w:t xml:space="preserve">operating </w:t>
            </w:r>
            <w:r>
              <w:rPr>
                <w:b/>
                <w:spacing w:val="-2"/>
                <w:sz w:val="20"/>
              </w:rPr>
              <w:t>activities</w:t>
            </w:r>
          </w:p>
        </w:tc>
        <w:tc>
          <w:tcPr>
            <w:tcW w:w="678" w:type="dxa"/>
          </w:tcPr>
          <w:p w14:paraId="56AE71CF" w14:textId="77777777" w:rsidR="00F34A36" w:rsidRDefault="00F34A36">
            <w:pPr>
              <w:pStyle w:val="TableParagraph"/>
              <w:jc w:val="left"/>
              <w:rPr>
                <w:rFonts w:ascii="Times New Roman"/>
                <w:sz w:val="20"/>
              </w:rPr>
            </w:pPr>
          </w:p>
        </w:tc>
        <w:tc>
          <w:tcPr>
            <w:tcW w:w="1549" w:type="dxa"/>
            <w:tcBorders>
              <w:top w:val="single" w:sz="8" w:space="0" w:color="000000"/>
              <w:bottom w:val="single" w:sz="8" w:space="0" w:color="000000"/>
            </w:tcBorders>
          </w:tcPr>
          <w:p w14:paraId="56AE71D0" w14:textId="77777777" w:rsidR="00F34A36" w:rsidRDefault="00842BCA">
            <w:pPr>
              <w:pStyle w:val="TableParagraph"/>
              <w:spacing w:before="28"/>
              <w:ind w:left="408"/>
              <w:jc w:val="left"/>
              <w:rPr>
                <w:b/>
                <w:sz w:val="20"/>
              </w:rPr>
            </w:pPr>
            <w:r>
              <w:rPr>
                <w:b/>
                <w:spacing w:val="-2"/>
                <w:sz w:val="20"/>
              </w:rPr>
              <w:t>1,424,001</w:t>
            </w:r>
          </w:p>
        </w:tc>
        <w:tc>
          <w:tcPr>
            <w:tcW w:w="1325" w:type="dxa"/>
            <w:tcBorders>
              <w:top w:val="single" w:sz="8" w:space="0" w:color="000000"/>
              <w:bottom w:val="single" w:sz="8" w:space="0" w:color="000000"/>
            </w:tcBorders>
          </w:tcPr>
          <w:p w14:paraId="56AE71D1" w14:textId="77777777" w:rsidR="00F34A36" w:rsidRDefault="00842BCA">
            <w:pPr>
              <w:pStyle w:val="TableParagraph"/>
              <w:spacing w:before="28"/>
              <w:ind w:right="75"/>
              <w:rPr>
                <w:sz w:val="20"/>
              </w:rPr>
            </w:pPr>
            <w:r>
              <w:rPr>
                <w:spacing w:val="-2"/>
                <w:sz w:val="20"/>
              </w:rPr>
              <w:t>2,242,835</w:t>
            </w:r>
          </w:p>
        </w:tc>
      </w:tr>
    </w:tbl>
    <w:p w14:paraId="56AE71D3" w14:textId="77777777" w:rsidR="00F34A36" w:rsidRDefault="00F34A36">
      <w:pPr>
        <w:pStyle w:val="BodyText"/>
        <w:spacing w:before="10" w:after="1"/>
        <w:ind w:left="0"/>
        <w:rPr>
          <w:b/>
          <w:sz w:val="20"/>
        </w:rPr>
      </w:pPr>
    </w:p>
    <w:tbl>
      <w:tblPr>
        <w:tblW w:w="0" w:type="auto"/>
        <w:tblInd w:w="1107" w:type="dxa"/>
        <w:tblLayout w:type="fixed"/>
        <w:tblCellMar>
          <w:left w:w="0" w:type="dxa"/>
          <w:right w:w="0" w:type="dxa"/>
        </w:tblCellMar>
        <w:tblLook w:val="01E0" w:firstRow="1" w:lastRow="1" w:firstColumn="1" w:lastColumn="1" w:noHBand="0" w:noVBand="0"/>
      </w:tblPr>
      <w:tblGrid>
        <w:gridCol w:w="5763"/>
        <w:gridCol w:w="1632"/>
        <w:gridCol w:w="1244"/>
      </w:tblGrid>
      <w:tr w:rsidR="00F34A36" w14:paraId="56AE71D7" w14:textId="77777777">
        <w:trPr>
          <w:trHeight w:val="274"/>
        </w:trPr>
        <w:tc>
          <w:tcPr>
            <w:tcW w:w="5763" w:type="dxa"/>
          </w:tcPr>
          <w:p w14:paraId="56AE71D4" w14:textId="77777777" w:rsidR="00F34A36" w:rsidRDefault="00842BCA">
            <w:pPr>
              <w:pStyle w:val="TableParagraph"/>
              <w:spacing w:line="223" w:lineRule="exact"/>
              <w:ind w:right="780"/>
              <w:rPr>
                <w:b/>
                <w:sz w:val="20"/>
              </w:rPr>
            </w:pPr>
            <w:r>
              <w:rPr>
                <w:b/>
                <w:sz w:val="20"/>
              </w:rPr>
              <w:t>Cash</w:t>
            </w:r>
            <w:r>
              <w:rPr>
                <w:b/>
                <w:spacing w:val="-2"/>
                <w:sz w:val="20"/>
              </w:rPr>
              <w:t xml:space="preserve"> </w:t>
            </w:r>
            <w:r>
              <w:rPr>
                <w:b/>
                <w:sz w:val="20"/>
              </w:rPr>
              <w:t>flows</w:t>
            </w:r>
            <w:r>
              <w:rPr>
                <w:b/>
                <w:spacing w:val="-2"/>
                <w:sz w:val="20"/>
              </w:rPr>
              <w:t xml:space="preserve"> </w:t>
            </w:r>
            <w:r>
              <w:rPr>
                <w:b/>
                <w:sz w:val="20"/>
              </w:rPr>
              <w:t>from</w:t>
            </w:r>
            <w:r>
              <w:rPr>
                <w:b/>
                <w:spacing w:val="-2"/>
                <w:sz w:val="20"/>
              </w:rPr>
              <w:t xml:space="preserve"> </w:t>
            </w:r>
            <w:r>
              <w:rPr>
                <w:b/>
                <w:sz w:val="20"/>
              </w:rPr>
              <w:t>investing</w:t>
            </w:r>
            <w:r>
              <w:rPr>
                <w:b/>
                <w:spacing w:val="-1"/>
                <w:sz w:val="20"/>
              </w:rPr>
              <w:t xml:space="preserve"> </w:t>
            </w:r>
            <w:r>
              <w:rPr>
                <w:b/>
                <w:spacing w:val="-2"/>
                <w:sz w:val="20"/>
              </w:rPr>
              <w:t>activities</w:t>
            </w:r>
          </w:p>
        </w:tc>
        <w:tc>
          <w:tcPr>
            <w:tcW w:w="1632" w:type="dxa"/>
          </w:tcPr>
          <w:p w14:paraId="56AE71D5" w14:textId="77777777" w:rsidR="00F34A36" w:rsidRDefault="00F34A36">
            <w:pPr>
              <w:pStyle w:val="TableParagraph"/>
              <w:jc w:val="left"/>
              <w:rPr>
                <w:rFonts w:ascii="Times New Roman"/>
                <w:sz w:val="20"/>
              </w:rPr>
            </w:pPr>
          </w:p>
        </w:tc>
        <w:tc>
          <w:tcPr>
            <w:tcW w:w="1244" w:type="dxa"/>
          </w:tcPr>
          <w:p w14:paraId="56AE71D6" w14:textId="77777777" w:rsidR="00F34A36" w:rsidRDefault="00F34A36">
            <w:pPr>
              <w:pStyle w:val="TableParagraph"/>
              <w:jc w:val="left"/>
              <w:rPr>
                <w:rFonts w:ascii="Times New Roman"/>
                <w:sz w:val="20"/>
              </w:rPr>
            </w:pPr>
          </w:p>
        </w:tc>
      </w:tr>
      <w:tr w:rsidR="00F34A36" w14:paraId="56AE71DB" w14:textId="77777777">
        <w:trPr>
          <w:trHeight w:val="339"/>
        </w:trPr>
        <w:tc>
          <w:tcPr>
            <w:tcW w:w="5763" w:type="dxa"/>
          </w:tcPr>
          <w:p w14:paraId="56AE71D8" w14:textId="77777777" w:rsidR="00F34A36" w:rsidRDefault="00842BCA">
            <w:pPr>
              <w:pStyle w:val="TableParagraph"/>
              <w:spacing w:before="60"/>
              <w:ind w:right="700"/>
              <w:rPr>
                <w:sz w:val="20"/>
              </w:rPr>
            </w:pPr>
            <w:r>
              <w:rPr>
                <w:sz w:val="20"/>
              </w:rPr>
              <w:t>Proceeds</w:t>
            </w:r>
            <w:r>
              <w:rPr>
                <w:spacing w:val="-4"/>
                <w:sz w:val="20"/>
              </w:rPr>
              <w:t xml:space="preserve"> </w:t>
            </w:r>
            <w:r>
              <w:rPr>
                <w:sz w:val="20"/>
              </w:rPr>
              <w:t>from</w:t>
            </w:r>
            <w:r>
              <w:rPr>
                <w:spacing w:val="-3"/>
                <w:sz w:val="20"/>
              </w:rPr>
              <w:t xml:space="preserve"> </w:t>
            </w:r>
            <w:r>
              <w:rPr>
                <w:sz w:val="20"/>
              </w:rPr>
              <w:t>disposal</w:t>
            </w:r>
            <w:r>
              <w:rPr>
                <w:spacing w:val="-4"/>
                <w:sz w:val="20"/>
              </w:rPr>
              <w:t xml:space="preserve"> </w:t>
            </w:r>
            <w:r>
              <w:rPr>
                <w:sz w:val="20"/>
              </w:rPr>
              <w:t>of</w:t>
            </w:r>
            <w:r>
              <w:rPr>
                <w:spacing w:val="-3"/>
                <w:sz w:val="20"/>
              </w:rPr>
              <w:t xml:space="preserve"> </w:t>
            </w:r>
            <w:r>
              <w:rPr>
                <w:sz w:val="20"/>
              </w:rPr>
              <w:t>property,</w:t>
            </w:r>
            <w:r>
              <w:rPr>
                <w:spacing w:val="-4"/>
                <w:sz w:val="20"/>
              </w:rPr>
              <w:t xml:space="preserve"> </w:t>
            </w:r>
            <w:r>
              <w:rPr>
                <w:sz w:val="20"/>
              </w:rPr>
              <w:t>plant</w:t>
            </w:r>
            <w:r>
              <w:rPr>
                <w:spacing w:val="-3"/>
                <w:sz w:val="20"/>
              </w:rPr>
              <w:t xml:space="preserve"> </w:t>
            </w:r>
            <w:r>
              <w:rPr>
                <w:sz w:val="20"/>
              </w:rPr>
              <w:t>and</w:t>
            </w:r>
            <w:r>
              <w:rPr>
                <w:spacing w:val="-3"/>
                <w:sz w:val="20"/>
              </w:rPr>
              <w:t xml:space="preserve"> </w:t>
            </w:r>
            <w:r>
              <w:rPr>
                <w:spacing w:val="-2"/>
                <w:sz w:val="20"/>
              </w:rPr>
              <w:t>equipment</w:t>
            </w:r>
          </w:p>
        </w:tc>
        <w:tc>
          <w:tcPr>
            <w:tcW w:w="1632" w:type="dxa"/>
          </w:tcPr>
          <w:p w14:paraId="56AE71D9" w14:textId="77777777" w:rsidR="00F34A36" w:rsidRDefault="00842BCA">
            <w:pPr>
              <w:pStyle w:val="TableParagraph"/>
              <w:spacing w:before="44"/>
              <w:ind w:right="271"/>
              <w:rPr>
                <w:b/>
                <w:sz w:val="20"/>
              </w:rPr>
            </w:pPr>
            <w:r>
              <w:rPr>
                <w:b/>
                <w:spacing w:val="-2"/>
                <w:sz w:val="20"/>
              </w:rPr>
              <w:t>20,527</w:t>
            </w:r>
          </w:p>
        </w:tc>
        <w:tc>
          <w:tcPr>
            <w:tcW w:w="1244" w:type="dxa"/>
          </w:tcPr>
          <w:p w14:paraId="56AE71DA" w14:textId="77777777" w:rsidR="00F34A36" w:rsidRDefault="00842BCA">
            <w:pPr>
              <w:pStyle w:val="TableParagraph"/>
              <w:spacing w:before="44"/>
              <w:ind w:right="77"/>
              <w:rPr>
                <w:sz w:val="20"/>
              </w:rPr>
            </w:pPr>
            <w:r>
              <w:rPr>
                <w:spacing w:val="-10"/>
                <w:sz w:val="20"/>
              </w:rPr>
              <w:t>-</w:t>
            </w:r>
          </w:p>
        </w:tc>
      </w:tr>
      <w:tr w:rsidR="00F34A36" w14:paraId="56AE71DF" w14:textId="77777777">
        <w:trPr>
          <w:trHeight w:val="337"/>
        </w:trPr>
        <w:tc>
          <w:tcPr>
            <w:tcW w:w="5763" w:type="dxa"/>
          </w:tcPr>
          <w:p w14:paraId="56AE71DC" w14:textId="77777777" w:rsidR="00F34A36" w:rsidRDefault="00842BCA">
            <w:pPr>
              <w:pStyle w:val="TableParagraph"/>
              <w:spacing w:before="58"/>
              <w:ind w:right="700"/>
              <w:rPr>
                <w:sz w:val="20"/>
              </w:rPr>
            </w:pPr>
            <w:r>
              <w:rPr>
                <w:sz w:val="20"/>
              </w:rPr>
              <w:t xml:space="preserve">Receipts for term </w:t>
            </w:r>
            <w:r>
              <w:rPr>
                <w:spacing w:val="-2"/>
                <w:sz w:val="20"/>
              </w:rPr>
              <w:t>deposits</w:t>
            </w:r>
          </w:p>
        </w:tc>
        <w:tc>
          <w:tcPr>
            <w:tcW w:w="1632" w:type="dxa"/>
          </w:tcPr>
          <w:p w14:paraId="56AE71DD" w14:textId="77777777" w:rsidR="00F34A36" w:rsidRDefault="00842BCA">
            <w:pPr>
              <w:pStyle w:val="TableParagraph"/>
              <w:spacing w:before="42"/>
              <w:ind w:right="271"/>
              <w:rPr>
                <w:b/>
                <w:sz w:val="20"/>
              </w:rPr>
            </w:pPr>
            <w:r>
              <w:rPr>
                <w:b/>
                <w:spacing w:val="-10"/>
                <w:sz w:val="20"/>
              </w:rPr>
              <w:t>-</w:t>
            </w:r>
          </w:p>
        </w:tc>
        <w:tc>
          <w:tcPr>
            <w:tcW w:w="1244" w:type="dxa"/>
          </w:tcPr>
          <w:p w14:paraId="56AE71DE" w14:textId="77777777" w:rsidR="00F34A36" w:rsidRDefault="00842BCA">
            <w:pPr>
              <w:pStyle w:val="TableParagraph"/>
              <w:spacing w:before="42"/>
              <w:ind w:right="77"/>
              <w:rPr>
                <w:sz w:val="20"/>
              </w:rPr>
            </w:pPr>
            <w:r>
              <w:rPr>
                <w:spacing w:val="-2"/>
                <w:sz w:val="20"/>
              </w:rPr>
              <w:t>1,470,000</w:t>
            </w:r>
          </w:p>
        </w:tc>
      </w:tr>
      <w:tr w:rsidR="00F34A36" w14:paraId="56AE71E3" w14:textId="77777777">
        <w:trPr>
          <w:trHeight w:val="320"/>
        </w:trPr>
        <w:tc>
          <w:tcPr>
            <w:tcW w:w="5763" w:type="dxa"/>
          </w:tcPr>
          <w:p w14:paraId="56AE71E0" w14:textId="77777777" w:rsidR="00F34A36" w:rsidRDefault="00842BCA">
            <w:pPr>
              <w:pStyle w:val="TableParagraph"/>
              <w:spacing w:before="52"/>
              <w:ind w:right="700"/>
              <w:rPr>
                <w:sz w:val="20"/>
              </w:rPr>
            </w:pPr>
            <w:r>
              <w:rPr>
                <w:sz w:val="20"/>
              </w:rPr>
              <w:t xml:space="preserve">Distributions </w:t>
            </w:r>
            <w:r>
              <w:rPr>
                <w:spacing w:val="-2"/>
                <w:sz w:val="20"/>
              </w:rPr>
              <w:t>received</w:t>
            </w:r>
          </w:p>
        </w:tc>
        <w:tc>
          <w:tcPr>
            <w:tcW w:w="1632" w:type="dxa"/>
            <w:tcBorders>
              <w:bottom w:val="single" w:sz="8" w:space="0" w:color="000000"/>
            </w:tcBorders>
          </w:tcPr>
          <w:p w14:paraId="56AE71E1" w14:textId="77777777" w:rsidR="00F34A36" w:rsidRDefault="00842BCA">
            <w:pPr>
              <w:pStyle w:val="TableParagraph"/>
              <w:spacing w:before="42"/>
              <w:ind w:right="271"/>
              <w:rPr>
                <w:b/>
                <w:sz w:val="20"/>
              </w:rPr>
            </w:pPr>
            <w:r>
              <w:rPr>
                <w:b/>
                <w:spacing w:val="-2"/>
                <w:sz w:val="20"/>
              </w:rPr>
              <w:t>29,147</w:t>
            </w:r>
          </w:p>
        </w:tc>
        <w:tc>
          <w:tcPr>
            <w:tcW w:w="1244" w:type="dxa"/>
            <w:tcBorders>
              <w:bottom w:val="single" w:sz="8" w:space="0" w:color="000000"/>
            </w:tcBorders>
          </w:tcPr>
          <w:p w14:paraId="56AE71E2" w14:textId="77777777" w:rsidR="00F34A36" w:rsidRDefault="00842BCA">
            <w:pPr>
              <w:pStyle w:val="TableParagraph"/>
              <w:spacing w:before="42"/>
              <w:ind w:right="77"/>
              <w:rPr>
                <w:sz w:val="20"/>
              </w:rPr>
            </w:pPr>
            <w:r>
              <w:rPr>
                <w:spacing w:val="-2"/>
                <w:sz w:val="20"/>
              </w:rPr>
              <w:t>163,728</w:t>
            </w:r>
          </w:p>
        </w:tc>
      </w:tr>
      <w:tr w:rsidR="00F34A36" w14:paraId="56AE71E7" w14:textId="77777777">
        <w:trPr>
          <w:trHeight w:val="305"/>
        </w:trPr>
        <w:tc>
          <w:tcPr>
            <w:tcW w:w="5763" w:type="dxa"/>
          </w:tcPr>
          <w:p w14:paraId="56AE71E4" w14:textId="77777777" w:rsidR="00F34A36" w:rsidRDefault="00842BCA">
            <w:pPr>
              <w:pStyle w:val="TableParagraph"/>
              <w:spacing w:before="28"/>
              <w:ind w:right="780"/>
              <w:rPr>
                <w:b/>
                <w:sz w:val="20"/>
              </w:rPr>
            </w:pPr>
            <w:r>
              <w:rPr>
                <w:b/>
                <w:sz w:val="20"/>
              </w:rPr>
              <w:t>Net</w:t>
            </w:r>
            <w:r>
              <w:rPr>
                <w:b/>
                <w:spacing w:val="-1"/>
                <w:sz w:val="20"/>
              </w:rPr>
              <w:t xml:space="preserve"> </w:t>
            </w:r>
            <w:r>
              <w:rPr>
                <w:b/>
                <w:sz w:val="20"/>
              </w:rPr>
              <w:t>cash</w:t>
            </w:r>
            <w:r>
              <w:rPr>
                <w:b/>
                <w:spacing w:val="-1"/>
                <w:sz w:val="20"/>
              </w:rPr>
              <w:t xml:space="preserve"> </w:t>
            </w:r>
            <w:r>
              <w:rPr>
                <w:b/>
                <w:sz w:val="20"/>
              </w:rPr>
              <w:t>from</w:t>
            </w:r>
            <w:r>
              <w:rPr>
                <w:b/>
                <w:spacing w:val="-1"/>
                <w:sz w:val="20"/>
              </w:rPr>
              <w:t xml:space="preserve"> </w:t>
            </w:r>
            <w:r>
              <w:rPr>
                <w:b/>
                <w:sz w:val="20"/>
              </w:rPr>
              <w:t xml:space="preserve">investing </w:t>
            </w:r>
            <w:r>
              <w:rPr>
                <w:b/>
                <w:spacing w:val="-2"/>
                <w:sz w:val="20"/>
              </w:rPr>
              <w:t>activities</w:t>
            </w:r>
          </w:p>
        </w:tc>
        <w:tc>
          <w:tcPr>
            <w:tcW w:w="1632" w:type="dxa"/>
            <w:tcBorders>
              <w:top w:val="single" w:sz="8" w:space="0" w:color="000000"/>
              <w:bottom w:val="single" w:sz="8" w:space="0" w:color="000000"/>
            </w:tcBorders>
          </w:tcPr>
          <w:p w14:paraId="56AE71E5" w14:textId="77777777" w:rsidR="00F34A36" w:rsidRDefault="00842BCA">
            <w:pPr>
              <w:pStyle w:val="TableParagraph"/>
              <w:spacing w:before="28"/>
              <w:ind w:right="271"/>
              <w:rPr>
                <w:b/>
                <w:sz w:val="20"/>
              </w:rPr>
            </w:pPr>
            <w:r>
              <w:rPr>
                <w:b/>
                <w:spacing w:val="-2"/>
                <w:sz w:val="20"/>
              </w:rPr>
              <w:t>49,674</w:t>
            </w:r>
          </w:p>
        </w:tc>
        <w:tc>
          <w:tcPr>
            <w:tcW w:w="1244" w:type="dxa"/>
            <w:tcBorders>
              <w:top w:val="single" w:sz="8" w:space="0" w:color="000000"/>
              <w:bottom w:val="single" w:sz="8" w:space="0" w:color="000000"/>
            </w:tcBorders>
          </w:tcPr>
          <w:p w14:paraId="56AE71E6" w14:textId="77777777" w:rsidR="00F34A36" w:rsidRDefault="00842BCA">
            <w:pPr>
              <w:pStyle w:val="TableParagraph"/>
              <w:spacing w:before="28"/>
              <w:ind w:right="77"/>
              <w:rPr>
                <w:sz w:val="20"/>
              </w:rPr>
            </w:pPr>
            <w:r>
              <w:rPr>
                <w:spacing w:val="-2"/>
                <w:sz w:val="20"/>
              </w:rPr>
              <w:t>1,633,728</w:t>
            </w:r>
          </w:p>
        </w:tc>
      </w:tr>
    </w:tbl>
    <w:p w14:paraId="56AE71E8" w14:textId="77777777" w:rsidR="00F34A36" w:rsidRDefault="00F34A36">
      <w:pPr>
        <w:pStyle w:val="BodyText"/>
        <w:spacing w:before="10"/>
        <w:ind w:left="0"/>
        <w:rPr>
          <w:b/>
          <w:sz w:val="20"/>
        </w:rPr>
      </w:pPr>
    </w:p>
    <w:tbl>
      <w:tblPr>
        <w:tblW w:w="0" w:type="auto"/>
        <w:tblInd w:w="2592" w:type="dxa"/>
        <w:tblLayout w:type="fixed"/>
        <w:tblCellMar>
          <w:left w:w="0" w:type="dxa"/>
          <w:right w:w="0" w:type="dxa"/>
        </w:tblCellMar>
        <w:tblLook w:val="01E0" w:firstRow="1" w:lastRow="1" w:firstColumn="1" w:lastColumn="1" w:noHBand="0" w:noVBand="0"/>
      </w:tblPr>
      <w:tblGrid>
        <w:gridCol w:w="4281"/>
        <w:gridCol w:w="1649"/>
        <w:gridCol w:w="1227"/>
      </w:tblGrid>
      <w:tr w:rsidR="00F34A36" w14:paraId="56AE71EC" w14:textId="77777777">
        <w:trPr>
          <w:trHeight w:val="274"/>
        </w:trPr>
        <w:tc>
          <w:tcPr>
            <w:tcW w:w="4281" w:type="dxa"/>
          </w:tcPr>
          <w:p w14:paraId="56AE71E9" w14:textId="77777777" w:rsidR="00F34A36" w:rsidRDefault="00842BCA">
            <w:pPr>
              <w:pStyle w:val="TableParagraph"/>
              <w:spacing w:line="223" w:lineRule="exact"/>
              <w:ind w:right="783"/>
              <w:rPr>
                <w:b/>
                <w:sz w:val="20"/>
              </w:rPr>
            </w:pPr>
            <w:r>
              <w:rPr>
                <w:b/>
                <w:sz w:val="20"/>
              </w:rPr>
              <w:t>Cash</w:t>
            </w:r>
            <w:r>
              <w:rPr>
                <w:b/>
                <w:spacing w:val="-2"/>
                <w:sz w:val="20"/>
              </w:rPr>
              <w:t xml:space="preserve"> </w:t>
            </w:r>
            <w:r>
              <w:rPr>
                <w:b/>
                <w:sz w:val="20"/>
              </w:rPr>
              <w:t>flows</w:t>
            </w:r>
            <w:r>
              <w:rPr>
                <w:b/>
                <w:spacing w:val="-2"/>
                <w:sz w:val="20"/>
              </w:rPr>
              <w:t xml:space="preserve"> </w:t>
            </w:r>
            <w:r>
              <w:rPr>
                <w:b/>
                <w:sz w:val="20"/>
              </w:rPr>
              <w:t>from</w:t>
            </w:r>
            <w:r>
              <w:rPr>
                <w:b/>
                <w:spacing w:val="-2"/>
                <w:sz w:val="20"/>
              </w:rPr>
              <w:t xml:space="preserve"> </w:t>
            </w:r>
            <w:r>
              <w:rPr>
                <w:b/>
                <w:sz w:val="20"/>
              </w:rPr>
              <w:t>financing</w:t>
            </w:r>
            <w:r>
              <w:rPr>
                <w:b/>
                <w:spacing w:val="-1"/>
                <w:sz w:val="20"/>
              </w:rPr>
              <w:t xml:space="preserve"> </w:t>
            </w:r>
            <w:r>
              <w:rPr>
                <w:b/>
                <w:spacing w:val="-2"/>
                <w:sz w:val="20"/>
              </w:rPr>
              <w:t>activities</w:t>
            </w:r>
          </w:p>
        </w:tc>
        <w:tc>
          <w:tcPr>
            <w:tcW w:w="1649" w:type="dxa"/>
          </w:tcPr>
          <w:p w14:paraId="56AE71EA" w14:textId="77777777" w:rsidR="00F34A36" w:rsidRDefault="00F34A36">
            <w:pPr>
              <w:pStyle w:val="TableParagraph"/>
              <w:jc w:val="left"/>
              <w:rPr>
                <w:rFonts w:ascii="Times New Roman"/>
                <w:sz w:val="20"/>
              </w:rPr>
            </w:pPr>
          </w:p>
        </w:tc>
        <w:tc>
          <w:tcPr>
            <w:tcW w:w="1227" w:type="dxa"/>
          </w:tcPr>
          <w:p w14:paraId="56AE71EB" w14:textId="77777777" w:rsidR="00F34A36" w:rsidRDefault="00F34A36">
            <w:pPr>
              <w:pStyle w:val="TableParagraph"/>
              <w:jc w:val="left"/>
              <w:rPr>
                <w:rFonts w:ascii="Times New Roman"/>
                <w:sz w:val="20"/>
              </w:rPr>
            </w:pPr>
          </w:p>
        </w:tc>
      </w:tr>
      <w:tr w:rsidR="00F34A36" w14:paraId="56AE71F0" w14:textId="77777777">
        <w:trPr>
          <w:trHeight w:val="322"/>
        </w:trPr>
        <w:tc>
          <w:tcPr>
            <w:tcW w:w="4281" w:type="dxa"/>
          </w:tcPr>
          <w:p w14:paraId="56AE71ED" w14:textId="77777777" w:rsidR="00F34A36" w:rsidRDefault="00842BCA">
            <w:pPr>
              <w:pStyle w:val="TableParagraph"/>
              <w:spacing w:before="44"/>
              <w:ind w:right="783"/>
              <w:rPr>
                <w:sz w:val="20"/>
              </w:rPr>
            </w:pPr>
            <w:r>
              <w:rPr>
                <w:sz w:val="20"/>
              </w:rPr>
              <w:t>Repayment</w:t>
            </w:r>
            <w:r>
              <w:rPr>
                <w:spacing w:val="-2"/>
                <w:sz w:val="20"/>
              </w:rPr>
              <w:t xml:space="preserve"> </w:t>
            </w:r>
            <w:r>
              <w:rPr>
                <w:sz w:val="20"/>
              </w:rPr>
              <w:t>of</w:t>
            </w:r>
            <w:r>
              <w:rPr>
                <w:spacing w:val="-1"/>
                <w:sz w:val="20"/>
              </w:rPr>
              <w:t xml:space="preserve"> </w:t>
            </w:r>
            <w:r>
              <w:rPr>
                <w:sz w:val="20"/>
              </w:rPr>
              <w:t>lease</w:t>
            </w:r>
            <w:r>
              <w:rPr>
                <w:spacing w:val="-1"/>
                <w:sz w:val="20"/>
              </w:rPr>
              <w:t xml:space="preserve"> </w:t>
            </w:r>
            <w:r>
              <w:rPr>
                <w:spacing w:val="-2"/>
                <w:sz w:val="20"/>
              </w:rPr>
              <w:t>liabilities</w:t>
            </w:r>
          </w:p>
        </w:tc>
        <w:tc>
          <w:tcPr>
            <w:tcW w:w="1649" w:type="dxa"/>
            <w:tcBorders>
              <w:bottom w:val="single" w:sz="8" w:space="0" w:color="000000"/>
            </w:tcBorders>
          </w:tcPr>
          <w:p w14:paraId="56AE71EE" w14:textId="77777777" w:rsidR="00F34A36" w:rsidRDefault="00842BCA">
            <w:pPr>
              <w:pStyle w:val="TableParagraph"/>
              <w:spacing w:before="44"/>
              <w:ind w:right="288"/>
              <w:rPr>
                <w:b/>
                <w:sz w:val="20"/>
              </w:rPr>
            </w:pPr>
            <w:r>
              <w:rPr>
                <w:b/>
                <w:spacing w:val="-2"/>
                <w:sz w:val="20"/>
              </w:rPr>
              <w:t>(324,719)</w:t>
            </w:r>
          </w:p>
        </w:tc>
        <w:tc>
          <w:tcPr>
            <w:tcW w:w="1227" w:type="dxa"/>
            <w:tcBorders>
              <w:bottom w:val="single" w:sz="8" w:space="0" w:color="000000"/>
            </w:tcBorders>
          </w:tcPr>
          <w:p w14:paraId="56AE71EF" w14:textId="77777777" w:rsidR="00F34A36" w:rsidRDefault="00842BCA">
            <w:pPr>
              <w:pStyle w:val="TableParagraph"/>
              <w:spacing w:before="44"/>
              <w:ind w:right="77"/>
              <w:rPr>
                <w:sz w:val="20"/>
              </w:rPr>
            </w:pPr>
            <w:r>
              <w:rPr>
                <w:spacing w:val="-2"/>
                <w:sz w:val="20"/>
              </w:rPr>
              <w:t>(252,884)</w:t>
            </w:r>
          </w:p>
        </w:tc>
      </w:tr>
      <w:tr w:rsidR="00F34A36" w14:paraId="56AE71F4" w14:textId="77777777">
        <w:trPr>
          <w:trHeight w:val="305"/>
        </w:trPr>
        <w:tc>
          <w:tcPr>
            <w:tcW w:w="4281" w:type="dxa"/>
          </w:tcPr>
          <w:p w14:paraId="56AE71F1" w14:textId="77777777" w:rsidR="00F34A36" w:rsidRDefault="00842BCA">
            <w:pPr>
              <w:pStyle w:val="TableParagraph"/>
              <w:spacing w:before="28"/>
              <w:ind w:right="783"/>
              <w:rPr>
                <w:b/>
                <w:sz w:val="20"/>
              </w:rPr>
            </w:pPr>
            <w:r>
              <w:rPr>
                <w:b/>
                <w:sz w:val="20"/>
              </w:rPr>
              <w:t xml:space="preserve">Net cash used in financing </w:t>
            </w:r>
            <w:r>
              <w:rPr>
                <w:b/>
                <w:spacing w:val="-2"/>
                <w:sz w:val="20"/>
              </w:rPr>
              <w:t>activities</w:t>
            </w:r>
          </w:p>
        </w:tc>
        <w:tc>
          <w:tcPr>
            <w:tcW w:w="1649" w:type="dxa"/>
            <w:tcBorders>
              <w:top w:val="single" w:sz="8" w:space="0" w:color="000000"/>
              <w:bottom w:val="single" w:sz="8" w:space="0" w:color="000000"/>
            </w:tcBorders>
          </w:tcPr>
          <w:p w14:paraId="56AE71F2" w14:textId="77777777" w:rsidR="00F34A36" w:rsidRDefault="00842BCA">
            <w:pPr>
              <w:pStyle w:val="TableParagraph"/>
              <w:spacing w:before="28"/>
              <w:ind w:right="288"/>
              <w:rPr>
                <w:b/>
                <w:sz w:val="20"/>
              </w:rPr>
            </w:pPr>
            <w:r>
              <w:rPr>
                <w:b/>
                <w:spacing w:val="-2"/>
                <w:sz w:val="20"/>
              </w:rPr>
              <w:t>(324,719)</w:t>
            </w:r>
          </w:p>
        </w:tc>
        <w:tc>
          <w:tcPr>
            <w:tcW w:w="1227" w:type="dxa"/>
            <w:tcBorders>
              <w:top w:val="single" w:sz="8" w:space="0" w:color="000000"/>
              <w:bottom w:val="single" w:sz="8" w:space="0" w:color="000000"/>
            </w:tcBorders>
          </w:tcPr>
          <w:p w14:paraId="56AE71F3" w14:textId="77777777" w:rsidR="00F34A36" w:rsidRDefault="00842BCA">
            <w:pPr>
              <w:pStyle w:val="TableParagraph"/>
              <w:spacing w:before="28"/>
              <w:ind w:right="77"/>
              <w:rPr>
                <w:sz w:val="20"/>
              </w:rPr>
            </w:pPr>
            <w:r>
              <w:rPr>
                <w:spacing w:val="-2"/>
                <w:sz w:val="20"/>
              </w:rPr>
              <w:t>(252,884)</w:t>
            </w:r>
          </w:p>
        </w:tc>
      </w:tr>
    </w:tbl>
    <w:p w14:paraId="56AE71F5" w14:textId="77777777" w:rsidR="00F34A36" w:rsidRDefault="00F34A36">
      <w:pPr>
        <w:pStyle w:val="BodyText"/>
        <w:ind w:left="0"/>
        <w:rPr>
          <w:b/>
          <w:sz w:val="20"/>
        </w:rPr>
      </w:pPr>
    </w:p>
    <w:p w14:paraId="56AE71F6" w14:textId="77777777" w:rsidR="00F34A36" w:rsidRDefault="00F34A36">
      <w:pPr>
        <w:pStyle w:val="BodyText"/>
        <w:spacing w:before="70"/>
        <w:ind w:left="0"/>
        <w:rPr>
          <w:b/>
          <w:sz w:val="20"/>
        </w:rPr>
      </w:pPr>
    </w:p>
    <w:tbl>
      <w:tblPr>
        <w:tblW w:w="0" w:type="auto"/>
        <w:tblInd w:w="367" w:type="dxa"/>
        <w:tblLayout w:type="fixed"/>
        <w:tblCellMar>
          <w:left w:w="0" w:type="dxa"/>
          <w:right w:w="0" w:type="dxa"/>
        </w:tblCellMar>
        <w:tblLook w:val="01E0" w:firstRow="1" w:lastRow="1" w:firstColumn="1" w:lastColumn="1" w:noHBand="0" w:noVBand="0"/>
      </w:tblPr>
      <w:tblGrid>
        <w:gridCol w:w="5909"/>
        <w:gridCol w:w="597"/>
        <w:gridCol w:w="1632"/>
        <w:gridCol w:w="1244"/>
      </w:tblGrid>
      <w:tr w:rsidR="00F34A36" w14:paraId="56AE71FB" w14:textId="77777777">
        <w:trPr>
          <w:trHeight w:val="280"/>
        </w:trPr>
        <w:tc>
          <w:tcPr>
            <w:tcW w:w="5909" w:type="dxa"/>
          </w:tcPr>
          <w:p w14:paraId="56AE71F7" w14:textId="77777777" w:rsidR="00F34A36" w:rsidRDefault="00842BCA">
            <w:pPr>
              <w:pStyle w:val="TableParagraph"/>
              <w:spacing w:line="223" w:lineRule="exact"/>
              <w:ind w:right="186"/>
              <w:rPr>
                <w:sz w:val="20"/>
              </w:rPr>
            </w:pPr>
            <w:r>
              <w:rPr>
                <w:sz w:val="20"/>
              </w:rPr>
              <w:t>Net</w:t>
            </w:r>
            <w:r>
              <w:rPr>
                <w:spacing w:val="-5"/>
                <w:sz w:val="20"/>
              </w:rPr>
              <w:t xml:space="preserve"> </w:t>
            </w:r>
            <w:r>
              <w:rPr>
                <w:sz w:val="20"/>
              </w:rPr>
              <w:t>increase</w:t>
            </w:r>
            <w:r>
              <w:rPr>
                <w:spacing w:val="-3"/>
                <w:sz w:val="20"/>
              </w:rPr>
              <w:t xml:space="preserve"> </w:t>
            </w:r>
            <w:r>
              <w:rPr>
                <w:sz w:val="20"/>
              </w:rPr>
              <w:t>in</w:t>
            </w:r>
            <w:r>
              <w:rPr>
                <w:spacing w:val="-2"/>
                <w:sz w:val="20"/>
              </w:rPr>
              <w:t xml:space="preserve"> </w:t>
            </w:r>
            <w:r>
              <w:rPr>
                <w:sz w:val="20"/>
              </w:rPr>
              <w:t>cash</w:t>
            </w:r>
            <w:r>
              <w:rPr>
                <w:spacing w:val="-3"/>
                <w:sz w:val="20"/>
              </w:rPr>
              <w:t xml:space="preserve"> </w:t>
            </w:r>
            <w:r>
              <w:rPr>
                <w:sz w:val="20"/>
              </w:rPr>
              <w:t>and</w:t>
            </w:r>
            <w:r>
              <w:rPr>
                <w:spacing w:val="-3"/>
                <w:sz w:val="20"/>
              </w:rPr>
              <w:t xml:space="preserve"> </w:t>
            </w:r>
            <w:r>
              <w:rPr>
                <w:sz w:val="20"/>
              </w:rPr>
              <w:t>cash</w:t>
            </w:r>
            <w:r>
              <w:rPr>
                <w:spacing w:val="-2"/>
                <w:sz w:val="20"/>
              </w:rPr>
              <w:t xml:space="preserve"> equivalents</w:t>
            </w:r>
          </w:p>
        </w:tc>
        <w:tc>
          <w:tcPr>
            <w:tcW w:w="597" w:type="dxa"/>
          </w:tcPr>
          <w:p w14:paraId="56AE71F8" w14:textId="77777777" w:rsidR="00F34A36" w:rsidRDefault="00F34A36">
            <w:pPr>
              <w:pStyle w:val="TableParagraph"/>
              <w:jc w:val="left"/>
              <w:rPr>
                <w:rFonts w:ascii="Times New Roman"/>
                <w:sz w:val="20"/>
              </w:rPr>
            </w:pPr>
          </w:p>
        </w:tc>
        <w:tc>
          <w:tcPr>
            <w:tcW w:w="1632" w:type="dxa"/>
          </w:tcPr>
          <w:p w14:paraId="56AE71F9" w14:textId="77777777" w:rsidR="00F34A36" w:rsidRDefault="00842BCA">
            <w:pPr>
              <w:pStyle w:val="TableParagraph"/>
              <w:spacing w:line="223" w:lineRule="exact"/>
              <w:ind w:right="272"/>
              <w:rPr>
                <w:b/>
                <w:sz w:val="20"/>
              </w:rPr>
            </w:pPr>
            <w:r>
              <w:rPr>
                <w:b/>
                <w:spacing w:val="-2"/>
                <w:sz w:val="20"/>
              </w:rPr>
              <w:t>1,148,956</w:t>
            </w:r>
          </w:p>
        </w:tc>
        <w:tc>
          <w:tcPr>
            <w:tcW w:w="1244" w:type="dxa"/>
          </w:tcPr>
          <w:p w14:paraId="56AE71FA" w14:textId="77777777" w:rsidR="00F34A36" w:rsidRDefault="00842BCA">
            <w:pPr>
              <w:pStyle w:val="TableParagraph"/>
              <w:spacing w:line="223" w:lineRule="exact"/>
              <w:ind w:right="78"/>
              <w:rPr>
                <w:sz w:val="20"/>
              </w:rPr>
            </w:pPr>
            <w:r>
              <w:rPr>
                <w:spacing w:val="-2"/>
                <w:sz w:val="20"/>
              </w:rPr>
              <w:t>3,623,679</w:t>
            </w:r>
          </w:p>
        </w:tc>
      </w:tr>
      <w:tr w:rsidR="00F34A36" w14:paraId="56AE7200" w14:textId="77777777">
        <w:trPr>
          <w:trHeight w:val="307"/>
        </w:trPr>
        <w:tc>
          <w:tcPr>
            <w:tcW w:w="5909" w:type="dxa"/>
          </w:tcPr>
          <w:p w14:paraId="56AE71FC" w14:textId="77777777" w:rsidR="00F34A36" w:rsidRDefault="00842BCA">
            <w:pPr>
              <w:pStyle w:val="TableParagraph"/>
              <w:spacing w:before="50"/>
              <w:ind w:right="187"/>
              <w:rPr>
                <w:sz w:val="20"/>
              </w:rPr>
            </w:pPr>
            <w:r>
              <w:rPr>
                <w:sz w:val="20"/>
              </w:rPr>
              <w:t>Cash</w:t>
            </w:r>
            <w:r>
              <w:rPr>
                <w:spacing w:val="-3"/>
                <w:sz w:val="20"/>
              </w:rPr>
              <w:t xml:space="preserve"> </w:t>
            </w:r>
            <w:r>
              <w:rPr>
                <w:sz w:val="20"/>
              </w:rPr>
              <w:t>and</w:t>
            </w:r>
            <w:r>
              <w:rPr>
                <w:spacing w:val="-3"/>
                <w:sz w:val="20"/>
              </w:rPr>
              <w:t xml:space="preserve"> </w:t>
            </w:r>
            <w:r>
              <w:rPr>
                <w:sz w:val="20"/>
              </w:rPr>
              <w:t>cash</w:t>
            </w:r>
            <w:r>
              <w:rPr>
                <w:spacing w:val="-3"/>
                <w:sz w:val="20"/>
              </w:rPr>
              <w:t xml:space="preserve"> </w:t>
            </w:r>
            <w:r>
              <w:rPr>
                <w:sz w:val="20"/>
              </w:rPr>
              <w:t>equivalents</w:t>
            </w:r>
            <w:r>
              <w:rPr>
                <w:spacing w:val="-3"/>
                <w:sz w:val="20"/>
              </w:rPr>
              <w:t xml:space="preserve"> </w:t>
            </w:r>
            <w:r>
              <w:rPr>
                <w:sz w:val="20"/>
              </w:rPr>
              <w:t>at</w:t>
            </w:r>
            <w:r>
              <w:rPr>
                <w:spacing w:val="-2"/>
                <w:sz w:val="20"/>
              </w:rPr>
              <w:t xml:space="preserve"> </w:t>
            </w:r>
            <w:r>
              <w:rPr>
                <w:sz w:val="20"/>
              </w:rPr>
              <w:t>the</w:t>
            </w:r>
            <w:r>
              <w:rPr>
                <w:spacing w:val="-3"/>
                <w:sz w:val="20"/>
              </w:rPr>
              <w:t xml:space="preserve"> </w:t>
            </w:r>
            <w:r>
              <w:rPr>
                <w:sz w:val="20"/>
              </w:rPr>
              <w:t>beginning</w:t>
            </w:r>
            <w:r>
              <w:rPr>
                <w:spacing w:val="-3"/>
                <w:sz w:val="20"/>
              </w:rPr>
              <w:t xml:space="preserve"> </w:t>
            </w:r>
            <w:r>
              <w:rPr>
                <w:sz w:val="20"/>
              </w:rPr>
              <w:t>of</w:t>
            </w:r>
            <w:r>
              <w:rPr>
                <w:spacing w:val="-3"/>
                <w:sz w:val="20"/>
              </w:rPr>
              <w:t xml:space="preserve"> </w:t>
            </w:r>
            <w:r>
              <w:rPr>
                <w:sz w:val="20"/>
              </w:rPr>
              <w:t>the</w:t>
            </w:r>
            <w:r>
              <w:rPr>
                <w:spacing w:val="-3"/>
                <w:sz w:val="20"/>
              </w:rPr>
              <w:t xml:space="preserve"> </w:t>
            </w:r>
            <w:r>
              <w:rPr>
                <w:sz w:val="20"/>
              </w:rPr>
              <w:t>financial</w:t>
            </w:r>
            <w:r>
              <w:rPr>
                <w:spacing w:val="-2"/>
                <w:sz w:val="20"/>
              </w:rPr>
              <w:t xml:space="preserve"> </w:t>
            </w:r>
            <w:r>
              <w:rPr>
                <w:spacing w:val="-4"/>
                <w:sz w:val="20"/>
              </w:rPr>
              <w:t>year</w:t>
            </w:r>
          </w:p>
        </w:tc>
        <w:tc>
          <w:tcPr>
            <w:tcW w:w="597" w:type="dxa"/>
          </w:tcPr>
          <w:p w14:paraId="56AE71FD" w14:textId="77777777" w:rsidR="00F34A36" w:rsidRDefault="00F34A36">
            <w:pPr>
              <w:pStyle w:val="TableParagraph"/>
              <w:jc w:val="left"/>
              <w:rPr>
                <w:rFonts w:ascii="Times New Roman"/>
                <w:sz w:val="20"/>
              </w:rPr>
            </w:pPr>
          </w:p>
        </w:tc>
        <w:tc>
          <w:tcPr>
            <w:tcW w:w="1632" w:type="dxa"/>
            <w:tcBorders>
              <w:bottom w:val="single" w:sz="8" w:space="0" w:color="000000"/>
            </w:tcBorders>
          </w:tcPr>
          <w:p w14:paraId="56AE71FE" w14:textId="77777777" w:rsidR="00F34A36" w:rsidRDefault="00842BCA">
            <w:pPr>
              <w:pStyle w:val="TableParagraph"/>
              <w:spacing w:before="50"/>
              <w:ind w:right="272"/>
              <w:rPr>
                <w:b/>
                <w:sz w:val="20"/>
              </w:rPr>
            </w:pPr>
            <w:r>
              <w:rPr>
                <w:b/>
                <w:spacing w:val="-2"/>
                <w:sz w:val="20"/>
              </w:rPr>
              <w:t>5,216,732</w:t>
            </w:r>
          </w:p>
        </w:tc>
        <w:tc>
          <w:tcPr>
            <w:tcW w:w="1244" w:type="dxa"/>
            <w:tcBorders>
              <w:bottom w:val="single" w:sz="8" w:space="0" w:color="000000"/>
            </w:tcBorders>
          </w:tcPr>
          <w:p w14:paraId="56AE71FF" w14:textId="77777777" w:rsidR="00F34A36" w:rsidRDefault="00842BCA">
            <w:pPr>
              <w:pStyle w:val="TableParagraph"/>
              <w:spacing w:before="50"/>
              <w:ind w:right="78"/>
              <w:rPr>
                <w:sz w:val="20"/>
              </w:rPr>
            </w:pPr>
            <w:r>
              <w:rPr>
                <w:spacing w:val="-2"/>
                <w:sz w:val="20"/>
              </w:rPr>
              <w:t>1,593,053</w:t>
            </w:r>
          </w:p>
        </w:tc>
      </w:tr>
      <w:tr w:rsidR="00F34A36" w14:paraId="56AE7209" w14:textId="77777777">
        <w:trPr>
          <w:trHeight w:val="626"/>
        </w:trPr>
        <w:tc>
          <w:tcPr>
            <w:tcW w:w="5909" w:type="dxa"/>
          </w:tcPr>
          <w:p w14:paraId="56AE7201" w14:textId="77777777" w:rsidR="00F34A36" w:rsidRDefault="00F34A36">
            <w:pPr>
              <w:pStyle w:val="TableParagraph"/>
              <w:spacing w:before="151"/>
              <w:jc w:val="left"/>
              <w:rPr>
                <w:b/>
                <w:sz w:val="20"/>
              </w:rPr>
            </w:pPr>
          </w:p>
          <w:p w14:paraId="56AE7202" w14:textId="77777777" w:rsidR="00F34A36" w:rsidRDefault="00842BCA">
            <w:pPr>
              <w:pStyle w:val="TableParagraph"/>
              <w:spacing w:line="225" w:lineRule="exact"/>
              <w:ind w:right="186"/>
              <w:rPr>
                <w:sz w:val="20"/>
              </w:rPr>
            </w:pPr>
            <w:r>
              <w:rPr>
                <w:sz w:val="20"/>
              </w:rPr>
              <w:t>Cash</w:t>
            </w:r>
            <w:r>
              <w:rPr>
                <w:spacing w:val="-5"/>
                <w:sz w:val="20"/>
              </w:rPr>
              <w:t xml:space="preserve"> </w:t>
            </w:r>
            <w:r>
              <w:rPr>
                <w:sz w:val="20"/>
              </w:rPr>
              <w:t>and</w:t>
            </w:r>
            <w:r>
              <w:rPr>
                <w:spacing w:val="-2"/>
                <w:sz w:val="20"/>
              </w:rPr>
              <w:t xml:space="preserve"> </w:t>
            </w:r>
            <w:r>
              <w:rPr>
                <w:sz w:val="20"/>
              </w:rPr>
              <w:t>cash</w:t>
            </w:r>
            <w:r>
              <w:rPr>
                <w:spacing w:val="-2"/>
                <w:sz w:val="20"/>
              </w:rPr>
              <w:t xml:space="preserve"> </w:t>
            </w:r>
            <w:r>
              <w:rPr>
                <w:sz w:val="20"/>
              </w:rPr>
              <w:t>equivalents</w:t>
            </w:r>
            <w:r>
              <w:rPr>
                <w:spacing w:val="-2"/>
                <w:sz w:val="20"/>
              </w:rPr>
              <w:t xml:space="preserve"> </w:t>
            </w:r>
            <w:r>
              <w:rPr>
                <w:sz w:val="20"/>
              </w:rPr>
              <w:t>at</w:t>
            </w:r>
            <w:r>
              <w:rPr>
                <w:spacing w:val="-3"/>
                <w:sz w:val="20"/>
              </w:rPr>
              <w:t xml:space="preserve"> </w:t>
            </w:r>
            <w:r>
              <w:rPr>
                <w:sz w:val="20"/>
              </w:rPr>
              <w:t>end</w:t>
            </w:r>
            <w:r>
              <w:rPr>
                <w:spacing w:val="-2"/>
                <w:sz w:val="20"/>
              </w:rPr>
              <w:t xml:space="preserve"> </w:t>
            </w:r>
            <w:r>
              <w:rPr>
                <w:sz w:val="20"/>
              </w:rPr>
              <w:t>of</w:t>
            </w:r>
            <w:r>
              <w:rPr>
                <w:spacing w:val="-2"/>
                <w:sz w:val="20"/>
              </w:rPr>
              <w:t xml:space="preserve"> </w:t>
            </w:r>
            <w:r>
              <w:rPr>
                <w:sz w:val="20"/>
              </w:rPr>
              <w:t>the</w:t>
            </w:r>
            <w:r>
              <w:rPr>
                <w:spacing w:val="-2"/>
                <w:sz w:val="20"/>
              </w:rPr>
              <w:t xml:space="preserve"> </w:t>
            </w:r>
            <w:r>
              <w:rPr>
                <w:sz w:val="20"/>
              </w:rPr>
              <w:t>financial</w:t>
            </w:r>
            <w:r>
              <w:rPr>
                <w:spacing w:val="-2"/>
                <w:sz w:val="20"/>
              </w:rPr>
              <w:t xml:space="preserve"> </w:t>
            </w:r>
            <w:r>
              <w:rPr>
                <w:spacing w:val="-4"/>
                <w:sz w:val="20"/>
              </w:rPr>
              <w:t>year</w:t>
            </w:r>
          </w:p>
        </w:tc>
        <w:tc>
          <w:tcPr>
            <w:tcW w:w="597" w:type="dxa"/>
          </w:tcPr>
          <w:p w14:paraId="56AE7203" w14:textId="77777777" w:rsidR="00F34A36" w:rsidRDefault="00F34A36">
            <w:pPr>
              <w:pStyle w:val="TableParagraph"/>
              <w:spacing w:before="151"/>
              <w:jc w:val="left"/>
              <w:rPr>
                <w:b/>
                <w:sz w:val="20"/>
              </w:rPr>
            </w:pPr>
          </w:p>
          <w:p w14:paraId="56AE7204" w14:textId="77777777" w:rsidR="00F34A36" w:rsidRDefault="00842BCA">
            <w:pPr>
              <w:pStyle w:val="TableParagraph"/>
              <w:spacing w:line="225" w:lineRule="exact"/>
              <w:ind w:left="188"/>
              <w:jc w:val="left"/>
              <w:rPr>
                <w:sz w:val="20"/>
              </w:rPr>
            </w:pPr>
            <w:r>
              <w:rPr>
                <w:spacing w:val="-10"/>
                <w:sz w:val="20"/>
              </w:rPr>
              <w:t>6</w:t>
            </w:r>
          </w:p>
        </w:tc>
        <w:tc>
          <w:tcPr>
            <w:tcW w:w="1632" w:type="dxa"/>
            <w:tcBorders>
              <w:top w:val="single" w:sz="8" w:space="0" w:color="000000"/>
              <w:bottom w:val="double" w:sz="6" w:space="0" w:color="000000"/>
            </w:tcBorders>
          </w:tcPr>
          <w:p w14:paraId="56AE7205" w14:textId="77777777" w:rsidR="00F34A36" w:rsidRDefault="00F34A36">
            <w:pPr>
              <w:pStyle w:val="TableParagraph"/>
              <w:spacing w:before="151"/>
              <w:jc w:val="left"/>
              <w:rPr>
                <w:b/>
                <w:sz w:val="20"/>
              </w:rPr>
            </w:pPr>
          </w:p>
          <w:p w14:paraId="56AE7206" w14:textId="77777777" w:rsidR="00F34A36" w:rsidRDefault="00842BCA">
            <w:pPr>
              <w:pStyle w:val="TableParagraph"/>
              <w:spacing w:line="225" w:lineRule="exact"/>
              <w:ind w:right="271"/>
              <w:rPr>
                <w:b/>
                <w:sz w:val="20"/>
              </w:rPr>
            </w:pPr>
            <w:r>
              <w:rPr>
                <w:b/>
                <w:spacing w:val="-2"/>
                <w:sz w:val="20"/>
              </w:rPr>
              <w:t>6,365,688</w:t>
            </w:r>
          </w:p>
        </w:tc>
        <w:tc>
          <w:tcPr>
            <w:tcW w:w="1244" w:type="dxa"/>
            <w:tcBorders>
              <w:top w:val="single" w:sz="8" w:space="0" w:color="000000"/>
              <w:bottom w:val="double" w:sz="6" w:space="0" w:color="000000"/>
            </w:tcBorders>
          </w:tcPr>
          <w:p w14:paraId="56AE7207" w14:textId="77777777" w:rsidR="00F34A36" w:rsidRDefault="00F34A36">
            <w:pPr>
              <w:pStyle w:val="TableParagraph"/>
              <w:spacing w:before="151"/>
              <w:jc w:val="left"/>
              <w:rPr>
                <w:b/>
                <w:sz w:val="20"/>
              </w:rPr>
            </w:pPr>
          </w:p>
          <w:p w14:paraId="56AE7208" w14:textId="77777777" w:rsidR="00F34A36" w:rsidRDefault="00842BCA">
            <w:pPr>
              <w:pStyle w:val="TableParagraph"/>
              <w:spacing w:line="225" w:lineRule="exact"/>
              <w:ind w:right="77"/>
              <w:rPr>
                <w:sz w:val="20"/>
              </w:rPr>
            </w:pPr>
            <w:r>
              <w:rPr>
                <w:spacing w:val="-2"/>
                <w:sz w:val="20"/>
              </w:rPr>
              <w:t>5,216,732</w:t>
            </w:r>
          </w:p>
        </w:tc>
      </w:tr>
    </w:tbl>
    <w:p w14:paraId="56AE720A" w14:textId="77777777" w:rsidR="00F34A36" w:rsidRDefault="00F34A36">
      <w:pPr>
        <w:pStyle w:val="BodyText"/>
        <w:spacing w:before="221"/>
        <w:ind w:left="0"/>
        <w:rPr>
          <w:b/>
          <w:sz w:val="20"/>
        </w:rPr>
      </w:pPr>
    </w:p>
    <w:p w14:paraId="56AE720B" w14:textId="77777777" w:rsidR="00F34A36" w:rsidRDefault="00842BCA">
      <w:pPr>
        <w:ind w:left="312"/>
        <w:rPr>
          <w:sz w:val="20"/>
        </w:rPr>
      </w:pPr>
      <w:r>
        <w:rPr>
          <w:sz w:val="20"/>
        </w:rPr>
        <w:t>The</w:t>
      </w:r>
      <w:r>
        <w:rPr>
          <w:spacing w:val="-6"/>
          <w:sz w:val="20"/>
        </w:rPr>
        <w:t xml:space="preserve"> </w:t>
      </w:r>
      <w:r>
        <w:rPr>
          <w:sz w:val="20"/>
        </w:rPr>
        <w:t>above</w:t>
      </w:r>
      <w:r>
        <w:rPr>
          <w:spacing w:val="-3"/>
          <w:sz w:val="20"/>
        </w:rPr>
        <w:t xml:space="preserve"> </w:t>
      </w:r>
      <w:r>
        <w:rPr>
          <w:sz w:val="20"/>
        </w:rPr>
        <w:t>statement</w:t>
      </w:r>
      <w:r>
        <w:rPr>
          <w:spacing w:val="-3"/>
          <w:sz w:val="20"/>
        </w:rPr>
        <w:t xml:space="preserve"> </w:t>
      </w:r>
      <w:r>
        <w:rPr>
          <w:sz w:val="20"/>
        </w:rPr>
        <w:t>of</w:t>
      </w:r>
      <w:r>
        <w:rPr>
          <w:spacing w:val="-3"/>
          <w:sz w:val="20"/>
        </w:rPr>
        <w:t xml:space="preserve"> </w:t>
      </w:r>
      <w:r>
        <w:rPr>
          <w:sz w:val="20"/>
        </w:rPr>
        <w:t>cash</w:t>
      </w:r>
      <w:r>
        <w:rPr>
          <w:spacing w:val="-4"/>
          <w:sz w:val="20"/>
        </w:rPr>
        <w:t xml:space="preserve"> </w:t>
      </w:r>
      <w:r>
        <w:rPr>
          <w:sz w:val="20"/>
        </w:rPr>
        <w:t>flows</w:t>
      </w:r>
      <w:r>
        <w:rPr>
          <w:spacing w:val="-3"/>
          <w:sz w:val="20"/>
        </w:rPr>
        <w:t xml:space="preserve"> </w:t>
      </w:r>
      <w:r>
        <w:rPr>
          <w:sz w:val="20"/>
        </w:rPr>
        <w:t>should</w:t>
      </w:r>
      <w:r>
        <w:rPr>
          <w:spacing w:val="-3"/>
          <w:sz w:val="20"/>
        </w:rPr>
        <w:t xml:space="preserve"> </w:t>
      </w:r>
      <w:r>
        <w:rPr>
          <w:sz w:val="20"/>
        </w:rPr>
        <w:t>be</w:t>
      </w:r>
      <w:r>
        <w:rPr>
          <w:spacing w:val="-3"/>
          <w:sz w:val="20"/>
        </w:rPr>
        <w:t xml:space="preserve"> </w:t>
      </w:r>
      <w:r>
        <w:rPr>
          <w:sz w:val="20"/>
        </w:rPr>
        <w:t>read</w:t>
      </w:r>
      <w:r>
        <w:rPr>
          <w:spacing w:val="-3"/>
          <w:sz w:val="20"/>
        </w:rPr>
        <w:t xml:space="preserve"> </w:t>
      </w:r>
      <w:r>
        <w:rPr>
          <w:sz w:val="20"/>
        </w:rPr>
        <w:t>in</w:t>
      </w:r>
      <w:r>
        <w:rPr>
          <w:spacing w:val="-4"/>
          <w:sz w:val="20"/>
        </w:rPr>
        <w:t xml:space="preserve"> </w:t>
      </w:r>
      <w:r>
        <w:rPr>
          <w:sz w:val="20"/>
        </w:rPr>
        <w:t>conjunction</w:t>
      </w:r>
      <w:r>
        <w:rPr>
          <w:spacing w:val="-3"/>
          <w:sz w:val="20"/>
        </w:rPr>
        <w:t xml:space="preserve"> </w:t>
      </w:r>
      <w:r>
        <w:rPr>
          <w:sz w:val="20"/>
        </w:rPr>
        <w:t>with</w:t>
      </w:r>
      <w:r>
        <w:rPr>
          <w:spacing w:val="-3"/>
          <w:sz w:val="20"/>
        </w:rPr>
        <w:t xml:space="preserve"> </w:t>
      </w:r>
      <w:r>
        <w:rPr>
          <w:sz w:val="20"/>
        </w:rPr>
        <w:t>the</w:t>
      </w:r>
      <w:r>
        <w:rPr>
          <w:spacing w:val="-3"/>
          <w:sz w:val="20"/>
        </w:rPr>
        <w:t xml:space="preserve"> </w:t>
      </w:r>
      <w:r>
        <w:rPr>
          <w:sz w:val="20"/>
        </w:rPr>
        <w:t>accompanying</w:t>
      </w:r>
      <w:r>
        <w:rPr>
          <w:spacing w:val="-3"/>
          <w:sz w:val="20"/>
        </w:rPr>
        <w:t xml:space="preserve"> </w:t>
      </w:r>
      <w:r>
        <w:rPr>
          <w:spacing w:val="-2"/>
          <w:sz w:val="20"/>
        </w:rPr>
        <w:t>notes.</w:t>
      </w:r>
    </w:p>
    <w:p w14:paraId="56AE720C" w14:textId="77777777" w:rsidR="00F34A36" w:rsidRDefault="00F34A36">
      <w:pPr>
        <w:rPr>
          <w:sz w:val="20"/>
        </w:rPr>
        <w:sectPr w:rsidR="00F34A36">
          <w:pgSz w:w="11910" w:h="16840"/>
          <w:pgMar w:top="1600" w:right="850" w:bottom="720" w:left="708" w:header="0" w:footer="521" w:gutter="0"/>
          <w:cols w:space="720"/>
        </w:sectPr>
      </w:pPr>
    </w:p>
    <w:p w14:paraId="56AE720D" w14:textId="77777777" w:rsidR="00F34A36" w:rsidRDefault="00842BCA">
      <w:pPr>
        <w:pStyle w:val="Heading4"/>
        <w:spacing w:line="249" w:lineRule="auto"/>
        <w:ind w:right="2629"/>
      </w:pPr>
      <w:bookmarkStart w:id="117" w:name="Notes_to_the_financial_statements_for_th"/>
      <w:bookmarkStart w:id="118" w:name="_bookmark17"/>
      <w:bookmarkEnd w:id="117"/>
      <w:bookmarkEnd w:id="118"/>
      <w:r>
        <w:rPr>
          <w:color w:val="005496"/>
        </w:rPr>
        <w:lastRenderedPageBreak/>
        <w:t>Notes to the financial statements for</w:t>
      </w:r>
      <w:r>
        <w:rPr>
          <w:color w:val="005496"/>
          <w:spacing w:val="-3"/>
        </w:rPr>
        <w:t xml:space="preserve"> </w:t>
      </w:r>
      <w:r>
        <w:rPr>
          <w:color w:val="005496"/>
        </w:rPr>
        <w:t>the</w:t>
      </w:r>
      <w:r>
        <w:rPr>
          <w:color w:val="005496"/>
          <w:spacing w:val="-3"/>
        </w:rPr>
        <w:t xml:space="preserve"> </w:t>
      </w:r>
      <w:r>
        <w:rPr>
          <w:color w:val="005496"/>
        </w:rPr>
        <w:t>year</w:t>
      </w:r>
      <w:r>
        <w:rPr>
          <w:color w:val="005496"/>
          <w:spacing w:val="-2"/>
        </w:rPr>
        <w:t xml:space="preserve"> </w:t>
      </w:r>
      <w:r>
        <w:rPr>
          <w:color w:val="005496"/>
        </w:rPr>
        <w:t>ended</w:t>
      </w:r>
      <w:r>
        <w:rPr>
          <w:color w:val="005496"/>
          <w:spacing w:val="-3"/>
        </w:rPr>
        <w:t xml:space="preserve"> </w:t>
      </w:r>
      <w:r>
        <w:rPr>
          <w:color w:val="005496"/>
        </w:rPr>
        <w:t>30</w:t>
      </w:r>
      <w:r>
        <w:rPr>
          <w:color w:val="005496"/>
          <w:spacing w:val="-3"/>
        </w:rPr>
        <w:t xml:space="preserve"> </w:t>
      </w:r>
      <w:r>
        <w:rPr>
          <w:color w:val="005496"/>
        </w:rPr>
        <w:t>June</w:t>
      </w:r>
      <w:r>
        <w:rPr>
          <w:color w:val="005496"/>
          <w:spacing w:val="-2"/>
        </w:rPr>
        <w:t xml:space="preserve"> </w:t>
      </w:r>
      <w:r>
        <w:rPr>
          <w:color w:val="005496"/>
          <w:spacing w:val="-4"/>
        </w:rPr>
        <w:t>2026</w:t>
      </w:r>
    </w:p>
    <w:p w14:paraId="56AE720E" w14:textId="77777777" w:rsidR="00F34A36" w:rsidRDefault="00842BCA">
      <w:pPr>
        <w:pStyle w:val="Heading7"/>
        <w:tabs>
          <w:tab w:val="left" w:pos="1752"/>
        </w:tabs>
        <w:spacing w:before="505"/>
      </w:pPr>
      <w:bookmarkStart w:id="119" w:name="Note_1_General_information"/>
      <w:bookmarkEnd w:id="119"/>
      <w:r>
        <w:rPr>
          <w:color w:val="005496"/>
        </w:rPr>
        <w:t>Note</w:t>
      </w:r>
      <w:r>
        <w:rPr>
          <w:color w:val="005496"/>
          <w:spacing w:val="-5"/>
        </w:rPr>
        <w:t xml:space="preserve"> </w:t>
      </w:r>
      <w:r>
        <w:rPr>
          <w:color w:val="005496"/>
          <w:spacing w:val="-10"/>
        </w:rPr>
        <w:t>1</w:t>
      </w:r>
      <w:r>
        <w:rPr>
          <w:color w:val="005496"/>
        </w:rPr>
        <w:tab/>
        <w:t xml:space="preserve">General </w:t>
      </w:r>
      <w:r>
        <w:rPr>
          <w:color w:val="005496"/>
          <w:spacing w:val="-2"/>
        </w:rPr>
        <w:t>information</w:t>
      </w:r>
    </w:p>
    <w:p w14:paraId="56AE720F" w14:textId="77777777" w:rsidR="00F34A36" w:rsidRDefault="00842BCA">
      <w:pPr>
        <w:pStyle w:val="BodyText"/>
        <w:spacing w:before="181" w:line="312" w:lineRule="auto"/>
        <w:ind w:right="321"/>
      </w:pPr>
      <w:r>
        <w:t>The financial statements cover People With Disability</w:t>
      </w:r>
      <w:r>
        <w:rPr>
          <w:spacing w:val="-6"/>
        </w:rPr>
        <w:t xml:space="preserve"> </w:t>
      </w:r>
      <w:r>
        <w:t>Australia Ltd as an individual entity. The</w:t>
      </w:r>
      <w:r>
        <w:rPr>
          <w:spacing w:val="-3"/>
        </w:rPr>
        <w:t xml:space="preserve"> </w:t>
      </w:r>
      <w:r>
        <w:t>financial</w:t>
      </w:r>
      <w:r>
        <w:rPr>
          <w:spacing w:val="-3"/>
        </w:rPr>
        <w:t xml:space="preserve"> </w:t>
      </w:r>
      <w:r>
        <w:t>statements</w:t>
      </w:r>
      <w:r>
        <w:rPr>
          <w:spacing w:val="-3"/>
        </w:rPr>
        <w:t xml:space="preserve"> </w:t>
      </w:r>
      <w:r>
        <w:t>are</w:t>
      </w:r>
      <w:r>
        <w:rPr>
          <w:spacing w:val="-3"/>
        </w:rPr>
        <w:t xml:space="preserve"> </w:t>
      </w:r>
      <w:r>
        <w:t>presented</w:t>
      </w:r>
      <w:r>
        <w:rPr>
          <w:spacing w:val="-3"/>
        </w:rPr>
        <w:t xml:space="preserve"> </w:t>
      </w:r>
      <w:r>
        <w:t>in</w:t>
      </w:r>
      <w:r>
        <w:rPr>
          <w:spacing w:val="-16"/>
        </w:rPr>
        <w:t xml:space="preserve"> </w:t>
      </w:r>
      <w:r>
        <w:t>Australian</w:t>
      </w:r>
      <w:r>
        <w:rPr>
          <w:spacing w:val="-3"/>
        </w:rPr>
        <w:t xml:space="preserve"> </w:t>
      </w:r>
      <w:r>
        <w:t>dollars,</w:t>
      </w:r>
      <w:r>
        <w:rPr>
          <w:spacing w:val="-3"/>
        </w:rPr>
        <w:t xml:space="preserve"> </w:t>
      </w:r>
      <w:r>
        <w:t>which</w:t>
      </w:r>
      <w:r>
        <w:rPr>
          <w:spacing w:val="-3"/>
        </w:rPr>
        <w:t xml:space="preserve"> </w:t>
      </w:r>
      <w:r>
        <w:t>is</w:t>
      </w:r>
      <w:r>
        <w:rPr>
          <w:spacing w:val="-3"/>
        </w:rPr>
        <w:t xml:space="preserve"> </w:t>
      </w:r>
      <w:r>
        <w:t>People</w:t>
      </w:r>
      <w:r>
        <w:rPr>
          <w:spacing w:val="-3"/>
        </w:rPr>
        <w:t xml:space="preserve"> </w:t>
      </w:r>
      <w:r>
        <w:t>With</w:t>
      </w:r>
      <w:r>
        <w:rPr>
          <w:spacing w:val="-3"/>
        </w:rPr>
        <w:t xml:space="preserve"> </w:t>
      </w:r>
      <w:r>
        <w:t>Disability Australia Ltd’s functional and presentation currency.</w:t>
      </w:r>
    </w:p>
    <w:p w14:paraId="56AE7210" w14:textId="77777777" w:rsidR="00F34A36" w:rsidRDefault="00842BCA">
      <w:pPr>
        <w:pStyle w:val="BodyText"/>
        <w:spacing w:before="174" w:line="312" w:lineRule="auto"/>
      </w:pPr>
      <w:r>
        <w:t>People With Disability</w:t>
      </w:r>
      <w:r>
        <w:rPr>
          <w:spacing w:val="-5"/>
        </w:rPr>
        <w:t xml:space="preserve"> </w:t>
      </w:r>
      <w:r>
        <w:t>Australia Ltd is a not-for-profit unlisted public company limited by guarantee,</w:t>
      </w:r>
      <w:r>
        <w:rPr>
          <w:spacing w:val="-4"/>
        </w:rPr>
        <w:t xml:space="preserve"> </w:t>
      </w:r>
      <w:r>
        <w:t>incorporated</w:t>
      </w:r>
      <w:r>
        <w:rPr>
          <w:spacing w:val="-4"/>
        </w:rPr>
        <w:t xml:space="preserve"> </w:t>
      </w:r>
      <w:r>
        <w:t>and</w:t>
      </w:r>
      <w:r>
        <w:rPr>
          <w:spacing w:val="-4"/>
        </w:rPr>
        <w:t xml:space="preserve"> </w:t>
      </w:r>
      <w:r>
        <w:t>domiciled</w:t>
      </w:r>
      <w:r>
        <w:rPr>
          <w:spacing w:val="-4"/>
        </w:rPr>
        <w:t xml:space="preserve"> </w:t>
      </w:r>
      <w:r>
        <w:t>in</w:t>
      </w:r>
      <w:r>
        <w:rPr>
          <w:spacing w:val="-16"/>
        </w:rPr>
        <w:t xml:space="preserve"> </w:t>
      </w:r>
      <w:r>
        <w:t>Australia.</w:t>
      </w:r>
      <w:r>
        <w:rPr>
          <w:spacing w:val="-4"/>
        </w:rPr>
        <w:t xml:space="preserve"> </w:t>
      </w:r>
      <w:r>
        <w:t>Its</w:t>
      </w:r>
      <w:r>
        <w:rPr>
          <w:spacing w:val="-4"/>
        </w:rPr>
        <w:t xml:space="preserve"> </w:t>
      </w:r>
      <w:r>
        <w:t>registered</w:t>
      </w:r>
      <w:r>
        <w:rPr>
          <w:spacing w:val="-4"/>
        </w:rPr>
        <w:t xml:space="preserve"> </w:t>
      </w:r>
      <w:r>
        <w:t>office</w:t>
      </w:r>
      <w:r>
        <w:rPr>
          <w:spacing w:val="-4"/>
        </w:rPr>
        <w:t xml:space="preserve"> </w:t>
      </w:r>
      <w:r>
        <w:t>and</w:t>
      </w:r>
      <w:r>
        <w:rPr>
          <w:spacing w:val="-4"/>
        </w:rPr>
        <w:t xml:space="preserve"> </w:t>
      </w:r>
      <w:r>
        <w:t>principal</w:t>
      </w:r>
      <w:r>
        <w:rPr>
          <w:spacing w:val="-4"/>
        </w:rPr>
        <w:t xml:space="preserve"> </w:t>
      </w:r>
      <w:r>
        <w:t>place</w:t>
      </w:r>
      <w:r>
        <w:rPr>
          <w:spacing w:val="-4"/>
        </w:rPr>
        <w:t xml:space="preserve"> </w:t>
      </w:r>
      <w:r>
        <w:t>of business is:</w:t>
      </w:r>
    </w:p>
    <w:p w14:paraId="56AE7211" w14:textId="77777777" w:rsidR="00F34A36" w:rsidRDefault="00842BCA">
      <w:pPr>
        <w:pStyle w:val="BodyText"/>
        <w:spacing w:before="174" w:line="312" w:lineRule="auto"/>
        <w:ind w:right="5753"/>
      </w:pPr>
      <w:r>
        <w:t>People With Disability Australia Ltd Suite</w:t>
      </w:r>
      <w:r>
        <w:rPr>
          <w:spacing w:val="-6"/>
        </w:rPr>
        <w:t xml:space="preserve"> </w:t>
      </w:r>
      <w:r>
        <w:t>10.1</w:t>
      </w:r>
      <w:r>
        <w:rPr>
          <w:spacing w:val="-6"/>
        </w:rPr>
        <w:t xml:space="preserve"> </w:t>
      </w:r>
      <w:r>
        <w:t>Level</w:t>
      </w:r>
      <w:r>
        <w:rPr>
          <w:spacing w:val="-6"/>
        </w:rPr>
        <w:t xml:space="preserve"> </w:t>
      </w:r>
      <w:r>
        <w:t>10</w:t>
      </w:r>
      <w:r>
        <w:rPr>
          <w:spacing w:val="-6"/>
        </w:rPr>
        <w:t xml:space="preserve"> </w:t>
      </w:r>
      <w:r>
        <w:t>300</w:t>
      </w:r>
      <w:r>
        <w:rPr>
          <w:spacing w:val="-6"/>
        </w:rPr>
        <w:t xml:space="preserve"> </w:t>
      </w:r>
      <w:r>
        <w:t>Elizabeth</w:t>
      </w:r>
      <w:r>
        <w:rPr>
          <w:spacing w:val="-6"/>
        </w:rPr>
        <w:t xml:space="preserve"> </w:t>
      </w:r>
      <w:r>
        <w:t>Street Surry Hills NSW 2010</w:t>
      </w:r>
    </w:p>
    <w:p w14:paraId="56AE7212" w14:textId="77777777" w:rsidR="00F34A36" w:rsidRDefault="00842BCA">
      <w:pPr>
        <w:pStyle w:val="BodyText"/>
        <w:spacing w:before="174"/>
      </w:pPr>
      <w:r>
        <w:t>A</w:t>
      </w:r>
      <w:r>
        <w:rPr>
          <w:spacing w:val="-19"/>
        </w:rPr>
        <w:t xml:space="preserve"> </w:t>
      </w:r>
      <w:r>
        <w:t>description</w:t>
      </w:r>
      <w:r>
        <w:rPr>
          <w:spacing w:val="-3"/>
        </w:rPr>
        <w:t xml:space="preserve"> </w:t>
      </w:r>
      <w:r>
        <w:t>of</w:t>
      </w:r>
      <w:r>
        <w:rPr>
          <w:spacing w:val="-3"/>
        </w:rPr>
        <w:t xml:space="preserve"> </w:t>
      </w:r>
      <w:r>
        <w:t>the</w:t>
      </w:r>
      <w:r>
        <w:rPr>
          <w:spacing w:val="-4"/>
        </w:rPr>
        <w:t xml:space="preserve"> </w:t>
      </w:r>
      <w:r>
        <w:t>nature</w:t>
      </w:r>
      <w:r>
        <w:rPr>
          <w:spacing w:val="-3"/>
        </w:rPr>
        <w:t xml:space="preserve"> </w:t>
      </w:r>
      <w:r>
        <w:t>of</w:t>
      </w:r>
      <w:r>
        <w:rPr>
          <w:spacing w:val="-3"/>
        </w:rPr>
        <w:t xml:space="preserve"> </w:t>
      </w:r>
      <w:r>
        <w:t>the</w:t>
      </w:r>
      <w:r>
        <w:rPr>
          <w:spacing w:val="-3"/>
        </w:rPr>
        <w:t xml:space="preserve"> </w:t>
      </w:r>
      <w:r>
        <w:t>Company’s</w:t>
      </w:r>
      <w:r>
        <w:rPr>
          <w:spacing w:val="-3"/>
        </w:rPr>
        <w:t xml:space="preserve"> </w:t>
      </w:r>
      <w:r>
        <w:t>operations</w:t>
      </w:r>
      <w:r>
        <w:rPr>
          <w:spacing w:val="-4"/>
        </w:rPr>
        <w:t xml:space="preserve"> </w:t>
      </w:r>
      <w:r>
        <w:t>and</w:t>
      </w:r>
      <w:r>
        <w:rPr>
          <w:spacing w:val="-3"/>
        </w:rPr>
        <w:t xml:space="preserve"> </w:t>
      </w:r>
      <w:r>
        <w:t>its</w:t>
      </w:r>
      <w:r>
        <w:rPr>
          <w:spacing w:val="-3"/>
        </w:rPr>
        <w:t xml:space="preserve"> </w:t>
      </w:r>
      <w:r>
        <w:t>principal</w:t>
      </w:r>
      <w:r>
        <w:rPr>
          <w:spacing w:val="-3"/>
        </w:rPr>
        <w:t xml:space="preserve"> </w:t>
      </w:r>
      <w:r>
        <w:t>activities</w:t>
      </w:r>
      <w:r>
        <w:rPr>
          <w:spacing w:val="-3"/>
        </w:rPr>
        <w:t xml:space="preserve"> </w:t>
      </w:r>
      <w:r>
        <w:rPr>
          <w:spacing w:val="-5"/>
        </w:rPr>
        <w:t>are</w:t>
      </w:r>
    </w:p>
    <w:p w14:paraId="56AE7213" w14:textId="77777777" w:rsidR="00F34A36" w:rsidRDefault="00842BCA">
      <w:pPr>
        <w:pStyle w:val="BodyText"/>
        <w:spacing w:before="83"/>
      </w:pPr>
      <w:r>
        <w:t>included</w:t>
      </w:r>
      <w:r>
        <w:rPr>
          <w:spacing w:val="-3"/>
        </w:rPr>
        <w:t xml:space="preserve"> </w:t>
      </w:r>
      <w:r>
        <w:t>in</w:t>
      </w:r>
      <w:r>
        <w:rPr>
          <w:spacing w:val="-3"/>
        </w:rPr>
        <w:t xml:space="preserve"> </w:t>
      </w:r>
      <w:r>
        <w:t>the</w:t>
      </w:r>
      <w:r>
        <w:rPr>
          <w:spacing w:val="-3"/>
        </w:rPr>
        <w:t xml:space="preserve"> </w:t>
      </w:r>
      <w:r>
        <w:t>Directors’</w:t>
      </w:r>
      <w:r>
        <w:rPr>
          <w:spacing w:val="-11"/>
        </w:rPr>
        <w:t xml:space="preserve"> </w:t>
      </w:r>
      <w:r>
        <w:t>report,</w:t>
      </w:r>
      <w:r>
        <w:rPr>
          <w:spacing w:val="-3"/>
        </w:rPr>
        <w:t xml:space="preserve"> </w:t>
      </w:r>
      <w:r>
        <w:t>which</w:t>
      </w:r>
      <w:r>
        <w:rPr>
          <w:spacing w:val="-3"/>
        </w:rPr>
        <w:t xml:space="preserve"> </w:t>
      </w:r>
      <w:r>
        <w:t>is</w:t>
      </w:r>
      <w:r>
        <w:rPr>
          <w:spacing w:val="-3"/>
        </w:rPr>
        <w:t xml:space="preserve"> </w:t>
      </w:r>
      <w:r>
        <w:t>not</w:t>
      </w:r>
      <w:r>
        <w:rPr>
          <w:spacing w:val="-2"/>
        </w:rPr>
        <w:t xml:space="preserve"> </w:t>
      </w:r>
      <w:r>
        <w:t>part</w:t>
      </w:r>
      <w:r>
        <w:rPr>
          <w:spacing w:val="-3"/>
        </w:rPr>
        <w:t xml:space="preserve"> </w:t>
      </w:r>
      <w:r>
        <w:t>of</w:t>
      </w:r>
      <w:r>
        <w:rPr>
          <w:spacing w:val="-3"/>
        </w:rPr>
        <w:t xml:space="preserve"> </w:t>
      </w:r>
      <w:r>
        <w:t>the</w:t>
      </w:r>
      <w:r>
        <w:rPr>
          <w:spacing w:val="-3"/>
        </w:rPr>
        <w:t xml:space="preserve"> </w:t>
      </w:r>
      <w:r>
        <w:t>financial</w:t>
      </w:r>
      <w:r>
        <w:rPr>
          <w:spacing w:val="-2"/>
        </w:rPr>
        <w:t xml:space="preserve"> statements.</w:t>
      </w:r>
    </w:p>
    <w:p w14:paraId="56AE7214" w14:textId="77777777" w:rsidR="00F34A36" w:rsidRDefault="00842BCA">
      <w:pPr>
        <w:pStyle w:val="BodyText"/>
        <w:spacing w:before="254" w:line="312" w:lineRule="auto"/>
      </w:pPr>
      <w:r>
        <w:t>The financial statements were authorised for issue, in accordance with a resolution of Directors,</w:t>
      </w:r>
      <w:r>
        <w:rPr>
          <w:spacing w:val="-3"/>
        </w:rPr>
        <w:t xml:space="preserve"> </w:t>
      </w:r>
      <w:r>
        <w:t>on</w:t>
      </w:r>
      <w:r>
        <w:rPr>
          <w:spacing w:val="-3"/>
        </w:rPr>
        <w:t xml:space="preserve"> </w:t>
      </w:r>
      <w:r>
        <w:t>24</w:t>
      </w:r>
      <w:r>
        <w:rPr>
          <w:spacing w:val="-3"/>
        </w:rPr>
        <w:t xml:space="preserve"> </w:t>
      </w:r>
      <w:r>
        <w:t>September</w:t>
      </w:r>
      <w:r>
        <w:rPr>
          <w:spacing w:val="-3"/>
        </w:rPr>
        <w:t xml:space="preserve"> </w:t>
      </w:r>
      <w:r>
        <w:t>2026.</w:t>
      </w:r>
      <w:r>
        <w:rPr>
          <w:spacing w:val="-7"/>
        </w:rPr>
        <w:t xml:space="preserve"> </w:t>
      </w:r>
      <w:r>
        <w:t>The</w:t>
      </w:r>
      <w:r>
        <w:rPr>
          <w:spacing w:val="-3"/>
        </w:rPr>
        <w:t xml:space="preserve"> </w:t>
      </w:r>
      <w:r>
        <w:t>Directors</w:t>
      </w:r>
      <w:r>
        <w:rPr>
          <w:spacing w:val="-3"/>
        </w:rPr>
        <w:t xml:space="preserve"> </w:t>
      </w:r>
      <w:r>
        <w:t>have</w:t>
      </w:r>
      <w:r>
        <w:rPr>
          <w:spacing w:val="-3"/>
        </w:rPr>
        <w:t xml:space="preserve"> </w:t>
      </w:r>
      <w:r>
        <w:t>the</w:t>
      </w:r>
      <w:r>
        <w:rPr>
          <w:spacing w:val="-3"/>
        </w:rPr>
        <w:t xml:space="preserve"> </w:t>
      </w:r>
      <w:r>
        <w:t>power</w:t>
      </w:r>
      <w:r>
        <w:rPr>
          <w:spacing w:val="-3"/>
        </w:rPr>
        <w:t xml:space="preserve"> </w:t>
      </w:r>
      <w:r>
        <w:t>to</w:t>
      </w:r>
      <w:r>
        <w:rPr>
          <w:spacing w:val="-3"/>
        </w:rPr>
        <w:t xml:space="preserve"> </w:t>
      </w:r>
      <w:r>
        <w:t>amend</w:t>
      </w:r>
      <w:r>
        <w:rPr>
          <w:spacing w:val="-3"/>
        </w:rPr>
        <w:t xml:space="preserve"> </w:t>
      </w:r>
      <w:r>
        <w:t>and</w:t>
      </w:r>
      <w:r>
        <w:rPr>
          <w:spacing w:val="-3"/>
        </w:rPr>
        <w:t xml:space="preserve"> </w:t>
      </w:r>
      <w:r>
        <w:t>reissue</w:t>
      </w:r>
      <w:r>
        <w:rPr>
          <w:spacing w:val="-3"/>
        </w:rPr>
        <w:t xml:space="preserve"> </w:t>
      </w:r>
      <w:r>
        <w:t>the financial statements.</w:t>
      </w:r>
    </w:p>
    <w:p w14:paraId="56AE7215" w14:textId="77777777" w:rsidR="00F34A36" w:rsidRDefault="00842BCA">
      <w:pPr>
        <w:pStyle w:val="Heading7"/>
        <w:tabs>
          <w:tab w:val="left" w:pos="1752"/>
        </w:tabs>
        <w:spacing w:before="216"/>
      </w:pPr>
      <w:bookmarkStart w:id="120" w:name="Note_2_Material_accounting_policy_inform"/>
      <w:bookmarkEnd w:id="120"/>
      <w:r>
        <w:rPr>
          <w:color w:val="005496"/>
        </w:rPr>
        <w:t>Note</w:t>
      </w:r>
      <w:r>
        <w:rPr>
          <w:color w:val="005496"/>
          <w:spacing w:val="-5"/>
        </w:rPr>
        <w:t xml:space="preserve"> </w:t>
      </w:r>
      <w:r>
        <w:rPr>
          <w:color w:val="005496"/>
          <w:spacing w:val="-10"/>
        </w:rPr>
        <w:t>2</w:t>
      </w:r>
      <w:r>
        <w:rPr>
          <w:color w:val="005496"/>
        </w:rPr>
        <w:tab/>
        <w:t>Material</w:t>
      </w:r>
      <w:r>
        <w:rPr>
          <w:color w:val="005496"/>
          <w:spacing w:val="-2"/>
        </w:rPr>
        <w:t xml:space="preserve"> </w:t>
      </w:r>
      <w:r>
        <w:rPr>
          <w:color w:val="005496"/>
        </w:rPr>
        <w:t>accounting</w:t>
      </w:r>
      <w:r>
        <w:rPr>
          <w:color w:val="005496"/>
          <w:spacing w:val="-2"/>
        </w:rPr>
        <w:t xml:space="preserve"> </w:t>
      </w:r>
      <w:r>
        <w:rPr>
          <w:color w:val="005496"/>
        </w:rPr>
        <w:t>policy</w:t>
      </w:r>
      <w:r>
        <w:rPr>
          <w:color w:val="005496"/>
          <w:spacing w:val="-1"/>
        </w:rPr>
        <w:t xml:space="preserve"> </w:t>
      </w:r>
      <w:r>
        <w:rPr>
          <w:color w:val="005496"/>
          <w:spacing w:val="-2"/>
        </w:rPr>
        <w:t>information</w:t>
      </w:r>
    </w:p>
    <w:p w14:paraId="56AE7216" w14:textId="77777777" w:rsidR="00F34A36" w:rsidRDefault="00842BCA">
      <w:pPr>
        <w:pStyle w:val="BodyText"/>
        <w:spacing w:before="180" w:line="312" w:lineRule="auto"/>
      </w:pPr>
      <w:r>
        <w:t>The</w:t>
      </w:r>
      <w:r>
        <w:rPr>
          <w:spacing w:val="-4"/>
        </w:rPr>
        <w:t xml:space="preserve"> </w:t>
      </w:r>
      <w:r>
        <w:t>accounting</w:t>
      </w:r>
      <w:r>
        <w:rPr>
          <w:spacing w:val="-4"/>
        </w:rPr>
        <w:t xml:space="preserve"> </w:t>
      </w:r>
      <w:r>
        <w:t>policies</w:t>
      </w:r>
      <w:r>
        <w:rPr>
          <w:spacing w:val="-4"/>
        </w:rPr>
        <w:t xml:space="preserve"> </w:t>
      </w:r>
      <w:r>
        <w:t>that</w:t>
      </w:r>
      <w:r>
        <w:rPr>
          <w:spacing w:val="-4"/>
        </w:rPr>
        <w:t xml:space="preserve"> </w:t>
      </w:r>
      <w:r>
        <w:t>are</w:t>
      </w:r>
      <w:r>
        <w:rPr>
          <w:spacing w:val="-4"/>
        </w:rPr>
        <w:t xml:space="preserve"> </w:t>
      </w:r>
      <w:r>
        <w:t>material</w:t>
      </w:r>
      <w:r>
        <w:rPr>
          <w:spacing w:val="-4"/>
        </w:rPr>
        <w:t xml:space="preserve"> </w:t>
      </w:r>
      <w:r>
        <w:t>to</w:t>
      </w:r>
      <w:r>
        <w:rPr>
          <w:spacing w:val="-4"/>
        </w:rPr>
        <w:t xml:space="preserve"> </w:t>
      </w:r>
      <w:r>
        <w:t>the</w:t>
      </w:r>
      <w:r>
        <w:rPr>
          <w:spacing w:val="-4"/>
        </w:rPr>
        <w:t xml:space="preserve"> </w:t>
      </w:r>
      <w:r>
        <w:t>Company</w:t>
      </w:r>
      <w:r>
        <w:rPr>
          <w:spacing w:val="-4"/>
        </w:rPr>
        <w:t xml:space="preserve"> </w:t>
      </w:r>
      <w:r>
        <w:t>are</w:t>
      </w:r>
      <w:r>
        <w:rPr>
          <w:spacing w:val="-4"/>
        </w:rPr>
        <w:t xml:space="preserve"> </w:t>
      </w:r>
      <w:r>
        <w:t>set</w:t>
      </w:r>
      <w:r>
        <w:rPr>
          <w:spacing w:val="-4"/>
        </w:rPr>
        <w:t xml:space="preserve"> </w:t>
      </w:r>
      <w:r>
        <w:t>out</w:t>
      </w:r>
      <w:r>
        <w:rPr>
          <w:spacing w:val="-4"/>
        </w:rPr>
        <w:t xml:space="preserve"> </w:t>
      </w:r>
      <w:r>
        <w:t>below.</w:t>
      </w:r>
      <w:r>
        <w:rPr>
          <w:spacing w:val="-8"/>
        </w:rPr>
        <w:t xml:space="preserve"> </w:t>
      </w:r>
      <w:r>
        <w:t>The</w:t>
      </w:r>
      <w:r>
        <w:rPr>
          <w:spacing w:val="-4"/>
        </w:rPr>
        <w:t xml:space="preserve"> </w:t>
      </w:r>
      <w:r>
        <w:t xml:space="preserve">accounting policies adopted are consistent with those of the previous financial year, unless otherwise </w:t>
      </w:r>
      <w:r>
        <w:rPr>
          <w:spacing w:val="-2"/>
        </w:rPr>
        <w:t>stated.</w:t>
      </w:r>
    </w:p>
    <w:p w14:paraId="56AE7217" w14:textId="77777777" w:rsidR="00F34A36" w:rsidRDefault="00842BCA">
      <w:pPr>
        <w:pStyle w:val="Heading8"/>
        <w:spacing w:before="193"/>
      </w:pPr>
      <w:bookmarkStart w:id="121" w:name="New_or_amended_Accounting_Standards_and_"/>
      <w:bookmarkEnd w:id="121"/>
      <w:r>
        <w:rPr>
          <w:color w:val="005496"/>
        </w:rPr>
        <w:t>New</w:t>
      </w:r>
      <w:r>
        <w:rPr>
          <w:color w:val="005496"/>
          <w:spacing w:val="-4"/>
        </w:rPr>
        <w:t xml:space="preserve"> </w:t>
      </w:r>
      <w:r>
        <w:rPr>
          <w:color w:val="005496"/>
        </w:rPr>
        <w:t>or</w:t>
      </w:r>
      <w:r>
        <w:rPr>
          <w:color w:val="005496"/>
          <w:spacing w:val="-3"/>
        </w:rPr>
        <w:t xml:space="preserve"> </w:t>
      </w:r>
      <w:r>
        <w:rPr>
          <w:color w:val="005496"/>
        </w:rPr>
        <w:t>amended</w:t>
      </w:r>
      <w:r>
        <w:rPr>
          <w:color w:val="005496"/>
          <w:spacing w:val="-14"/>
        </w:rPr>
        <w:t xml:space="preserve"> </w:t>
      </w:r>
      <w:r>
        <w:rPr>
          <w:color w:val="005496"/>
        </w:rPr>
        <w:t>Accounting</w:t>
      </w:r>
      <w:r>
        <w:rPr>
          <w:color w:val="005496"/>
          <w:spacing w:val="-3"/>
        </w:rPr>
        <w:t xml:space="preserve"> </w:t>
      </w:r>
      <w:r>
        <w:rPr>
          <w:color w:val="005496"/>
        </w:rPr>
        <w:t>Standards</w:t>
      </w:r>
      <w:r>
        <w:rPr>
          <w:color w:val="005496"/>
          <w:spacing w:val="-4"/>
        </w:rPr>
        <w:t xml:space="preserve"> </w:t>
      </w:r>
      <w:r>
        <w:rPr>
          <w:color w:val="005496"/>
        </w:rPr>
        <w:t>and</w:t>
      </w:r>
      <w:r>
        <w:rPr>
          <w:color w:val="005496"/>
          <w:spacing w:val="-3"/>
        </w:rPr>
        <w:t xml:space="preserve"> </w:t>
      </w:r>
      <w:r>
        <w:rPr>
          <w:color w:val="005496"/>
        </w:rPr>
        <w:t>Interpretations</w:t>
      </w:r>
      <w:r>
        <w:rPr>
          <w:color w:val="005496"/>
          <w:spacing w:val="-3"/>
        </w:rPr>
        <w:t xml:space="preserve"> </w:t>
      </w:r>
      <w:r>
        <w:rPr>
          <w:color w:val="005496"/>
          <w:spacing w:val="-2"/>
        </w:rPr>
        <w:t>adopted</w:t>
      </w:r>
    </w:p>
    <w:p w14:paraId="56AE7218" w14:textId="77777777" w:rsidR="00F34A36" w:rsidRDefault="00842BCA">
      <w:pPr>
        <w:pStyle w:val="BodyText"/>
        <w:spacing w:before="189" w:line="312" w:lineRule="auto"/>
      </w:pPr>
      <w:r>
        <w:t>The Company has adopted all of the new or amended</w:t>
      </w:r>
      <w:r>
        <w:rPr>
          <w:spacing w:val="-5"/>
        </w:rPr>
        <w:t xml:space="preserve"> </w:t>
      </w:r>
      <w:r>
        <w:t>Accounting Standards and Interpretations issued by the</w:t>
      </w:r>
      <w:r>
        <w:rPr>
          <w:spacing w:val="-4"/>
        </w:rPr>
        <w:t xml:space="preserve"> </w:t>
      </w:r>
      <w:r>
        <w:t>Australian</w:t>
      </w:r>
      <w:r>
        <w:rPr>
          <w:spacing w:val="-4"/>
        </w:rPr>
        <w:t xml:space="preserve"> </w:t>
      </w:r>
      <w:r>
        <w:t>Accounting Standards Board (‘AASB’) that are mandatory for the current reporting period.</w:t>
      </w:r>
      <w:r>
        <w:rPr>
          <w:spacing w:val="-4"/>
        </w:rPr>
        <w:t xml:space="preserve"> </w:t>
      </w:r>
      <w:r>
        <w:t>The adoption of these</w:t>
      </w:r>
      <w:r>
        <w:rPr>
          <w:spacing w:val="-14"/>
        </w:rPr>
        <w:t xml:space="preserve"> </w:t>
      </w:r>
      <w:r>
        <w:t>Accounting Standards and Interpretations</w:t>
      </w:r>
      <w:r>
        <w:rPr>
          <w:spacing w:val="-3"/>
        </w:rPr>
        <w:t xml:space="preserve"> </w:t>
      </w:r>
      <w:r>
        <w:t>did</w:t>
      </w:r>
      <w:r>
        <w:rPr>
          <w:spacing w:val="-3"/>
        </w:rPr>
        <w:t xml:space="preserve"> </w:t>
      </w:r>
      <w:r>
        <w:t>not</w:t>
      </w:r>
      <w:r>
        <w:rPr>
          <w:spacing w:val="-3"/>
        </w:rPr>
        <w:t xml:space="preserve"> </w:t>
      </w:r>
      <w:r>
        <w:t>have</w:t>
      </w:r>
      <w:r>
        <w:rPr>
          <w:spacing w:val="-3"/>
        </w:rPr>
        <w:t xml:space="preserve"> </w:t>
      </w:r>
      <w:r>
        <w:t>any</w:t>
      </w:r>
      <w:r>
        <w:rPr>
          <w:spacing w:val="-3"/>
        </w:rPr>
        <w:t xml:space="preserve"> </w:t>
      </w:r>
      <w:r>
        <w:t>significant</w:t>
      </w:r>
      <w:r>
        <w:rPr>
          <w:spacing w:val="-3"/>
        </w:rPr>
        <w:t xml:space="preserve"> </w:t>
      </w:r>
      <w:r>
        <w:t>impact</w:t>
      </w:r>
      <w:r>
        <w:rPr>
          <w:spacing w:val="-3"/>
        </w:rPr>
        <w:t xml:space="preserve"> </w:t>
      </w:r>
      <w:r>
        <w:t>on</w:t>
      </w:r>
      <w:r>
        <w:rPr>
          <w:spacing w:val="-3"/>
        </w:rPr>
        <w:t xml:space="preserve"> </w:t>
      </w:r>
      <w:r>
        <w:t>the</w:t>
      </w:r>
      <w:r>
        <w:rPr>
          <w:spacing w:val="-3"/>
        </w:rPr>
        <w:t xml:space="preserve"> </w:t>
      </w:r>
      <w:r>
        <w:t>financial</w:t>
      </w:r>
      <w:r>
        <w:rPr>
          <w:spacing w:val="-3"/>
        </w:rPr>
        <w:t xml:space="preserve"> </w:t>
      </w:r>
      <w:r>
        <w:t>performance</w:t>
      </w:r>
      <w:r>
        <w:rPr>
          <w:spacing w:val="-3"/>
        </w:rPr>
        <w:t xml:space="preserve"> </w:t>
      </w:r>
      <w:r>
        <w:t>or</w:t>
      </w:r>
      <w:r>
        <w:rPr>
          <w:spacing w:val="-3"/>
        </w:rPr>
        <w:t xml:space="preserve"> </w:t>
      </w:r>
      <w:r>
        <w:t>position</w:t>
      </w:r>
      <w:r>
        <w:rPr>
          <w:spacing w:val="-3"/>
        </w:rPr>
        <w:t xml:space="preserve"> </w:t>
      </w:r>
      <w:r>
        <w:t>of the Company.</w:t>
      </w:r>
    </w:p>
    <w:p w14:paraId="56AE7219" w14:textId="77777777" w:rsidR="00F34A36" w:rsidRDefault="00842BCA">
      <w:pPr>
        <w:pStyle w:val="BodyText"/>
        <w:spacing w:before="176" w:line="312" w:lineRule="auto"/>
        <w:ind w:right="321"/>
      </w:pPr>
      <w:r>
        <w:t>Any</w:t>
      </w:r>
      <w:r>
        <w:rPr>
          <w:spacing w:val="-3"/>
        </w:rPr>
        <w:t xml:space="preserve"> </w:t>
      </w:r>
      <w:r>
        <w:t>new</w:t>
      </w:r>
      <w:r>
        <w:rPr>
          <w:spacing w:val="-3"/>
        </w:rPr>
        <w:t xml:space="preserve"> </w:t>
      </w:r>
      <w:r>
        <w:t>or</w:t>
      </w:r>
      <w:r>
        <w:rPr>
          <w:spacing w:val="-3"/>
        </w:rPr>
        <w:t xml:space="preserve"> </w:t>
      </w:r>
      <w:r>
        <w:t>amended</w:t>
      </w:r>
      <w:r>
        <w:rPr>
          <w:spacing w:val="-16"/>
        </w:rPr>
        <w:t xml:space="preserve"> </w:t>
      </w:r>
      <w:r>
        <w:t>Accounting</w:t>
      </w:r>
      <w:r>
        <w:rPr>
          <w:spacing w:val="-3"/>
        </w:rPr>
        <w:t xml:space="preserve"> </w:t>
      </w:r>
      <w:r>
        <w:t>Standards</w:t>
      </w:r>
      <w:r>
        <w:rPr>
          <w:spacing w:val="-3"/>
        </w:rPr>
        <w:t xml:space="preserve"> </w:t>
      </w:r>
      <w:r>
        <w:t>or</w:t>
      </w:r>
      <w:r>
        <w:rPr>
          <w:spacing w:val="-3"/>
        </w:rPr>
        <w:t xml:space="preserve"> </w:t>
      </w:r>
      <w:r>
        <w:t>Interpretations</w:t>
      </w:r>
      <w:r>
        <w:rPr>
          <w:spacing w:val="-3"/>
        </w:rPr>
        <w:t xml:space="preserve"> </w:t>
      </w:r>
      <w:r>
        <w:t>that</w:t>
      </w:r>
      <w:r>
        <w:rPr>
          <w:spacing w:val="-3"/>
        </w:rPr>
        <w:t xml:space="preserve"> </w:t>
      </w:r>
      <w:r>
        <w:t>are</w:t>
      </w:r>
      <w:r>
        <w:rPr>
          <w:spacing w:val="-3"/>
        </w:rPr>
        <w:t xml:space="preserve"> </w:t>
      </w:r>
      <w:r>
        <w:t>not</w:t>
      </w:r>
      <w:r>
        <w:rPr>
          <w:spacing w:val="-3"/>
        </w:rPr>
        <w:t xml:space="preserve"> </w:t>
      </w:r>
      <w:r>
        <w:t>yet</w:t>
      </w:r>
      <w:r>
        <w:rPr>
          <w:spacing w:val="-3"/>
        </w:rPr>
        <w:t xml:space="preserve"> </w:t>
      </w:r>
      <w:r>
        <w:t>mandatory have not been early adopted.</w:t>
      </w:r>
    </w:p>
    <w:p w14:paraId="56AE721A" w14:textId="77777777" w:rsidR="00F34A36" w:rsidRDefault="00F34A36">
      <w:pPr>
        <w:pStyle w:val="BodyText"/>
        <w:spacing w:line="312" w:lineRule="auto"/>
        <w:sectPr w:rsidR="00F34A36">
          <w:pgSz w:w="11910" w:h="16840"/>
          <w:pgMar w:top="1600" w:right="850" w:bottom="720" w:left="708" w:header="0" w:footer="531" w:gutter="0"/>
          <w:cols w:space="720"/>
        </w:sectPr>
      </w:pPr>
    </w:p>
    <w:p w14:paraId="56AE721B" w14:textId="77777777" w:rsidR="00F34A36" w:rsidRDefault="00842BCA">
      <w:pPr>
        <w:pStyle w:val="Heading8"/>
        <w:spacing w:before="64"/>
      </w:pPr>
      <w:bookmarkStart w:id="122" w:name="Basis_of_preparation"/>
      <w:bookmarkEnd w:id="122"/>
      <w:r>
        <w:rPr>
          <w:color w:val="005496"/>
        </w:rPr>
        <w:lastRenderedPageBreak/>
        <w:t>Basis</w:t>
      </w:r>
      <w:r>
        <w:rPr>
          <w:color w:val="005496"/>
          <w:spacing w:val="-2"/>
        </w:rPr>
        <w:t xml:space="preserve"> </w:t>
      </w:r>
      <w:r>
        <w:rPr>
          <w:color w:val="005496"/>
        </w:rPr>
        <w:t>of</w:t>
      </w:r>
      <w:r>
        <w:rPr>
          <w:color w:val="005496"/>
          <w:spacing w:val="-2"/>
        </w:rPr>
        <w:t xml:space="preserve"> preparation</w:t>
      </w:r>
    </w:p>
    <w:p w14:paraId="56AE721C" w14:textId="77777777" w:rsidR="00F34A36" w:rsidRDefault="00842BCA">
      <w:pPr>
        <w:pStyle w:val="BodyText"/>
        <w:spacing w:before="189" w:line="312" w:lineRule="auto"/>
      </w:pPr>
      <w:r>
        <w:t>These general purpose financial statements have been prepared in accordance with the Australian</w:t>
      </w:r>
      <w:r>
        <w:rPr>
          <w:spacing w:val="-17"/>
        </w:rPr>
        <w:t xml:space="preserve"> </w:t>
      </w:r>
      <w:r>
        <w:t>Accounting</w:t>
      </w:r>
      <w:r>
        <w:rPr>
          <w:spacing w:val="-5"/>
        </w:rPr>
        <w:t xml:space="preserve"> </w:t>
      </w:r>
      <w:r>
        <w:t>Standards</w:t>
      </w:r>
      <w:r>
        <w:rPr>
          <w:spacing w:val="-5"/>
        </w:rPr>
        <w:t xml:space="preserve"> </w:t>
      </w:r>
      <w:r>
        <w:t>-</w:t>
      </w:r>
      <w:r>
        <w:rPr>
          <w:spacing w:val="-5"/>
        </w:rPr>
        <w:t xml:space="preserve"> </w:t>
      </w:r>
      <w:r>
        <w:t>Simplified</w:t>
      </w:r>
      <w:r>
        <w:rPr>
          <w:spacing w:val="-5"/>
        </w:rPr>
        <w:t xml:space="preserve"> </w:t>
      </w:r>
      <w:r>
        <w:t>Disclosures</w:t>
      </w:r>
      <w:r>
        <w:rPr>
          <w:spacing w:val="-5"/>
        </w:rPr>
        <w:t xml:space="preserve"> </w:t>
      </w:r>
      <w:r>
        <w:t>issued</w:t>
      </w:r>
      <w:r>
        <w:rPr>
          <w:spacing w:val="-5"/>
        </w:rPr>
        <w:t xml:space="preserve"> </w:t>
      </w:r>
      <w:r>
        <w:t>by</w:t>
      </w:r>
      <w:r>
        <w:rPr>
          <w:spacing w:val="-5"/>
        </w:rPr>
        <w:t xml:space="preserve"> </w:t>
      </w:r>
      <w:r>
        <w:t>the</w:t>
      </w:r>
      <w:r>
        <w:rPr>
          <w:spacing w:val="-17"/>
        </w:rPr>
        <w:t xml:space="preserve"> </w:t>
      </w:r>
      <w:r>
        <w:t>Australian</w:t>
      </w:r>
      <w:r>
        <w:rPr>
          <w:spacing w:val="-17"/>
        </w:rPr>
        <w:t xml:space="preserve"> </w:t>
      </w:r>
      <w:r>
        <w:t>Accounting Standards Board (‘AASB’), the</w:t>
      </w:r>
      <w:r>
        <w:rPr>
          <w:spacing w:val="-8"/>
        </w:rPr>
        <w:t xml:space="preserve"> </w:t>
      </w:r>
      <w:r>
        <w:t>Australian Charities and Not-for-profits Commission</w:t>
      </w:r>
      <w:r>
        <w:rPr>
          <w:spacing w:val="-8"/>
        </w:rPr>
        <w:t xml:space="preserve"> </w:t>
      </w:r>
      <w:r>
        <w:t>Act 2012 and the New South Wales legislation the Charitable Fundraising</w:t>
      </w:r>
      <w:r>
        <w:rPr>
          <w:spacing w:val="-7"/>
        </w:rPr>
        <w:t xml:space="preserve"> </w:t>
      </w:r>
      <w:r>
        <w:t>Act 1991 and associated regulations as appropriate for not-for profit oriented entities.</w:t>
      </w:r>
    </w:p>
    <w:p w14:paraId="56AE721D" w14:textId="77777777" w:rsidR="00F34A36" w:rsidRDefault="00842BCA">
      <w:pPr>
        <w:pStyle w:val="Heading9"/>
        <w:spacing w:before="148"/>
      </w:pPr>
      <w:r>
        <w:t>Historical</w:t>
      </w:r>
      <w:r>
        <w:rPr>
          <w:spacing w:val="16"/>
        </w:rPr>
        <w:t xml:space="preserve"> </w:t>
      </w:r>
      <w:r>
        <w:t>cost</w:t>
      </w:r>
      <w:r>
        <w:rPr>
          <w:spacing w:val="16"/>
        </w:rPr>
        <w:t xml:space="preserve"> </w:t>
      </w:r>
      <w:r>
        <w:rPr>
          <w:spacing w:val="-2"/>
        </w:rPr>
        <w:t>convention</w:t>
      </w:r>
    </w:p>
    <w:p w14:paraId="56AE721E" w14:textId="77777777" w:rsidR="00F34A36" w:rsidRDefault="00842BCA">
      <w:pPr>
        <w:pStyle w:val="BodyText"/>
        <w:spacing w:before="197" w:line="312" w:lineRule="auto"/>
        <w:ind w:right="321"/>
      </w:pPr>
      <w:r>
        <w:t>The</w:t>
      </w:r>
      <w:r>
        <w:rPr>
          <w:spacing w:val="-3"/>
        </w:rPr>
        <w:t xml:space="preserve"> </w:t>
      </w:r>
      <w:r>
        <w:t>financial</w:t>
      </w:r>
      <w:r>
        <w:rPr>
          <w:spacing w:val="-3"/>
        </w:rPr>
        <w:t xml:space="preserve"> </w:t>
      </w:r>
      <w:r>
        <w:t>statements</w:t>
      </w:r>
      <w:r>
        <w:rPr>
          <w:spacing w:val="-3"/>
        </w:rPr>
        <w:t xml:space="preserve"> </w:t>
      </w:r>
      <w:r>
        <w:t>have</w:t>
      </w:r>
      <w:r>
        <w:rPr>
          <w:spacing w:val="-3"/>
        </w:rPr>
        <w:t xml:space="preserve"> </w:t>
      </w:r>
      <w:r>
        <w:t>been</w:t>
      </w:r>
      <w:r>
        <w:rPr>
          <w:spacing w:val="-3"/>
        </w:rPr>
        <w:t xml:space="preserve"> </w:t>
      </w:r>
      <w:r>
        <w:t>prepared</w:t>
      </w:r>
      <w:r>
        <w:rPr>
          <w:spacing w:val="-3"/>
        </w:rPr>
        <w:t xml:space="preserve"> </w:t>
      </w:r>
      <w:r>
        <w:t>under</w:t>
      </w:r>
      <w:r>
        <w:rPr>
          <w:spacing w:val="-3"/>
        </w:rPr>
        <w:t xml:space="preserve"> </w:t>
      </w:r>
      <w:r>
        <w:t>the</w:t>
      </w:r>
      <w:r>
        <w:rPr>
          <w:spacing w:val="-3"/>
        </w:rPr>
        <w:t xml:space="preserve"> </w:t>
      </w:r>
      <w:r>
        <w:t>historical</w:t>
      </w:r>
      <w:r>
        <w:rPr>
          <w:spacing w:val="-3"/>
        </w:rPr>
        <w:t xml:space="preserve"> </w:t>
      </w:r>
      <w:r>
        <w:t>cost</w:t>
      </w:r>
      <w:r>
        <w:rPr>
          <w:spacing w:val="-3"/>
        </w:rPr>
        <w:t xml:space="preserve"> </w:t>
      </w:r>
      <w:r>
        <w:t>convention,</w:t>
      </w:r>
      <w:r>
        <w:rPr>
          <w:spacing w:val="-3"/>
        </w:rPr>
        <w:t xml:space="preserve"> </w:t>
      </w:r>
      <w:r>
        <w:t>except for, the revaluation of financial assets at fair value through profit or loss.</w:t>
      </w:r>
    </w:p>
    <w:p w14:paraId="56AE721F" w14:textId="77777777" w:rsidR="00F34A36" w:rsidRDefault="00842BCA">
      <w:pPr>
        <w:pStyle w:val="Heading9"/>
        <w:spacing w:before="144"/>
      </w:pPr>
      <w:r>
        <w:t>Critical</w:t>
      </w:r>
      <w:r>
        <w:rPr>
          <w:spacing w:val="20"/>
        </w:rPr>
        <w:t xml:space="preserve"> </w:t>
      </w:r>
      <w:r>
        <w:t>accounting</w:t>
      </w:r>
      <w:r>
        <w:rPr>
          <w:spacing w:val="20"/>
        </w:rPr>
        <w:t xml:space="preserve"> </w:t>
      </w:r>
      <w:r>
        <w:rPr>
          <w:spacing w:val="-2"/>
        </w:rPr>
        <w:t>estimates</w:t>
      </w:r>
    </w:p>
    <w:p w14:paraId="56AE7220" w14:textId="77777777" w:rsidR="00F34A36" w:rsidRDefault="00842BCA">
      <w:pPr>
        <w:pStyle w:val="BodyText"/>
        <w:spacing w:before="198" w:line="312" w:lineRule="auto"/>
        <w:ind w:right="321"/>
      </w:pPr>
      <w:r>
        <w:t>The preparation of the financial statements requires the use of certain critical accounting estimates.</w:t>
      </w:r>
      <w:r>
        <w:rPr>
          <w:spacing w:val="-3"/>
        </w:rPr>
        <w:t xml:space="preserve"> </w:t>
      </w:r>
      <w:r>
        <w:t>It</w:t>
      </w:r>
      <w:r>
        <w:rPr>
          <w:spacing w:val="-3"/>
        </w:rPr>
        <w:t xml:space="preserve"> </w:t>
      </w:r>
      <w:r>
        <w:t>also</w:t>
      </w:r>
      <w:r>
        <w:rPr>
          <w:spacing w:val="-3"/>
        </w:rPr>
        <w:t xml:space="preserve"> </w:t>
      </w:r>
      <w:r>
        <w:t>requires</w:t>
      </w:r>
      <w:r>
        <w:rPr>
          <w:spacing w:val="-3"/>
        </w:rPr>
        <w:t xml:space="preserve"> </w:t>
      </w:r>
      <w:r>
        <w:t>management</w:t>
      </w:r>
      <w:r>
        <w:rPr>
          <w:spacing w:val="-3"/>
        </w:rPr>
        <w:t xml:space="preserve"> </w:t>
      </w:r>
      <w:r>
        <w:t>to</w:t>
      </w:r>
      <w:r>
        <w:rPr>
          <w:spacing w:val="-3"/>
        </w:rPr>
        <w:t xml:space="preserve"> </w:t>
      </w:r>
      <w:r>
        <w:t>exercise</w:t>
      </w:r>
      <w:r>
        <w:rPr>
          <w:spacing w:val="-3"/>
        </w:rPr>
        <w:t xml:space="preserve"> </w:t>
      </w:r>
      <w:r>
        <w:t>its</w:t>
      </w:r>
      <w:r>
        <w:rPr>
          <w:spacing w:val="-3"/>
        </w:rPr>
        <w:t xml:space="preserve"> </w:t>
      </w:r>
      <w:r>
        <w:t>judgement</w:t>
      </w:r>
      <w:r>
        <w:rPr>
          <w:spacing w:val="-3"/>
        </w:rPr>
        <w:t xml:space="preserve"> </w:t>
      </w:r>
      <w:r>
        <w:t>in</w:t>
      </w:r>
      <w:r>
        <w:rPr>
          <w:spacing w:val="-3"/>
        </w:rPr>
        <w:t xml:space="preserve"> </w:t>
      </w:r>
      <w:r>
        <w:t>the</w:t>
      </w:r>
      <w:r>
        <w:rPr>
          <w:spacing w:val="-3"/>
        </w:rPr>
        <w:t xml:space="preserve"> </w:t>
      </w:r>
      <w:r>
        <w:t>process</w:t>
      </w:r>
      <w:r>
        <w:rPr>
          <w:spacing w:val="-3"/>
        </w:rPr>
        <w:t xml:space="preserve"> </w:t>
      </w:r>
      <w:r>
        <w:t>of</w:t>
      </w:r>
      <w:r>
        <w:rPr>
          <w:spacing w:val="-3"/>
        </w:rPr>
        <w:t xml:space="preserve"> </w:t>
      </w:r>
      <w:r>
        <w:t>applying the Company’s accounting policies. The areas involving a higher degree of judgement</w:t>
      </w:r>
    </w:p>
    <w:p w14:paraId="56AE7221" w14:textId="77777777" w:rsidR="00F34A36" w:rsidRDefault="00842BCA">
      <w:pPr>
        <w:pStyle w:val="BodyText"/>
        <w:spacing w:before="3"/>
      </w:pPr>
      <w:r>
        <w:t>or</w:t>
      </w:r>
      <w:r>
        <w:rPr>
          <w:spacing w:val="-5"/>
        </w:rPr>
        <w:t xml:space="preserve"> </w:t>
      </w:r>
      <w:r>
        <w:t>complexity,</w:t>
      </w:r>
      <w:r>
        <w:rPr>
          <w:spacing w:val="-2"/>
        </w:rPr>
        <w:t xml:space="preserve"> </w:t>
      </w:r>
      <w:r>
        <w:t>or</w:t>
      </w:r>
      <w:r>
        <w:rPr>
          <w:spacing w:val="-3"/>
        </w:rPr>
        <w:t xml:space="preserve"> </w:t>
      </w:r>
      <w:r>
        <w:t>areas</w:t>
      </w:r>
      <w:r>
        <w:rPr>
          <w:spacing w:val="-2"/>
        </w:rPr>
        <w:t xml:space="preserve"> </w:t>
      </w:r>
      <w:r>
        <w:t>where</w:t>
      </w:r>
      <w:r>
        <w:rPr>
          <w:spacing w:val="-3"/>
        </w:rPr>
        <w:t xml:space="preserve"> </w:t>
      </w:r>
      <w:r>
        <w:t>assumptions</w:t>
      </w:r>
      <w:r>
        <w:rPr>
          <w:spacing w:val="-2"/>
        </w:rPr>
        <w:t xml:space="preserve"> </w:t>
      </w:r>
      <w:r>
        <w:t>and</w:t>
      </w:r>
      <w:r>
        <w:rPr>
          <w:spacing w:val="-2"/>
        </w:rPr>
        <w:t xml:space="preserve"> </w:t>
      </w:r>
      <w:r>
        <w:t>estimates</w:t>
      </w:r>
      <w:r>
        <w:rPr>
          <w:spacing w:val="-3"/>
        </w:rPr>
        <w:t xml:space="preserve"> </w:t>
      </w:r>
      <w:r>
        <w:t>are</w:t>
      </w:r>
      <w:r>
        <w:rPr>
          <w:spacing w:val="-2"/>
        </w:rPr>
        <w:t xml:space="preserve"> </w:t>
      </w:r>
      <w:r>
        <w:t>significant</w:t>
      </w:r>
      <w:r>
        <w:rPr>
          <w:spacing w:val="-3"/>
        </w:rPr>
        <w:t xml:space="preserve"> </w:t>
      </w:r>
      <w:r>
        <w:t>to</w:t>
      </w:r>
      <w:r>
        <w:rPr>
          <w:spacing w:val="-2"/>
        </w:rPr>
        <w:t xml:space="preserve"> </w:t>
      </w:r>
      <w:r>
        <w:t>the</w:t>
      </w:r>
      <w:r>
        <w:rPr>
          <w:spacing w:val="-2"/>
        </w:rPr>
        <w:t xml:space="preserve"> financial</w:t>
      </w:r>
    </w:p>
    <w:p w14:paraId="56AE7222" w14:textId="77777777" w:rsidR="00F34A36" w:rsidRDefault="00842BCA">
      <w:pPr>
        <w:pStyle w:val="BodyText"/>
        <w:spacing w:before="84"/>
      </w:pPr>
      <w:r>
        <w:t>statements,</w:t>
      </w:r>
      <w:r>
        <w:rPr>
          <w:spacing w:val="-3"/>
        </w:rPr>
        <w:t xml:space="preserve"> </w:t>
      </w:r>
      <w:r>
        <w:t>are</w:t>
      </w:r>
      <w:r>
        <w:rPr>
          <w:spacing w:val="-3"/>
        </w:rPr>
        <w:t xml:space="preserve"> </w:t>
      </w:r>
      <w:r>
        <w:t>disclosed</w:t>
      </w:r>
      <w:r>
        <w:rPr>
          <w:spacing w:val="-3"/>
        </w:rPr>
        <w:t xml:space="preserve"> </w:t>
      </w:r>
      <w:r>
        <w:t>in</w:t>
      </w:r>
      <w:r>
        <w:rPr>
          <w:spacing w:val="-3"/>
        </w:rPr>
        <w:t xml:space="preserve"> </w:t>
      </w:r>
      <w:r>
        <w:t>note</w:t>
      </w:r>
      <w:r>
        <w:rPr>
          <w:spacing w:val="-2"/>
        </w:rPr>
        <w:t xml:space="preserve"> </w:t>
      </w:r>
      <w:r>
        <w:rPr>
          <w:spacing w:val="-5"/>
        </w:rPr>
        <w:t>3.</w:t>
      </w:r>
    </w:p>
    <w:p w14:paraId="56AE7223" w14:textId="77777777" w:rsidR="00F34A36" w:rsidRDefault="00842BCA">
      <w:pPr>
        <w:pStyle w:val="Heading8"/>
        <w:spacing w:before="274"/>
      </w:pPr>
      <w:bookmarkStart w:id="123" w:name="Revenue_recognition"/>
      <w:bookmarkEnd w:id="123"/>
      <w:r>
        <w:rPr>
          <w:color w:val="005496"/>
        </w:rPr>
        <w:t>Revenue</w:t>
      </w:r>
      <w:r>
        <w:rPr>
          <w:color w:val="005496"/>
          <w:spacing w:val="-6"/>
        </w:rPr>
        <w:t xml:space="preserve"> </w:t>
      </w:r>
      <w:r>
        <w:rPr>
          <w:color w:val="005496"/>
          <w:spacing w:val="-2"/>
        </w:rPr>
        <w:t>recognition</w:t>
      </w:r>
    </w:p>
    <w:p w14:paraId="56AE7224" w14:textId="77777777" w:rsidR="00F34A36" w:rsidRDefault="00842BCA">
      <w:pPr>
        <w:pStyle w:val="BodyText"/>
        <w:spacing w:before="189"/>
      </w:pPr>
      <w:r>
        <w:t>The</w:t>
      </w:r>
      <w:r>
        <w:rPr>
          <w:spacing w:val="-2"/>
        </w:rPr>
        <w:t xml:space="preserve"> </w:t>
      </w:r>
      <w:r>
        <w:t>Company</w:t>
      </w:r>
      <w:r>
        <w:rPr>
          <w:spacing w:val="-2"/>
        </w:rPr>
        <w:t xml:space="preserve"> </w:t>
      </w:r>
      <w:r>
        <w:t>recognises</w:t>
      </w:r>
      <w:r>
        <w:rPr>
          <w:spacing w:val="-1"/>
        </w:rPr>
        <w:t xml:space="preserve"> </w:t>
      </w:r>
      <w:r>
        <w:t>revenue</w:t>
      </w:r>
      <w:r>
        <w:rPr>
          <w:spacing w:val="-2"/>
        </w:rPr>
        <w:t xml:space="preserve"> </w:t>
      </w:r>
      <w:r>
        <w:t>as</w:t>
      </w:r>
      <w:r>
        <w:rPr>
          <w:spacing w:val="-1"/>
        </w:rPr>
        <w:t xml:space="preserve"> </w:t>
      </w:r>
      <w:r>
        <w:rPr>
          <w:spacing w:val="-2"/>
        </w:rPr>
        <w:t>follows:</w:t>
      </w:r>
    </w:p>
    <w:p w14:paraId="56AE7225" w14:textId="77777777" w:rsidR="00F34A36" w:rsidRDefault="00842BCA">
      <w:pPr>
        <w:pStyle w:val="Heading9"/>
        <w:spacing w:before="226"/>
      </w:pPr>
      <w:r>
        <w:t>Grant</w:t>
      </w:r>
      <w:r>
        <w:rPr>
          <w:spacing w:val="12"/>
        </w:rPr>
        <w:t xml:space="preserve"> </w:t>
      </w:r>
      <w:r>
        <w:rPr>
          <w:spacing w:val="-2"/>
        </w:rPr>
        <w:t>income</w:t>
      </w:r>
    </w:p>
    <w:p w14:paraId="56AE7226" w14:textId="77777777" w:rsidR="00F34A36" w:rsidRDefault="00842BCA">
      <w:pPr>
        <w:pStyle w:val="BodyText"/>
        <w:spacing w:before="197" w:line="312" w:lineRule="auto"/>
        <w:ind w:right="321"/>
      </w:pPr>
      <w:r>
        <w:t>Grant income is recognised at the point in time when the monies are received, and obligations have been met in relation to the grant program. Funds received in advance of obligations</w:t>
      </w:r>
      <w:r>
        <w:rPr>
          <w:spacing w:val="-3"/>
        </w:rPr>
        <w:t xml:space="preserve"> </w:t>
      </w:r>
      <w:r>
        <w:t>are</w:t>
      </w:r>
      <w:r>
        <w:rPr>
          <w:spacing w:val="-3"/>
        </w:rPr>
        <w:t xml:space="preserve"> </w:t>
      </w:r>
      <w:r>
        <w:t>deferred</w:t>
      </w:r>
      <w:r>
        <w:rPr>
          <w:spacing w:val="-3"/>
        </w:rPr>
        <w:t xml:space="preserve"> </w:t>
      </w:r>
      <w:r>
        <w:t>and</w:t>
      </w:r>
      <w:r>
        <w:rPr>
          <w:spacing w:val="-3"/>
        </w:rPr>
        <w:t xml:space="preserve"> </w:t>
      </w:r>
      <w:r>
        <w:t>recognised</w:t>
      </w:r>
      <w:r>
        <w:rPr>
          <w:spacing w:val="-3"/>
        </w:rPr>
        <w:t xml:space="preserve"> </w:t>
      </w:r>
      <w:r>
        <w:t>over</w:t>
      </w:r>
      <w:r>
        <w:rPr>
          <w:spacing w:val="-3"/>
        </w:rPr>
        <w:t xml:space="preserve"> </w:t>
      </w:r>
      <w:r>
        <w:t>time</w:t>
      </w:r>
      <w:r>
        <w:rPr>
          <w:spacing w:val="-3"/>
        </w:rPr>
        <w:t xml:space="preserve"> </w:t>
      </w:r>
      <w:r>
        <w:t>as</w:t>
      </w:r>
      <w:r>
        <w:rPr>
          <w:spacing w:val="-3"/>
        </w:rPr>
        <w:t xml:space="preserve"> </w:t>
      </w:r>
      <w:r>
        <w:t>income</w:t>
      </w:r>
      <w:r>
        <w:rPr>
          <w:spacing w:val="-3"/>
        </w:rPr>
        <w:t xml:space="preserve"> </w:t>
      </w:r>
      <w:r>
        <w:t>as</w:t>
      </w:r>
      <w:r>
        <w:rPr>
          <w:spacing w:val="-3"/>
        </w:rPr>
        <w:t xml:space="preserve"> </w:t>
      </w:r>
      <w:r>
        <w:t>the</w:t>
      </w:r>
      <w:r>
        <w:rPr>
          <w:spacing w:val="-3"/>
        </w:rPr>
        <w:t xml:space="preserve"> </w:t>
      </w:r>
      <w:r>
        <w:t>related</w:t>
      </w:r>
      <w:r>
        <w:rPr>
          <w:spacing w:val="-3"/>
        </w:rPr>
        <w:t xml:space="preserve"> </w:t>
      </w:r>
      <w:r>
        <w:t>expenses</w:t>
      </w:r>
      <w:r>
        <w:rPr>
          <w:spacing w:val="-3"/>
        </w:rPr>
        <w:t xml:space="preserve"> </w:t>
      </w:r>
      <w:r>
        <w:t>are incurred and obligations are met.</w:t>
      </w:r>
    </w:p>
    <w:p w14:paraId="56AE7227" w14:textId="77777777" w:rsidR="00F34A36" w:rsidRDefault="00842BCA">
      <w:pPr>
        <w:pStyle w:val="Heading9"/>
        <w:spacing w:before="147"/>
      </w:pPr>
      <w:r>
        <w:rPr>
          <w:spacing w:val="-2"/>
        </w:rPr>
        <w:t>Donations</w:t>
      </w:r>
    </w:p>
    <w:p w14:paraId="56AE7228" w14:textId="77777777" w:rsidR="00F34A36" w:rsidRDefault="00842BCA">
      <w:pPr>
        <w:pStyle w:val="BodyText"/>
        <w:spacing w:before="197" w:line="312" w:lineRule="auto"/>
        <w:ind w:right="321"/>
      </w:pPr>
      <w:r>
        <w:t>Donations</w:t>
      </w:r>
      <w:r>
        <w:rPr>
          <w:spacing w:val="-3"/>
        </w:rPr>
        <w:t xml:space="preserve"> </w:t>
      </w:r>
      <w:r>
        <w:t>collected,</w:t>
      </w:r>
      <w:r>
        <w:rPr>
          <w:spacing w:val="-3"/>
        </w:rPr>
        <w:t xml:space="preserve"> </w:t>
      </w:r>
      <w:r>
        <w:t>including</w:t>
      </w:r>
      <w:r>
        <w:rPr>
          <w:spacing w:val="-3"/>
        </w:rPr>
        <w:t xml:space="preserve"> </w:t>
      </w:r>
      <w:r>
        <w:t>cash</w:t>
      </w:r>
      <w:r>
        <w:rPr>
          <w:spacing w:val="-3"/>
        </w:rPr>
        <w:t xml:space="preserve"> </w:t>
      </w:r>
      <w:r>
        <w:t>and</w:t>
      </w:r>
      <w:r>
        <w:rPr>
          <w:spacing w:val="-3"/>
        </w:rPr>
        <w:t xml:space="preserve"> </w:t>
      </w:r>
      <w:r>
        <w:t>goods</w:t>
      </w:r>
      <w:r>
        <w:rPr>
          <w:spacing w:val="-3"/>
        </w:rPr>
        <w:t xml:space="preserve"> </w:t>
      </w:r>
      <w:r>
        <w:t>for</w:t>
      </w:r>
      <w:r>
        <w:rPr>
          <w:spacing w:val="-3"/>
        </w:rPr>
        <w:t xml:space="preserve"> </w:t>
      </w:r>
      <w:r>
        <w:t>resale,</w:t>
      </w:r>
      <w:r>
        <w:rPr>
          <w:spacing w:val="-3"/>
        </w:rPr>
        <w:t xml:space="preserve"> </w:t>
      </w:r>
      <w:r>
        <w:t>are</w:t>
      </w:r>
      <w:r>
        <w:rPr>
          <w:spacing w:val="-3"/>
        </w:rPr>
        <w:t xml:space="preserve"> </w:t>
      </w:r>
      <w:r>
        <w:t>recognised</w:t>
      </w:r>
      <w:r>
        <w:rPr>
          <w:spacing w:val="-3"/>
        </w:rPr>
        <w:t xml:space="preserve"> </w:t>
      </w:r>
      <w:r>
        <w:t>as</w:t>
      </w:r>
      <w:r>
        <w:rPr>
          <w:spacing w:val="-3"/>
        </w:rPr>
        <w:t xml:space="preserve"> </w:t>
      </w:r>
      <w:r>
        <w:t>revenue</w:t>
      </w:r>
      <w:r>
        <w:rPr>
          <w:spacing w:val="-3"/>
        </w:rPr>
        <w:t xml:space="preserve"> </w:t>
      </w:r>
      <w:r>
        <w:t>when the Company gains control of the asset.</w:t>
      </w:r>
    </w:p>
    <w:p w14:paraId="56AE7229" w14:textId="77777777" w:rsidR="00F34A36" w:rsidRDefault="00842BCA">
      <w:pPr>
        <w:pStyle w:val="Heading9"/>
        <w:spacing w:before="144"/>
      </w:pPr>
      <w:r>
        <w:rPr>
          <w:spacing w:val="-2"/>
        </w:rPr>
        <w:t>Interest</w:t>
      </w:r>
    </w:p>
    <w:p w14:paraId="56AE722A" w14:textId="77777777" w:rsidR="00F34A36" w:rsidRDefault="00842BCA">
      <w:pPr>
        <w:pStyle w:val="BodyText"/>
        <w:spacing w:before="197" w:line="312" w:lineRule="auto"/>
        <w:ind w:right="334"/>
      </w:pPr>
      <w:r>
        <w:t>Interest</w:t>
      </w:r>
      <w:r>
        <w:rPr>
          <w:spacing w:val="-4"/>
        </w:rPr>
        <w:t xml:space="preserve"> </w:t>
      </w:r>
      <w:r>
        <w:t>revenue</w:t>
      </w:r>
      <w:r>
        <w:rPr>
          <w:spacing w:val="-4"/>
        </w:rPr>
        <w:t xml:space="preserve"> </w:t>
      </w:r>
      <w:r>
        <w:t>is</w:t>
      </w:r>
      <w:r>
        <w:rPr>
          <w:spacing w:val="-4"/>
        </w:rPr>
        <w:t xml:space="preserve"> </w:t>
      </w:r>
      <w:r>
        <w:t>recognised</w:t>
      </w:r>
      <w:r>
        <w:rPr>
          <w:spacing w:val="-4"/>
        </w:rPr>
        <w:t xml:space="preserve"> </w:t>
      </w:r>
      <w:r>
        <w:t>as</w:t>
      </w:r>
      <w:r>
        <w:rPr>
          <w:spacing w:val="-4"/>
        </w:rPr>
        <w:t xml:space="preserve"> </w:t>
      </w:r>
      <w:r>
        <w:t>interest</w:t>
      </w:r>
      <w:r>
        <w:rPr>
          <w:spacing w:val="-4"/>
        </w:rPr>
        <w:t xml:space="preserve"> </w:t>
      </w:r>
      <w:r>
        <w:t>accrues</w:t>
      </w:r>
      <w:r>
        <w:rPr>
          <w:spacing w:val="-4"/>
        </w:rPr>
        <w:t xml:space="preserve"> </w:t>
      </w:r>
      <w:r>
        <w:t>using</w:t>
      </w:r>
      <w:r>
        <w:rPr>
          <w:spacing w:val="-4"/>
        </w:rPr>
        <w:t xml:space="preserve"> </w:t>
      </w:r>
      <w:r>
        <w:t>the</w:t>
      </w:r>
      <w:r>
        <w:rPr>
          <w:spacing w:val="-4"/>
        </w:rPr>
        <w:t xml:space="preserve"> </w:t>
      </w:r>
      <w:r>
        <w:t>effective</w:t>
      </w:r>
      <w:r>
        <w:rPr>
          <w:spacing w:val="-4"/>
        </w:rPr>
        <w:t xml:space="preserve"> </w:t>
      </w:r>
      <w:r>
        <w:t>interest</w:t>
      </w:r>
      <w:r>
        <w:rPr>
          <w:spacing w:val="-4"/>
        </w:rPr>
        <w:t xml:space="preserve"> </w:t>
      </w:r>
      <w:r>
        <w:t>method.</w:t>
      </w:r>
      <w:r>
        <w:rPr>
          <w:spacing w:val="-7"/>
        </w:rPr>
        <w:t xml:space="preserve"> </w:t>
      </w:r>
      <w:r>
        <w:t>This is</w:t>
      </w:r>
      <w:r>
        <w:rPr>
          <w:spacing w:val="-6"/>
        </w:rPr>
        <w:t xml:space="preserve"> </w:t>
      </w:r>
      <w:r>
        <w:t>a</w:t>
      </w:r>
      <w:r>
        <w:rPr>
          <w:spacing w:val="-3"/>
        </w:rPr>
        <w:t xml:space="preserve"> </w:t>
      </w:r>
      <w:r>
        <w:t>method</w:t>
      </w:r>
      <w:r>
        <w:rPr>
          <w:spacing w:val="-3"/>
        </w:rPr>
        <w:t xml:space="preserve"> </w:t>
      </w:r>
      <w:r>
        <w:t>of</w:t>
      </w:r>
      <w:r>
        <w:rPr>
          <w:spacing w:val="-3"/>
        </w:rPr>
        <w:t xml:space="preserve"> </w:t>
      </w:r>
      <w:r>
        <w:t>calculating</w:t>
      </w:r>
      <w:r>
        <w:rPr>
          <w:spacing w:val="-3"/>
        </w:rPr>
        <w:t xml:space="preserve"> </w:t>
      </w:r>
      <w:r>
        <w:t>the</w:t>
      </w:r>
      <w:r>
        <w:rPr>
          <w:spacing w:val="-3"/>
        </w:rPr>
        <w:t xml:space="preserve"> </w:t>
      </w:r>
      <w:r>
        <w:t>amortised</w:t>
      </w:r>
      <w:r>
        <w:rPr>
          <w:spacing w:val="-3"/>
        </w:rPr>
        <w:t xml:space="preserve"> </w:t>
      </w:r>
      <w:r>
        <w:t>cost</w:t>
      </w:r>
      <w:r>
        <w:rPr>
          <w:spacing w:val="-3"/>
        </w:rPr>
        <w:t xml:space="preserve"> </w:t>
      </w:r>
      <w:r>
        <w:t>of</w:t>
      </w:r>
      <w:r>
        <w:rPr>
          <w:spacing w:val="-3"/>
        </w:rPr>
        <w:t xml:space="preserve"> </w:t>
      </w:r>
      <w:r>
        <w:t>a</w:t>
      </w:r>
      <w:r>
        <w:rPr>
          <w:spacing w:val="-3"/>
        </w:rPr>
        <w:t xml:space="preserve"> </w:t>
      </w:r>
      <w:r>
        <w:t>financial</w:t>
      </w:r>
      <w:r>
        <w:rPr>
          <w:spacing w:val="-3"/>
        </w:rPr>
        <w:t xml:space="preserve"> </w:t>
      </w:r>
      <w:r>
        <w:t>asset</w:t>
      </w:r>
      <w:r>
        <w:rPr>
          <w:spacing w:val="-3"/>
        </w:rPr>
        <w:t xml:space="preserve"> </w:t>
      </w:r>
      <w:r>
        <w:t>and</w:t>
      </w:r>
      <w:r>
        <w:rPr>
          <w:spacing w:val="-3"/>
        </w:rPr>
        <w:t xml:space="preserve"> </w:t>
      </w:r>
      <w:r>
        <w:t>allocating</w:t>
      </w:r>
      <w:r>
        <w:rPr>
          <w:spacing w:val="-3"/>
        </w:rPr>
        <w:t xml:space="preserve"> </w:t>
      </w:r>
      <w:r>
        <w:t>the</w:t>
      </w:r>
      <w:r>
        <w:rPr>
          <w:spacing w:val="-3"/>
        </w:rPr>
        <w:t xml:space="preserve"> </w:t>
      </w:r>
      <w:r>
        <w:rPr>
          <w:spacing w:val="-2"/>
        </w:rPr>
        <w:t>interest</w:t>
      </w:r>
    </w:p>
    <w:p w14:paraId="56AE722B" w14:textId="77777777" w:rsidR="00F34A36" w:rsidRDefault="00842BCA">
      <w:pPr>
        <w:pStyle w:val="BodyText"/>
        <w:spacing w:before="3" w:line="312" w:lineRule="auto"/>
        <w:ind w:right="199"/>
      </w:pPr>
      <w:r>
        <w:t>income</w:t>
      </w:r>
      <w:r>
        <w:rPr>
          <w:spacing w:val="-3"/>
        </w:rPr>
        <w:t xml:space="preserve"> </w:t>
      </w:r>
      <w:r>
        <w:t>over</w:t>
      </w:r>
      <w:r>
        <w:rPr>
          <w:spacing w:val="-3"/>
        </w:rPr>
        <w:t xml:space="preserve"> </w:t>
      </w:r>
      <w:r>
        <w:t>the</w:t>
      </w:r>
      <w:r>
        <w:rPr>
          <w:spacing w:val="-3"/>
        </w:rPr>
        <w:t xml:space="preserve"> </w:t>
      </w:r>
      <w:r>
        <w:t>relevant</w:t>
      </w:r>
      <w:r>
        <w:rPr>
          <w:spacing w:val="-3"/>
        </w:rPr>
        <w:t xml:space="preserve"> </w:t>
      </w:r>
      <w:r>
        <w:t>period</w:t>
      </w:r>
      <w:r>
        <w:rPr>
          <w:spacing w:val="-3"/>
        </w:rPr>
        <w:t xml:space="preserve"> </w:t>
      </w:r>
      <w:r>
        <w:t>using</w:t>
      </w:r>
      <w:r>
        <w:rPr>
          <w:spacing w:val="-3"/>
        </w:rPr>
        <w:t xml:space="preserve"> </w:t>
      </w:r>
      <w:r>
        <w:t>the</w:t>
      </w:r>
      <w:r>
        <w:rPr>
          <w:spacing w:val="-3"/>
        </w:rPr>
        <w:t xml:space="preserve"> </w:t>
      </w:r>
      <w:r>
        <w:t>effective</w:t>
      </w:r>
      <w:r>
        <w:rPr>
          <w:spacing w:val="-3"/>
        </w:rPr>
        <w:t xml:space="preserve"> </w:t>
      </w:r>
      <w:r>
        <w:t>interest</w:t>
      </w:r>
      <w:r>
        <w:rPr>
          <w:spacing w:val="-3"/>
        </w:rPr>
        <w:t xml:space="preserve"> </w:t>
      </w:r>
      <w:r>
        <w:t>rate,</w:t>
      </w:r>
      <w:r>
        <w:rPr>
          <w:spacing w:val="-3"/>
        </w:rPr>
        <w:t xml:space="preserve"> </w:t>
      </w:r>
      <w:r>
        <w:t>which</w:t>
      </w:r>
      <w:r>
        <w:rPr>
          <w:spacing w:val="-3"/>
        </w:rPr>
        <w:t xml:space="preserve"> </w:t>
      </w:r>
      <w:r>
        <w:t>is</w:t>
      </w:r>
      <w:r>
        <w:rPr>
          <w:spacing w:val="-3"/>
        </w:rPr>
        <w:t xml:space="preserve"> </w:t>
      </w:r>
      <w:r>
        <w:t>the</w:t>
      </w:r>
      <w:r>
        <w:rPr>
          <w:spacing w:val="-3"/>
        </w:rPr>
        <w:t xml:space="preserve"> </w:t>
      </w:r>
      <w:r>
        <w:t>rate</w:t>
      </w:r>
      <w:r>
        <w:rPr>
          <w:spacing w:val="-3"/>
        </w:rPr>
        <w:t xml:space="preserve"> </w:t>
      </w:r>
      <w:r>
        <w:t>that</w:t>
      </w:r>
      <w:r>
        <w:rPr>
          <w:spacing w:val="-3"/>
        </w:rPr>
        <w:t xml:space="preserve"> </w:t>
      </w:r>
      <w:r>
        <w:t>exactly discounts estimated future cash receipts through the expected life of the financial asset to the net carrying amount of the financial asset.</w:t>
      </w:r>
    </w:p>
    <w:p w14:paraId="56AE722C" w14:textId="77777777" w:rsidR="00F34A36" w:rsidRDefault="00842BCA">
      <w:pPr>
        <w:pStyle w:val="Heading9"/>
        <w:spacing w:before="145"/>
      </w:pPr>
      <w:r>
        <w:t>Other</w:t>
      </w:r>
      <w:r>
        <w:rPr>
          <w:spacing w:val="12"/>
        </w:rPr>
        <w:t xml:space="preserve"> </w:t>
      </w:r>
      <w:r>
        <w:rPr>
          <w:spacing w:val="-2"/>
        </w:rPr>
        <w:t>revenue</w:t>
      </w:r>
    </w:p>
    <w:p w14:paraId="56AE722D" w14:textId="77777777" w:rsidR="00F34A36" w:rsidRDefault="00842BCA">
      <w:pPr>
        <w:pStyle w:val="BodyText"/>
        <w:spacing w:before="198" w:line="312" w:lineRule="auto"/>
      </w:pPr>
      <w:r>
        <w:t>Other</w:t>
      </w:r>
      <w:r>
        <w:rPr>
          <w:spacing w:val="-3"/>
        </w:rPr>
        <w:t xml:space="preserve"> </w:t>
      </w:r>
      <w:r>
        <w:t>revenue</w:t>
      </w:r>
      <w:r>
        <w:rPr>
          <w:spacing w:val="-3"/>
        </w:rPr>
        <w:t xml:space="preserve"> </w:t>
      </w:r>
      <w:r>
        <w:t>is</w:t>
      </w:r>
      <w:r>
        <w:rPr>
          <w:spacing w:val="-3"/>
        </w:rPr>
        <w:t xml:space="preserve"> </w:t>
      </w:r>
      <w:r>
        <w:t>recognised</w:t>
      </w:r>
      <w:r>
        <w:rPr>
          <w:spacing w:val="-3"/>
        </w:rPr>
        <w:t xml:space="preserve"> </w:t>
      </w:r>
      <w:r>
        <w:t>when</w:t>
      </w:r>
      <w:r>
        <w:rPr>
          <w:spacing w:val="-3"/>
        </w:rPr>
        <w:t xml:space="preserve"> </w:t>
      </w:r>
      <w:r>
        <w:t>it</w:t>
      </w:r>
      <w:r>
        <w:rPr>
          <w:spacing w:val="-3"/>
        </w:rPr>
        <w:t xml:space="preserve"> </w:t>
      </w:r>
      <w:r>
        <w:t>is</w:t>
      </w:r>
      <w:r>
        <w:rPr>
          <w:spacing w:val="-3"/>
        </w:rPr>
        <w:t xml:space="preserve"> </w:t>
      </w:r>
      <w:r>
        <w:t>received</w:t>
      </w:r>
      <w:r>
        <w:rPr>
          <w:spacing w:val="-3"/>
        </w:rPr>
        <w:t xml:space="preserve"> </w:t>
      </w:r>
      <w:r>
        <w:t>or</w:t>
      </w:r>
      <w:r>
        <w:rPr>
          <w:spacing w:val="-3"/>
        </w:rPr>
        <w:t xml:space="preserve"> </w:t>
      </w:r>
      <w:r>
        <w:t>when</w:t>
      </w:r>
      <w:r>
        <w:rPr>
          <w:spacing w:val="-3"/>
        </w:rPr>
        <w:t xml:space="preserve"> </w:t>
      </w:r>
      <w:r>
        <w:t>the</w:t>
      </w:r>
      <w:r>
        <w:rPr>
          <w:spacing w:val="-3"/>
        </w:rPr>
        <w:t xml:space="preserve"> </w:t>
      </w:r>
      <w:r>
        <w:t>right</w:t>
      </w:r>
      <w:r>
        <w:rPr>
          <w:spacing w:val="-3"/>
        </w:rPr>
        <w:t xml:space="preserve"> </w:t>
      </w:r>
      <w:r>
        <w:t>to</w:t>
      </w:r>
      <w:r>
        <w:rPr>
          <w:spacing w:val="-3"/>
        </w:rPr>
        <w:t xml:space="preserve"> </w:t>
      </w:r>
      <w:r>
        <w:t>receive</w:t>
      </w:r>
      <w:r>
        <w:rPr>
          <w:spacing w:val="-3"/>
        </w:rPr>
        <w:t xml:space="preserve"> </w:t>
      </w:r>
      <w:r>
        <w:t>payment</w:t>
      </w:r>
      <w:r>
        <w:rPr>
          <w:spacing w:val="-3"/>
        </w:rPr>
        <w:t xml:space="preserve"> </w:t>
      </w:r>
      <w:r>
        <w:t xml:space="preserve">is </w:t>
      </w:r>
      <w:r>
        <w:rPr>
          <w:spacing w:val="-2"/>
        </w:rPr>
        <w:t>established.</w:t>
      </w:r>
    </w:p>
    <w:p w14:paraId="56AE722E" w14:textId="77777777" w:rsidR="00F34A36" w:rsidRDefault="00F34A36">
      <w:pPr>
        <w:pStyle w:val="BodyText"/>
        <w:spacing w:line="312" w:lineRule="auto"/>
        <w:sectPr w:rsidR="00F34A36">
          <w:pgSz w:w="11910" w:h="16840"/>
          <w:pgMar w:top="1560" w:right="850" w:bottom="720" w:left="708" w:header="0" w:footer="521" w:gutter="0"/>
          <w:cols w:space="720"/>
        </w:sectPr>
      </w:pPr>
    </w:p>
    <w:p w14:paraId="56AE722F" w14:textId="77777777" w:rsidR="00F34A36" w:rsidRDefault="00842BCA">
      <w:pPr>
        <w:pStyle w:val="Heading8"/>
        <w:spacing w:before="64"/>
      </w:pPr>
      <w:bookmarkStart w:id="124" w:name="Income_tax"/>
      <w:bookmarkEnd w:id="124"/>
      <w:r>
        <w:rPr>
          <w:color w:val="005496"/>
        </w:rPr>
        <w:lastRenderedPageBreak/>
        <w:t>Income</w:t>
      </w:r>
      <w:r>
        <w:rPr>
          <w:color w:val="005496"/>
          <w:spacing w:val="-5"/>
        </w:rPr>
        <w:t xml:space="preserve"> tax</w:t>
      </w:r>
    </w:p>
    <w:p w14:paraId="56AE7230" w14:textId="77777777" w:rsidR="00F34A36" w:rsidRDefault="00842BCA">
      <w:pPr>
        <w:pStyle w:val="BodyText"/>
        <w:spacing w:before="189" w:line="312" w:lineRule="auto"/>
      </w:pPr>
      <w:r>
        <w:t>As</w:t>
      </w:r>
      <w:r>
        <w:rPr>
          <w:spacing w:val="-5"/>
        </w:rPr>
        <w:t xml:space="preserve"> </w:t>
      </w:r>
      <w:r>
        <w:t>the</w:t>
      </w:r>
      <w:r>
        <w:rPr>
          <w:spacing w:val="-5"/>
        </w:rPr>
        <w:t xml:space="preserve"> </w:t>
      </w:r>
      <w:r>
        <w:t>Company</w:t>
      </w:r>
      <w:r>
        <w:rPr>
          <w:spacing w:val="-5"/>
        </w:rPr>
        <w:t xml:space="preserve"> </w:t>
      </w:r>
      <w:r>
        <w:t>is</w:t>
      </w:r>
      <w:r>
        <w:rPr>
          <w:spacing w:val="-5"/>
        </w:rPr>
        <w:t xml:space="preserve"> </w:t>
      </w:r>
      <w:r>
        <w:t>a</w:t>
      </w:r>
      <w:r>
        <w:rPr>
          <w:spacing w:val="-5"/>
        </w:rPr>
        <w:t xml:space="preserve"> </w:t>
      </w:r>
      <w:r>
        <w:t>charitable</w:t>
      </w:r>
      <w:r>
        <w:rPr>
          <w:spacing w:val="-5"/>
        </w:rPr>
        <w:t xml:space="preserve"> </w:t>
      </w:r>
      <w:r>
        <w:t>institution</w:t>
      </w:r>
      <w:r>
        <w:rPr>
          <w:spacing w:val="-5"/>
        </w:rPr>
        <w:t xml:space="preserve"> </w:t>
      </w:r>
      <w:r>
        <w:t>in</w:t>
      </w:r>
      <w:r>
        <w:rPr>
          <w:spacing w:val="-5"/>
        </w:rPr>
        <w:t xml:space="preserve"> </w:t>
      </w:r>
      <w:r>
        <w:t>terms</w:t>
      </w:r>
      <w:r>
        <w:rPr>
          <w:spacing w:val="-5"/>
        </w:rPr>
        <w:t xml:space="preserve"> </w:t>
      </w:r>
      <w:r>
        <w:t>of</w:t>
      </w:r>
      <w:r>
        <w:rPr>
          <w:spacing w:val="-5"/>
        </w:rPr>
        <w:t xml:space="preserve"> </w:t>
      </w:r>
      <w:r>
        <w:t>subsection</w:t>
      </w:r>
      <w:r>
        <w:rPr>
          <w:spacing w:val="-5"/>
        </w:rPr>
        <w:t xml:space="preserve"> </w:t>
      </w:r>
      <w:r>
        <w:t>50-5</w:t>
      </w:r>
      <w:r>
        <w:rPr>
          <w:spacing w:val="-5"/>
        </w:rPr>
        <w:t xml:space="preserve"> </w:t>
      </w:r>
      <w:r>
        <w:t>of</w:t>
      </w:r>
      <w:r>
        <w:rPr>
          <w:spacing w:val="-5"/>
        </w:rPr>
        <w:t xml:space="preserve"> </w:t>
      </w:r>
      <w:r>
        <w:t>the</w:t>
      </w:r>
      <w:r>
        <w:rPr>
          <w:spacing w:val="-5"/>
        </w:rPr>
        <w:t xml:space="preserve"> </w:t>
      </w:r>
      <w:r>
        <w:t>Income</w:t>
      </w:r>
      <w:r>
        <w:rPr>
          <w:spacing w:val="-8"/>
        </w:rPr>
        <w:t xml:space="preserve"> </w:t>
      </w:r>
      <w:r>
        <w:t>Tax Assessment</w:t>
      </w:r>
      <w:r>
        <w:rPr>
          <w:spacing w:val="-4"/>
        </w:rPr>
        <w:t xml:space="preserve"> </w:t>
      </w:r>
      <w:r>
        <w:t>Act 1997, as amended, it is exempt from paying income tax.</w:t>
      </w:r>
    </w:p>
    <w:p w14:paraId="56AE7231" w14:textId="77777777" w:rsidR="00F34A36" w:rsidRDefault="00842BCA">
      <w:pPr>
        <w:pStyle w:val="Heading8"/>
        <w:spacing w:before="192"/>
      </w:pPr>
      <w:bookmarkStart w:id="125" w:name="Current_and_non-current_classification"/>
      <w:bookmarkEnd w:id="125"/>
      <w:r>
        <w:rPr>
          <w:color w:val="005496"/>
        </w:rPr>
        <w:t xml:space="preserve">Current and non-current </w:t>
      </w:r>
      <w:r>
        <w:rPr>
          <w:color w:val="005496"/>
          <w:spacing w:val="-2"/>
        </w:rPr>
        <w:t>classification</w:t>
      </w:r>
    </w:p>
    <w:p w14:paraId="56AE7232" w14:textId="77777777" w:rsidR="00F34A36" w:rsidRDefault="00842BCA">
      <w:pPr>
        <w:pStyle w:val="BodyText"/>
        <w:spacing w:before="168" w:line="295" w:lineRule="auto"/>
        <w:ind w:right="321"/>
      </w:pPr>
      <w:r>
        <w:t>Assets</w:t>
      </w:r>
      <w:r>
        <w:rPr>
          <w:spacing w:val="-3"/>
        </w:rPr>
        <w:t xml:space="preserve"> </w:t>
      </w:r>
      <w:r>
        <w:t>and</w:t>
      </w:r>
      <w:r>
        <w:rPr>
          <w:spacing w:val="-3"/>
        </w:rPr>
        <w:t xml:space="preserve"> </w:t>
      </w:r>
      <w:r>
        <w:t>liabilities</w:t>
      </w:r>
      <w:r>
        <w:rPr>
          <w:spacing w:val="-3"/>
        </w:rPr>
        <w:t xml:space="preserve"> </w:t>
      </w:r>
      <w:r>
        <w:t>are</w:t>
      </w:r>
      <w:r>
        <w:rPr>
          <w:spacing w:val="-3"/>
        </w:rPr>
        <w:t xml:space="preserve"> </w:t>
      </w:r>
      <w:r>
        <w:t>presented</w:t>
      </w:r>
      <w:r>
        <w:rPr>
          <w:spacing w:val="-3"/>
        </w:rPr>
        <w:t xml:space="preserve"> </w:t>
      </w:r>
      <w:r>
        <w:t>in</w:t>
      </w:r>
      <w:r>
        <w:rPr>
          <w:spacing w:val="-3"/>
        </w:rPr>
        <w:t xml:space="preserve"> </w:t>
      </w:r>
      <w:r>
        <w:t>the</w:t>
      </w:r>
      <w:r>
        <w:rPr>
          <w:spacing w:val="-3"/>
        </w:rPr>
        <w:t xml:space="preserve"> </w:t>
      </w:r>
      <w:r>
        <w:t>statement</w:t>
      </w:r>
      <w:r>
        <w:rPr>
          <w:spacing w:val="-3"/>
        </w:rPr>
        <w:t xml:space="preserve"> </w:t>
      </w:r>
      <w:r>
        <w:t>of</w:t>
      </w:r>
      <w:r>
        <w:rPr>
          <w:spacing w:val="-3"/>
        </w:rPr>
        <w:t xml:space="preserve"> </w:t>
      </w:r>
      <w:r>
        <w:t>financial</w:t>
      </w:r>
      <w:r>
        <w:rPr>
          <w:spacing w:val="-3"/>
        </w:rPr>
        <w:t xml:space="preserve"> </w:t>
      </w:r>
      <w:r>
        <w:t>position</w:t>
      </w:r>
      <w:r>
        <w:rPr>
          <w:spacing w:val="-3"/>
        </w:rPr>
        <w:t xml:space="preserve"> </w:t>
      </w:r>
      <w:r>
        <w:t>based</w:t>
      </w:r>
      <w:r>
        <w:rPr>
          <w:spacing w:val="-3"/>
        </w:rPr>
        <w:t xml:space="preserve"> </w:t>
      </w:r>
      <w:r>
        <w:t>on</w:t>
      </w:r>
      <w:r>
        <w:rPr>
          <w:spacing w:val="-3"/>
        </w:rPr>
        <w:t xml:space="preserve"> </w:t>
      </w:r>
      <w:r>
        <w:t>current and non-current classification.</w:t>
      </w:r>
    </w:p>
    <w:p w14:paraId="56AE7233" w14:textId="77777777" w:rsidR="00F34A36" w:rsidRDefault="00842BCA">
      <w:pPr>
        <w:pStyle w:val="BodyText"/>
        <w:spacing w:before="172"/>
      </w:pPr>
      <w:r>
        <w:t>An</w:t>
      </w:r>
      <w:r>
        <w:rPr>
          <w:spacing w:val="-3"/>
        </w:rPr>
        <w:t xml:space="preserve"> </w:t>
      </w:r>
      <w:r>
        <w:t>asset</w:t>
      </w:r>
      <w:r>
        <w:rPr>
          <w:spacing w:val="-2"/>
        </w:rPr>
        <w:t xml:space="preserve"> </w:t>
      </w:r>
      <w:r>
        <w:t>is</w:t>
      </w:r>
      <w:r>
        <w:rPr>
          <w:spacing w:val="-2"/>
        </w:rPr>
        <w:t xml:space="preserve"> </w:t>
      </w:r>
      <w:r>
        <w:t>classified</w:t>
      </w:r>
      <w:r>
        <w:rPr>
          <w:spacing w:val="-2"/>
        </w:rPr>
        <w:t xml:space="preserve"> </w:t>
      </w:r>
      <w:r>
        <w:t>as</w:t>
      </w:r>
      <w:r>
        <w:rPr>
          <w:spacing w:val="-2"/>
        </w:rPr>
        <w:t xml:space="preserve"> </w:t>
      </w:r>
      <w:r>
        <w:t>current</w:t>
      </w:r>
      <w:r>
        <w:rPr>
          <w:spacing w:val="-2"/>
        </w:rPr>
        <w:t xml:space="preserve"> </w:t>
      </w:r>
      <w:r>
        <w:t>when:</w:t>
      </w:r>
      <w:r>
        <w:rPr>
          <w:spacing w:val="-2"/>
        </w:rPr>
        <w:t xml:space="preserve"> </w:t>
      </w:r>
      <w:r>
        <w:t>it</w:t>
      </w:r>
      <w:r>
        <w:rPr>
          <w:spacing w:val="-2"/>
        </w:rPr>
        <w:t xml:space="preserve"> </w:t>
      </w:r>
      <w:r>
        <w:t>is</w:t>
      </w:r>
      <w:r>
        <w:rPr>
          <w:spacing w:val="-2"/>
        </w:rPr>
        <w:t xml:space="preserve"> </w:t>
      </w:r>
      <w:r>
        <w:t>either</w:t>
      </w:r>
      <w:r>
        <w:rPr>
          <w:spacing w:val="-2"/>
        </w:rPr>
        <w:t xml:space="preserve"> </w:t>
      </w:r>
      <w:r>
        <w:t>expected</w:t>
      </w:r>
      <w:r>
        <w:rPr>
          <w:spacing w:val="-2"/>
        </w:rPr>
        <w:t xml:space="preserve"> </w:t>
      </w:r>
      <w:r>
        <w:t>to</w:t>
      </w:r>
      <w:r>
        <w:rPr>
          <w:spacing w:val="-2"/>
        </w:rPr>
        <w:t xml:space="preserve"> </w:t>
      </w:r>
      <w:r>
        <w:t>be</w:t>
      </w:r>
      <w:r>
        <w:rPr>
          <w:spacing w:val="-2"/>
        </w:rPr>
        <w:t xml:space="preserve"> </w:t>
      </w:r>
      <w:r>
        <w:t>realised</w:t>
      </w:r>
      <w:r>
        <w:rPr>
          <w:spacing w:val="-2"/>
        </w:rPr>
        <w:t xml:space="preserve"> </w:t>
      </w:r>
      <w:r>
        <w:t>or</w:t>
      </w:r>
      <w:r>
        <w:rPr>
          <w:spacing w:val="-2"/>
        </w:rPr>
        <w:t xml:space="preserve"> </w:t>
      </w:r>
      <w:r>
        <w:t>intended</w:t>
      </w:r>
      <w:r>
        <w:rPr>
          <w:spacing w:val="-2"/>
        </w:rPr>
        <w:t xml:space="preserve"> </w:t>
      </w:r>
      <w:r>
        <w:rPr>
          <w:spacing w:val="-5"/>
        </w:rPr>
        <w:t>to</w:t>
      </w:r>
    </w:p>
    <w:p w14:paraId="56AE7234" w14:textId="77777777" w:rsidR="00F34A36" w:rsidRDefault="00842BCA">
      <w:pPr>
        <w:pStyle w:val="BodyText"/>
        <w:spacing w:before="64" w:line="295" w:lineRule="auto"/>
        <w:ind w:right="200"/>
      </w:pPr>
      <w:r>
        <w:t>be sold or consumed in the Company’s normal operating cycle; it is held primarily for the purpose of trading; it is expected to be realised within 12 months after the reporting period;</w:t>
      </w:r>
      <w:r>
        <w:rPr>
          <w:spacing w:val="40"/>
        </w:rPr>
        <w:t xml:space="preserve"> </w:t>
      </w:r>
      <w:r>
        <w:t>or the asset is cash or cash equivalent unless restricted from being exchanged or used to settle</w:t>
      </w:r>
      <w:r>
        <w:rPr>
          <w:spacing w:val="-3"/>
        </w:rPr>
        <w:t xml:space="preserve"> </w:t>
      </w:r>
      <w:r>
        <w:t>a</w:t>
      </w:r>
      <w:r>
        <w:rPr>
          <w:spacing w:val="-3"/>
        </w:rPr>
        <w:t xml:space="preserve"> </w:t>
      </w:r>
      <w:r>
        <w:t>liability</w:t>
      </w:r>
      <w:r>
        <w:rPr>
          <w:spacing w:val="-3"/>
        </w:rPr>
        <w:t xml:space="preserve"> </w:t>
      </w:r>
      <w:r>
        <w:t>for</w:t>
      </w:r>
      <w:r>
        <w:rPr>
          <w:spacing w:val="-3"/>
        </w:rPr>
        <w:t xml:space="preserve"> </w:t>
      </w:r>
      <w:r>
        <w:t>at</w:t>
      </w:r>
      <w:r>
        <w:rPr>
          <w:spacing w:val="-3"/>
        </w:rPr>
        <w:t xml:space="preserve"> </w:t>
      </w:r>
      <w:r>
        <w:t>least</w:t>
      </w:r>
      <w:r>
        <w:rPr>
          <w:spacing w:val="-3"/>
        </w:rPr>
        <w:t xml:space="preserve"> </w:t>
      </w:r>
      <w:r>
        <w:t>12</w:t>
      </w:r>
      <w:r>
        <w:rPr>
          <w:spacing w:val="-3"/>
        </w:rPr>
        <w:t xml:space="preserve"> </w:t>
      </w:r>
      <w:r>
        <w:t>months</w:t>
      </w:r>
      <w:r>
        <w:rPr>
          <w:spacing w:val="-3"/>
        </w:rPr>
        <w:t xml:space="preserve"> </w:t>
      </w:r>
      <w:r>
        <w:t>after</w:t>
      </w:r>
      <w:r>
        <w:rPr>
          <w:spacing w:val="-3"/>
        </w:rPr>
        <w:t xml:space="preserve"> </w:t>
      </w:r>
      <w:r>
        <w:t>the</w:t>
      </w:r>
      <w:r>
        <w:rPr>
          <w:spacing w:val="-3"/>
        </w:rPr>
        <w:t xml:space="preserve"> </w:t>
      </w:r>
      <w:r>
        <w:t>reporting</w:t>
      </w:r>
      <w:r>
        <w:rPr>
          <w:spacing w:val="-3"/>
        </w:rPr>
        <w:t xml:space="preserve"> </w:t>
      </w:r>
      <w:r>
        <w:t>period.</w:t>
      </w:r>
      <w:r>
        <w:rPr>
          <w:spacing w:val="-15"/>
        </w:rPr>
        <w:t xml:space="preserve"> </w:t>
      </w:r>
      <w:r>
        <w:t>All</w:t>
      </w:r>
      <w:r>
        <w:rPr>
          <w:spacing w:val="-3"/>
        </w:rPr>
        <w:t xml:space="preserve"> </w:t>
      </w:r>
      <w:r>
        <w:t>other</w:t>
      </w:r>
      <w:r>
        <w:rPr>
          <w:spacing w:val="-3"/>
        </w:rPr>
        <w:t xml:space="preserve"> </w:t>
      </w:r>
      <w:r>
        <w:t>assets</w:t>
      </w:r>
      <w:r>
        <w:rPr>
          <w:spacing w:val="-3"/>
        </w:rPr>
        <w:t xml:space="preserve"> </w:t>
      </w:r>
      <w:r>
        <w:t>are</w:t>
      </w:r>
      <w:r>
        <w:rPr>
          <w:spacing w:val="-3"/>
        </w:rPr>
        <w:t xml:space="preserve"> </w:t>
      </w:r>
      <w:r>
        <w:t>classified as non-current.</w:t>
      </w:r>
    </w:p>
    <w:p w14:paraId="56AE7235" w14:textId="77777777" w:rsidR="00F34A36" w:rsidRDefault="00842BCA">
      <w:pPr>
        <w:pStyle w:val="BodyText"/>
        <w:spacing w:before="173" w:line="300" w:lineRule="auto"/>
        <w:ind w:right="321"/>
      </w:pPr>
      <w:r>
        <w:t>A</w:t>
      </w:r>
      <w:r>
        <w:rPr>
          <w:spacing w:val="-8"/>
        </w:rPr>
        <w:t xml:space="preserve"> </w:t>
      </w:r>
      <w:r>
        <w:t>liability is classified as current when: it is either expected to be settled in the Company’s normal operating cycle; it is held primarily for the purpose of trading; it is due to be settled within 12 months after the reporting period; or there is no right at the end of the reporting period</w:t>
      </w:r>
      <w:r>
        <w:rPr>
          <w:spacing w:val="-3"/>
        </w:rPr>
        <w:t xml:space="preserve"> </w:t>
      </w:r>
      <w:r>
        <w:t>to</w:t>
      </w:r>
      <w:r>
        <w:rPr>
          <w:spacing w:val="-3"/>
        </w:rPr>
        <w:t xml:space="preserve"> </w:t>
      </w:r>
      <w:r>
        <w:t>defer</w:t>
      </w:r>
      <w:r>
        <w:rPr>
          <w:spacing w:val="-3"/>
        </w:rPr>
        <w:t xml:space="preserve"> </w:t>
      </w:r>
      <w:r>
        <w:t>the</w:t>
      </w:r>
      <w:r>
        <w:rPr>
          <w:spacing w:val="-3"/>
        </w:rPr>
        <w:t xml:space="preserve"> </w:t>
      </w:r>
      <w:r>
        <w:t>settlement</w:t>
      </w:r>
      <w:r>
        <w:rPr>
          <w:spacing w:val="-3"/>
        </w:rPr>
        <w:t xml:space="preserve"> </w:t>
      </w:r>
      <w:r>
        <w:t>of</w:t>
      </w:r>
      <w:r>
        <w:rPr>
          <w:spacing w:val="-3"/>
        </w:rPr>
        <w:t xml:space="preserve"> </w:t>
      </w:r>
      <w:r>
        <w:t>the</w:t>
      </w:r>
      <w:r>
        <w:rPr>
          <w:spacing w:val="-3"/>
        </w:rPr>
        <w:t xml:space="preserve"> </w:t>
      </w:r>
      <w:r>
        <w:t>liability</w:t>
      </w:r>
      <w:r>
        <w:rPr>
          <w:spacing w:val="-3"/>
        </w:rPr>
        <w:t xml:space="preserve"> </w:t>
      </w:r>
      <w:r>
        <w:t>for</w:t>
      </w:r>
      <w:r>
        <w:rPr>
          <w:spacing w:val="-3"/>
        </w:rPr>
        <w:t xml:space="preserve"> </w:t>
      </w:r>
      <w:r>
        <w:t>at</w:t>
      </w:r>
      <w:r>
        <w:rPr>
          <w:spacing w:val="-3"/>
        </w:rPr>
        <w:t xml:space="preserve"> </w:t>
      </w:r>
      <w:r>
        <w:t>least</w:t>
      </w:r>
      <w:r>
        <w:rPr>
          <w:spacing w:val="-3"/>
        </w:rPr>
        <w:t xml:space="preserve"> </w:t>
      </w:r>
      <w:r>
        <w:t>12</w:t>
      </w:r>
      <w:r>
        <w:rPr>
          <w:spacing w:val="-3"/>
        </w:rPr>
        <w:t xml:space="preserve"> </w:t>
      </w:r>
      <w:r>
        <w:t>months</w:t>
      </w:r>
      <w:r>
        <w:rPr>
          <w:spacing w:val="-3"/>
        </w:rPr>
        <w:t xml:space="preserve"> </w:t>
      </w:r>
      <w:r>
        <w:t>after</w:t>
      </w:r>
      <w:r>
        <w:rPr>
          <w:spacing w:val="-3"/>
        </w:rPr>
        <w:t xml:space="preserve"> </w:t>
      </w:r>
      <w:r>
        <w:t>the</w:t>
      </w:r>
      <w:r>
        <w:rPr>
          <w:spacing w:val="-3"/>
        </w:rPr>
        <w:t xml:space="preserve"> </w:t>
      </w:r>
      <w:r>
        <w:t>reporting</w:t>
      </w:r>
      <w:r>
        <w:rPr>
          <w:spacing w:val="-3"/>
        </w:rPr>
        <w:t xml:space="preserve"> </w:t>
      </w:r>
      <w:r>
        <w:t>period. All other liabilities are classified as non-current.</w:t>
      </w:r>
    </w:p>
    <w:p w14:paraId="56AE7236" w14:textId="77777777" w:rsidR="00F34A36" w:rsidRDefault="00842BCA">
      <w:pPr>
        <w:pStyle w:val="Heading8"/>
        <w:spacing w:before="204"/>
      </w:pPr>
      <w:bookmarkStart w:id="126" w:name="Cash_and_cash_equivalents"/>
      <w:bookmarkEnd w:id="126"/>
      <w:r>
        <w:rPr>
          <w:color w:val="005496"/>
        </w:rPr>
        <w:t xml:space="preserve">Cash and cash </w:t>
      </w:r>
      <w:r>
        <w:rPr>
          <w:color w:val="005496"/>
          <w:spacing w:val="-2"/>
        </w:rPr>
        <w:t>equivalents</w:t>
      </w:r>
    </w:p>
    <w:p w14:paraId="56AE7237" w14:textId="77777777" w:rsidR="00F34A36" w:rsidRDefault="00842BCA">
      <w:pPr>
        <w:pStyle w:val="BodyText"/>
        <w:spacing w:before="189" w:line="312" w:lineRule="auto"/>
        <w:ind w:right="321"/>
      </w:pPr>
      <w:r>
        <w:t>Cash and cash equivalents includes cash on hand, deposits held at call with financial institutions, other short-term, highly liquid investments with original maturities of three months</w:t>
      </w:r>
      <w:r>
        <w:rPr>
          <w:spacing w:val="-3"/>
        </w:rPr>
        <w:t xml:space="preserve"> </w:t>
      </w:r>
      <w:r>
        <w:t>or</w:t>
      </w:r>
      <w:r>
        <w:rPr>
          <w:spacing w:val="-3"/>
        </w:rPr>
        <w:t xml:space="preserve"> </w:t>
      </w:r>
      <w:r>
        <w:t>less</w:t>
      </w:r>
      <w:r>
        <w:rPr>
          <w:spacing w:val="-3"/>
        </w:rPr>
        <w:t xml:space="preserve"> </w:t>
      </w:r>
      <w:r>
        <w:t>that</w:t>
      </w:r>
      <w:r>
        <w:rPr>
          <w:spacing w:val="-3"/>
        </w:rPr>
        <w:t xml:space="preserve"> </w:t>
      </w:r>
      <w:r>
        <w:t>are</w:t>
      </w:r>
      <w:r>
        <w:rPr>
          <w:spacing w:val="-3"/>
        </w:rPr>
        <w:t xml:space="preserve"> </w:t>
      </w:r>
      <w:r>
        <w:t>readily</w:t>
      </w:r>
      <w:r>
        <w:rPr>
          <w:spacing w:val="-3"/>
        </w:rPr>
        <w:t xml:space="preserve"> </w:t>
      </w:r>
      <w:r>
        <w:t>convertible</w:t>
      </w:r>
      <w:r>
        <w:rPr>
          <w:spacing w:val="-3"/>
        </w:rPr>
        <w:t xml:space="preserve"> </w:t>
      </w:r>
      <w:r>
        <w:t>to</w:t>
      </w:r>
      <w:r>
        <w:rPr>
          <w:spacing w:val="-3"/>
        </w:rPr>
        <w:t xml:space="preserve"> </w:t>
      </w:r>
      <w:r>
        <w:t>known</w:t>
      </w:r>
      <w:r>
        <w:rPr>
          <w:spacing w:val="-3"/>
        </w:rPr>
        <w:t xml:space="preserve"> </w:t>
      </w:r>
      <w:r>
        <w:t>amounts</w:t>
      </w:r>
      <w:r>
        <w:rPr>
          <w:spacing w:val="-3"/>
        </w:rPr>
        <w:t xml:space="preserve"> </w:t>
      </w:r>
      <w:r>
        <w:t>of</w:t>
      </w:r>
      <w:r>
        <w:rPr>
          <w:spacing w:val="-3"/>
        </w:rPr>
        <w:t xml:space="preserve"> </w:t>
      </w:r>
      <w:r>
        <w:t>cash</w:t>
      </w:r>
      <w:r>
        <w:rPr>
          <w:spacing w:val="-3"/>
        </w:rPr>
        <w:t xml:space="preserve"> </w:t>
      </w:r>
      <w:r>
        <w:t>and</w:t>
      </w:r>
      <w:r>
        <w:rPr>
          <w:spacing w:val="-3"/>
        </w:rPr>
        <w:t xml:space="preserve"> </w:t>
      </w:r>
      <w:r>
        <w:t>which</w:t>
      </w:r>
      <w:r>
        <w:rPr>
          <w:spacing w:val="-3"/>
        </w:rPr>
        <w:t xml:space="preserve"> </w:t>
      </w:r>
      <w:r>
        <w:t>are</w:t>
      </w:r>
      <w:r>
        <w:rPr>
          <w:spacing w:val="-3"/>
        </w:rPr>
        <w:t xml:space="preserve"> </w:t>
      </w:r>
      <w:r>
        <w:t>subject to an insignificant risk of changes in value.</w:t>
      </w:r>
    </w:p>
    <w:p w14:paraId="56AE7238" w14:textId="77777777" w:rsidR="00F34A36" w:rsidRDefault="00842BCA">
      <w:pPr>
        <w:pStyle w:val="Heading8"/>
        <w:spacing w:before="194"/>
      </w:pPr>
      <w:bookmarkStart w:id="127" w:name="Trade_and_other_receivables"/>
      <w:bookmarkEnd w:id="127"/>
      <w:r>
        <w:rPr>
          <w:color w:val="005496"/>
        </w:rPr>
        <w:t>Trade</w:t>
      </w:r>
      <w:r>
        <w:rPr>
          <w:color w:val="005496"/>
          <w:spacing w:val="-8"/>
        </w:rPr>
        <w:t xml:space="preserve"> </w:t>
      </w:r>
      <w:r>
        <w:rPr>
          <w:color w:val="005496"/>
        </w:rPr>
        <w:t>and</w:t>
      </w:r>
      <w:r>
        <w:rPr>
          <w:color w:val="005496"/>
          <w:spacing w:val="-8"/>
        </w:rPr>
        <w:t xml:space="preserve"> </w:t>
      </w:r>
      <w:r>
        <w:rPr>
          <w:color w:val="005496"/>
        </w:rPr>
        <w:t>other</w:t>
      </w:r>
      <w:r>
        <w:rPr>
          <w:color w:val="005496"/>
          <w:spacing w:val="-7"/>
        </w:rPr>
        <w:t xml:space="preserve"> </w:t>
      </w:r>
      <w:r>
        <w:rPr>
          <w:color w:val="005496"/>
          <w:spacing w:val="-2"/>
        </w:rPr>
        <w:t>receivables</w:t>
      </w:r>
    </w:p>
    <w:p w14:paraId="56AE7239" w14:textId="77777777" w:rsidR="00F34A36" w:rsidRDefault="00842BCA">
      <w:pPr>
        <w:pStyle w:val="BodyText"/>
        <w:spacing w:before="189" w:line="312" w:lineRule="auto"/>
        <w:ind w:right="321"/>
      </w:pPr>
      <w:r>
        <w:t>Trade receivables are initially recognised at fair value and subsequently measured at amortised</w:t>
      </w:r>
      <w:r>
        <w:rPr>
          <w:spacing w:val="-4"/>
        </w:rPr>
        <w:t xml:space="preserve"> </w:t>
      </w:r>
      <w:r>
        <w:t>cost</w:t>
      </w:r>
      <w:r>
        <w:rPr>
          <w:spacing w:val="-4"/>
        </w:rPr>
        <w:t xml:space="preserve"> </w:t>
      </w:r>
      <w:r>
        <w:t>using</w:t>
      </w:r>
      <w:r>
        <w:rPr>
          <w:spacing w:val="-4"/>
        </w:rPr>
        <w:t xml:space="preserve"> </w:t>
      </w:r>
      <w:r>
        <w:t>the</w:t>
      </w:r>
      <w:r>
        <w:rPr>
          <w:spacing w:val="-4"/>
        </w:rPr>
        <w:t xml:space="preserve"> </w:t>
      </w:r>
      <w:r>
        <w:t>effective</w:t>
      </w:r>
      <w:r>
        <w:rPr>
          <w:spacing w:val="-4"/>
        </w:rPr>
        <w:t xml:space="preserve"> </w:t>
      </w:r>
      <w:r>
        <w:t>interest</w:t>
      </w:r>
      <w:r>
        <w:rPr>
          <w:spacing w:val="-4"/>
        </w:rPr>
        <w:t xml:space="preserve"> </w:t>
      </w:r>
      <w:r>
        <w:t>method,</w:t>
      </w:r>
      <w:r>
        <w:rPr>
          <w:spacing w:val="-4"/>
        </w:rPr>
        <w:t xml:space="preserve"> </w:t>
      </w:r>
      <w:r>
        <w:t>less</w:t>
      </w:r>
      <w:r>
        <w:rPr>
          <w:spacing w:val="-4"/>
        </w:rPr>
        <w:t xml:space="preserve"> </w:t>
      </w:r>
      <w:r>
        <w:t>any</w:t>
      </w:r>
      <w:r>
        <w:rPr>
          <w:spacing w:val="-4"/>
        </w:rPr>
        <w:t xml:space="preserve"> </w:t>
      </w:r>
      <w:r>
        <w:t>allowance</w:t>
      </w:r>
      <w:r>
        <w:rPr>
          <w:spacing w:val="-4"/>
        </w:rPr>
        <w:t xml:space="preserve"> </w:t>
      </w:r>
      <w:r>
        <w:t>for</w:t>
      </w:r>
      <w:r>
        <w:rPr>
          <w:spacing w:val="-4"/>
        </w:rPr>
        <w:t xml:space="preserve"> </w:t>
      </w:r>
      <w:r>
        <w:t>expected</w:t>
      </w:r>
      <w:r>
        <w:rPr>
          <w:spacing w:val="-4"/>
        </w:rPr>
        <w:t xml:space="preserve"> </w:t>
      </w:r>
      <w:r>
        <w:t>credit losses. Trade receivables are generally due for settlement within 30 days.</w:t>
      </w:r>
    </w:p>
    <w:p w14:paraId="56AE723A" w14:textId="77777777" w:rsidR="00F34A36" w:rsidRDefault="00842BCA">
      <w:pPr>
        <w:pStyle w:val="BodyText"/>
        <w:spacing w:before="174" w:line="312" w:lineRule="auto"/>
        <w:ind w:right="201"/>
      </w:pPr>
      <w:r>
        <w:t>The Company has applied the simplified approach to measuring expected credit losses, which</w:t>
      </w:r>
      <w:r>
        <w:rPr>
          <w:spacing w:val="-5"/>
        </w:rPr>
        <w:t xml:space="preserve"> </w:t>
      </w:r>
      <w:r>
        <w:t>uses</w:t>
      </w:r>
      <w:r>
        <w:rPr>
          <w:spacing w:val="-5"/>
        </w:rPr>
        <w:t xml:space="preserve"> </w:t>
      </w:r>
      <w:r>
        <w:t>a</w:t>
      </w:r>
      <w:r>
        <w:rPr>
          <w:spacing w:val="-5"/>
        </w:rPr>
        <w:t xml:space="preserve"> </w:t>
      </w:r>
      <w:r>
        <w:t>lifetime</w:t>
      </w:r>
      <w:r>
        <w:rPr>
          <w:spacing w:val="-5"/>
        </w:rPr>
        <w:t xml:space="preserve"> </w:t>
      </w:r>
      <w:r>
        <w:t>expected</w:t>
      </w:r>
      <w:r>
        <w:rPr>
          <w:spacing w:val="-5"/>
        </w:rPr>
        <w:t xml:space="preserve"> </w:t>
      </w:r>
      <w:r>
        <w:t>loss</w:t>
      </w:r>
      <w:r>
        <w:rPr>
          <w:spacing w:val="-5"/>
        </w:rPr>
        <w:t xml:space="preserve"> </w:t>
      </w:r>
      <w:r>
        <w:t>allowance.</w:t>
      </w:r>
      <w:r>
        <w:rPr>
          <w:spacing w:val="-9"/>
        </w:rPr>
        <w:t xml:space="preserve"> </w:t>
      </w:r>
      <w:r>
        <w:t>To</w:t>
      </w:r>
      <w:r>
        <w:rPr>
          <w:spacing w:val="-5"/>
        </w:rPr>
        <w:t xml:space="preserve"> </w:t>
      </w:r>
      <w:r>
        <w:t>measure</w:t>
      </w:r>
      <w:r>
        <w:rPr>
          <w:spacing w:val="-5"/>
        </w:rPr>
        <w:t xml:space="preserve"> </w:t>
      </w:r>
      <w:r>
        <w:t>the</w:t>
      </w:r>
      <w:r>
        <w:rPr>
          <w:spacing w:val="-5"/>
        </w:rPr>
        <w:t xml:space="preserve"> </w:t>
      </w:r>
      <w:r>
        <w:t>expected</w:t>
      </w:r>
      <w:r>
        <w:rPr>
          <w:spacing w:val="-5"/>
        </w:rPr>
        <w:t xml:space="preserve"> </w:t>
      </w:r>
      <w:r>
        <w:t>credit</w:t>
      </w:r>
      <w:r>
        <w:rPr>
          <w:spacing w:val="-5"/>
        </w:rPr>
        <w:t xml:space="preserve"> </w:t>
      </w:r>
      <w:r>
        <w:t>losses,</w:t>
      </w:r>
      <w:r>
        <w:rPr>
          <w:spacing w:val="-5"/>
        </w:rPr>
        <w:t xml:space="preserve"> </w:t>
      </w:r>
      <w:r>
        <w:t>trade receivables have been grouped based on days overdue.</w:t>
      </w:r>
    </w:p>
    <w:p w14:paraId="56AE723B" w14:textId="77777777" w:rsidR="00F34A36" w:rsidRDefault="00842BCA">
      <w:pPr>
        <w:pStyle w:val="BodyText"/>
        <w:spacing w:before="174" w:line="312" w:lineRule="auto"/>
      </w:pPr>
      <w:r>
        <w:t>Other</w:t>
      </w:r>
      <w:r>
        <w:rPr>
          <w:spacing w:val="-3"/>
        </w:rPr>
        <w:t xml:space="preserve"> </w:t>
      </w:r>
      <w:r>
        <w:t>receivables</w:t>
      </w:r>
      <w:r>
        <w:rPr>
          <w:spacing w:val="-3"/>
        </w:rPr>
        <w:t xml:space="preserve"> </w:t>
      </w:r>
      <w:r>
        <w:t>are</w:t>
      </w:r>
      <w:r>
        <w:rPr>
          <w:spacing w:val="-3"/>
        </w:rPr>
        <w:t xml:space="preserve"> </w:t>
      </w:r>
      <w:r>
        <w:t>recognised</w:t>
      </w:r>
      <w:r>
        <w:rPr>
          <w:spacing w:val="-3"/>
        </w:rPr>
        <w:t xml:space="preserve"> </w:t>
      </w:r>
      <w:r>
        <w:t>at</w:t>
      </w:r>
      <w:r>
        <w:rPr>
          <w:spacing w:val="-3"/>
        </w:rPr>
        <w:t xml:space="preserve"> </w:t>
      </w:r>
      <w:r>
        <w:t>amortised</w:t>
      </w:r>
      <w:r>
        <w:rPr>
          <w:spacing w:val="-3"/>
        </w:rPr>
        <w:t xml:space="preserve"> </w:t>
      </w:r>
      <w:r>
        <w:t>cost,</w:t>
      </w:r>
      <w:r>
        <w:rPr>
          <w:spacing w:val="-3"/>
        </w:rPr>
        <w:t xml:space="preserve"> </w:t>
      </w:r>
      <w:r>
        <w:t>less</w:t>
      </w:r>
      <w:r>
        <w:rPr>
          <w:spacing w:val="-3"/>
        </w:rPr>
        <w:t xml:space="preserve"> </w:t>
      </w:r>
      <w:r>
        <w:t>any</w:t>
      </w:r>
      <w:r>
        <w:rPr>
          <w:spacing w:val="-3"/>
        </w:rPr>
        <w:t xml:space="preserve"> </w:t>
      </w:r>
      <w:r>
        <w:t>allowance</w:t>
      </w:r>
      <w:r>
        <w:rPr>
          <w:spacing w:val="-3"/>
        </w:rPr>
        <w:t xml:space="preserve"> </w:t>
      </w:r>
      <w:r>
        <w:t>for</w:t>
      </w:r>
      <w:r>
        <w:rPr>
          <w:spacing w:val="-3"/>
        </w:rPr>
        <w:t xml:space="preserve"> </w:t>
      </w:r>
      <w:r>
        <w:t>expected</w:t>
      </w:r>
      <w:r>
        <w:rPr>
          <w:spacing w:val="-3"/>
        </w:rPr>
        <w:t xml:space="preserve"> </w:t>
      </w:r>
      <w:r>
        <w:t xml:space="preserve">credit </w:t>
      </w:r>
      <w:r>
        <w:rPr>
          <w:spacing w:val="-2"/>
        </w:rPr>
        <w:t>losses.</w:t>
      </w:r>
    </w:p>
    <w:p w14:paraId="56AE723C" w14:textId="77777777" w:rsidR="00F34A36" w:rsidRDefault="00842BCA">
      <w:pPr>
        <w:pStyle w:val="Heading8"/>
        <w:spacing w:before="191"/>
      </w:pPr>
      <w:bookmarkStart w:id="128" w:name="Financial_assets"/>
      <w:bookmarkEnd w:id="128"/>
      <w:r>
        <w:rPr>
          <w:color w:val="005496"/>
        </w:rPr>
        <w:t xml:space="preserve">Financial </w:t>
      </w:r>
      <w:r>
        <w:rPr>
          <w:color w:val="005496"/>
          <w:spacing w:val="-2"/>
        </w:rPr>
        <w:t>assets</w:t>
      </w:r>
    </w:p>
    <w:p w14:paraId="56AE723D" w14:textId="77777777" w:rsidR="00F34A36" w:rsidRDefault="00842BCA">
      <w:pPr>
        <w:pStyle w:val="BodyText"/>
        <w:spacing w:before="189"/>
      </w:pPr>
      <w:r>
        <w:t>Financial</w:t>
      </w:r>
      <w:r>
        <w:rPr>
          <w:spacing w:val="-6"/>
        </w:rPr>
        <w:t xml:space="preserve"> </w:t>
      </w:r>
      <w:r>
        <w:t>assets</w:t>
      </w:r>
      <w:r>
        <w:rPr>
          <w:spacing w:val="-3"/>
        </w:rPr>
        <w:t xml:space="preserve"> </w:t>
      </w:r>
      <w:r>
        <w:t>are</w:t>
      </w:r>
      <w:r>
        <w:rPr>
          <w:spacing w:val="-3"/>
        </w:rPr>
        <w:t xml:space="preserve"> </w:t>
      </w:r>
      <w:r>
        <w:t>initially</w:t>
      </w:r>
      <w:r>
        <w:rPr>
          <w:spacing w:val="-3"/>
        </w:rPr>
        <w:t xml:space="preserve"> </w:t>
      </w:r>
      <w:r>
        <w:t>measured</w:t>
      </w:r>
      <w:r>
        <w:rPr>
          <w:spacing w:val="-3"/>
        </w:rPr>
        <w:t xml:space="preserve"> </w:t>
      </w:r>
      <w:r>
        <w:t>at</w:t>
      </w:r>
      <w:r>
        <w:rPr>
          <w:spacing w:val="-3"/>
        </w:rPr>
        <w:t xml:space="preserve"> </w:t>
      </w:r>
      <w:r>
        <w:t>fair</w:t>
      </w:r>
      <w:r>
        <w:rPr>
          <w:spacing w:val="-4"/>
        </w:rPr>
        <w:t xml:space="preserve"> </w:t>
      </w:r>
      <w:r>
        <w:t>value.</w:t>
      </w:r>
      <w:r>
        <w:rPr>
          <w:spacing w:val="-7"/>
        </w:rPr>
        <w:t xml:space="preserve"> </w:t>
      </w:r>
      <w:r>
        <w:t>Transaction</w:t>
      </w:r>
      <w:r>
        <w:rPr>
          <w:spacing w:val="-3"/>
        </w:rPr>
        <w:t xml:space="preserve"> </w:t>
      </w:r>
      <w:r>
        <w:t>costs</w:t>
      </w:r>
      <w:r>
        <w:rPr>
          <w:spacing w:val="-3"/>
        </w:rPr>
        <w:t xml:space="preserve"> </w:t>
      </w:r>
      <w:r>
        <w:t>are</w:t>
      </w:r>
      <w:r>
        <w:rPr>
          <w:spacing w:val="-3"/>
        </w:rPr>
        <w:t xml:space="preserve"> </w:t>
      </w:r>
      <w:r>
        <w:t>included</w:t>
      </w:r>
      <w:r>
        <w:rPr>
          <w:spacing w:val="-3"/>
        </w:rPr>
        <w:t xml:space="preserve"> </w:t>
      </w:r>
      <w:r>
        <w:t>as</w:t>
      </w:r>
      <w:r>
        <w:rPr>
          <w:spacing w:val="-3"/>
        </w:rPr>
        <w:t xml:space="preserve"> </w:t>
      </w:r>
      <w:r>
        <w:t>part</w:t>
      </w:r>
      <w:r>
        <w:rPr>
          <w:spacing w:val="-3"/>
        </w:rPr>
        <w:t xml:space="preserve"> </w:t>
      </w:r>
      <w:r>
        <w:rPr>
          <w:spacing w:val="-5"/>
        </w:rPr>
        <w:t>of</w:t>
      </w:r>
    </w:p>
    <w:p w14:paraId="56AE723E" w14:textId="77777777" w:rsidR="00F34A36" w:rsidRDefault="00842BCA">
      <w:pPr>
        <w:pStyle w:val="BodyText"/>
        <w:spacing w:before="84"/>
      </w:pPr>
      <w:r>
        <w:t>the</w:t>
      </w:r>
      <w:r>
        <w:rPr>
          <w:spacing w:val="-2"/>
        </w:rPr>
        <w:t xml:space="preserve"> </w:t>
      </w:r>
      <w:r>
        <w:t>initial</w:t>
      </w:r>
      <w:r>
        <w:rPr>
          <w:spacing w:val="-2"/>
        </w:rPr>
        <w:t xml:space="preserve"> </w:t>
      </w:r>
      <w:r>
        <w:t>measurement,</w:t>
      </w:r>
      <w:r>
        <w:rPr>
          <w:spacing w:val="-2"/>
        </w:rPr>
        <w:t xml:space="preserve"> </w:t>
      </w:r>
      <w:r>
        <w:t>except</w:t>
      </w:r>
      <w:r>
        <w:rPr>
          <w:spacing w:val="-2"/>
        </w:rPr>
        <w:t xml:space="preserve"> </w:t>
      </w:r>
      <w:r>
        <w:t>for</w:t>
      </w:r>
      <w:r>
        <w:rPr>
          <w:spacing w:val="-2"/>
        </w:rPr>
        <w:t xml:space="preserve"> </w:t>
      </w:r>
      <w:r>
        <w:t>financial</w:t>
      </w:r>
      <w:r>
        <w:rPr>
          <w:spacing w:val="-2"/>
        </w:rPr>
        <w:t xml:space="preserve"> </w:t>
      </w:r>
      <w:r>
        <w:t>assets</w:t>
      </w:r>
      <w:r>
        <w:rPr>
          <w:spacing w:val="-1"/>
        </w:rPr>
        <w:t xml:space="preserve"> </w:t>
      </w:r>
      <w:r>
        <w:t>at</w:t>
      </w:r>
      <w:r>
        <w:rPr>
          <w:spacing w:val="-2"/>
        </w:rPr>
        <w:t xml:space="preserve"> </w:t>
      </w:r>
      <w:r>
        <w:t>fair</w:t>
      </w:r>
      <w:r>
        <w:rPr>
          <w:spacing w:val="-2"/>
        </w:rPr>
        <w:t xml:space="preserve"> </w:t>
      </w:r>
      <w:r>
        <w:t>value</w:t>
      </w:r>
      <w:r>
        <w:rPr>
          <w:spacing w:val="-2"/>
        </w:rPr>
        <w:t xml:space="preserve"> </w:t>
      </w:r>
      <w:r>
        <w:t>through</w:t>
      </w:r>
      <w:r>
        <w:rPr>
          <w:spacing w:val="-2"/>
        </w:rPr>
        <w:t xml:space="preserve"> </w:t>
      </w:r>
      <w:r>
        <w:t>profit</w:t>
      </w:r>
      <w:r>
        <w:rPr>
          <w:spacing w:val="-2"/>
        </w:rPr>
        <w:t xml:space="preserve"> </w:t>
      </w:r>
      <w:r>
        <w:t>or</w:t>
      </w:r>
      <w:r>
        <w:rPr>
          <w:spacing w:val="-2"/>
        </w:rPr>
        <w:t xml:space="preserve"> </w:t>
      </w:r>
      <w:r>
        <w:t>loss.</w:t>
      </w:r>
      <w:r>
        <w:rPr>
          <w:spacing w:val="-1"/>
        </w:rPr>
        <w:t xml:space="preserve"> </w:t>
      </w:r>
      <w:r>
        <w:rPr>
          <w:spacing w:val="-4"/>
        </w:rPr>
        <w:t>Such</w:t>
      </w:r>
    </w:p>
    <w:p w14:paraId="56AE723F" w14:textId="77777777" w:rsidR="00F34A36" w:rsidRDefault="00F34A36">
      <w:pPr>
        <w:pStyle w:val="BodyText"/>
        <w:sectPr w:rsidR="00F34A36">
          <w:pgSz w:w="11910" w:h="16840"/>
          <w:pgMar w:top="1560" w:right="850" w:bottom="720" w:left="708" w:header="0" w:footer="531" w:gutter="0"/>
          <w:cols w:space="720"/>
        </w:sectPr>
      </w:pPr>
    </w:p>
    <w:p w14:paraId="56AE7240" w14:textId="77777777" w:rsidR="00F34A36" w:rsidRDefault="00842BCA">
      <w:pPr>
        <w:pStyle w:val="BodyText"/>
        <w:spacing w:before="72" w:line="312" w:lineRule="auto"/>
        <w:ind w:right="201"/>
      </w:pPr>
      <w:r>
        <w:lastRenderedPageBreak/>
        <w:t>assets are subsequently measured at either amortised cost or fair value depending on their classification. Classification is determined based on both the business model within which such assets are held and the contractual cash flow characteristics of the financial asset unless an accounting mismatch is being avoided. Financial assets are derecognised when the</w:t>
      </w:r>
      <w:r>
        <w:rPr>
          <w:spacing w:val="-3"/>
        </w:rPr>
        <w:t xml:space="preserve"> </w:t>
      </w:r>
      <w:r>
        <w:t>rights</w:t>
      </w:r>
      <w:r>
        <w:rPr>
          <w:spacing w:val="-3"/>
        </w:rPr>
        <w:t xml:space="preserve"> </w:t>
      </w:r>
      <w:r>
        <w:t>to</w:t>
      </w:r>
      <w:r>
        <w:rPr>
          <w:spacing w:val="-3"/>
        </w:rPr>
        <w:t xml:space="preserve"> </w:t>
      </w:r>
      <w:r>
        <w:t>receive</w:t>
      </w:r>
      <w:r>
        <w:rPr>
          <w:spacing w:val="-3"/>
        </w:rPr>
        <w:t xml:space="preserve"> </w:t>
      </w:r>
      <w:r>
        <w:t>cash</w:t>
      </w:r>
      <w:r>
        <w:rPr>
          <w:spacing w:val="-3"/>
        </w:rPr>
        <w:t xml:space="preserve"> </w:t>
      </w:r>
      <w:r>
        <w:t>flows</w:t>
      </w:r>
      <w:r>
        <w:rPr>
          <w:spacing w:val="-3"/>
        </w:rPr>
        <w:t xml:space="preserve"> </w:t>
      </w:r>
      <w:r>
        <w:t>have</w:t>
      </w:r>
      <w:r>
        <w:rPr>
          <w:spacing w:val="-3"/>
        </w:rPr>
        <w:t xml:space="preserve"> </w:t>
      </w:r>
      <w:r>
        <w:t>expired</w:t>
      </w:r>
      <w:r>
        <w:rPr>
          <w:spacing w:val="-3"/>
        </w:rPr>
        <w:t xml:space="preserve"> </w:t>
      </w:r>
      <w:r>
        <w:t>or</w:t>
      </w:r>
      <w:r>
        <w:rPr>
          <w:spacing w:val="-3"/>
        </w:rPr>
        <w:t xml:space="preserve"> </w:t>
      </w:r>
      <w:r>
        <w:t>have</w:t>
      </w:r>
      <w:r>
        <w:rPr>
          <w:spacing w:val="-3"/>
        </w:rPr>
        <w:t xml:space="preserve"> </w:t>
      </w:r>
      <w:r>
        <w:t>been</w:t>
      </w:r>
      <w:r>
        <w:rPr>
          <w:spacing w:val="-3"/>
        </w:rPr>
        <w:t xml:space="preserve"> </w:t>
      </w:r>
      <w:r>
        <w:t>transferred</w:t>
      </w:r>
      <w:r>
        <w:rPr>
          <w:spacing w:val="-3"/>
        </w:rPr>
        <w:t xml:space="preserve"> </w:t>
      </w:r>
      <w:r>
        <w:t>and</w:t>
      </w:r>
      <w:r>
        <w:rPr>
          <w:spacing w:val="-3"/>
        </w:rPr>
        <w:t xml:space="preserve"> </w:t>
      </w:r>
      <w:r>
        <w:t>the</w:t>
      </w:r>
      <w:r>
        <w:rPr>
          <w:spacing w:val="-3"/>
        </w:rPr>
        <w:t xml:space="preserve"> </w:t>
      </w:r>
      <w:r>
        <w:t>Company</w:t>
      </w:r>
      <w:r>
        <w:rPr>
          <w:spacing w:val="-3"/>
        </w:rPr>
        <w:t xml:space="preserve"> </w:t>
      </w:r>
      <w:r>
        <w:t>has transferred</w:t>
      </w:r>
      <w:r>
        <w:rPr>
          <w:spacing w:val="-3"/>
        </w:rPr>
        <w:t xml:space="preserve"> </w:t>
      </w:r>
      <w:r>
        <w:t>substantially</w:t>
      </w:r>
      <w:r>
        <w:rPr>
          <w:spacing w:val="-3"/>
        </w:rPr>
        <w:t xml:space="preserve"> </w:t>
      </w:r>
      <w:r>
        <w:t>all</w:t>
      </w:r>
      <w:r>
        <w:rPr>
          <w:spacing w:val="-3"/>
        </w:rPr>
        <w:t xml:space="preserve"> </w:t>
      </w:r>
      <w:r>
        <w:t>the</w:t>
      </w:r>
      <w:r>
        <w:rPr>
          <w:spacing w:val="-3"/>
        </w:rPr>
        <w:t xml:space="preserve"> </w:t>
      </w:r>
      <w:r>
        <w:t>risks</w:t>
      </w:r>
      <w:r>
        <w:rPr>
          <w:spacing w:val="-3"/>
        </w:rPr>
        <w:t xml:space="preserve"> </w:t>
      </w:r>
      <w:r>
        <w:t>and</w:t>
      </w:r>
      <w:r>
        <w:rPr>
          <w:spacing w:val="-3"/>
        </w:rPr>
        <w:t xml:space="preserve"> </w:t>
      </w:r>
      <w:r>
        <w:t>rewards</w:t>
      </w:r>
      <w:r>
        <w:rPr>
          <w:spacing w:val="-3"/>
        </w:rPr>
        <w:t xml:space="preserve"> </w:t>
      </w:r>
      <w:r>
        <w:t>of</w:t>
      </w:r>
      <w:r>
        <w:rPr>
          <w:spacing w:val="-3"/>
        </w:rPr>
        <w:t xml:space="preserve"> </w:t>
      </w:r>
      <w:r>
        <w:t>ownership.</w:t>
      </w:r>
      <w:r>
        <w:rPr>
          <w:spacing w:val="-3"/>
        </w:rPr>
        <w:t xml:space="preserve"> </w:t>
      </w:r>
      <w:r>
        <w:t>When</w:t>
      </w:r>
      <w:r>
        <w:rPr>
          <w:spacing w:val="-3"/>
        </w:rPr>
        <w:t xml:space="preserve"> </w:t>
      </w:r>
      <w:r>
        <w:t>there</w:t>
      </w:r>
      <w:r>
        <w:rPr>
          <w:spacing w:val="-3"/>
        </w:rPr>
        <w:t xml:space="preserve"> </w:t>
      </w:r>
      <w:r>
        <w:t>is</w:t>
      </w:r>
      <w:r>
        <w:rPr>
          <w:spacing w:val="-3"/>
        </w:rPr>
        <w:t xml:space="preserve"> </w:t>
      </w:r>
      <w:r>
        <w:t>no</w:t>
      </w:r>
      <w:r>
        <w:rPr>
          <w:spacing w:val="-3"/>
        </w:rPr>
        <w:t xml:space="preserve"> </w:t>
      </w:r>
      <w:r>
        <w:t>reasonable expectation of recovering part or all of a financial asset, its carrying value is written off.</w:t>
      </w:r>
    </w:p>
    <w:p w14:paraId="56AE7241" w14:textId="77777777" w:rsidR="00F34A36" w:rsidRDefault="00842BCA">
      <w:pPr>
        <w:pStyle w:val="Heading9"/>
        <w:spacing w:before="151"/>
      </w:pPr>
      <w:r>
        <w:t>Financial</w:t>
      </w:r>
      <w:r>
        <w:rPr>
          <w:spacing w:val="15"/>
        </w:rPr>
        <w:t xml:space="preserve"> </w:t>
      </w:r>
      <w:r>
        <w:t>assets</w:t>
      </w:r>
      <w:r>
        <w:rPr>
          <w:spacing w:val="15"/>
        </w:rPr>
        <w:t xml:space="preserve"> </w:t>
      </w:r>
      <w:r>
        <w:t>at</w:t>
      </w:r>
      <w:r>
        <w:rPr>
          <w:spacing w:val="15"/>
        </w:rPr>
        <w:t xml:space="preserve"> </w:t>
      </w:r>
      <w:r>
        <w:t>amortised</w:t>
      </w:r>
      <w:r>
        <w:rPr>
          <w:spacing w:val="15"/>
        </w:rPr>
        <w:t xml:space="preserve"> </w:t>
      </w:r>
      <w:r>
        <w:rPr>
          <w:spacing w:val="-4"/>
        </w:rPr>
        <w:t>cost</w:t>
      </w:r>
    </w:p>
    <w:p w14:paraId="56AE7242" w14:textId="77777777" w:rsidR="00F34A36" w:rsidRDefault="00842BCA">
      <w:pPr>
        <w:pStyle w:val="BodyText"/>
        <w:spacing w:before="197"/>
      </w:pPr>
      <w:r>
        <w:t>A</w:t>
      </w:r>
      <w:r>
        <w:rPr>
          <w:spacing w:val="-17"/>
        </w:rPr>
        <w:t xml:space="preserve"> </w:t>
      </w:r>
      <w:r>
        <w:t>financial</w:t>
      </w:r>
      <w:r>
        <w:rPr>
          <w:spacing w:val="-2"/>
        </w:rPr>
        <w:t xml:space="preserve"> </w:t>
      </w:r>
      <w:r>
        <w:t>asset</w:t>
      </w:r>
      <w:r>
        <w:rPr>
          <w:spacing w:val="-3"/>
        </w:rPr>
        <w:t xml:space="preserve"> </w:t>
      </w:r>
      <w:r>
        <w:t>is</w:t>
      </w:r>
      <w:r>
        <w:rPr>
          <w:spacing w:val="-2"/>
        </w:rPr>
        <w:t xml:space="preserve"> </w:t>
      </w:r>
      <w:r>
        <w:t>measured</w:t>
      </w:r>
      <w:r>
        <w:rPr>
          <w:spacing w:val="-3"/>
        </w:rPr>
        <w:t xml:space="preserve"> </w:t>
      </w:r>
      <w:r>
        <w:t>at</w:t>
      </w:r>
      <w:r>
        <w:rPr>
          <w:spacing w:val="-3"/>
        </w:rPr>
        <w:t xml:space="preserve"> </w:t>
      </w:r>
      <w:r>
        <w:t>amortised</w:t>
      </w:r>
      <w:r>
        <w:rPr>
          <w:spacing w:val="-2"/>
        </w:rPr>
        <w:t xml:space="preserve"> </w:t>
      </w:r>
      <w:r>
        <w:t>cost</w:t>
      </w:r>
      <w:r>
        <w:rPr>
          <w:spacing w:val="-3"/>
        </w:rPr>
        <w:t xml:space="preserve"> </w:t>
      </w:r>
      <w:r>
        <w:t>only</w:t>
      </w:r>
      <w:r>
        <w:rPr>
          <w:spacing w:val="-2"/>
        </w:rPr>
        <w:t xml:space="preserve"> </w:t>
      </w:r>
      <w:r>
        <w:t>if</w:t>
      </w:r>
      <w:r>
        <w:rPr>
          <w:spacing w:val="-3"/>
        </w:rPr>
        <w:t xml:space="preserve"> </w:t>
      </w:r>
      <w:r>
        <w:t>both</w:t>
      </w:r>
      <w:r>
        <w:rPr>
          <w:spacing w:val="-3"/>
        </w:rPr>
        <w:t xml:space="preserve"> </w:t>
      </w:r>
      <w:r>
        <w:t>of</w:t>
      </w:r>
      <w:r>
        <w:rPr>
          <w:spacing w:val="-2"/>
        </w:rPr>
        <w:t xml:space="preserve"> </w:t>
      </w:r>
      <w:r>
        <w:t>the</w:t>
      </w:r>
      <w:r>
        <w:rPr>
          <w:spacing w:val="-3"/>
        </w:rPr>
        <w:t xml:space="preserve"> </w:t>
      </w:r>
      <w:r>
        <w:t>following</w:t>
      </w:r>
      <w:r>
        <w:rPr>
          <w:spacing w:val="-2"/>
        </w:rPr>
        <w:t xml:space="preserve"> conditions</w:t>
      </w:r>
    </w:p>
    <w:p w14:paraId="56AE7243" w14:textId="77777777" w:rsidR="00F34A36" w:rsidRDefault="00842BCA">
      <w:pPr>
        <w:pStyle w:val="BodyText"/>
        <w:spacing w:before="84" w:line="312" w:lineRule="auto"/>
      </w:pPr>
      <w:r>
        <w:t>are met: (i) it is held within a business model whose objective is to hold assets in order to collect</w:t>
      </w:r>
      <w:r>
        <w:rPr>
          <w:spacing w:val="-3"/>
        </w:rPr>
        <w:t xml:space="preserve"> </w:t>
      </w:r>
      <w:r>
        <w:t>contractual</w:t>
      </w:r>
      <w:r>
        <w:rPr>
          <w:spacing w:val="-3"/>
        </w:rPr>
        <w:t xml:space="preserve"> </w:t>
      </w:r>
      <w:r>
        <w:t>cash</w:t>
      </w:r>
      <w:r>
        <w:rPr>
          <w:spacing w:val="-3"/>
        </w:rPr>
        <w:t xml:space="preserve"> </w:t>
      </w:r>
      <w:r>
        <w:t>flows;</w:t>
      </w:r>
      <w:r>
        <w:rPr>
          <w:spacing w:val="-3"/>
        </w:rPr>
        <w:t xml:space="preserve"> </w:t>
      </w:r>
      <w:r>
        <w:t>and</w:t>
      </w:r>
      <w:r>
        <w:rPr>
          <w:spacing w:val="-3"/>
        </w:rPr>
        <w:t xml:space="preserve"> </w:t>
      </w:r>
      <w:r>
        <w:t>(ii)</w:t>
      </w:r>
      <w:r>
        <w:rPr>
          <w:spacing w:val="-3"/>
        </w:rPr>
        <w:t xml:space="preserve"> </w:t>
      </w:r>
      <w:r>
        <w:t>the</w:t>
      </w:r>
      <w:r>
        <w:rPr>
          <w:spacing w:val="-3"/>
        </w:rPr>
        <w:t xml:space="preserve"> </w:t>
      </w:r>
      <w:r>
        <w:t>contractual</w:t>
      </w:r>
      <w:r>
        <w:rPr>
          <w:spacing w:val="-3"/>
        </w:rPr>
        <w:t xml:space="preserve"> </w:t>
      </w:r>
      <w:r>
        <w:t>terms</w:t>
      </w:r>
      <w:r>
        <w:rPr>
          <w:spacing w:val="-3"/>
        </w:rPr>
        <w:t xml:space="preserve"> </w:t>
      </w:r>
      <w:r>
        <w:t>of</w:t>
      </w:r>
      <w:r>
        <w:rPr>
          <w:spacing w:val="-3"/>
        </w:rPr>
        <w:t xml:space="preserve"> </w:t>
      </w:r>
      <w:r>
        <w:t>the</w:t>
      </w:r>
      <w:r>
        <w:rPr>
          <w:spacing w:val="-3"/>
        </w:rPr>
        <w:t xml:space="preserve"> </w:t>
      </w:r>
      <w:r>
        <w:t>financial</w:t>
      </w:r>
      <w:r>
        <w:rPr>
          <w:spacing w:val="-3"/>
        </w:rPr>
        <w:t xml:space="preserve"> </w:t>
      </w:r>
      <w:r>
        <w:t>asset</w:t>
      </w:r>
      <w:r>
        <w:rPr>
          <w:spacing w:val="-3"/>
        </w:rPr>
        <w:t xml:space="preserve"> </w:t>
      </w:r>
      <w:r>
        <w:t>represent contractual cash flows that are solely payments of principal and interest.</w:t>
      </w:r>
    </w:p>
    <w:p w14:paraId="56AE7244" w14:textId="77777777" w:rsidR="00F34A36" w:rsidRDefault="00842BCA">
      <w:pPr>
        <w:pStyle w:val="Heading9"/>
        <w:spacing w:before="146"/>
      </w:pPr>
      <w:r>
        <w:t>Financial</w:t>
      </w:r>
      <w:r>
        <w:rPr>
          <w:spacing w:val="12"/>
        </w:rPr>
        <w:t xml:space="preserve"> </w:t>
      </w:r>
      <w:r>
        <w:t>assets</w:t>
      </w:r>
      <w:r>
        <w:rPr>
          <w:spacing w:val="12"/>
        </w:rPr>
        <w:t xml:space="preserve"> </w:t>
      </w:r>
      <w:r>
        <w:t>at</w:t>
      </w:r>
      <w:r>
        <w:rPr>
          <w:spacing w:val="12"/>
        </w:rPr>
        <w:t xml:space="preserve"> </w:t>
      </w:r>
      <w:r>
        <w:t>fair</w:t>
      </w:r>
      <w:r>
        <w:rPr>
          <w:spacing w:val="13"/>
        </w:rPr>
        <w:t xml:space="preserve"> </w:t>
      </w:r>
      <w:r>
        <w:t>value</w:t>
      </w:r>
      <w:r>
        <w:rPr>
          <w:spacing w:val="12"/>
        </w:rPr>
        <w:t xml:space="preserve"> </w:t>
      </w:r>
      <w:r>
        <w:t>through</w:t>
      </w:r>
      <w:r>
        <w:rPr>
          <w:spacing w:val="12"/>
        </w:rPr>
        <w:t xml:space="preserve"> </w:t>
      </w:r>
      <w:r>
        <w:t>profit</w:t>
      </w:r>
      <w:r>
        <w:rPr>
          <w:spacing w:val="12"/>
        </w:rPr>
        <w:t xml:space="preserve"> </w:t>
      </w:r>
      <w:r>
        <w:t>or</w:t>
      </w:r>
      <w:r>
        <w:rPr>
          <w:spacing w:val="13"/>
        </w:rPr>
        <w:t xml:space="preserve"> </w:t>
      </w:r>
      <w:r>
        <w:rPr>
          <w:spacing w:val="-4"/>
        </w:rPr>
        <w:t>loss</w:t>
      </w:r>
    </w:p>
    <w:p w14:paraId="56AE7245" w14:textId="77777777" w:rsidR="00F34A36" w:rsidRDefault="00842BCA">
      <w:pPr>
        <w:pStyle w:val="BodyText"/>
        <w:spacing w:before="197" w:line="312" w:lineRule="auto"/>
        <w:ind w:right="201"/>
      </w:pPr>
      <w:r>
        <w:t>Financial assets not measured at amortised cost or at fair value through other comprehensive income are classified as financial assets at fair value through profit or loss. Typically, such financial assets will be either: (i) held for trading, where they are acquired for the</w:t>
      </w:r>
      <w:r>
        <w:rPr>
          <w:spacing w:val="-2"/>
        </w:rPr>
        <w:t xml:space="preserve"> </w:t>
      </w:r>
      <w:r>
        <w:t>purpose</w:t>
      </w:r>
      <w:r>
        <w:rPr>
          <w:spacing w:val="-2"/>
        </w:rPr>
        <w:t xml:space="preserve"> </w:t>
      </w:r>
      <w:r>
        <w:t>of</w:t>
      </w:r>
      <w:r>
        <w:rPr>
          <w:spacing w:val="-2"/>
        </w:rPr>
        <w:t xml:space="preserve"> </w:t>
      </w:r>
      <w:r>
        <w:t>selling</w:t>
      </w:r>
      <w:r>
        <w:rPr>
          <w:spacing w:val="-2"/>
        </w:rPr>
        <w:t xml:space="preserve"> </w:t>
      </w:r>
      <w:r>
        <w:t>in</w:t>
      </w:r>
      <w:r>
        <w:rPr>
          <w:spacing w:val="-2"/>
        </w:rPr>
        <w:t xml:space="preserve"> </w:t>
      </w:r>
      <w:r>
        <w:t>the</w:t>
      </w:r>
      <w:r>
        <w:rPr>
          <w:spacing w:val="-2"/>
        </w:rPr>
        <w:t xml:space="preserve"> </w:t>
      </w:r>
      <w:r>
        <w:t>short-term</w:t>
      </w:r>
      <w:r>
        <w:rPr>
          <w:spacing w:val="-2"/>
        </w:rPr>
        <w:t xml:space="preserve"> </w:t>
      </w:r>
      <w:r>
        <w:t>with</w:t>
      </w:r>
      <w:r>
        <w:rPr>
          <w:spacing w:val="-2"/>
        </w:rPr>
        <w:t xml:space="preserve"> </w:t>
      </w:r>
      <w:r>
        <w:t>an</w:t>
      </w:r>
      <w:r>
        <w:rPr>
          <w:spacing w:val="-2"/>
        </w:rPr>
        <w:t xml:space="preserve"> </w:t>
      </w:r>
      <w:r>
        <w:t>intention</w:t>
      </w:r>
      <w:r>
        <w:rPr>
          <w:spacing w:val="-2"/>
        </w:rPr>
        <w:t xml:space="preserve"> </w:t>
      </w:r>
      <w:r>
        <w:t>of</w:t>
      </w:r>
      <w:r>
        <w:rPr>
          <w:spacing w:val="-2"/>
        </w:rPr>
        <w:t xml:space="preserve"> </w:t>
      </w:r>
      <w:r>
        <w:t>making</w:t>
      </w:r>
      <w:r>
        <w:rPr>
          <w:spacing w:val="-2"/>
        </w:rPr>
        <w:t xml:space="preserve"> </w:t>
      </w:r>
      <w:r>
        <w:t>a</w:t>
      </w:r>
      <w:r>
        <w:rPr>
          <w:spacing w:val="-2"/>
        </w:rPr>
        <w:t xml:space="preserve"> </w:t>
      </w:r>
      <w:r>
        <w:t>profit,</w:t>
      </w:r>
      <w:r>
        <w:rPr>
          <w:spacing w:val="-2"/>
        </w:rPr>
        <w:t xml:space="preserve"> </w:t>
      </w:r>
      <w:r>
        <w:t>or</w:t>
      </w:r>
      <w:r>
        <w:rPr>
          <w:spacing w:val="-2"/>
        </w:rPr>
        <w:t xml:space="preserve"> </w:t>
      </w:r>
      <w:r>
        <w:t>a</w:t>
      </w:r>
      <w:r>
        <w:rPr>
          <w:spacing w:val="-2"/>
        </w:rPr>
        <w:t xml:space="preserve"> </w:t>
      </w:r>
      <w:r>
        <w:t>derivative;</w:t>
      </w:r>
      <w:r>
        <w:rPr>
          <w:spacing w:val="-2"/>
        </w:rPr>
        <w:t xml:space="preserve"> </w:t>
      </w:r>
      <w:r>
        <w:t>or</w:t>
      </w:r>
    </w:p>
    <w:p w14:paraId="56AE7246" w14:textId="77777777" w:rsidR="00F34A36" w:rsidRDefault="00842BCA">
      <w:pPr>
        <w:pStyle w:val="BodyText"/>
        <w:spacing w:before="5"/>
      </w:pPr>
      <w:r>
        <w:t>(ii)</w:t>
      </w:r>
      <w:r>
        <w:rPr>
          <w:spacing w:val="-6"/>
        </w:rPr>
        <w:t xml:space="preserve"> </w:t>
      </w:r>
      <w:r>
        <w:t>designated</w:t>
      </w:r>
      <w:r>
        <w:rPr>
          <w:spacing w:val="-3"/>
        </w:rPr>
        <w:t xml:space="preserve"> </w:t>
      </w:r>
      <w:r>
        <w:t>as</w:t>
      </w:r>
      <w:r>
        <w:rPr>
          <w:spacing w:val="-3"/>
        </w:rPr>
        <w:t xml:space="preserve"> </w:t>
      </w:r>
      <w:r>
        <w:t>such</w:t>
      </w:r>
      <w:r>
        <w:rPr>
          <w:spacing w:val="-3"/>
        </w:rPr>
        <w:t xml:space="preserve"> </w:t>
      </w:r>
      <w:r>
        <w:t>upon</w:t>
      </w:r>
      <w:r>
        <w:rPr>
          <w:spacing w:val="-4"/>
        </w:rPr>
        <w:t xml:space="preserve"> </w:t>
      </w:r>
      <w:r>
        <w:t>initial</w:t>
      </w:r>
      <w:r>
        <w:rPr>
          <w:spacing w:val="-3"/>
        </w:rPr>
        <w:t xml:space="preserve"> </w:t>
      </w:r>
      <w:r>
        <w:t>recognition</w:t>
      </w:r>
      <w:r>
        <w:rPr>
          <w:spacing w:val="-3"/>
        </w:rPr>
        <w:t xml:space="preserve"> </w:t>
      </w:r>
      <w:r>
        <w:t>where</w:t>
      </w:r>
      <w:r>
        <w:rPr>
          <w:spacing w:val="-3"/>
        </w:rPr>
        <w:t xml:space="preserve"> </w:t>
      </w:r>
      <w:r>
        <w:t>permitted.</w:t>
      </w:r>
      <w:r>
        <w:rPr>
          <w:spacing w:val="-4"/>
        </w:rPr>
        <w:t xml:space="preserve"> </w:t>
      </w:r>
      <w:r>
        <w:t>Fair</w:t>
      </w:r>
      <w:r>
        <w:rPr>
          <w:spacing w:val="-3"/>
        </w:rPr>
        <w:t xml:space="preserve"> </w:t>
      </w:r>
      <w:r>
        <w:t>value</w:t>
      </w:r>
      <w:r>
        <w:rPr>
          <w:spacing w:val="-3"/>
        </w:rPr>
        <w:t xml:space="preserve"> </w:t>
      </w:r>
      <w:r>
        <w:t>movements</w:t>
      </w:r>
      <w:r>
        <w:rPr>
          <w:spacing w:val="-3"/>
        </w:rPr>
        <w:t xml:space="preserve"> </w:t>
      </w:r>
      <w:r>
        <w:rPr>
          <w:spacing w:val="-5"/>
        </w:rPr>
        <w:t>are</w:t>
      </w:r>
    </w:p>
    <w:p w14:paraId="56AE7247" w14:textId="77777777" w:rsidR="00F34A36" w:rsidRDefault="00842BCA">
      <w:pPr>
        <w:pStyle w:val="BodyText"/>
        <w:spacing w:before="84"/>
      </w:pPr>
      <w:r>
        <w:t>recognised</w:t>
      </w:r>
      <w:r>
        <w:rPr>
          <w:spacing w:val="-3"/>
        </w:rPr>
        <w:t xml:space="preserve"> </w:t>
      </w:r>
      <w:r>
        <w:t>in</w:t>
      </w:r>
      <w:r>
        <w:rPr>
          <w:spacing w:val="-2"/>
        </w:rPr>
        <w:t xml:space="preserve"> </w:t>
      </w:r>
      <w:r>
        <w:t>profit</w:t>
      </w:r>
      <w:r>
        <w:rPr>
          <w:spacing w:val="-3"/>
        </w:rPr>
        <w:t xml:space="preserve"> </w:t>
      </w:r>
      <w:r>
        <w:t>or</w:t>
      </w:r>
      <w:r>
        <w:rPr>
          <w:spacing w:val="-2"/>
        </w:rPr>
        <w:t xml:space="preserve"> loss.</w:t>
      </w:r>
    </w:p>
    <w:p w14:paraId="56AE7248" w14:textId="77777777" w:rsidR="00F34A36" w:rsidRDefault="00842BCA">
      <w:pPr>
        <w:pStyle w:val="Heading9"/>
        <w:spacing w:before="226"/>
      </w:pPr>
      <w:r>
        <w:t>Impairment</w:t>
      </w:r>
      <w:r>
        <w:rPr>
          <w:spacing w:val="13"/>
        </w:rPr>
        <w:t xml:space="preserve"> </w:t>
      </w:r>
      <w:r>
        <w:t>of</w:t>
      </w:r>
      <w:r>
        <w:rPr>
          <w:spacing w:val="15"/>
        </w:rPr>
        <w:t xml:space="preserve"> </w:t>
      </w:r>
      <w:r>
        <w:t>financial</w:t>
      </w:r>
      <w:r>
        <w:rPr>
          <w:spacing w:val="16"/>
        </w:rPr>
        <w:t xml:space="preserve"> </w:t>
      </w:r>
      <w:r>
        <w:rPr>
          <w:spacing w:val="-2"/>
        </w:rPr>
        <w:t>assets</w:t>
      </w:r>
    </w:p>
    <w:p w14:paraId="56AE7249" w14:textId="77777777" w:rsidR="00F34A36" w:rsidRDefault="00842BCA">
      <w:pPr>
        <w:pStyle w:val="BodyText"/>
        <w:spacing w:before="197" w:line="312" w:lineRule="auto"/>
        <w:ind w:right="321"/>
      </w:pPr>
      <w:r>
        <w:t>The Company recognises a loss allowance for expected credit losses on financial assets which are measured at amortised cost. The measurement of the loss allowance depends upon the Company’s assessment at the end of each reporting period as to whether the financial instrument’s credit risk has increased significantly since initial recognition, based on</w:t>
      </w:r>
      <w:r>
        <w:rPr>
          <w:spacing w:val="-3"/>
        </w:rPr>
        <w:t xml:space="preserve"> </w:t>
      </w:r>
      <w:r>
        <w:t>reasonable</w:t>
      </w:r>
      <w:r>
        <w:rPr>
          <w:spacing w:val="-3"/>
        </w:rPr>
        <w:t xml:space="preserve"> </w:t>
      </w:r>
      <w:r>
        <w:t>and</w:t>
      </w:r>
      <w:r>
        <w:rPr>
          <w:spacing w:val="-3"/>
        </w:rPr>
        <w:t xml:space="preserve"> </w:t>
      </w:r>
      <w:r>
        <w:t>supportable</w:t>
      </w:r>
      <w:r>
        <w:rPr>
          <w:spacing w:val="-3"/>
        </w:rPr>
        <w:t xml:space="preserve"> </w:t>
      </w:r>
      <w:r>
        <w:t>information</w:t>
      </w:r>
      <w:r>
        <w:rPr>
          <w:spacing w:val="-3"/>
        </w:rPr>
        <w:t xml:space="preserve"> </w:t>
      </w:r>
      <w:r>
        <w:t>that</w:t>
      </w:r>
      <w:r>
        <w:rPr>
          <w:spacing w:val="-3"/>
        </w:rPr>
        <w:t xml:space="preserve"> </w:t>
      </w:r>
      <w:r>
        <w:t>is</w:t>
      </w:r>
      <w:r>
        <w:rPr>
          <w:spacing w:val="-3"/>
        </w:rPr>
        <w:t xml:space="preserve"> </w:t>
      </w:r>
      <w:r>
        <w:t>available,</w:t>
      </w:r>
      <w:r>
        <w:rPr>
          <w:spacing w:val="-3"/>
        </w:rPr>
        <w:t xml:space="preserve"> </w:t>
      </w:r>
      <w:r>
        <w:t>without</w:t>
      </w:r>
      <w:r>
        <w:rPr>
          <w:spacing w:val="-3"/>
        </w:rPr>
        <w:t xml:space="preserve"> </w:t>
      </w:r>
      <w:r>
        <w:t>undue</w:t>
      </w:r>
      <w:r>
        <w:rPr>
          <w:spacing w:val="-3"/>
        </w:rPr>
        <w:t xml:space="preserve"> </w:t>
      </w:r>
      <w:r>
        <w:t>cost</w:t>
      </w:r>
      <w:r>
        <w:rPr>
          <w:spacing w:val="-3"/>
        </w:rPr>
        <w:t xml:space="preserve"> </w:t>
      </w:r>
      <w:r>
        <w:t>or</w:t>
      </w:r>
      <w:r>
        <w:rPr>
          <w:spacing w:val="-3"/>
        </w:rPr>
        <w:t xml:space="preserve"> </w:t>
      </w:r>
      <w:r>
        <w:t>effort</w:t>
      </w:r>
      <w:r>
        <w:rPr>
          <w:spacing w:val="-3"/>
        </w:rPr>
        <w:t xml:space="preserve"> </w:t>
      </w:r>
      <w:r>
        <w:t xml:space="preserve">to </w:t>
      </w:r>
      <w:r>
        <w:rPr>
          <w:spacing w:val="-2"/>
        </w:rPr>
        <w:t>obtain.</w:t>
      </w:r>
    </w:p>
    <w:p w14:paraId="56AE724A" w14:textId="77777777" w:rsidR="00F34A36" w:rsidRDefault="00842BCA">
      <w:pPr>
        <w:pStyle w:val="BodyText"/>
        <w:spacing w:before="178" w:line="312" w:lineRule="auto"/>
        <w:ind w:right="180"/>
      </w:pPr>
      <w:r>
        <w:t>Where there has not been a significant increase in exposure to credit risk since initial recognition, a 12-month expected credit loss allowance is estimated. This represents a portion</w:t>
      </w:r>
      <w:r>
        <w:rPr>
          <w:spacing w:val="-1"/>
        </w:rPr>
        <w:t xml:space="preserve"> </w:t>
      </w:r>
      <w:r>
        <w:t>of</w:t>
      </w:r>
      <w:r>
        <w:rPr>
          <w:spacing w:val="-1"/>
        </w:rPr>
        <w:t xml:space="preserve"> </w:t>
      </w:r>
      <w:r>
        <w:t>the</w:t>
      </w:r>
      <w:r>
        <w:rPr>
          <w:spacing w:val="-1"/>
        </w:rPr>
        <w:t xml:space="preserve"> </w:t>
      </w:r>
      <w:r>
        <w:t>asset’s</w:t>
      </w:r>
      <w:r>
        <w:rPr>
          <w:spacing w:val="-1"/>
        </w:rPr>
        <w:t xml:space="preserve"> </w:t>
      </w:r>
      <w:r>
        <w:t>lifetime</w:t>
      </w:r>
      <w:r>
        <w:rPr>
          <w:spacing w:val="-1"/>
        </w:rPr>
        <w:t xml:space="preserve"> </w:t>
      </w:r>
      <w:r>
        <w:t>expected</w:t>
      </w:r>
      <w:r>
        <w:rPr>
          <w:spacing w:val="-1"/>
        </w:rPr>
        <w:t xml:space="preserve"> </w:t>
      </w:r>
      <w:r>
        <w:t>credit</w:t>
      </w:r>
      <w:r>
        <w:rPr>
          <w:spacing w:val="-1"/>
        </w:rPr>
        <w:t xml:space="preserve"> </w:t>
      </w:r>
      <w:r>
        <w:t>losses</w:t>
      </w:r>
      <w:r>
        <w:rPr>
          <w:spacing w:val="-1"/>
        </w:rPr>
        <w:t xml:space="preserve"> </w:t>
      </w:r>
      <w:r>
        <w:t>that</w:t>
      </w:r>
      <w:r>
        <w:rPr>
          <w:spacing w:val="-1"/>
        </w:rPr>
        <w:t xml:space="preserve"> </w:t>
      </w:r>
      <w:r>
        <w:t>is</w:t>
      </w:r>
      <w:r>
        <w:rPr>
          <w:spacing w:val="-1"/>
        </w:rPr>
        <w:t xml:space="preserve"> </w:t>
      </w:r>
      <w:r>
        <w:t>attributable</w:t>
      </w:r>
      <w:r>
        <w:rPr>
          <w:spacing w:val="-1"/>
        </w:rPr>
        <w:t xml:space="preserve"> </w:t>
      </w:r>
      <w:r>
        <w:t>to</w:t>
      </w:r>
      <w:r>
        <w:rPr>
          <w:spacing w:val="-1"/>
        </w:rPr>
        <w:t xml:space="preserve"> </w:t>
      </w:r>
      <w:r>
        <w:t>a</w:t>
      </w:r>
      <w:r>
        <w:rPr>
          <w:spacing w:val="-1"/>
        </w:rPr>
        <w:t xml:space="preserve"> </w:t>
      </w:r>
      <w:r>
        <w:t>default</w:t>
      </w:r>
      <w:r>
        <w:rPr>
          <w:spacing w:val="-1"/>
        </w:rPr>
        <w:t xml:space="preserve"> </w:t>
      </w:r>
      <w:r>
        <w:t>event</w:t>
      </w:r>
      <w:r>
        <w:rPr>
          <w:spacing w:val="-1"/>
        </w:rPr>
        <w:t xml:space="preserve"> </w:t>
      </w:r>
      <w:r>
        <w:t>that is</w:t>
      </w:r>
      <w:r>
        <w:rPr>
          <w:spacing w:val="-1"/>
        </w:rPr>
        <w:t xml:space="preserve"> </w:t>
      </w:r>
      <w:r>
        <w:t>possible</w:t>
      </w:r>
      <w:r>
        <w:rPr>
          <w:spacing w:val="-1"/>
        </w:rPr>
        <w:t xml:space="preserve"> </w:t>
      </w:r>
      <w:r>
        <w:t>within</w:t>
      </w:r>
      <w:r>
        <w:rPr>
          <w:spacing w:val="-1"/>
        </w:rPr>
        <w:t xml:space="preserve"> </w:t>
      </w:r>
      <w:r>
        <w:t>the</w:t>
      </w:r>
      <w:r>
        <w:rPr>
          <w:spacing w:val="-1"/>
        </w:rPr>
        <w:t xml:space="preserve"> </w:t>
      </w:r>
      <w:r>
        <w:t>next</w:t>
      </w:r>
      <w:r>
        <w:rPr>
          <w:spacing w:val="-1"/>
        </w:rPr>
        <w:t xml:space="preserve"> </w:t>
      </w:r>
      <w:r>
        <w:t>12</w:t>
      </w:r>
      <w:r>
        <w:rPr>
          <w:spacing w:val="-1"/>
        </w:rPr>
        <w:t xml:space="preserve"> </w:t>
      </w:r>
      <w:r>
        <w:t>months.</w:t>
      </w:r>
      <w:r>
        <w:rPr>
          <w:spacing w:val="-1"/>
        </w:rPr>
        <w:t xml:space="preserve"> </w:t>
      </w:r>
      <w:r>
        <w:t>Where</w:t>
      </w:r>
      <w:r>
        <w:rPr>
          <w:spacing w:val="-1"/>
        </w:rPr>
        <w:t xml:space="preserve"> </w:t>
      </w:r>
      <w:r>
        <w:t>a</w:t>
      </w:r>
      <w:r>
        <w:rPr>
          <w:spacing w:val="-1"/>
        </w:rPr>
        <w:t xml:space="preserve"> </w:t>
      </w:r>
      <w:r>
        <w:t>financial</w:t>
      </w:r>
      <w:r>
        <w:rPr>
          <w:spacing w:val="-1"/>
        </w:rPr>
        <w:t xml:space="preserve"> </w:t>
      </w:r>
      <w:r>
        <w:t>asset</w:t>
      </w:r>
      <w:r>
        <w:rPr>
          <w:spacing w:val="-1"/>
        </w:rPr>
        <w:t xml:space="preserve"> </w:t>
      </w:r>
      <w:r>
        <w:t>has</w:t>
      </w:r>
      <w:r>
        <w:rPr>
          <w:spacing w:val="-1"/>
        </w:rPr>
        <w:t xml:space="preserve"> </w:t>
      </w:r>
      <w:r>
        <w:t>become</w:t>
      </w:r>
      <w:r>
        <w:rPr>
          <w:spacing w:val="-1"/>
        </w:rPr>
        <w:t xml:space="preserve"> </w:t>
      </w:r>
      <w:r>
        <w:t>credit</w:t>
      </w:r>
      <w:r>
        <w:rPr>
          <w:spacing w:val="-1"/>
        </w:rPr>
        <w:t xml:space="preserve"> </w:t>
      </w:r>
      <w:r>
        <w:t>impaired</w:t>
      </w:r>
      <w:r>
        <w:rPr>
          <w:spacing w:val="-1"/>
        </w:rPr>
        <w:t xml:space="preserve"> </w:t>
      </w:r>
      <w:r>
        <w:t>or where</w:t>
      </w:r>
      <w:r>
        <w:rPr>
          <w:spacing w:val="-2"/>
        </w:rPr>
        <w:t xml:space="preserve"> </w:t>
      </w:r>
      <w:r>
        <w:t>it</w:t>
      </w:r>
      <w:r>
        <w:rPr>
          <w:spacing w:val="-2"/>
        </w:rPr>
        <w:t xml:space="preserve"> </w:t>
      </w:r>
      <w:r>
        <w:t>is</w:t>
      </w:r>
      <w:r>
        <w:rPr>
          <w:spacing w:val="-2"/>
        </w:rPr>
        <w:t xml:space="preserve"> </w:t>
      </w:r>
      <w:r>
        <w:t>determined</w:t>
      </w:r>
      <w:r>
        <w:rPr>
          <w:spacing w:val="-2"/>
        </w:rPr>
        <w:t xml:space="preserve"> </w:t>
      </w:r>
      <w:r>
        <w:t>that</w:t>
      </w:r>
      <w:r>
        <w:rPr>
          <w:spacing w:val="-2"/>
        </w:rPr>
        <w:t xml:space="preserve"> </w:t>
      </w:r>
      <w:r>
        <w:t>credit</w:t>
      </w:r>
      <w:r>
        <w:rPr>
          <w:spacing w:val="-2"/>
        </w:rPr>
        <w:t xml:space="preserve"> </w:t>
      </w:r>
      <w:r>
        <w:t>risk</w:t>
      </w:r>
      <w:r>
        <w:rPr>
          <w:spacing w:val="-2"/>
        </w:rPr>
        <w:t xml:space="preserve"> </w:t>
      </w:r>
      <w:r>
        <w:t>has</w:t>
      </w:r>
      <w:r>
        <w:rPr>
          <w:spacing w:val="-2"/>
        </w:rPr>
        <w:t xml:space="preserve"> </w:t>
      </w:r>
      <w:r>
        <w:t>increased</w:t>
      </w:r>
      <w:r>
        <w:rPr>
          <w:spacing w:val="-2"/>
        </w:rPr>
        <w:t xml:space="preserve"> </w:t>
      </w:r>
      <w:r>
        <w:t>significantly,</w:t>
      </w:r>
      <w:r>
        <w:rPr>
          <w:spacing w:val="-2"/>
        </w:rPr>
        <w:t xml:space="preserve"> </w:t>
      </w:r>
      <w:r>
        <w:t>the</w:t>
      </w:r>
      <w:r>
        <w:rPr>
          <w:spacing w:val="-2"/>
        </w:rPr>
        <w:t xml:space="preserve"> </w:t>
      </w:r>
      <w:r>
        <w:t>loss</w:t>
      </w:r>
      <w:r>
        <w:rPr>
          <w:spacing w:val="-2"/>
        </w:rPr>
        <w:t xml:space="preserve"> </w:t>
      </w:r>
      <w:r>
        <w:t>allowance</w:t>
      </w:r>
      <w:r>
        <w:rPr>
          <w:spacing w:val="-2"/>
        </w:rPr>
        <w:t xml:space="preserve"> </w:t>
      </w:r>
      <w:r>
        <w:t>is</w:t>
      </w:r>
      <w:r>
        <w:rPr>
          <w:spacing w:val="-2"/>
        </w:rPr>
        <w:t xml:space="preserve"> </w:t>
      </w:r>
      <w:r>
        <w:t>based on</w:t>
      </w:r>
      <w:r>
        <w:rPr>
          <w:spacing w:val="-3"/>
        </w:rPr>
        <w:t xml:space="preserve"> </w:t>
      </w:r>
      <w:r>
        <w:t>the</w:t>
      </w:r>
      <w:r>
        <w:rPr>
          <w:spacing w:val="-3"/>
        </w:rPr>
        <w:t xml:space="preserve"> </w:t>
      </w:r>
      <w:r>
        <w:t>asset’s</w:t>
      </w:r>
      <w:r>
        <w:rPr>
          <w:spacing w:val="-3"/>
        </w:rPr>
        <w:t xml:space="preserve"> </w:t>
      </w:r>
      <w:r>
        <w:t>lifetime</w:t>
      </w:r>
      <w:r>
        <w:rPr>
          <w:spacing w:val="-3"/>
        </w:rPr>
        <w:t xml:space="preserve"> </w:t>
      </w:r>
      <w:r>
        <w:t>expected</w:t>
      </w:r>
      <w:r>
        <w:rPr>
          <w:spacing w:val="-3"/>
        </w:rPr>
        <w:t xml:space="preserve"> </w:t>
      </w:r>
      <w:r>
        <w:t>credit</w:t>
      </w:r>
      <w:r>
        <w:rPr>
          <w:spacing w:val="-3"/>
        </w:rPr>
        <w:t xml:space="preserve"> </w:t>
      </w:r>
      <w:r>
        <w:t>losses.</w:t>
      </w:r>
      <w:r>
        <w:rPr>
          <w:spacing w:val="-8"/>
        </w:rPr>
        <w:t xml:space="preserve"> </w:t>
      </w:r>
      <w:r>
        <w:t>The</w:t>
      </w:r>
      <w:r>
        <w:rPr>
          <w:spacing w:val="-3"/>
        </w:rPr>
        <w:t xml:space="preserve"> </w:t>
      </w:r>
      <w:r>
        <w:t>amount</w:t>
      </w:r>
      <w:r>
        <w:rPr>
          <w:spacing w:val="-3"/>
        </w:rPr>
        <w:t xml:space="preserve"> </w:t>
      </w:r>
      <w:r>
        <w:t>of</w:t>
      </w:r>
      <w:r>
        <w:rPr>
          <w:spacing w:val="-3"/>
        </w:rPr>
        <w:t xml:space="preserve"> </w:t>
      </w:r>
      <w:r>
        <w:t>expected</w:t>
      </w:r>
      <w:r>
        <w:rPr>
          <w:spacing w:val="-3"/>
        </w:rPr>
        <w:t xml:space="preserve"> </w:t>
      </w:r>
      <w:r>
        <w:t>credit</w:t>
      </w:r>
      <w:r>
        <w:rPr>
          <w:spacing w:val="-3"/>
        </w:rPr>
        <w:t xml:space="preserve"> </w:t>
      </w:r>
      <w:r>
        <w:t>loss</w:t>
      </w:r>
      <w:r>
        <w:rPr>
          <w:spacing w:val="-3"/>
        </w:rPr>
        <w:t xml:space="preserve"> </w:t>
      </w:r>
      <w:r>
        <w:t>recognised is measured on the basis of the probability weighted present value of anticipated cash shortfalls over the life of the instrument discounted at the original effective interest rate.</w:t>
      </w:r>
    </w:p>
    <w:p w14:paraId="56AE724B" w14:textId="77777777" w:rsidR="00F34A36" w:rsidRDefault="00842BCA">
      <w:pPr>
        <w:pStyle w:val="BodyText"/>
        <w:spacing w:before="180"/>
      </w:pPr>
      <w:r>
        <w:t>The</w:t>
      </w:r>
      <w:r>
        <w:rPr>
          <w:spacing w:val="-6"/>
        </w:rPr>
        <w:t xml:space="preserve"> </w:t>
      </w:r>
      <w:r>
        <w:t>loss</w:t>
      </w:r>
      <w:r>
        <w:rPr>
          <w:spacing w:val="-5"/>
        </w:rPr>
        <w:t xml:space="preserve"> </w:t>
      </w:r>
      <w:r>
        <w:t>allowance</w:t>
      </w:r>
      <w:r>
        <w:rPr>
          <w:spacing w:val="-6"/>
        </w:rPr>
        <w:t xml:space="preserve"> </w:t>
      </w:r>
      <w:r>
        <w:t>reduces</w:t>
      </w:r>
      <w:r>
        <w:rPr>
          <w:spacing w:val="-5"/>
        </w:rPr>
        <w:t xml:space="preserve"> </w:t>
      </w:r>
      <w:r>
        <w:t>the</w:t>
      </w:r>
      <w:r>
        <w:rPr>
          <w:spacing w:val="-6"/>
        </w:rPr>
        <w:t xml:space="preserve"> </w:t>
      </w:r>
      <w:r>
        <w:t>asset’s</w:t>
      </w:r>
      <w:r>
        <w:rPr>
          <w:spacing w:val="-5"/>
        </w:rPr>
        <w:t xml:space="preserve"> </w:t>
      </w:r>
      <w:r>
        <w:t>carrying</w:t>
      </w:r>
      <w:r>
        <w:rPr>
          <w:spacing w:val="-5"/>
        </w:rPr>
        <w:t xml:space="preserve"> </w:t>
      </w:r>
      <w:r>
        <w:t>value</w:t>
      </w:r>
      <w:r>
        <w:rPr>
          <w:spacing w:val="-6"/>
        </w:rPr>
        <w:t xml:space="preserve"> </w:t>
      </w:r>
      <w:r>
        <w:t>with</w:t>
      </w:r>
      <w:r>
        <w:rPr>
          <w:spacing w:val="-5"/>
        </w:rPr>
        <w:t xml:space="preserve"> </w:t>
      </w:r>
      <w:r>
        <w:t>a</w:t>
      </w:r>
      <w:r>
        <w:rPr>
          <w:spacing w:val="-6"/>
        </w:rPr>
        <w:t xml:space="preserve"> </w:t>
      </w:r>
      <w:r>
        <w:t>corresponding</w:t>
      </w:r>
      <w:r>
        <w:rPr>
          <w:spacing w:val="-4"/>
        </w:rPr>
        <w:t xml:space="preserve"> </w:t>
      </w:r>
      <w:r>
        <w:t>expense</w:t>
      </w:r>
      <w:r>
        <w:rPr>
          <w:spacing w:val="-5"/>
        </w:rPr>
        <w:t xml:space="preserve"> </w:t>
      </w:r>
      <w:r>
        <w:rPr>
          <w:spacing w:val="-2"/>
        </w:rPr>
        <w:t>through</w:t>
      </w:r>
    </w:p>
    <w:p w14:paraId="56AE724C" w14:textId="77777777" w:rsidR="00F34A36" w:rsidRDefault="00842BCA">
      <w:pPr>
        <w:pStyle w:val="BodyText"/>
        <w:spacing w:before="84"/>
      </w:pPr>
      <w:r>
        <w:t xml:space="preserve">profit or </w:t>
      </w:r>
      <w:r>
        <w:rPr>
          <w:spacing w:val="-2"/>
        </w:rPr>
        <w:t>loss.</w:t>
      </w:r>
    </w:p>
    <w:p w14:paraId="56AE724D" w14:textId="77777777" w:rsidR="00F34A36" w:rsidRDefault="00F34A36">
      <w:pPr>
        <w:pStyle w:val="BodyText"/>
        <w:sectPr w:rsidR="00F34A36">
          <w:pgSz w:w="11910" w:h="16840"/>
          <w:pgMar w:top="1560" w:right="850" w:bottom="720" w:left="708" w:header="0" w:footer="521" w:gutter="0"/>
          <w:cols w:space="720"/>
        </w:sectPr>
      </w:pPr>
    </w:p>
    <w:p w14:paraId="56AE724E" w14:textId="77777777" w:rsidR="00F34A36" w:rsidRDefault="00842BCA">
      <w:pPr>
        <w:pStyle w:val="Heading8"/>
        <w:spacing w:before="64"/>
      </w:pPr>
      <w:bookmarkStart w:id="129" w:name="Property,_plant_and_equipment"/>
      <w:bookmarkEnd w:id="129"/>
      <w:r>
        <w:rPr>
          <w:color w:val="005496"/>
        </w:rPr>
        <w:lastRenderedPageBreak/>
        <w:t>Property,</w:t>
      </w:r>
      <w:r>
        <w:rPr>
          <w:color w:val="005496"/>
          <w:spacing w:val="-10"/>
        </w:rPr>
        <w:t xml:space="preserve"> </w:t>
      </w:r>
      <w:r>
        <w:rPr>
          <w:color w:val="005496"/>
        </w:rPr>
        <w:t>plant</w:t>
      </w:r>
      <w:r>
        <w:rPr>
          <w:color w:val="005496"/>
          <w:spacing w:val="-9"/>
        </w:rPr>
        <w:t xml:space="preserve"> </w:t>
      </w:r>
      <w:r>
        <w:rPr>
          <w:color w:val="005496"/>
        </w:rPr>
        <w:t>and</w:t>
      </w:r>
      <w:r>
        <w:rPr>
          <w:color w:val="005496"/>
          <w:spacing w:val="-9"/>
        </w:rPr>
        <w:t xml:space="preserve"> </w:t>
      </w:r>
      <w:r>
        <w:rPr>
          <w:color w:val="005496"/>
          <w:spacing w:val="-2"/>
        </w:rPr>
        <w:t>equipment</w:t>
      </w:r>
    </w:p>
    <w:p w14:paraId="56AE724F" w14:textId="77777777" w:rsidR="00F34A36" w:rsidRDefault="00842BCA">
      <w:pPr>
        <w:pStyle w:val="BodyText"/>
        <w:spacing w:before="179" w:line="304" w:lineRule="auto"/>
        <w:ind w:right="201"/>
      </w:pPr>
      <w:r>
        <w:t>Plant and equipment is stated at historical cost less accumulated depreciation and impairment.</w:t>
      </w:r>
      <w:r>
        <w:rPr>
          <w:spacing w:val="-4"/>
        </w:rPr>
        <w:t xml:space="preserve"> </w:t>
      </w:r>
      <w:r>
        <w:t>Historical</w:t>
      </w:r>
      <w:r>
        <w:rPr>
          <w:spacing w:val="-4"/>
        </w:rPr>
        <w:t xml:space="preserve"> </w:t>
      </w:r>
      <w:r>
        <w:t>cost</w:t>
      </w:r>
      <w:r>
        <w:rPr>
          <w:spacing w:val="-4"/>
        </w:rPr>
        <w:t xml:space="preserve"> </w:t>
      </w:r>
      <w:r>
        <w:t>includes</w:t>
      </w:r>
      <w:r>
        <w:rPr>
          <w:spacing w:val="-4"/>
        </w:rPr>
        <w:t xml:space="preserve"> </w:t>
      </w:r>
      <w:r>
        <w:t>expenditure</w:t>
      </w:r>
      <w:r>
        <w:rPr>
          <w:spacing w:val="-4"/>
        </w:rPr>
        <w:t xml:space="preserve"> </w:t>
      </w:r>
      <w:r>
        <w:t>that</w:t>
      </w:r>
      <w:r>
        <w:rPr>
          <w:spacing w:val="-4"/>
        </w:rPr>
        <w:t xml:space="preserve"> </w:t>
      </w:r>
      <w:r>
        <w:t>is</w:t>
      </w:r>
      <w:r>
        <w:rPr>
          <w:spacing w:val="-4"/>
        </w:rPr>
        <w:t xml:space="preserve"> </w:t>
      </w:r>
      <w:r>
        <w:t>directly</w:t>
      </w:r>
      <w:r>
        <w:rPr>
          <w:spacing w:val="-4"/>
        </w:rPr>
        <w:t xml:space="preserve"> </w:t>
      </w:r>
      <w:r>
        <w:t>attributable</w:t>
      </w:r>
      <w:r>
        <w:rPr>
          <w:spacing w:val="-4"/>
        </w:rPr>
        <w:t xml:space="preserve"> </w:t>
      </w:r>
      <w:r>
        <w:t>to</w:t>
      </w:r>
      <w:r>
        <w:rPr>
          <w:spacing w:val="-4"/>
        </w:rPr>
        <w:t xml:space="preserve"> </w:t>
      </w:r>
      <w:r>
        <w:t>the</w:t>
      </w:r>
      <w:r>
        <w:rPr>
          <w:spacing w:val="-4"/>
        </w:rPr>
        <w:t xml:space="preserve"> </w:t>
      </w:r>
      <w:r>
        <w:t>acquisition of the items.</w:t>
      </w:r>
    </w:p>
    <w:p w14:paraId="56AE7250" w14:textId="77777777" w:rsidR="00F34A36" w:rsidRDefault="00842BCA">
      <w:pPr>
        <w:pStyle w:val="BodyText"/>
        <w:spacing w:before="168"/>
      </w:pPr>
      <w:r>
        <w:t>Depreciation</w:t>
      </w:r>
      <w:r>
        <w:rPr>
          <w:spacing w:val="-4"/>
        </w:rPr>
        <w:t xml:space="preserve"> </w:t>
      </w:r>
      <w:r>
        <w:t>is</w:t>
      </w:r>
      <w:r>
        <w:rPr>
          <w:spacing w:val="-3"/>
        </w:rPr>
        <w:t xml:space="preserve"> </w:t>
      </w:r>
      <w:r>
        <w:t>calculated</w:t>
      </w:r>
      <w:r>
        <w:rPr>
          <w:spacing w:val="-3"/>
        </w:rPr>
        <w:t xml:space="preserve"> </w:t>
      </w:r>
      <w:r>
        <w:t>on</w:t>
      </w:r>
      <w:r>
        <w:rPr>
          <w:spacing w:val="-3"/>
        </w:rPr>
        <w:t xml:space="preserve"> </w:t>
      </w:r>
      <w:r>
        <w:t>a</w:t>
      </w:r>
      <w:r>
        <w:rPr>
          <w:spacing w:val="-3"/>
        </w:rPr>
        <w:t xml:space="preserve"> </w:t>
      </w:r>
      <w:r>
        <w:t>straight-line</w:t>
      </w:r>
      <w:r>
        <w:rPr>
          <w:spacing w:val="-3"/>
        </w:rPr>
        <w:t xml:space="preserve"> </w:t>
      </w:r>
      <w:r>
        <w:t>basis</w:t>
      </w:r>
      <w:r>
        <w:rPr>
          <w:spacing w:val="-4"/>
        </w:rPr>
        <w:t xml:space="preserve"> </w:t>
      </w:r>
      <w:r>
        <w:t>to</w:t>
      </w:r>
      <w:r>
        <w:rPr>
          <w:spacing w:val="-3"/>
        </w:rPr>
        <w:t xml:space="preserve"> </w:t>
      </w:r>
      <w:r>
        <w:t>write</w:t>
      </w:r>
      <w:r>
        <w:rPr>
          <w:spacing w:val="-3"/>
        </w:rPr>
        <w:t xml:space="preserve"> </w:t>
      </w:r>
      <w:r>
        <w:t>off</w:t>
      </w:r>
      <w:r>
        <w:rPr>
          <w:spacing w:val="-3"/>
        </w:rPr>
        <w:t xml:space="preserve"> </w:t>
      </w:r>
      <w:r>
        <w:t>the</w:t>
      </w:r>
      <w:r>
        <w:rPr>
          <w:spacing w:val="-3"/>
        </w:rPr>
        <w:t xml:space="preserve"> </w:t>
      </w:r>
      <w:r>
        <w:t>net</w:t>
      </w:r>
      <w:r>
        <w:rPr>
          <w:spacing w:val="-3"/>
        </w:rPr>
        <w:t xml:space="preserve"> </w:t>
      </w:r>
      <w:r>
        <w:t>cost</w:t>
      </w:r>
      <w:r>
        <w:rPr>
          <w:spacing w:val="-3"/>
        </w:rPr>
        <w:t xml:space="preserve"> </w:t>
      </w:r>
      <w:r>
        <w:t>of</w:t>
      </w:r>
      <w:r>
        <w:rPr>
          <w:spacing w:val="-4"/>
        </w:rPr>
        <w:t xml:space="preserve"> </w:t>
      </w:r>
      <w:r>
        <w:t>each</w:t>
      </w:r>
      <w:r>
        <w:rPr>
          <w:spacing w:val="-3"/>
        </w:rPr>
        <w:t xml:space="preserve"> </w:t>
      </w:r>
      <w:r>
        <w:t>item</w:t>
      </w:r>
      <w:r>
        <w:rPr>
          <w:spacing w:val="-3"/>
        </w:rPr>
        <w:t xml:space="preserve"> </w:t>
      </w:r>
      <w:r>
        <w:rPr>
          <w:spacing w:val="-5"/>
        </w:rPr>
        <w:t>of</w:t>
      </w:r>
    </w:p>
    <w:p w14:paraId="56AE7251" w14:textId="77777777" w:rsidR="00F34A36" w:rsidRDefault="00842BCA">
      <w:pPr>
        <w:pStyle w:val="BodyText"/>
        <w:tabs>
          <w:tab w:val="left" w:pos="3592"/>
        </w:tabs>
        <w:spacing w:before="74" w:line="403" w:lineRule="auto"/>
        <w:ind w:right="551"/>
      </w:pPr>
      <w:r>
        <w:t>property,</w:t>
      </w:r>
      <w:r>
        <w:rPr>
          <w:spacing w:val="-5"/>
        </w:rPr>
        <w:t xml:space="preserve"> </w:t>
      </w:r>
      <w:r>
        <w:t>plant</w:t>
      </w:r>
      <w:r>
        <w:rPr>
          <w:spacing w:val="-5"/>
        </w:rPr>
        <w:t xml:space="preserve"> </w:t>
      </w:r>
      <w:r>
        <w:t>and</w:t>
      </w:r>
      <w:r>
        <w:rPr>
          <w:spacing w:val="-5"/>
        </w:rPr>
        <w:t xml:space="preserve"> </w:t>
      </w:r>
      <w:r>
        <w:t>equipment</w:t>
      </w:r>
      <w:r>
        <w:rPr>
          <w:spacing w:val="-5"/>
        </w:rPr>
        <w:t xml:space="preserve"> </w:t>
      </w:r>
      <w:r>
        <w:t>(excluding</w:t>
      </w:r>
      <w:r>
        <w:rPr>
          <w:spacing w:val="-5"/>
        </w:rPr>
        <w:t xml:space="preserve"> </w:t>
      </w:r>
      <w:r>
        <w:t>land)</w:t>
      </w:r>
      <w:r>
        <w:rPr>
          <w:spacing w:val="-5"/>
        </w:rPr>
        <w:t xml:space="preserve"> </w:t>
      </w:r>
      <w:r>
        <w:t>over</w:t>
      </w:r>
      <w:r>
        <w:rPr>
          <w:spacing w:val="-5"/>
        </w:rPr>
        <w:t xml:space="preserve"> </w:t>
      </w:r>
      <w:r>
        <w:t>their</w:t>
      </w:r>
      <w:r>
        <w:rPr>
          <w:spacing w:val="-5"/>
        </w:rPr>
        <w:t xml:space="preserve"> </w:t>
      </w:r>
      <w:r>
        <w:t>expected</w:t>
      </w:r>
      <w:r>
        <w:rPr>
          <w:spacing w:val="-5"/>
        </w:rPr>
        <w:t xml:space="preserve"> </w:t>
      </w:r>
      <w:r>
        <w:t>useful</w:t>
      </w:r>
      <w:r>
        <w:rPr>
          <w:spacing w:val="-5"/>
        </w:rPr>
        <w:t xml:space="preserve"> </w:t>
      </w:r>
      <w:r>
        <w:t>lives</w:t>
      </w:r>
      <w:r>
        <w:rPr>
          <w:spacing w:val="-5"/>
        </w:rPr>
        <w:t xml:space="preserve"> </w:t>
      </w:r>
      <w:r>
        <w:t>as</w:t>
      </w:r>
      <w:r>
        <w:rPr>
          <w:spacing w:val="-5"/>
        </w:rPr>
        <w:t xml:space="preserve"> </w:t>
      </w:r>
      <w:r>
        <w:t>follows: Leasehold improvements</w:t>
      </w:r>
      <w:r>
        <w:tab/>
        <w:t>5 years</w:t>
      </w:r>
    </w:p>
    <w:p w14:paraId="56AE7252" w14:textId="77777777" w:rsidR="00F34A36" w:rsidRDefault="00842BCA">
      <w:pPr>
        <w:pStyle w:val="BodyText"/>
        <w:tabs>
          <w:tab w:val="left" w:pos="3592"/>
        </w:tabs>
        <w:spacing w:line="276" w:lineRule="exact"/>
      </w:pPr>
      <w:r>
        <w:t>Office</w:t>
      </w:r>
      <w:r>
        <w:rPr>
          <w:spacing w:val="-12"/>
        </w:rPr>
        <w:t xml:space="preserve"> </w:t>
      </w:r>
      <w:r>
        <w:rPr>
          <w:spacing w:val="-2"/>
        </w:rPr>
        <w:t>equipment</w:t>
      </w:r>
      <w:r>
        <w:tab/>
        <w:t xml:space="preserve">3 </w:t>
      </w:r>
      <w:r>
        <w:rPr>
          <w:spacing w:val="-2"/>
        </w:rPr>
        <w:t>years</w:t>
      </w:r>
    </w:p>
    <w:p w14:paraId="56AE7253" w14:textId="77777777" w:rsidR="00F34A36" w:rsidRDefault="00842BCA">
      <w:pPr>
        <w:pStyle w:val="BodyText"/>
        <w:tabs>
          <w:tab w:val="left" w:pos="3592"/>
        </w:tabs>
        <w:spacing w:before="188"/>
      </w:pPr>
      <w:r>
        <w:t xml:space="preserve">Motor </w:t>
      </w:r>
      <w:r>
        <w:rPr>
          <w:spacing w:val="-2"/>
        </w:rPr>
        <w:t>vehicles</w:t>
      </w:r>
      <w:r>
        <w:tab/>
        <w:t xml:space="preserve">5 </w:t>
      </w:r>
      <w:r>
        <w:rPr>
          <w:spacing w:val="-2"/>
        </w:rPr>
        <w:t>years</w:t>
      </w:r>
    </w:p>
    <w:p w14:paraId="56AE7254" w14:textId="77777777" w:rsidR="00F34A36" w:rsidRDefault="00842BCA">
      <w:pPr>
        <w:pStyle w:val="BodyText"/>
        <w:spacing w:before="244" w:line="304" w:lineRule="auto"/>
      </w:pPr>
      <w:r>
        <w:t>The</w:t>
      </w:r>
      <w:r>
        <w:rPr>
          <w:spacing w:val="-3"/>
        </w:rPr>
        <w:t xml:space="preserve"> </w:t>
      </w:r>
      <w:r>
        <w:t>residual</w:t>
      </w:r>
      <w:r>
        <w:rPr>
          <w:spacing w:val="-3"/>
        </w:rPr>
        <w:t xml:space="preserve"> </w:t>
      </w:r>
      <w:r>
        <w:t>values,</w:t>
      </w:r>
      <w:r>
        <w:rPr>
          <w:spacing w:val="-3"/>
        </w:rPr>
        <w:t xml:space="preserve"> </w:t>
      </w:r>
      <w:r>
        <w:t>useful</w:t>
      </w:r>
      <w:r>
        <w:rPr>
          <w:spacing w:val="-3"/>
        </w:rPr>
        <w:t xml:space="preserve"> </w:t>
      </w:r>
      <w:r>
        <w:t>lives</w:t>
      </w:r>
      <w:r>
        <w:rPr>
          <w:spacing w:val="-3"/>
        </w:rPr>
        <w:t xml:space="preserve"> </w:t>
      </w:r>
      <w:r>
        <w:t>and</w:t>
      </w:r>
      <w:r>
        <w:rPr>
          <w:spacing w:val="-3"/>
        </w:rPr>
        <w:t xml:space="preserve"> </w:t>
      </w:r>
      <w:r>
        <w:t>depreciation</w:t>
      </w:r>
      <w:r>
        <w:rPr>
          <w:spacing w:val="-3"/>
        </w:rPr>
        <w:t xml:space="preserve"> </w:t>
      </w:r>
      <w:r>
        <w:t>methods</w:t>
      </w:r>
      <w:r>
        <w:rPr>
          <w:spacing w:val="-3"/>
        </w:rPr>
        <w:t xml:space="preserve"> </w:t>
      </w:r>
      <w:r>
        <w:t>are</w:t>
      </w:r>
      <w:r>
        <w:rPr>
          <w:spacing w:val="-3"/>
        </w:rPr>
        <w:t xml:space="preserve"> </w:t>
      </w:r>
      <w:r>
        <w:t>reviewed,</w:t>
      </w:r>
      <w:r>
        <w:rPr>
          <w:spacing w:val="-3"/>
        </w:rPr>
        <w:t xml:space="preserve"> </w:t>
      </w:r>
      <w:r>
        <w:t>and</w:t>
      </w:r>
      <w:r>
        <w:rPr>
          <w:spacing w:val="-3"/>
        </w:rPr>
        <w:t xml:space="preserve"> </w:t>
      </w:r>
      <w:r>
        <w:t>adjusted</w:t>
      </w:r>
      <w:r>
        <w:rPr>
          <w:spacing w:val="-3"/>
        </w:rPr>
        <w:t xml:space="preserve"> </w:t>
      </w:r>
      <w:r>
        <w:t>if appropriate, at each reporting date.</w:t>
      </w:r>
    </w:p>
    <w:p w14:paraId="56AE7255" w14:textId="77777777" w:rsidR="00F34A36" w:rsidRDefault="00842BCA">
      <w:pPr>
        <w:pStyle w:val="BodyText"/>
        <w:spacing w:before="169" w:line="304" w:lineRule="auto"/>
      </w:pPr>
      <w:r>
        <w:t>Leasehold</w:t>
      </w:r>
      <w:r>
        <w:rPr>
          <w:spacing w:val="-3"/>
        </w:rPr>
        <w:t xml:space="preserve"> </w:t>
      </w:r>
      <w:r>
        <w:t>improvements</w:t>
      </w:r>
      <w:r>
        <w:rPr>
          <w:spacing w:val="-3"/>
        </w:rPr>
        <w:t xml:space="preserve"> </w:t>
      </w:r>
      <w:r>
        <w:t>are</w:t>
      </w:r>
      <w:r>
        <w:rPr>
          <w:spacing w:val="-3"/>
        </w:rPr>
        <w:t xml:space="preserve"> </w:t>
      </w:r>
      <w:r>
        <w:t>depreciated</w:t>
      </w:r>
      <w:r>
        <w:rPr>
          <w:spacing w:val="-3"/>
        </w:rPr>
        <w:t xml:space="preserve"> </w:t>
      </w:r>
      <w:r>
        <w:t>over</w:t>
      </w:r>
      <w:r>
        <w:rPr>
          <w:spacing w:val="-3"/>
        </w:rPr>
        <w:t xml:space="preserve"> </w:t>
      </w:r>
      <w:r>
        <w:t>the</w:t>
      </w:r>
      <w:r>
        <w:rPr>
          <w:spacing w:val="-3"/>
        </w:rPr>
        <w:t xml:space="preserve"> </w:t>
      </w:r>
      <w:r>
        <w:t>unexpired</w:t>
      </w:r>
      <w:r>
        <w:rPr>
          <w:spacing w:val="-3"/>
        </w:rPr>
        <w:t xml:space="preserve"> </w:t>
      </w:r>
      <w:r>
        <w:t>period</w:t>
      </w:r>
      <w:r>
        <w:rPr>
          <w:spacing w:val="-3"/>
        </w:rPr>
        <w:t xml:space="preserve"> </w:t>
      </w:r>
      <w:r>
        <w:t>of</w:t>
      </w:r>
      <w:r>
        <w:rPr>
          <w:spacing w:val="-3"/>
        </w:rPr>
        <w:t xml:space="preserve"> </w:t>
      </w:r>
      <w:r>
        <w:t>the</w:t>
      </w:r>
      <w:r>
        <w:rPr>
          <w:spacing w:val="-3"/>
        </w:rPr>
        <w:t xml:space="preserve"> </w:t>
      </w:r>
      <w:r>
        <w:t>lease</w:t>
      </w:r>
      <w:r>
        <w:rPr>
          <w:spacing w:val="-3"/>
        </w:rPr>
        <w:t xml:space="preserve"> </w:t>
      </w:r>
      <w:r>
        <w:t>or</w:t>
      </w:r>
      <w:r>
        <w:rPr>
          <w:spacing w:val="-3"/>
        </w:rPr>
        <w:t xml:space="preserve"> </w:t>
      </w:r>
      <w:r>
        <w:t>the estimated useful life of the assets, whichever is shorter.</w:t>
      </w:r>
    </w:p>
    <w:p w14:paraId="56AE7256" w14:textId="77777777" w:rsidR="00F34A36" w:rsidRDefault="00842BCA">
      <w:pPr>
        <w:pStyle w:val="BodyText"/>
        <w:spacing w:before="169" w:line="309" w:lineRule="auto"/>
      </w:pPr>
      <w:r>
        <w:t>An item of property, plant and equipment is derecognised upon disposal or when there is no future</w:t>
      </w:r>
      <w:r>
        <w:rPr>
          <w:spacing w:val="-4"/>
        </w:rPr>
        <w:t xml:space="preserve"> </w:t>
      </w:r>
      <w:r>
        <w:t>economic</w:t>
      </w:r>
      <w:r>
        <w:rPr>
          <w:spacing w:val="-4"/>
        </w:rPr>
        <w:t xml:space="preserve"> </w:t>
      </w:r>
      <w:r>
        <w:t>benefit</w:t>
      </w:r>
      <w:r>
        <w:rPr>
          <w:spacing w:val="-4"/>
        </w:rPr>
        <w:t xml:space="preserve"> </w:t>
      </w:r>
      <w:r>
        <w:t>to</w:t>
      </w:r>
      <w:r>
        <w:rPr>
          <w:spacing w:val="-4"/>
        </w:rPr>
        <w:t xml:space="preserve"> </w:t>
      </w:r>
      <w:r>
        <w:t>the</w:t>
      </w:r>
      <w:r>
        <w:rPr>
          <w:spacing w:val="-4"/>
        </w:rPr>
        <w:t xml:space="preserve"> </w:t>
      </w:r>
      <w:r>
        <w:t>Company.</w:t>
      </w:r>
      <w:r>
        <w:rPr>
          <w:spacing w:val="-4"/>
        </w:rPr>
        <w:t xml:space="preserve"> </w:t>
      </w:r>
      <w:r>
        <w:t>Gains</w:t>
      </w:r>
      <w:r>
        <w:rPr>
          <w:spacing w:val="-4"/>
        </w:rPr>
        <w:t xml:space="preserve"> </w:t>
      </w:r>
      <w:r>
        <w:t>and</w:t>
      </w:r>
      <w:r>
        <w:rPr>
          <w:spacing w:val="-4"/>
        </w:rPr>
        <w:t xml:space="preserve"> </w:t>
      </w:r>
      <w:r>
        <w:t>losses</w:t>
      </w:r>
      <w:r>
        <w:rPr>
          <w:spacing w:val="-4"/>
        </w:rPr>
        <w:t xml:space="preserve"> </w:t>
      </w:r>
      <w:r>
        <w:t>between</w:t>
      </w:r>
      <w:r>
        <w:rPr>
          <w:spacing w:val="-4"/>
        </w:rPr>
        <w:t xml:space="preserve"> </w:t>
      </w:r>
      <w:r>
        <w:t>the</w:t>
      </w:r>
      <w:r>
        <w:rPr>
          <w:spacing w:val="-4"/>
        </w:rPr>
        <w:t xml:space="preserve"> </w:t>
      </w:r>
      <w:r>
        <w:t>carrying</w:t>
      </w:r>
      <w:r>
        <w:rPr>
          <w:spacing w:val="-4"/>
        </w:rPr>
        <w:t xml:space="preserve"> </w:t>
      </w:r>
      <w:r>
        <w:t>amount</w:t>
      </w:r>
      <w:r>
        <w:rPr>
          <w:spacing w:val="-4"/>
        </w:rPr>
        <w:t xml:space="preserve"> </w:t>
      </w:r>
      <w:r>
        <w:t>and the disposal proceeds are taken to profit or loss.</w:t>
      </w:r>
    </w:p>
    <w:p w14:paraId="56AE7257" w14:textId="77777777" w:rsidR="00F34A36" w:rsidRDefault="00842BCA">
      <w:pPr>
        <w:pStyle w:val="Heading8"/>
        <w:spacing w:before="191"/>
      </w:pPr>
      <w:bookmarkStart w:id="130" w:name="Right-of-use_assets"/>
      <w:bookmarkEnd w:id="130"/>
      <w:r>
        <w:rPr>
          <w:color w:val="005496"/>
        </w:rPr>
        <w:t>Right-of-use</w:t>
      </w:r>
      <w:r>
        <w:rPr>
          <w:color w:val="005496"/>
          <w:spacing w:val="-11"/>
        </w:rPr>
        <w:t xml:space="preserve"> </w:t>
      </w:r>
      <w:r>
        <w:rPr>
          <w:color w:val="005496"/>
          <w:spacing w:val="-2"/>
        </w:rPr>
        <w:t>assets</w:t>
      </w:r>
    </w:p>
    <w:p w14:paraId="56AE7258" w14:textId="77777777" w:rsidR="00F34A36" w:rsidRDefault="00842BCA">
      <w:pPr>
        <w:pStyle w:val="BodyText"/>
        <w:spacing w:before="179" w:line="304" w:lineRule="auto"/>
        <w:ind w:right="334"/>
      </w:pPr>
      <w:r>
        <w:t>A</w:t>
      </w:r>
      <w:r>
        <w:rPr>
          <w:spacing w:val="-7"/>
        </w:rPr>
        <w:t xml:space="preserve"> </w:t>
      </w:r>
      <w:r>
        <w:t>right-of-use asset is recognised at the commencement date of a lease. The right-of-use asset</w:t>
      </w:r>
      <w:r>
        <w:rPr>
          <w:spacing w:val="-4"/>
        </w:rPr>
        <w:t xml:space="preserve"> </w:t>
      </w:r>
      <w:r>
        <w:t>is</w:t>
      </w:r>
      <w:r>
        <w:rPr>
          <w:spacing w:val="-4"/>
        </w:rPr>
        <w:t xml:space="preserve"> </w:t>
      </w:r>
      <w:r>
        <w:t>measured</w:t>
      </w:r>
      <w:r>
        <w:rPr>
          <w:spacing w:val="-4"/>
        </w:rPr>
        <w:t xml:space="preserve"> </w:t>
      </w:r>
      <w:r>
        <w:t>at</w:t>
      </w:r>
      <w:r>
        <w:rPr>
          <w:spacing w:val="-4"/>
        </w:rPr>
        <w:t xml:space="preserve"> </w:t>
      </w:r>
      <w:r>
        <w:t>cost,</w:t>
      </w:r>
      <w:r>
        <w:rPr>
          <w:spacing w:val="-4"/>
        </w:rPr>
        <w:t xml:space="preserve"> </w:t>
      </w:r>
      <w:r>
        <w:t>which</w:t>
      </w:r>
      <w:r>
        <w:rPr>
          <w:spacing w:val="-4"/>
        </w:rPr>
        <w:t xml:space="preserve"> </w:t>
      </w:r>
      <w:r>
        <w:t>comprises</w:t>
      </w:r>
      <w:r>
        <w:rPr>
          <w:spacing w:val="-4"/>
        </w:rPr>
        <w:t xml:space="preserve"> </w:t>
      </w:r>
      <w:r>
        <w:t>the</w:t>
      </w:r>
      <w:r>
        <w:rPr>
          <w:spacing w:val="-4"/>
        </w:rPr>
        <w:t xml:space="preserve"> </w:t>
      </w:r>
      <w:r>
        <w:t>initial</w:t>
      </w:r>
      <w:r>
        <w:rPr>
          <w:spacing w:val="-4"/>
        </w:rPr>
        <w:t xml:space="preserve"> </w:t>
      </w:r>
      <w:r>
        <w:t>amount</w:t>
      </w:r>
      <w:r>
        <w:rPr>
          <w:spacing w:val="-4"/>
        </w:rPr>
        <w:t xml:space="preserve"> </w:t>
      </w:r>
      <w:r>
        <w:t>of</w:t>
      </w:r>
      <w:r>
        <w:rPr>
          <w:spacing w:val="-4"/>
        </w:rPr>
        <w:t xml:space="preserve"> </w:t>
      </w:r>
      <w:r>
        <w:t>the</w:t>
      </w:r>
      <w:r>
        <w:rPr>
          <w:spacing w:val="-4"/>
        </w:rPr>
        <w:t xml:space="preserve"> </w:t>
      </w:r>
      <w:r>
        <w:t>lease</w:t>
      </w:r>
      <w:r>
        <w:rPr>
          <w:spacing w:val="-4"/>
        </w:rPr>
        <w:t xml:space="preserve"> </w:t>
      </w:r>
      <w:r>
        <w:t>liability,</w:t>
      </w:r>
      <w:r>
        <w:rPr>
          <w:spacing w:val="-4"/>
        </w:rPr>
        <w:t xml:space="preserve"> </w:t>
      </w:r>
      <w:r>
        <w:t>adjusted for, as applicable, any lease payments made at or before the commencement date net of any lease incentives received, any initial direct costs incurred, and, except where included in the cost of inventories, an estimate of costs expected to be incurred for dismantling and removing the underlying asset, and restoring the site or asset.</w:t>
      </w:r>
    </w:p>
    <w:p w14:paraId="56AE7259" w14:textId="77777777" w:rsidR="00F34A36" w:rsidRDefault="00842BCA">
      <w:pPr>
        <w:pStyle w:val="BodyText"/>
        <w:spacing w:before="167" w:line="304" w:lineRule="auto"/>
        <w:ind w:right="721"/>
      </w:pPr>
      <w:r>
        <w:t>Right-of-use assets are depreciated on a straight-line basis over the unexpired period</w:t>
      </w:r>
      <w:r>
        <w:rPr>
          <w:spacing w:val="40"/>
        </w:rPr>
        <w:t xml:space="preserve"> </w:t>
      </w:r>
      <w:r>
        <w:t>of</w:t>
      </w:r>
      <w:r>
        <w:rPr>
          <w:spacing w:val="-3"/>
        </w:rPr>
        <w:t xml:space="preserve"> </w:t>
      </w:r>
      <w:r>
        <w:t>the</w:t>
      </w:r>
      <w:r>
        <w:rPr>
          <w:spacing w:val="-3"/>
        </w:rPr>
        <w:t xml:space="preserve"> </w:t>
      </w:r>
      <w:r>
        <w:t>lease</w:t>
      </w:r>
      <w:r>
        <w:rPr>
          <w:spacing w:val="-3"/>
        </w:rPr>
        <w:t xml:space="preserve"> </w:t>
      </w:r>
      <w:r>
        <w:t>or</w:t>
      </w:r>
      <w:r>
        <w:rPr>
          <w:spacing w:val="-3"/>
        </w:rPr>
        <w:t xml:space="preserve"> </w:t>
      </w:r>
      <w:r>
        <w:t>the</w:t>
      </w:r>
      <w:r>
        <w:rPr>
          <w:spacing w:val="-3"/>
        </w:rPr>
        <w:t xml:space="preserve"> </w:t>
      </w:r>
      <w:r>
        <w:t>estimated</w:t>
      </w:r>
      <w:r>
        <w:rPr>
          <w:spacing w:val="-3"/>
        </w:rPr>
        <w:t xml:space="preserve"> </w:t>
      </w:r>
      <w:r>
        <w:t>useful</w:t>
      </w:r>
      <w:r>
        <w:rPr>
          <w:spacing w:val="-3"/>
        </w:rPr>
        <w:t xml:space="preserve"> </w:t>
      </w:r>
      <w:r>
        <w:t>life</w:t>
      </w:r>
      <w:r>
        <w:rPr>
          <w:spacing w:val="-3"/>
        </w:rPr>
        <w:t xml:space="preserve"> </w:t>
      </w:r>
      <w:r>
        <w:t>of</w:t>
      </w:r>
      <w:r>
        <w:rPr>
          <w:spacing w:val="-3"/>
        </w:rPr>
        <w:t xml:space="preserve"> </w:t>
      </w:r>
      <w:r>
        <w:t>the</w:t>
      </w:r>
      <w:r>
        <w:rPr>
          <w:spacing w:val="-3"/>
        </w:rPr>
        <w:t xml:space="preserve"> </w:t>
      </w:r>
      <w:r>
        <w:t>asset,</w:t>
      </w:r>
      <w:r>
        <w:rPr>
          <w:spacing w:val="-3"/>
        </w:rPr>
        <w:t xml:space="preserve"> </w:t>
      </w:r>
      <w:r>
        <w:t>whichever</w:t>
      </w:r>
      <w:r>
        <w:rPr>
          <w:spacing w:val="-3"/>
        </w:rPr>
        <w:t xml:space="preserve"> </w:t>
      </w:r>
      <w:r>
        <w:t>is</w:t>
      </w:r>
      <w:r>
        <w:rPr>
          <w:spacing w:val="-3"/>
        </w:rPr>
        <w:t xml:space="preserve"> </w:t>
      </w:r>
      <w:r>
        <w:t>the</w:t>
      </w:r>
      <w:r>
        <w:rPr>
          <w:spacing w:val="-3"/>
        </w:rPr>
        <w:t xml:space="preserve"> </w:t>
      </w:r>
      <w:r>
        <w:t>shorter.</w:t>
      </w:r>
      <w:r>
        <w:rPr>
          <w:spacing w:val="-3"/>
        </w:rPr>
        <w:t xml:space="preserve"> </w:t>
      </w:r>
      <w:r>
        <w:t>Where</w:t>
      </w:r>
      <w:r>
        <w:rPr>
          <w:spacing w:val="-3"/>
        </w:rPr>
        <w:t xml:space="preserve"> </w:t>
      </w:r>
      <w:r>
        <w:t>the</w:t>
      </w:r>
    </w:p>
    <w:p w14:paraId="56AE725A" w14:textId="77777777" w:rsidR="00F34A36" w:rsidRDefault="00842BCA">
      <w:pPr>
        <w:pStyle w:val="BodyText"/>
        <w:spacing w:line="304" w:lineRule="auto"/>
      </w:pPr>
      <w:r>
        <w:t>Company expects to obtain ownership of the leased asset at the end of the lease term, the depreciation</w:t>
      </w:r>
      <w:r>
        <w:rPr>
          <w:spacing w:val="-3"/>
        </w:rPr>
        <w:t xml:space="preserve"> </w:t>
      </w:r>
      <w:r>
        <w:t>is</w:t>
      </w:r>
      <w:r>
        <w:rPr>
          <w:spacing w:val="-3"/>
        </w:rPr>
        <w:t xml:space="preserve"> </w:t>
      </w:r>
      <w:r>
        <w:t>over</w:t>
      </w:r>
      <w:r>
        <w:rPr>
          <w:spacing w:val="-3"/>
        </w:rPr>
        <w:t xml:space="preserve"> </w:t>
      </w:r>
      <w:r>
        <w:t>its</w:t>
      </w:r>
      <w:r>
        <w:rPr>
          <w:spacing w:val="-3"/>
        </w:rPr>
        <w:t xml:space="preserve"> </w:t>
      </w:r>
      <w:r>
        <w:t>estimated</w:t>
      </w:r>
      <w:r>
        <w:rPr>
          <w:spacing w:val="-3"/>
        </w:rPr>
        <w:t xml:space="preserve"> </w:t>
      </w:r>
      <w:r>
        <w:t>useful</w:t>
      </w:r>
      <w:r>
        <w:rPr>
          <w:spacing w:val="-3"/>
        </w:rPr>
        <w:t xml:space="preserve"> </w:t>
      </w:r>
      <w:r>
        <w:t>life.</w:t>
      </w:r>
      <w:r>
        <w:rPr>
          <w:spacing w:val="-3"/>
        </w:rPr>
        <w:t xml:space="preserve"> </w:t>
      </w:r>
      <w:r>
        <w:t>Right-of</w:t>
      </w:r>
      <w:r>
        <w:rPr>
          <w:spacing w:val="-3"/>
        </w:rPr>
        <w:t xml:space="preserve"> </w:t>
      </w:r>
      <w:r>
        <w:t>use</w:t>
      </w:r>
      <w:r>
        <w:rPr>
          <w:spacing w:val="-3"/>
        </w:rPr>
        <w:t xml:space="preserve"> </w:t>
      </w:r>
      <w:r>
        <w:t>assets</w:t>
      </w:r>
      <w:r>
        <w:rPr>
          <w:spacing w:val="-3"/>
        </w:rPr>
        <w:t xml:space="preserve"> </w:t>
      </w:r>
      <w:r>
        <w:t>are</w:t>
      </w:r>
      <w:r>
        <w:rPr>
          <w:spacing w:val="-3"/>
        </w:rPr>
        <w:t xml:space="preserve"> </w:t>
      </w:r>
      <w:r>
        <w:t>subject</w:t>
      </w:r>
      <w:r>
        <w:rPr>
          <w:spacing w:val="-3"/>
        </w:rPr>
        <w:t xml:space="preserve"> </w:t>
      </w:r>
      <w:r>
        <w:t>to</w:t>
      </w:r>
      <w:r>
        <w:rPr>
          <w:spacing w:val="-3"/>
        </w:rPr>
        <w:t xml:space="preserve"> </w:t>
      </w:r>
      <w:r>
        <w:t>impairment</w:t>
      </w:r>
      <w:r>
        <w:rPr>
          <w:spacing w:val="-3"/>
        </w:rPr>
        <w:t xml:space="preserve"> </w:t>
      </w:r>
      <w:r>
        <w:t>or adjusted for any remeasurement of lease liabilities.</w:t>
      </w:r>
    </w:p>
    <w:p w14:paraId="56AE725B" w14:textId="77777777" w:rsidR="00F34A36" w:rsidRDefault="00842BCA">
      <w:pPr>
        <w:pStyle w:val="BodyText"/>
        <w:spacing w:before="167" w:line="304" w:lineRule="auto"/>
      </w:pPr>
      <w:r>
        <w:t>The Company has elected not to recognise a right-of-use asset and corresponding lease liability</w:t>
      </w:r>
      <w:r>
        <w:rPr>
          <w:spacing w:val="-3"/>
        </w:rPr>
        <w:t xml:space="preserve"> </w:t>
      </w:r>
      <w:r>
        <w:t>for</w:t>
      </w:r>
      <w:r>
        <w:rPr>
          <w:spacing w:val="-3"/>
        </w:rPr>
        <w:t xml:space="preserve"> </w:t>
      </w:r>
      <w:r>
        <w:t>short-term</w:t>
      </w:r>
      <w:r>
        <w:rPr>
          <w:spacing w:val="-3"/>
        </w:rPr>
        <w:t xml:space="preserve"> </w:t>
      </w:r>
      <w:r>
        <w:t>leases</w:t>
      </w:r>
      <w:r>
        <w:rPr>
          <w:spacing w:val="-3"/>
        </w:rPr>
        <w:t xml:space="preserve"> </w:t>
      </w:r>
      <w:r>
        <w:t>with</w:t>
      </w:r>
      <w:r>
        <w:rPr>
          <w:spacing w:val="-3"/>
        </w:rPr>
        <w:t xml:space="preserve"> </w:t>
      </w:r>
      <w:r>
        <w:t>terms</w:t>
      </w:r>
      <w:r>
        <w:rPr>
          <w:spacing w:val="-3"/>
        </w:rPr>
        <w:t xml:space="preserve"> </w:t>
      </w:r>
      <w:r>
        <w:t>of</w:t>
      </w:r>
      <w:r>
        <w:rPr>
          <w:spacing w:val="-3"/>
        </w:rPr>
        <w:t xml:space="preserve"> </w:t>
      </w:r>
      <w:r>
        <w:t>12</w:t>
      </w:r>
      <w:r>
        <w:rPr>
          <w:spacing w:val="-3"/>
        </w:rPr>
        <w:t xml:space="preserve"> </w:t>
      </w:r>
      <w:r>
        <w:t>months</w:t>
      </w:r>
      <w:r>
        <w:rPr>
          <w:spacing w:val="-3"/>
        </w:rPr>
        <w:t xml:space="preserve"> </w:t>
      </w:r>
      <w:r>
        <w:t>or</w:t>
      </w:r>
      <w:r>
        <w:rPr>
          <w:spacing w:val="-3"/>
        </w:rPr>
        <w:t xml:space="preserve"> </w:t>
      </w:r>
      <w:r>
        <w:t>less</w:t>
      </w:r>
      <w:r>
        <w:rPr>
          <w:spacing w:val="-3"/>
        </w:rPr>
        <w:t xml:space="preserve"> </w:t>
      </w:r>
      <w:r>
        <w:t>and</w:t>
      </w:r>
      <w:r>
        <w:rPr>
          <w:spacing w:val="-3"/>
        </w:rPr>
        <w:t xml:space="preserve"> </w:t>
      </w:r>
      <w:r>
        <w:t>leases</w:t>
      </w:r>
      <w:r>
        <w:rPr>
          <w:spacing w:val="-3"/>
        </w:rPr>
        <w:t xml:space="preserve"> </w:t>
      </w:r>
      <w:r>
        <w:t>of</w:t>
      </w:r>
      <w:r>
        <w:rPr>
          <w:spacing w:val="-3"/>
        </w:rPr>
        <w:t xml:space="preserve"> </w:t>
      </w:r>
      <w:r>
        <w:t>low-value</w:t>
      </w:r>
      <w:r>
        <w:rPr>
          <w:spacing w:val="-3"/>
        </w:rPr>
        <w:t xml:space="preserve"> </w:t>
      </w:r>
      <w:r>
        <w:t>assets. Lease payments on these assets are expensed to profit or loss as incurred.</w:t>
      </w:r>
    </w:p>
    <w:p w14:paraId="56AE725C" w14:textId="77777777" w:rsidR="00F34A36" w:rsidRDefault="00842BCA">
      <w:pPr>
        <w:pStyle w:val="Heading8"/>
        <w:spacing w:before="199"/>
      </w:pPr>
      <w:bookmarkStart w:id="131" w:name="Impairment_of_non-financial_assets"/>
      <w:bookmarkEnd w:id="131"/>
      <w:r>
        <w:rPr>
          <w:color w:val="005496"/>
        </w:rPr>
        <w:t xml:space="preserve">Impairment of non-financial </w:t>
      </w:r>
      <w:r>
        <w:rPr>
          <w:color w:val="005496"/>
          <w:spacing w:val="-2"/>
        </w:rPr>
        <w:t>assets</w:t>
      </w:r>
    </w:p>
    <w:p w14:paraId="56AE725D" w14:textId="77777777" w:rsidR="00F34A36" w:rsidRDefault="00842BCA">
      <w:pPr>
        <w:pStyle w:val="BodyText"/>
        <w:spacing w:before="179"/>
      </w:pPr>
      <w:r>
        <w:t>Non-financial</w:t>
      </w:r>
      <w:r>
        <w:rPr>
          <w:spacing w:val="-3"/>
        </w:rPr>
        <w:t xml:space="preserve"> </w:t>
      </w:r>
      <w:r>
        <w:t>assets</w:t>
      </w:r>
      <w:r>
        <w:rPr>
          <w:spacing w:val="-2"/>
        </w:rPr>
        <w:t xml:space="preserve"> </w:t>
      </w:r>
      <w:r>
        <w:t>are</w:t>
      </w:r>
      <w:r>
        <w:rPr>
          <w:spacing w:val="-2"/>
        </w:rPr>
        <w:t xml:space="preserve"> </w:t>
      </w:r>
      <w:r>
        <w:t>reviewed</w:t>
      </w:r>
      <w:r>
        <w:rPr>
          <w:spacing w:val="-2"/>
        </w:rPr>
        <w:t xml:space="preserve"> </w:t>
      </w:r>
      <w:r>
        <w:t>for</w:t>
      </w:r>
      <w:r>
        <w:rPr>
          <w:spacing w:val="-2"/>
        </w:rPr>
        <w:t xml:space="preserve"> </w:t>
      </w:r>
      <w:r>
        <w:t>impairment</w:t>
      </w:r>
      <w:r>
        <w:rPr>
          <w:spacing w:val="-2"/>
        </w:rPr>
        <w:t xml:space="preserve"> </w:t>
      </w:r>
      <w:r>
        <w:t>whenever</w:t>
      </w:r>
      <w:r>
        <w:rPr>
          <w:spacing w:val="-2"/>
        </w:rPr>
        <w:t xml:space="preserve"> </w:t>
      </w:r>
      <w:r>
        <w:t>events</w:t>
      </w:r>
      <w:r>
        <w:rPr>
          <w:spacing w:val="-2"/>
        </w:rPr>
        <w:t xml:space="preserve"> </w:t>
      </w:r>
      <w:r>
        <w:t>or</w:t>
      </w:r>
      <w:r>
        <w:rPr>
          <w:spacing w:val="-2"/>
        </w:rPr>
        <w:t xml:space="preserve"> </w:t>
      </w:r>
      <w:r>
        <w:t>changes</w:t>
      </w:r>
      <w:r>
        <w:rPr>
          <w:spacing w:val="-2"/>
        </w:rPr>
        <w:t xml:space="preserve"> </w:t>
      </w:r>
      <w:r>
        <w:rPr>
          <w:spacing w:val="-5"/>
        </w:rPr>
        <w:t>in</w:t>
      </w:r>
    </w:p>
    <w:p w14:paraId="56AE725E" w14:textId="77777777" w:rsidR="00F34A36" w:rsidRDefault="00842BCA">
      <w:pPr>
        <w:pStyle w:val="BodyText"/>
        <w:spacing w:before="74"/>
      </w:pPr>
      <w:r>
        <w:t>circumstances</w:t>
      </w:r>
      <w:r>
        <w:rPr>
          <w:spacing w:val="-2"/>
        </w:rPr>
        <w:t xml:space="preserve"> </w:t>
      </w:r>
      <w:r>
        <w:t>indicate</w:t>
      </w:r>
      <w:r>
        <w:rPr>
          <w:spacing w:val="-2"/>
        </w:rPr>
        <w:t xml:space="preserve"> </w:t>
      </w:r>
      <w:r>
        <w:t>that</w:t>
      </w:r>
      <w:r>
        <w:rPr>
          <w:spacing w:val="-1"/>
        </w:rPr>
        <w:t xml:space="preserve"> </w:t>
      </w:r>
      <w:r>
        <w:t>the</w:t>
      </w:r>
      <w:r>
        <w:rPr>
          <w:spacing w:val="-2"/>
        </w:rPr>
        <w:t xml:space="preserve"> </w:t>
      </w:r>
      <w:r>
        <w:t>carrying</w:t>
      </w:r>
      <w:r>
        <w:rPr>
          <w:spacing w:val="-1"/>
        </w:rPr>
        <w:t xml:space="preserve"> </w:t>
      </w:r>
      <w:r>
        <w:t>amount</w:t>
      </w:r>
      <w:r>
        <w:rPr>
          <w:spacing w:val="-2"/>
        </w:rPr>
        <w:t xml:space="preserve"> </w:t>
      </w:r>
      <w:r>
        <w:t>may</w:t>
      </w:r>
      <w:r>
        <w:rPr>
          <w:spacing w:val="-1"/>
        </w:rPr>
        <w:t xml:space="preserve"> </w:t>
      </w:r>
      <w:r>
        <w:t>not</w:t>
      </w:r>
      <w:r>
        <w:rPr>
          <w:spacing w:val="-2"/>
        </w:rPr>
        <w:t xml:space="preserve"> </w:t>
      </w:r>
      <w:r>
        <w:t>be</w:t>
      </w:r>
      <w:r>
        <w:rPr>
          <w:spacing w:val="-1"/>
        </w:rPr>
        <w:t xml:space="preserve"> </w:t>
      </w:r>
      <w:r>
        <w:t>recoverable.</w:t>
      </w:r>
      <w:r>
        <w:rPr>
          <w:spacing w:val="-14"/>
        </w:rPr>
        <w:t xml:space="preserve"> </w:t>
      </w:r>
      <w:r>
        <w:t>An</w:t>
      </w:r>
      <w:r>
        <w:rPr>
          <w:spacing w:val="-2"/>
        </w:rPr>
        <w:t xml:space="preserve"> </w:t>
      </w:r>
      <w:r>
        <w:t>impairment</w:t>
      </w:r>
      <w:r>
        <w:rPr>
          <w:spacing w:val="-1"/>
        </w:rPr>
        <w:t xml:space="preserve"> </w:t>
      </w:r>
      <w:r>
        <w:rPr>
          <w:spacing w:val="-4"/>
        </w:rPr>
        <w:t>loss</w:t>
      </w:r>
    </w:p>
    <w:p w14:paraId="56AE725F" w14:textId="77777777" w:rsidR="00F34A36" w:rsidRDefault="00F34A36">
      <w:pPr>
        <w:pStyle w:val="BodyText"/>
        <w:sectPr w:rsidR="00F34A36">
          <w:pgSz w:w="11910" w:h="16840"/>
          <w:pgMar w:top="1560" w:right="850" w:bottom="720" w:left="708" w:header="0" w:footer="531" w:gutter="0"/>
          <w:cols w:space="720"/>
        </w:sectPr>
      </w:pPr>
    </w:p>
    <w:p w14:paraId="56AE7260" w14:textId="77777777" w:rsidR="00F34A36" w:rsidRDefault="00842BCA">
      <w:pPr>
        <w:pStyle w:val="BodyText"/>
        <w:spacing w:before="72" w:line="304" w:lineRule="auto"/>
      </w:pPr>
      <w:r>
        <w:lastRenderedPageBreak/>
        <w:t>is</w:t>
      </w:r>
      <w:r>
        <w:rPr>
          <w:spacing w:val="-3"/>
        </w:rPr>
        <w:t xml:space="preserve"> </w:t>
      </w:r>
      <w:r>
        <w:t>recognised</w:t>
      </w:r>
      <w:r>
        <w:rPr>
          <w:spacing w:val="-3"/>
        </w:rPr>
        <w:t xml:space="preserve"> </w:t>
      </w:r>
      <w:r>
        <w:t>for</w:t>
      </w:r>
      <w:r>
        <w:rPr>
          <w:spacing w:val="-3"/>
        </w:rPr>
        <w:t xml:space="preserve"> </w:t>
      </w:r>
      <w:r>
        <w:t>the</w:t>
      </w:r>
      <w:r>
        <w:rPr>
          <w:spacing w:val="-3"/>
        </w:rPr>
        <w:t xml:space="preserve"> </w:t>
      </w:r>
      <w:r>
        <w:t>amount</w:t>
      </w:r>
      <w:r>
        <w:rPr>
          <w:spacing w:val="-3"/>
        </w:rPr>
        <w:t xml:space="preserve"> </w:t>
      </w:r>
      <w:r>
        <w:t>by</w:t>
      </w:r>
      <w:r>
        <w:rPr>
          <w:spacing w:val="-3"/>
        </w:rPr>
        <w:t xml:space="preserve"> </w:t>
      </w:r>
      <w:r>
        <w:t>which</w:t>
      </w:r>
      <w:r>
        <w:rPr>
          <w:spacing w:val="-3"/>
        </w:rPr>
        <w:t xml:space="preserve"> </w:t>
      </w:r>
      <w:r>
        <w:t>the</w:t>
      </w:r>
      <w:r>
        <w:rPr>
          <w:spacing w:val="-3"/>
        </w:rPr>
        <w:t xml:space="preserve"> </w:t>
      </w:r>
      <w:r>
        <w:t>asset’s</w:t>
      </w:r>
      <w:r>
        <w:rPr>
          <w:spacing w:val="-3"/>
        </w:rPr>
        <w:t xml:space="preserve"> </w:t>
      </w:r>
      <w:r>
        <w:t>carrying</w:t>
      </w:r>
      <w:r>
        <w:rPr>
          <w:spacing w:val="-3"/>
        </w:rPr>
        <w:t xml:space="preserve"> </w:t>
      </w:r>
      <w:r>
        <w:t>amount</w:t>
      </w:r>
      <w:r>
        <w:rPr>
          <w:spacing w:val="-3"/>
        </w:rPr>
        <w:t xml:space="preserve"> </w:t>
      </w:r>
      <w:r>
        <w:t>exceeds</w:t>
      </w:r>
      <w:r>
        <w:rPr>
          <w:spacing w:val="-3"/>
        </w:rPr>
        <w:t xml:space="preserve"> </w:t>
      </w:r>
      <w:r>
        <w:t>its</w:t>
      </w:r>
      <w:r>
        <w:rPr>
          <w:spacing w:val="-3"/>
        </w:rPr>
        <w:t xml:space="preserve"> </w:t>
      </w:r>
      <w:r>
        <w:t xml:space="preserve">recoverable </w:t>
      </w:r>
      <w:r>
        <w:rPr>
          <w:spacing w:val="-2"/>
        </w:rPr>
        <w:t>amount.</w:t>
      </w:r>
    </w:p>
    <w:p w14:paraId="56AE7261" w14:textId="77777777" w:rsidR="00F34A36" w:rsidRDefault="00842BCA">
      <w:pPr>
        <w:pStyle w:val="BodyText"/>
        <w:spacing w:before="169" w:line="307" w:lineRule="auto"/>
        <w:ind w:right="201"/>
      </w:pPr>
      <w:r>
        <w:t>Recoverable</w:t>
      </w:r>
      <w:r>
        <w:rPr>
          <w:spacing w:val="-3"/>
        </w:rPr>
        <w:t xml:space="preserve"> </w:t>
      </w:r>
      <w:r>
        <w:t>amount</w:t>
      </w:r>
      <w:r>
        <w:rPr>
          <w:spacing w:val="-3"/>
        </w:rPr>
        <w:t xml:space="preserve"> </w:t>
      </w:r>
      <w:r>
        <w:t>is</w:t>
      </w:r>
      <w:r>
        <w:rPr>
          <w:spacing w:val="-3"/>
        </w:rPr>
        <w:t xml:space="preserve"> </w:t>
      </w:r>
      <w:r>
        <w:t>the</w:t>
      </w:r>
      <w:r>
        <w:rPr>
          <w:spacing w:val="-3"/>
        </w:rPr>
        <w:t xml:space="preserve"> </w:t>
      </w:r>
      <w:r>
        <w:t>higher</w:t>
      </w:r>
      <w:r>
        <w:rPr>
          <w:spacing w:val="-3"/>
        </w:rPr>
        <w:t xml:space="preserve"> </w:t>
      </w:r>
      <w:r>
        <w:t>of</w:t>
      </w:r>
      <w:r>
        <w:rPr>
          <w:spacing w:val="-3"/>
        </w:rPr>
        <w:t xml:space="preserve"> </w:t>
      </w:r>
      <w:r>
        <w:t>an</w:t>
      </w:r>
      <w:r>
        <w:rPr>
          <w:spacing w:val="-3"/>
        </w:rPr>
        <w:t xml:space="preserve"> </w:t>
      </w:r>
      <w:r>
        <w:t>asset’s</w:t>
      </w:r>
      <w:r>
        <w:rPr>
          <w:spacing w:val="-3"/>
        </w:rPr>
        <w:t xml:space="preserve"> </w:t>
      </w:r>
      <w:r>
        <w:t>fair</w:t>
      </w:r>
      <w:r>
        <w:rPr>
          <w:spacing w:val="-3"/>
        </w:rPr>
        <w:t xml:space="preserve"> </w:t>
      </w:r>
      <w:r>
        <w:t>value</w:t>
      </w:r>
      <w:r>
        <w:rPr>
          <w:spacing w:val="-3"/>
        </w:rPr>
        <w:t xml:space="preserve"> </w:t>
      </w:r>
      <w:r>
        <w:t>less</w:t>
      </w:r>
      <w:r>
        <w:rPr>
          <w:spacing w:val="-3"/>
        </w:rPr>
        <w:t xml:space="preserve"> </w:t>
      </w:r>
      <w:r>
        <w:t>costs</w:t>
      </w:r>
      <w:r>
        <w:rPr>
          <w:spacing w:val="-3"/>
        </w:rPr>
        <w:t xml:space="preserve"> </w:t>
      </w:r>
      <w:r>
        <w:t>of</w:t>
      </w:r>
      <w:r>
        <w:rPr>
          <w:spacing w:val="-3"/>
        </w:rPr>
        <w:t xml:space="preserve"> </w:t>
      </w:r>
      <w:r>
        <w:t>disposal</w:t>
      </w:r>
      <w:r>
        <w:rPr>
          <w:spacing w:val="-3"/>
        </w:rPr>
        <w:t xml:space="preserve"> </w:t>
      </w:r>
      <w:r>
        <w:t>and</w:t>
      </w:r>
      <w:r>
        <w:rPr>
          <w:spacing w:val="-3"/>
        </w:rPr>
        <w:t xml:space="preserve"> </w:t>
      </w:r>
      <w:r>
        <w:t>value-in-use. The value-in-use is the present value of the estimated future cash flows relating to the asset using a pre-tax discount rate specific to the asset or cash-generating unit to which the asset</w:t>
      </w:r>
      <w:r>
        <w:rPr>
          <w:spacing w:val="-1"/>
        </w:rPr>
        <w:t xml:space="preserve"> </w:t>
      </w:r>
      <w:r>
        <w:t>belongs.</w:t>
      </w:r>
      <w:r>
        <w:rPr>
          <w:spacing w:val="-15"/>
        </w:rPr>
        <w:t xml:space="preserve"> </w:t>
      </w:r>
      <w:r>
        <w:t>Assets</w:t>
      </w:r>
      <w:r>
        <w:rPr>
          <w:spacing w:val="-1"/>
        </w:rPr>
        <w:t xml:space="preserve"> </w:t>
      </w:r>
      <w:r>
        <w:t>that</w:t>
      </w:r>
      <w:r>
        <w:rPr>
          <w:spacing w:val="-1"/>
        </w:rPr>
        <w:t xml:space="preserve"> </w:t>
      </w:r>
      <w:r>
        <w:t>do</w:t>
      </w:r>
      <w:r>
        <w:rPr>
          <w:spacing w:val="-1"/>
        </w:rPr>
        <w:t xml:space="preserve"> </w:t>
      </w:r>
      <w:r>
        <w:t>not</w:t>
      </w:r>
      <w:r>
        <w:rPr>
          <w:spacing w:val="-1"/>
        </w:rPr>
        <w:t xml:space="preserve"> </w:t>
      </w:r>
      <w:r>
        <w:t>have</w:t>
      </w:r>
      <w:r>
        <w:rPr>
          <w:spacing w:val="-1"/>
        </w:rPr>
        <w:t xml:space="preserve"> </w:t>
      </w:r>
      <w:r>
        <w:t>independent</w:t>
      </w:r>
      <w:r>
        <w:rPr>
          <w:spacing w:val="-1"/>
        </w:rPr>
        <w:t xml:space="preserve"> </w:t>
      </w:r>
      <w:r>
        <w:t>cash</w:t>
      </w:r>
      <w:r>
        <w:rPr>
          <w:spacing w:val="-1"/>
        </w:rPr>
        <w:t xml:space="preserve"> </w:t>
      </w:r>
      <w:r>
        <w:t>flows</w:t>
      </w:r>
      <w:r>
        <w:rPr>
          <w:spacing w:val="-1"/>
        </w:rPr>
        <w:t xml:space="preserve"> </w:t>
      </w:r>
      <w:r>
        <w:t>are</w:t>
      </w:r>
      <w:r>
        <w:rPr>
          <w:spacing w:val="-1"/>
        </w:rPr>
        <w:t xml:space="preserve"> </w:t>
      </w:r>
      <w:r>
        <w:t>grouped</w:t>
      </w:r>
      <w:r>
        <w:rPr>
          <w:spacing w:val="-1"/>
        </w:rPr>
        <w:t xml:space="preserve"> </w:t>
      </w:r>
      <w:r>
        <w:t>together</w:t>
      </w:r>
      <w:r>
        <w:rPr>
          <w:spacing w:val="-1"/>
        </w:rPr>
        <w:t xml:space="preserve"> </w:t>
      </w:r>
      <w:r>
        <w:t>to</w:t>
      </w:r>
      <w:r>
        <w:rPr>
          <w:spacing w:val="-1"/>
        </w:rPr>
        <w:t xml:space="preserve"> </w:t>
      </w:r>
      <w:r>
        <w:t>form a cash-generating unit.</w:t>
      </w:r>
    </w:p>
    <w:p w14:paraId="56AE7262" w14:textId="77777777" w:rsidR="00F34A36" w:rsidRDefault="00842BCA">
      <w:pPr>
        <w:pStyle w:val="Heading8"/>
        <w:spacing w:before="193"/>
      </w:pPr>
      <w:bookmarkStart w:id="132" w:name="Trade_and_other_payables"/>
      <w:bookmarkEnd w:id="132"/>
      <w:r>
        <w:rPr>
          <w:color w:val="005496"/>
        </w:rPr>
        <w:t>Trade</w:t>
      </w:r>
      <w:r>
        <w:rPr>
          <w:color w:val="005496"/>
          <w:spacing w:val="-8"/>
        </w:rPr>
        <w:t xml:space="preserve"> </w:t>
      </w:r>
      <w:r>
        <w:rPr>
          <w:color w:val="005496"/>
        </w:rPr>
        <w:t>and</w:t>
      </w:r>
      <w:r>
        <w:rPr>
          <w:color w:val="005496"/>
          <w:spacing w:val="-8"/>
        </w:rPr>
        <w:t xml:space="preserve"> </w:t>
      </w:r>
      <w:r>
        <w:rPr>
          <w:color w:val="005496"/>
        </w:rPr>
        <w:t>other</w:t>
      </w:r>
      <w:r>
        <w:rPr>
          <w:color w:val="005496"/>
          <w:spacing w:val="-7"/>
        </w:rPr>
        <w:t xml:space="preserve"> </w:t>
      </w:r>
      <w:r>
        <w:rPr>
          <w:color w:val="005496"/>
          <w:spacing w:val="-2"/>
        </w:rPr>
        <w:t>payables</w:t>
      </w:r>
    </w:p>
    <w:p w14:paraId="56AE7263" w14:textId="77777777" w:rsidR="00F34A36" w:rsidRDefault="00842BCA">
      <w:pPr>
        <w:pStyle w:val="BodyText"/>
        <w:spacing w:before="189" w:line="312" w:lineRule="auto"/>
        <w:ind w:right="321"/>
      </w:pPr>
      <w:r>
        <w:t>Trade and other payables represent liabilities for goods and services provided to the Company prior to the end of the financial year and which are unpaid. Due to their short-term</w:t>
      </w:r>
      <w:r>
        <w:rPr>
          <w:spacing w:val="-3"/>
        </w:rPr>
        <w:t xml:space="preserve"> </w:t>
      </w:r>
      <w:r>
        <w:t>nature</w:t>
      </w:r>
      <w:r>
        <w:rPr>
          <w:spacing w:val="-3"/>
        </w:rPr>
        <w:t xml:space="preserve"> </w:t>
      </w:r>
      <w:r>
        <w:t>they</w:t>
      </w:r>
      <w:r>
        <w:rPr>
          <w:spacing w:val="-3"/>
        </w:rPr>
        <w:t xml:space="preserve"> </w:t>
      </w:r>
      <w:r>
        <w:t>are</w:t>
      </w:r>
      <w:r>
        <w:rPr>
          <w:spacing w:val="-3"/>
        </w:rPr>
        <w:t xml:space="preserve"> </w:t>
      </w:r>
      <w:r>
        <w:t>measured</w:t>
      </w:r>
      <w:r>
        <w:rPr>
          <w:spacing w:val="-3"/>
        </w:rPr>
        <w:t xml:space="preserve"> </w:t>
      </w:r>
      <w:r>
        <w:t>at</w:t>
      </w:r>
      <w:r>
        <w:rPr>
          <w:spacing w:val="-3"/>
        </w:rPr>
        <w:t xml:space="preserve"> </w:t>
      </w:r>
      <w:r>
        <w:t>amortised</w:t>
      </w:r>
      <w:r>
        <w:rPr>
          <w:spacing w:val="-3"/>
        </w:rPr>
        <w:t xml:space="preserve"> </w:t>
      </w:r>
      <w:r>
        <w:t>cost</w:t>
      </w:r>
      <w:r>
        <w:rPr>
          <w:spacing w:val="-3"/>
        </w:rPr>
        <w:t xml:space="preserve"> </w:t>
      </w:r>
      <w:r>
        <w:t>and</w:t>
      </w:r>
      <w:r>
        <w:rPr>
          <w:spacing w:val="-3"/>
        </w:rPr>
        <w:t xml:space="preserve"> </w:t>
      </w:r>
      <w:r>
        <w:t>are</w:t>
      </w:r>
      <w:r>
        <w:rPr>
          <w:spacing w:val="-3"/>
        </w:rPr>
        <w:t xml:space="preserve"> </w:t>
      </w:r>
      <w:r>
        <w:t>not</w:t>
      </w:r>
      <w:r>
        <w:rPr>
          <w:spacing w:val="-3"/>
        </w:rPr>
        <w:t xml:space="preserve"> </w:t>
      </w:r>
      <w:r>
        <w:t>discounted.</w:t>
      </w:r>
      <w:r>
        <w:rPr>
          <w:spacing w:val="-7"/>
        </w:rPr>
        <w:t xml:space="preserve"> </w:t>
      </w:r>
      <w:r>
        <w:t>The</w:t>
      </w:r>
      <w:r>
        <w:rPr>
          <w:spacing w:val="-3"/>
        </w:rPr>
        <w:t xml:space="preserve"> </w:t>
      </w:r>
      <w:r>
        <w:t>amounts</w:t>
      </w:r>
      <w:r>
        <w:rPr>
          <w:spacing w:val="-3"/>
        </w:rPr>
        <w:t xml:space="preserve"> </w:t>
      </w:r>
      <w:r>
        <w:t>are unsecured and are usually paid within 30 days of recognition.</w:t>
      </w:r>
    </w:p>
    <w:p w14:paraId="56AE7264" w14:textId="77777777" w:rsidR="00F34A36" w:rsidRDefault="00842BCA">
      <w:pPr>
        <w:pStyle w:val="Heading8"/>
        <w:spacing w:before="195"/>
      </w:pPr>
      <w:bookmarkStart w:id="133" w:name="Contract_liabilities"/>
      <w:bookmarkEnd w:id="133"/>
      <w:r>
        <w:rPr>
          <w:color w:val="005496"/>
        </w:rPr>
        <w:t xml:space="preserve">Contract </w:t>
      </w:r>
      <w:r>
        <w:rPr>
          <w:color w:val="005496"/>
          <w:spacing w:val="-2"/>
        </w:rPr>
        <w:t>liabilities</w:t>
      </w:r>
    </w:p>
    <w:p w14:paraId="56AE7265" w14:textId="77777777" w:rsidR="00F34A36" w:rsidRDefault="00842BCA">
      <w:pPr>
        <w:pStyle w:val="BodyText"/>
        <w:spacing w:before="188" w:line="312" w:lineRule="auto"/>
        <w:ind w:right="668"/>
        <w:jc w:val="both"/>
      </w:pPr>
      <w:r>
        <w:t>A</w:t>
      </w:r>
      <w:r>
        <w:rPr>
          <w:spacing w:val="-14"/>
        </w:rPr>
        <w:t xml:space="preserve"> </w:t>
      </w:r>
      <w:r>
        <w:t>contract liability is recognised if a payment is received or a payment is due (whichever is</w:t>
      </w:r>
      <w:r>
        <w:rPr>
          <w:spacing w:val="-3"/>
        </w:rPr>
        <w:t xml:space="preserve"> </w:t>
      </w:r>
      <w:r>
        <w:t>earlier)</w:t>
      </w:r>
      <w:r>
        <w:rPr>
          <w:spacing w:val="-3"/>
        </w:rPr>
        <w:t xml:space="preserve"> </w:t>
      </w:r>
      <w:r>
        <w:t>from</w:t>
      </w:r>
      <w:r>
        <w:rPr>
          <w:spacing w:val="-3"/>
        </w:rPr>
        <w:t xml:space="preserve"> </w:t>
      </w:r>
      <w:r>
        <w:t>a</w:t>
      </w:r>
      <w:r>
        <w:rPr>
          <w:spacing w:val="-3"/>
        </w:rPr>
        <w:t xml:space="preserve"> </w:t>
      </w:r>
      <w:r>
        <w:t>customer</w:t>
      </w:r>
      <w:r>
        <w:rPr>
          <w:spacing w:val="-3"/>
        </w:rPr>
        <w:t xml:space="preserve"> </w:t>
      </w:r>
      <w:r>
        <w:t>before</w:t>
      </w:r>
      <w:r>
        <w:rPr>
          <w:spacing w:val="-3"/>
        </w:rPr>
        <w:t xml:space="preserve"> </w:t>
      </w:r>
      <w:r>
        <w:t>grant</w:t>
      </w:r>
      <w:r>
        <w:rPr>
          <w:spacing w:val="-3"/>
        </w:rPr>
        <w:t xml:space="preserve"> </w:t>
      </w:r>
      <w:r>
        <w:t>conditions</w:t>
      </w:r>
      <w:r>
        <w:rPr>
          <w:spacing w:val="-3"/>
        </w:rPr>
        <w:t xml:space="preserve"> </w:t>
      </w:r>
      <w:r>
        <w:t>are</w:t>
      </w:r>
      <w:r>
        <w:rPr>
          <w:spacing w:val="-3"/>
        </w:rPr>
        <w:t xml:space="preserve"> </w:t>
      </w:r>
      <w:r>
        <w:t>fulfilled.</w:t>
      </w:r>
      <w:r>
        <w:rPr>
          <w:spacing w:val="-3"/>
        </w:rPr>
        <w:t xml:space="preserve"> </w:t>
      </w:r>
      <w:r>
        <w:t>Contract</w:t>
      </w:r>
      <w:r>
        <w:rPr>
          <w:spacing w:val="-3"/>
        </w:rPr>
        <w:t xml:space="preserve"> </w:t>
      </w:r>
      <w:r>
        <w:t>liabilities</w:t>
      </w:r>
      <w:r>
        <w:rPr>
          <w:spacing w:val="-3"/>
        </w:rPr>
        <w:t xml:space="preserve"> </w:t>
      </w:r>
      <w:r>
        <w:t>include deferred</w:t>
      </w:r>
      <w:r>
        <w:rPr>
          <w:spacing w:val="-2"/>
        </w:rPr>
        <w:t xml:space="preserve"> </w:t>
      </w:r>
      <w:r>
        <w:t>income.</w:t>
      </w:r>
      <w:r>
        <w:rPr>
          <w:spacing w:val="-2"/>
        </w:rPr>
        <w:t xml:space="preserve"> </w:t>
      </w:r>
      <w:r>
        <w:t>Contract</w:t>
      </w:r>
      <w:r>
        <w:rPr>
          <w:spacing w:val="-2"/>
        </w:rPr>
        <w:t xml:space="preserve"> </w:t>
      </w:r>
      <w:r>
        <w:t>liabilities</w:t>
      </w:r>
      <w:r>
        <w:rPr>
          <w:spacing w:val="-2"/>
        </w:rPr>
        <w:t xml:space="preserve"> </w:t>
      </w:r>
      <w:r>
        <w:t>are</w:t>
      </w:r>
      <w:r>
        <w:rPr>
          <w:spacing w:val="-2"/>
        </w:rPr>
        <w:t xml:space="preserve"> </w:t>
      </w:r>
      <w:r>
        <w:t>recognised</w:t>
      </w:r>
      <w:r>
        <w:rPr>
          <w:spacing w:val="-2"/>
        </w:rPr>
        <w:t xml:space="preserve"> </w:t>
      </w:r>
      <w:r>
        <w:t>as</w:t>
      </w:r>
      <w:r>
        <w:rPr>
          <w:spacing w:val="-2"/>
        </w:rPr>
        <w:t xml:space="preserve"> </w:t>
      </w:r>
      <w:r>
        <w:t>revenue</w:t>
      </w:r>
      <w:r>
        <w:rPr>
          <w:spacing w:val="-2"/>
        </w:rPr>
        <w:t xml:space="preserve"> </w:t>
      </w:r>
      <w:r>
        <w:t>when</w:t>
      </w:r>
      <w:r>
        <w:rPr>
          <w:spacing w:val="-2"/>
        </w:rPr>
        <w:t xml:space="preserve"> </w:t>
      </w:r>
      <w:r>
        <w:t>the</w:t>
      </w:r>
      <w:r>
        <w:rPr>
          <w:spacing w:val="-2"/>
        </w:rPr>
        <w:t xml:space="preserve"> </w:t>
      </w:r>
      <w:r>
        <w:t>entity</w:t>
      </w:r>
      <w:r>
        <w:rPr>
          <w:spacing w:val="-2"/>
        </w:rPr>
        <w:t xml:space="preserve"> </w:t>
      </w:r>
      <w:r>
        <w:t>performs under the contract (i.e., fulfils conditions of the grant).</w:t>
      </w:r>
    </w:p>
    <w:p w14:paraId="56AE7266" w14:textId="77777777" w:rsidR="00F34A36" w:rsidRDefault="00842BCA">
      <w:pPr>
        <w:pStyle w:val="Heading8"/>
        <w:spacing w:before="195"/>
      </w:pPr>
      <w:bookmarkStart w:id="134" w:name="Lease_liabilities"/>
      <w:bookmarkEnd w:id="134"/>
      <w:r>
        <w:rPr>
          <w:color w:val="005496"/>
        </w:rPr>
        <w:t>Lease</w:t>
      </w:r>
      <w:r>
        <w:rPr>
          <w:color w:val="005496"/>
          <w:spacing w:val="-4"/>
        </w:rPr>
        <w:t xml:space="preserve"> </w:t>
      </w:r>
      <w:r>
        <w:rPr>
          <w:color w:val="005496"/>
          <w:spacing w:val="-2"/>
        </w:rPr>
        <w:t>liabilities</w:t>
      </w:r>
    </w:p>
    <w:p w14:paraId="56AE7267" w14:textId="77777777" w:rsidR="00F34A36" w:rsidRDefault="00842BCA">
      <w:pPr>
        <w:pStyle w:val="BodyText"/>
        <w:spacing w:before="179" w:line="304" w:lineRule="auto"/>
        <w:ind w:right="220"/>
      </w:pPr>
      <w:r>
        <w:t>A</w:t>
      </w:r>
      <w:r>
        <w:rPr>
          <w:spacing w:val="-7"/>
        </w:rPr>
        <w:t xml:space="preserve"> </w:t>
      </w:r>
      <w:r>
        <w:t>lease liability is recognised at the commencement date of a lease. The lease liability is initially recognised at the present value of the lease payments to be made over the term of the lease, discounted using the interest rate implicit in the lease or, if that rate cannot be readily</w:t>
      </w:r>
      <w:r>
        <w:rPr>
          <w:spacing w:val="-4"/>
        </w:rPr>
        <w:t xml:space="preserve"> </w:t>
      </w:r>
      <w:r>
        <w:t>determined,</w:t>
      </w:r>
      <w:r>
        <w:rPr>
          <w:spacing w:val="-4"/>
        </w:rPr>
        <w:t xml:space="preserve"> </w:t>
      </w:r>
      <w:r>
        <w:t>the</w:t>
      </w:r>
      <w:r>
        <w:rPr>
          <w:spacing w:val="-4"/>
        </w:rPr>
        <w:t xml:space="preserve"> </w:t>
      </w:r>
      <w:r>
        <w:t>Company’s</w:t>
      </w:r>
      <w:r>
        <w:rPr>
          <w:spacing w:val="-4"/>
        </w:rPr>
        <w:t xml:space="preserve"> </w:t>
      </w:r>
      <w:r>
        <w:t>incremental</w:t>
      </w:r>
      <w:r>
        <w:rPr>
          <w:spacing w:val="-4"/>
        </w:rPr>
        <w:t xml:space="preserve"> </w:t>
      </w:r>
      <w:r>
        <w:t>borrowing</w:t>
      </w:r>
      <w:r>
        <w:rPr>
          <w:spacing w:val="-4"/>
        </w:rPr>
        <w:t xml:space="preserve"> </w:t>
      </w:r>
      <w:r>
        <w:t>rate.</w:t>
      </w:r>
      <w:r>
        <w:rPr>
          <w:spacing w:val="-4"/>
        </w:rPr>
        <w:t xml:space="preserve"> </w:t>
      </w:r>
      <w:r>
        <w:t>Lease</w:t>
      </w:r>
      <w:r>
        <w:rPr>
          <w:spacing w:val="-4"/>
        </w:rPr>
        <w:t xml:space="preserve"> </w:t>
      </w:r>
      <w:r>
        <w:t>payments</w:t>
      </w:r>
      <w:r>
        <w:rPr>
          <w:spacing w:val="-4"/>
        </w:rPr>
        <w:t xml:space="preserve"> </w:t>
      </w:r>
      <w:r>
        <w:t>comprise</w:t>
      </w:r>
      <w:r>
        <w:rPr>
          <w:spacing w:val="-4"/>
        </w:rPr>
        <w:t xml:space="preserve"> </w:t>
      </w:r>
      <w:r>
        <w:t>of fixed payments less any lease incentives receivable, variable lease payments that depend on an index or a rate, amounts expected to be paid under residual value guarantees, exercise price of a purchase option when the exercise of the option is reasonably certain to occur, and any anticipated termination penalties. The variable lease payments that do not depend on an index or a rate are expensed in the period in which they are incurred.</w:t>
      </w:r>
    </w:p>
    <w:p w14:paraId="56AE7268" w14:textId="77777777" w:rsidR="00F34A36" w:rsidRDefault="00842BCA">
      <w:pPr>
        <w:pStyle w:val="BodyText"/>
        <w:spacing w:before="165" w:line="304" w:lineRule="auto"/>
      </w:pPr>
      <w:r>
        <w:t>Lease liabilities are measured at amortised cost using the effective interest method. The carrying</w:t>
      </w:r>
      <w:r>
        <w:rPr>
          <w:spacing w:val="-3"/>
        </w:rPr>
        <w:t xml:space="preserve"> </w:t>
      </w:r>
      <w:r>
        <w:t>amounts</w:t>
      </w:r>
      <w:r>
        <w:rPr>
          <w:spacing w:val="-3"/>
        </w:rPr>
        <w:t xml:space="preserve"> </w:t>
      </w:r>
      <w:r>
        <w:t>are</w:t>
      </w:r>
      <w:r>
        <w:rPr>
          <w:spacing w:val="-3"/>
        </w:rPr>
        <w:t xml:space="preserve"> </w:t>
      </w:r>
      <w:r>
        <w:t>remeasured</w:t>
      </w:r>
      <w:r>
        <w:rPr>
          <w:spacing w:val="-3"/>
        </w:rPr>
        <w:t xml:space="preserve"> </w:t>
      </w:r>
      <w:r>
        <w:t>if</w:t>
      </w:r>
      <w:r>
        <w:rPr>
          <w:spacing w:val="-3"/>
        </w:rPr>
        <w:t xml:space="preserve"> </w:t>
      </w:r>
      <w:r>
        <w:t>there</w:t>
      </w:r>
      <w:r>
        <w:rPr>
          <w:spacing w:val="-3"/>
        </w:rPr>
        <w:t xml:space="preserve"> </w:t>
      </w:r>
      <w:r>
        <w:t>is</w:t>
      </w:r>
      <w:r>
        <w:rPr>
          <w:spacing w:val="-3"/>
        </w:rPr>
        <w:t xml:space="preserve"> </w:t>
      </w:r>
      <w:r>
        <w:t>a</w:t>
      </w:r>
      <w:r>
        <w:rPr>
          <w:spacing w:val="-3"/>
        </w:rPr>
        <w:t xml:space="preserve"> </w:t>
      </w:r>
      <w:r>
        <w:t>change</w:t>
      </w:r>
      <w:r>
        <w:rPr>
          <w:spacing w:val="-3"/>
        </w:rPr>
        <w:t xml:space="preserve"> </w:t>
      </w:r>
      <w:r>
        <w:t>in</w:t>
      </w:r>
      <w:r>
        <w:rPr>
          <w:spacing w:val="-3"/>
        </w:rPr>
        <w:t xml:space="preserve"> </w:t>
      </w:r>
      <w:r>
        <w:t>the</w:t>
      </w:r>
      <w:r>
        <w:rPr>
          <w:spacing w:val="-3"/>
        </w:rPr>
        <w:t xml:space="preserve"> </w:t>
      </w:r>
      <w:r>
        <w:t>following:</w:t>
      </w:r>
      <w:r>
        <w:rPr>
          <w:spacing w:val="-3"/>
        </w:rPr>
        <w:t xml:space="preserve"> </w:t>
      </w:r>
      <w:r>
        <w:t>future</w:t>
      </w:r>
      <w:r>
        <w:rPr>
          <w:spacing w:val="-3"/>
        </w:rPr>
        <w:t xml:space="preserve"> </w:t>
      </w:r>
      <w:r>
        <w:t>lease</w:t>
      </w:r>
      <w:r>
        <w:rPr>
          <w:spacing w:val="-3"/>
        </w:rPr>
        <w:t xml:space="preserve"> </w:t>
      </w:r>
      <w:r>
        <w:t>payments arising from a change in an index or a rate used; residual guarantee; lease term; certainty</w:t>
      </w:r>
    </w:p>
    <w:p w14:paraId="56AE7269" w14:textId="77777777" w:rsidR="00F34A36" w:rsidRDefault="00842BCA">
      <w:pPr>
        <w:pStyle w:val="BodyText"/>
        <w:spacing w:line="309" w:lineRule="auto"/>
      </w:pPr>
      <w:r>
        <w:t>of a purchase option and termination penalties. When a lease liability is remeasured, an adjustment</w:t>
      </w:r>
      <w:r>
        <w:rPr>
          <w:spacing w:val="-3"/>
        </w:rPr>
        <w:t xml:space="preserve"> </w:t>
      </w:r>
      <w:r>
        <w:t>is</w:t>
      </w:r>
      <w:r>
        <w:rPr>
          <w:spacing w:val="-3"/>
        </w:rPr>
        <w:t xml:space="preserve"> </w:t>
      </w:r>
      <w:r>
        <w:t>made</w:t>
      </w:r>
      <w:r>
        <w:rPr>
          <w:spacing w:val="-3"/>
        </w:rPr>
        <w:t xml:space="preserve"> </w:t>
      </w:r>
      <w:r>
        <w:t>to</w:t>
      </w:r>
      <w:r>
        <w:rPr>
          <w:spacing w:val="-3"/>
        </w:rPr>
        <w:t xml:space="preserve"> </w:t>
      </w:r>
      <w:r>
        <w:t>the</w:t>
      </w:r>
      <w:r>
        <w:rPr>
          <w:spacing w:val="-3"/>
        </w:rPr>
        <w:t xml:space="preserve"> </w:t>
      </w:r>
      <w:r>
        <w:t>corresponding</w:t>
      </w:r>
      <w:r>
        <w:rPr>
          <w:spacing w:val="-3"/>
        </w:rPr>
        <w:t xml:space="preserve"> </w:t>
      </w:r>
      <w:r>
        <w:t>right-of</w:t>
      </w:r>
      <w:r>
        <w:rPr>
          <w:spacing w:val="-3"/>
        </w:rPr>
        <w:t xml:space="preserve"> </w:t>
      </w:r>
      <w:r>
        <w:t>use</w:t>
      </w:r>
      <w:r>
        <w:rPr>
          <w:spacing w:val="-3"/>
        </w:rPr>
        <w:t xml:space="preserve"> </w:t>
      </w:r>
      <w:r>
        <w:t>asset,</w:t>
      </w:r>
      <w:r>
        <w:rPr>
          <w:spacing w:val="-3"/>
        </w:rPr>
        <w:t xml:space="preserve"> </w:t>
      </w:r>
      <w:r>
        <w:t>or</w:t>
      </w:r>
      <w:r>
        <w:rPr>
          <w:spacing w:val="-3"/>
        </w:rPr>
        <w:t xml:space="preserve"> </w:t>
      </w:r>
      <w:r>
        <w:t>to</w:t>
      </w:r>
      <w:r>
        <w:rPr>
          <w:spacing w:val="-3"/>
        </w:rPr>
        <w:t xml:space="preserve"> </w:t>
      </w:r>
      <w:r>
        <w:t>profit</w:t>
      </w:r>
      <w:r>
        <w:rPr>
          <w:spacing w:val="-3"/>
        </w:rPr>
        <w:t xml:space="preserve"> </w:t>
      </w:r>
      <w:r>
        <w:t>or</w:t>
      </w:r>
      <w:r>
        <w:rPr>
          <w:spacing w:val="-3"/>
        </w:rPr>
        <w:t xml:space="preserve"> </w:t>
      </w:r>
      <w:r>
        <w:t>loss</w:t>
      </w:r>
      <w:r>
        <w:rPr>
          <w:spacing w:val="-3"/>
        </w:rPr>
        <w:t xml:space="preserve"> </w:t>
      </w:r>
      <w:r>
        <w:t>if</w:t>
      </w:r>
      <w:r>
        <w:rPr>
          <w:spacing w:val="-3"/>
        </w:rPr>
        <w:t xml:space="preserve"> </w:t>
      </w:r>
      <w:r>
        <w:t>the</w:t>
      </w:r>
      <w:r>
        <w:rPr>
          <w:spacing w:val="-3"/>
        </w:rPr>
        <w:t xml:space="preserve"> </w:t>
      </w:r>
      <w:r>
        <w:t>carrying amount of the right-of-use asset is fully written down.</w:t>
      </w:r>
    </w:p>
    <w:p w14:paraId="56AE726A" w14:textId="77777777" w:rsidR="00F34A36" w:rsidRDefault="00F34A36">
      <w:pPr>
        <w:pStyle w:val="BodyText"/>
        <w:spacing w:line="309" w:lineRule="auto"/>
        <w:sectPr w:rsidR="00F34A36">
          <w:pgSz w:w="11910" w:h="16840"/>
          <w:pgMar w:top="1560" w:right="850" w:bottom="720" w:left="708" w:header="0" w:footer="521" w:gutter="0"/>
          <w:cols w:space="720"/>
        </w:sectPr>
      </w:pPr>
    </w:p>
    <w:p w14:paraId="56AE726B" w14:textId="77777777" w:rsidR="00F34A36" w:rsidRDefault="00842BCA">
      <w:pPr>
        <w:pStyle w:val="Heading8"/>
        <w:spacing w:before="64"/>
      </w:pPr>
      <w:bookmarkStart w:id="135" w:name="Provisions"/>
      <w:bookmarkEnd w:id="135"/>
      <w:r>
        <w:rPr>
          <w:color w:val="005496"/>
          <w:spacing w:val="-2"/>
        </w:rPr>
        <w:lastRenderedPageBreak/>
        <w:t>Provisions</w:t>
      </w:r>
    </w:p>
    <w:p w14:paraId="56AE726C" w14:textId="77777777" w:rsidR="00F34A36" w:rsidRDefault="00842BCA">
      <w:pPr>
        <w:pStyle w:val="BodyText"/>
        <w:spacing w:before="189" w:line="312" w:lineRule="auto"/>
        <w:ind w:right="295"/>
      </w:pPr>
      <w:r>
        <w:t>Provisions are recognised when the Company has a present (legal or constructive) obligation as a result of a past event, it is probable the Company will be required to settle the obligation, and a reliable estimate can be made of the amount of the obligation. The amount</w:t>
      </w:r>
      <w:r>
        <w:rPr>
          <w:spacing w:val="-3"/>
        </w:rPr>
        <w:t xml:space="preserve"> </w:t>
      </w:r>
      <w:r>
        <w:t>recognised</w:t>
      </w:r>
      <w:r>
        <w:rPr>
          <w:spacing w:val="-3"/>
        </w:rPr>
        <w:t xml:space="preserve"> </w:t>
      </w:r>
      <w:r>
        <w:t>as</w:t>
      </w:r>
      <w:r>
        <w:rPr>
          <w:spacing w:val="-3"/>
        </w:rPr>
        <w:t xml:space="preserve"> </w:t>
      </w:r>
      <w:r>
        <w:t>a</w:t>
      </w:r>
      <w:r>
        <w:rPr>
          <w:spacing w:val="-3"/>
        </w:rPr>
        <w:t xml:space="preserve"> </w:t>
      </w:r>
      <w:r>
        <w:t>provision</w:t>
      </w:r>
      <w:r>
        <w:rPr>
          <w:spacing w:val="-3"/>
        </w:rPr>
        <w:t xml:space="preserve"> </w:t>
      </w:r>
      <w:r>
        <w:t>is</w:t>
      </w:r>
      <w:r>
        <w:rPr>
          <w:spacing w:val="-3"/>
        </w:rPr>
        <w:t xml:space="preserve"> </w:t>
      </w:r>
      <w:r>
        <w:t>the</w:t>
      </w:r>
      <w:r>
        <w:rPr>
          <w:spacing w:val="-3"/>
        </w:rPr>
        <w:t xml:space="preserve"> </w:t>
      </w:r>
      <w:r>
        <w:t>best</w:t>
      </w:r>
      <w:r>
        <w:rPr>
          <w:spacing w:val="-3"/>
        </w:rPr>
        <w:t xml:space="preserve"> </w:t>
      </w:r>
      <w:r>
        <w:t>estimate</w:t>
      </w:r>
      <w:r>
        <w:rPr>
          <w:spacing w:val="-3"/>
        </w:rPr>
        <w:t xml:space="preserve"> </w:t>
      </w:r>
      <w:r>
        <w:t>of</w:t>
      </w:r>
      <w:r>
        <w:rPr>
          <w:spacing w:val="-3"/>
        </w:rPr>
        <w:t xml:space="preserve"> </w:t>
      </w:r>
      <w:r>
        <w:t>the</w:t>
      </w:r>
      <w:r>
        <w:rPr>
          <w:spacing w:val="-3"/>
        </w:rPr>
        <w:t xml:space="preserve"> </w:t>
      </w:r>
      <w:r>
        <w:t>consideration</w:t>
      </w:r>
      <w:r>
        <w:rPr>
          <w:spacing w:val="-3"/>
        </w:rPr>
        <w:t xml:space="preserve"> </w:t>
      </w:r>
      <w:r>
        <w:t>required</w:t>
      </w:r>
      <w:r>
        <w:rPr>
          <w:spacing w:val="-3"/>
        </w:rPr>
        <w:t xml:space="preserve"> </w:t>
      </w:r>
      <w:r>
        <w:t>to</w:t>
      </w:r>
      <w:r>
        <w:rPr>
          <w:spacing w:val="-3"/>
        </w:rPr>
        <w:t xml:space="preserve"> </w:t>
      </w:r>
      <w:r>
        <w:t>settle the present obligation at the reporting date, taking into account the risks and uncertainties surrounding the obligation. If the time value of money is material, provisions are discounted using a current pre-tax rate specific to the liability. The increase in the provision resulting from the passage of time is recognised as a finance cost.</w:t>
      </w:r>
    </w:p>
    <w:p w14:paraId="56AE726D" w14:textId="77777777" w:rsidR="00F34A36" w:rsidRDefault="00842BCA">
      <w:pPr>
        <w:pStyle w:val="Heading8"/>
        <w:spacing w:before="199"/>
      </w:pPr>
      <w:bookmarkStart w:id="136" w:name="Employee_benefits"/>
      <w:bookmarkEnd w:id="136"/>
      <w:r>
        <w:rPr>
          <w:color w:val="005496"/>
        </w:rPr>
        <w:t>Employee</w:t>
      </w:r>
      <w:r>
        <w:rPr>
          <w:color w:val="005496"/>
          <w:spacing w:val="-7"/>
        </w:rPr>
        <w:t xml:space="preserve"> </w:t>
      </w:r>
      <w:r>
        <w:rPr>
          <w:color w:val="005496"/>
          <w:spacing w:val="-2"/>
        </w:rPr>
        <w:t>benefits</w:t>
      </w:r>
    </w:p>
    <w:p w14:paraId="56AE726E" w14:textId="77777777" w:rsidR="00F34A36" w:rsidRDefault="00842BCA">
      <w:pPr>
        <w:pStyle w:val="Heading9"/>
        <w:spacing w:before="151"/>
      </w:pPr>
      <w:r>
        <w:t>Short-term</w:t>
      </w:r>
      <w:r>
        <w:rPr>
          <w:spacing w:val="20"/>
        </w:rPr>
        <w:t xml:space="preserve"> </w:t>
      </w:r>
      <w:r>
        <w:t>employee</w:t>
      </w:r>
      <w:r>
        <w:rPr>
          <w:spacing w:val="20"/>
        </w:rPr>
        <w:t xml:space="preserve"> </w:t>
      </w:r>
      <w:r>
        <w:rPr>
          <w:spacing w:val="-2"/>
        </w:rPr>
        <w:t>benefits</w:t>
      </w:r>
    </w:p>
    <w:p w14:paraId="56AE726F" w14:textId="77777777" w:rsidR="00F34A36" w:rsidRDefault="00842BCA">
      <w:pPr>
        <w:pStyle w:val="BodyText"/>
        <w:spacing w:before="187" w:line="304" w:lineRule="auto"/>
      </w:pPr>
      <w:r>
        <w:t>Liabilities</w:t>
      </w:r>
      <w:r>
        <w:rPr>
          <w:spacing w:val="-3"/>
        </w:rPr>
        <w:t xml:space="preserve"> </w:t>
      </w:r>
      <w:r>
        <w:t>for</w:t>
      </w:r>
      <w:r>
        <w:rPr>
          <w:spacing w:val="-3"/>
        </w:rPr>
        <w:t xml:space="preserve"> </w:t>
      </w:r>
      <w:r>
        <w:t>wages</w:t>
      </w:r>
      <w:r>
        <w:rPr>
          <w:spacing w:val="-3"/>
        </w:rPr>
        <w:t xml:space="preserve"> </w:t>
      </w:r>
      <w:r>
        <w:t>and</w:t>
      </w:r>
      <w:r>
        <w:rPr>
          <w:spacing w:val="-3"/>
        </w:rPr>
        <w:t xml:space="preserve"> </w:t>
      </w:r>
      <w:r>
        <w:t>salaries,</w:t>
      </w:r>
      <w:r>
        <w:rPr>
          <w:spacing w:val="-3"/>
        </w:rPr>
        <w:t xml:space="preserve"> </w:t>
      </w:r>
      <w:r>
        <w:t>including</w:t>
      </w:r>
      <w:r>
        <w:rPr>
          <w:spacing w:val="-3"/>
        </w:rPr>
        <w:t xml:space="preserve"> </w:t>
      </w:r>
      <w:r>
        <w:t>non-monetary</w:t>
      </w:r>
      <w:r>
        <w:rPr>
          <w:spacing w:val="-3"/>
        </w:rPr>
        <w:t xml:space="preserve"> </w:t>
      </w:r>
      <w:r>
        <w:t>benefits,</w:t>
      </w:r>
      <w:r>
        <w:rPr>
          <w:spacing w:val="-3"/>
        </w:rPr>
        <w:t xml:space="preserve"> </w:t>
      </w:r>
      <w:r>
        <w:t>annual</w:t>
      </w:r>
      <w:r>
        <w:rPr>
          <w:spacing w:val="-3"/>
        </w:rPr>
        <w:t xml:space="preserve"> </w:t>
      </w:r>
      <w:r>
        <w:t>leave</w:t>
      </w:r>
      <w:r>
        <w:rPr>
          <w:spacing w:val="-3"/>
        </w:rPr>
        <w:t xml:space="preserve"> </w:t>
      </w:r>
      <w:r>
        <w:t>and</w:t>
      </w:r>
      <w:r>
        <w:rPr>
          <w:spacing w:val="-3"/>
        </w:rPr>
        <w:t xml:space="preserve"> </w:t>
      </w:r>
      <w:r>
        <w:t>long service leave expected to be settled wholly within 12 months of the reporting date are measured at the amounts expected to be paid when the liabilities are settled.</w:t>
      </w:r>
    </w:p>
    <w:p w14:paraId="56AE7270" w14:textId="77777777" w:rsidR="00F34A36" w:rsidRDefault="00842BCA">
      <w:pPr>
        <w:pStyle w:val="Heading9"/>
        <w:spacing w:before="140"/>
      </w:pPr>
      <w:r>
        <w:t>Other</w:t>
      </w:r>
      <w:r>
        <w:rPr>
          <w:spacing w:val="16"/>
        </w:rPr>
        <w:t xml:space="preserve"> </w:t>
      </w:r>
      <w:r>
        <w:t>long-term</w:t>
      </w:r>
      <w:r>
        <w:rPr>
          <w:spacing w:val="17"/>
        </w:rPr>
        <w:t xml:space="preserve"> </w:t>
      </w:r>
      <w:r>
        <w:t>employee</w:t>
      </w:r>
      <w:r>
        <w:rPr>
          <w:spacing w:val="17"/>
        </w:rPr>
        <w:t xml:space="preserve"> </w:t>
      </w:r>
      <w:r>
        <w:rPr>
          <w:spacing w:val="-2"/>
        </w:rPr>
        <w:t>benefits</w:t>
      </w:r>
    </w:p>
    <w:p w14:paraId="56AE7271" w14:textId="77777777" w:rsidR="00F34A36" w:rsidRDefault="00842BCA">
      <w:pPr>
        <w:pStyle w:val="BodyText"/>
        <w:spacing w:before="188" w:line="304" w:lineRule="auto"/>
        <w:ind w:right="867"/>
      </w:pPr>
      <w:r>
        <w:t>The liability for annual leave and long service leave not expected to be settled within 12</w:t>
      </w:r>
      <w:r>
        <w:rPr>
          <w:spacing w:val="-3"/>
        </w:rPr>
        <w:t xml:space="preserve"> </w:t>
      </w:r>
      <w:r>
        <w:t>months</w:t>
      </w:r>
      <w:r>
        <w:rPr>
          <w:spacing w:val="-3"/>
        </w:rPr>
        <w:t xml:space="preserve"> </w:t>
      </w:r>
      <w:r>
        <w:t>of</w:t>
      </w:r>
      <w:r>
        <w:rPr>
          <w:spacing w:val="-3"/>
        </w:rPr>
        <w:t xml:space="preserve"> </w:t>
      </w:r>
      <w:r>
        <w:t>the</w:t>
      </w:r>
      <w:r>
        <w:rPr>
          <w:spacing w:val="-3"/>
        </w:rPr>
        <w:t xml:space="preserve"> </w:t>
      </w:r>
      <w:r>
        <w:t>reporting</w:t>
      </w:r>
      <w:r>
        <w:rPr>
          <w:spacing w:val="-3"/>
        </w:rPr>
        <w:t xml:space="preserve"> </w:t>
      </w:r>
      <w:r>
        <w:t>date</w:t>
      </w:r>
      <w:r>
        <w:rPr>
          <w:spacing w:val="-3"/>
        </w:rPr>
        <w:t xml:space="preserve"> </w:t>
      </w:r>
      <w:r>
        <w:t>are</w:t>
      </w:r>
      <w:r>
        <w:rPr>
          <w:spacing w:val="-3"/>
        </w:rPr>
        <w:t xml:space="preserve"> </w:t>
      </w:r>
      <w:r>
        <w:t>measured</w:t>
      </w:r>
      <w:r>
        <w:rPr>
          <w:spacing w:val="-3"/>
        </w:rPr>
        <w:t xml:space="preserve"> </w:t>
      </w:r>
      <w:r>
        <w:t>at</w:t>
      </w:r>
      <w:r>
        <w:rPr>
          <w:spacing w:val="-3"/>
        </w:rPr>
        <w:t xml:space="preserve"> </w:t>
      </w:r>
      <w:r>
        <w:t>the</w:t>
      </w:r>
      <w:r>
        <w:rPr>
          <w:spacing w:val="-3"/>
        </w:rPr>
        <w:t xml:space="preserve"> </w:t>
      </w:r>
      <w:r>
        <w:t>present</w:t>
      </w:r>
      <w:r>
        <w:rPr>
          <w:spacing w:val="-3"/>
        </w:rPr>
        <w:t xml:space="preserve"> </w:t>
      </w:r>
      <w:r>
        <w:t>value</w:t>
      </w:r>
      <w:r>
        <w:rPr>
          <w:spacing w:val="-3"/>
        </w:rPr>
        <w:t xml:space="preserve"> </w:t>
      </w:r>
      <w:r>
        <w:t>of</w:t>
      </w:r>
      <w:r>
        <w:rPr>
          <w:spacing w:val="-3"/>
        </w:rPr>
        <w:t xml:space="preserve"> </w:t>
      </w:r>
      <w:r>
        <w:t>expected</w:t>
      </w:r>
      <w:r>
        <w:rPr>
          <w:spacing w:val="-3"/>
        </w:rPr>
        <w:t xml:space="preserve"> </w:t>
      </w:r>
      <w:r>
        <w:t>future</w:t>
      </w:r>
    </w:p>
    <w:p w14:paraId="56AE7272" w14:textId="77777777" w:rsidR="00F34A36" w:rsidRDefault="00842BCA">
      <w:pPr>
        <w:pStyle w:val="BodyText"/>
        <w:spacing w:line="304" w:lineRule="auto"/>
        <w:ind w:right="201"/>
      </w:pPr>
      <w:r>
        <w:t>payments</w:t>
      </w:r>
      <w:r>
        <w:rPr>
          <w:spacing w:val="-3"/>
        </w:rPr>
        <w:t xml:space="preserve"> </w:t>
      </w:r>
      <w:r>
        <w:t>to</w:t>
      </w:r>
      <w:r>
        <w:rPr>
          <w:spacing w:val="-3"/>
        </w:rPr>
        <w:t xml:space="preserve"> </w:t>
      </w:r>
      <w:r>
        <w:t>be</w:t>
      </w:r>
      <w:r>
        <w:rPr>
          <w:spacing w:val="-3"/>
        </w:rPr>
        <w:t xml:space="preserve"> </w:t>
      </w:r>
      <w:r>
        <w:t>made</w:t>
      </w:r>
      <w:r>
        <w:rPr>
          <w:spacing w:val="-3"/>
        </w:rPr>
        <w:t xml:space="preserve"> </w:t>
      </w:r>
      <w:r>
        <w:t>in</w:t>
      </w:r>
      <w:r>
        <w:rPr>
          <w:spacing w:val="-3"/>
        </w:rPr>
        <w:t xml:space="preserve"> </w:t>
      </w:r>
      <w:r>
        <w:t>respect</w:t>
      </w:r>
      <w:r>
        <w:rPr>
          <w:spacing w:val="-3"/>
        </w:rPr>
        <w:t xml:space="preserve"> </w:t>
      </w:r>
      <w:r>
        <w:t>of</w:t>
      </w:r>
      <w:r>
        <w:rPr>
          <w:spacing w:val="-3"/>
        </w:rPr>
        <w:t xml:space="preserve"> </w:t>
      </w:r>
      <w:r>
        <w:t>services</w:t>
      </w:r>
      <w:r>
        <w:rPr>
          <w:spacing w:val="-3"/>
        </w:rPr>
        <w:t xml:space="preserve"> </w:t>
      </w:r>
      <w:r>
        <w:t>provided</w:t>
      </w:r>
      <w:r>
        <w:rPr>
          <w:spacing w:val="-3"/>
        </w:rPr>
        <w:t xml:space="preserve"> </w:t>
      </w:r>
      <w:r>
        <w:t>by</w:t>
      </w:r>
      <w:r>
        <w:rPr>
          <w:spacing w:val="-3"/>
        </w:rPr>
        <w:t xml:space="preserve"> </w:t>
      </w:r>
      <w:r>
        <w:t>employees</w:t>
      </w:r>
      <w:r>
        <w:rPr>
          <w:spacing w:val="-3"/>
        </w:rPr>
        <w:t xml:space="preserve"> </w:t>
      </w:r>
      <w:r>
        <w:t>up</w:t>
      </w:r>
      <w:r>
        <w:rPr>
          <w:spacing w:val="-3"/>
        </w:rPr>
        <w:t xml:space="preserve"> </w:t>
      </w:r>
      <w:r>
        <w:t>to</w:t>
      </w:r>
      <w:r>
        <w:rPr>
          <w:spacing w:val="-3"/>
        </w:rPr>
        <w:t xml:space="preserve"> </w:t>
      </w:r>
      <w:r>
        <w:t>the</w:t>
      </w:r>
      <w:r>
        <w:rPr>
          <w:spacing w:val="-3"/>
        </w:rPr>
        <w:t xml:space="preserve"> </w:t>
      </w:r>
      <w:r>
        <w:t>reporting</w:t>
      </w:r>
      <w:r>
        <w:rPr>
          <w:spacing w:val="-3"/>
        </w:rPr>
        <w:t xml:space="preserve"> </w:t>
      </w:r>
      <w:r>
        <w:t>date. Consideration is given to expected future wage and salary levels, experience of employee departures and periods of service. Expected future payments are discounted using market yields at the reporting date on national government bonds with terms to maturity and currency that match, as closely as possible, the estimated future cash outflows.</w:t>
      </w:r>
    </w:p>
    <w:p w14:paraId="56AE7273" w14:textId="77777777" w:rsidR="00F34A36" w:rsidRDefault="00842BCA">
      <w:pPr>
        <w:pStyle w:val="Heading9"/>
        <w:spacing w:before="137"/>
      </w:pPr>
      <w:r>
        <w:t>Defined</w:t>
      </w:r>
      <w:r>
        <w:rPr>
          <w:spacing w:val="23"/>
        </w:rPr>
        <w:t xml:space="preserve"> </w:t>
      </w:r>
      <w:r>
        <w:t>contribution</w:t>
      </w:r>
      <w:r>
        <w:rPr>
          <w:spacing w:val="23"/>
        </w:rPr>
        <w:t xml:space="preserve"> </w:t>
      </w:r>
      <w:r>
        <w:t>superannuation</w:t>
      </w:r>
      <w:r>
        <w:rPr>
          <w:spacing w:val="24"/>
        </w:rPr>
        <w:t xml:space="preserve"> </w:t>
      </w:r>
      <w:r>
        <w:rPr>
          <w:spacing w:val="-2"/>
        </w:rPr>
        <w:t>expense</w:t>
      </w:r>
    </w:p>
    <w:p w14:paraId="56AE7274" w14:textId="77777777" w:rsidR="00F34A36" w:rsidRDefault="00842BCA">
      <w:pPr>
        <w:pStyle w:val="BodyText"/>
        <w:spacing w:before="188"/>
      </w:pPr>
      <w:r>
        <w:t>Contributions</w:t>
      </w:r>
      <w:r>
        <w:rPr>
          <w:spacing w:val="-7"/>
        </w:rPr>
        <w:t xml:space="preserve"> </w:t>
      </w:r>
      <w:r>
        <w:t>to</w:t>
      </w:r>
      <w:r>
        <w:rPr>
          <w:spacing w:val="-4"/>
        </w:rPr>
        <w:t xml:space="preserve"> </w:t>
      </w:r>
      <w:r>
        <w:t>defined</w:t>
      </w:r>
      <w:r>
        <w:rPr>
          <w:spacing w:val="-5"/>
        </w:rPr>
        <w:t xml:space="preserve"> </w:t>
      </w:r>
      <w:r>
        <w:t>contribution</w:t>
      </w:r>
      <w:r>
        <w:rPr>
          <w:spacing w:val="-4"/>
        </w:rPr>
        <w:t xml:space="preserve"> </w:t>
      </w:r>
      <w:r>
        <w:t>superannuation</w:t>
      </w:r>
      <w:r>
        <w:rPr>
          <w:spacing w:val="-4"/>
        </w:rPr>
        <w:t xml:space="preserve"> </w:t>
      </w:r>
      <w:r>
        <w:t>plans</w:t>
      </w:r>
      <w:r>
        <w:rPr>
          <w:spacing w:val="-5"/>
        </w:rPr>
        <w:t xml:space="preserve"> </w:t>
      </w:r>
      <w:r>
        <w:t>are</w:t>
      </w:r>
      <w:r>
        <w:rPr>
          <w:spacing w:val="-4"/>
        </w:rPr>
        <w:t xml:space="preserve"> </w:t>
      </w:r>
      <w:r>
        <w:t>expensed</w:t>
      </w:r>
      <w:r>
        <w:rPr>
          <w:spacing w:val="-4"/>
        </w:rPr>
        <w:t xml:space="preserve"> </w:t>
      </w:r>
      <w:r>
        <w:t>in</w:t>
      </w:r>
      <w:r>
        <w:rPr>
          <w:spacing w:val="-5"/>
        </w:rPr>
        <w:t xml:space="preserve"> </w:t>
      </w:r>
      <w:r>
        <w:t>the</w:t>
      </w:r>
      <w:r>
        <w:rPr>
          <w:spacing w:val="-4"/>
        </w:rPr>
        <w:t xml:space="preserve"> </w:t>
      </w:r>
      <w:r>
        <w:t>period</w:t>
      </w:r>
      <w:r>
        <w:rPr>
          <w:spacing w:val="-4"/>
        </w:rPr>
        <w:t xml:space="preserve"> </w:t>
      </w:r>
      <w:r>
        <w:rPr>
          <w:spacing w:val="-5"/>
        </w:rPr>
        <w:t>in</w:t>
      </w:r>
    </w:p>
    <w:p w14:paraId="56AE7275" w14:textId="77777777" w:rsidR="00F34A36" w:rsidRDefault="00842BCA">
      <w:pPr>
        <w:pStyle w:val="BodyText"/>
        <w:spacing w:before="84"/>
      </w:pPr>
      <w:r>
        <w:t>which</w:t>
      </w:r>
      <w:r>
        <w:rPr>
          <w:spacing w:val="-2"/>
        </w:rPr>
        <w:t xml:space="preserve"> </w:t>
      </w:r>
      <w:r>
        <w:t>they</w:t>
      </w:r>
      <w:r>
        <w:rPr>
          <w:spacing w:val="-2"/>
        </w:rPr>
        <w:t xml:space="preserve"> </w:t>
      </w:r>
      <w:r>
        <w:t>are</w:t>
      </w:r>
      <w:r>
        <w:rPr>
          <w:spacing w:val="-2"/>
        </w:rPr>
        <w:t xml:space="preserve"> incurred.</w:t>
      </w:r>
    </w:p>
    <w:p w14:paraId="56AE7276" w14:textId="77777777" w:rsidR="00F34A36" w:rsidRDefault="00842BCA">
      <w:pPr>
        <w:pStyle w:val="Heading8"/>
        <w:spacing w:before="274"/>
      </w:pPr>
      <w:bookmarkStart w:id="137" w:name="Goods_and_Services_Tax_(‘GST’)_and_other"/>
      <w:bookmarkEnd w:id="137"/>
      <w:r>
        <w:rPr>
          <w:color w:val="005496"/>
        </w:rPr>
        <w:t>Goods</w:t>
      </w:r>
      <w:r>
        <w:rPr>
          <w:color w:val="005496"/>
          <w:spacing w:val="-6"/>
        </w:rPr>
        <w:t xml:space="preserve"> </w:t>
      </w:r>
      <w:r>
        <w:rPr>
          <w:color w:val="005496"/>
        </w:rPr>
        <w:t>and</w:t>
      </w:r>
      <w:r>
        <w:rPr>
          <w:color w:val="005496"/>
          <w:spacing w:val="-5"/>
        </w:rPr>
        <w:t xml:space="preserve"> </w:t>
      </w:r>
      <w:r>
        <w:rPr>
          <w:color w:val="005496"/>
        </w:rPr>
        <w:t>Services</w:t>
      </w:r>
      <w:r>
        <w:rPr>
          <w:color w:val="005496"/>
          <w:spacing w:val="-6"/>
        </w:rPr>
        <w:t xml:space="preserve"> </w:t>
      </w:r>
      <w:r>
        <w:rPr>
          <w:color w:val="005496"/>
        </w:rPr>
        <w:t>Tax</w:t>
      </w:r>
      <w:r>
        <w:rPr>
          <w:color w:val="005496"/>
          <w:spacing w:val="-5"/>
        </w:rPr>
        <w:t xml:space="preserve"> </w:t>
      </w:r>
      <w:r>
        <w:rPr>
          <w:color w:val="005496"/>
        </w:rPr>
        <w:t>(‘GST’)</w:t>
      </w:r>
      <w:r>
        <w:rPr>
          <w:color w:val="005496"/>
          <w:spacing w:val="-5"/>
        </w:rPr>
        <w:t xml:space="preserve"> </w:t>
      </w:r>
      <w:r>
        <w:rPr>
          <w:color w:val="005496"/>
        </w:rPr>
        <w:t>and</w:t>
      </w:r>
      <w:r>
        <w:rPr>
          <w:color w:val="005496"/>
          <w:spacing w:val="-6"/>
        </w:rPr>
        <w:t xml:space="preserve"> </w:t>
      </w:r>
      <w:r>
        <w:rPr>
          <w:color w:val="005496"/>
        </w:rPr>
        <w:t>other</w:t>
      </w:r>
      <w:r>
        <w:rPr>
          <w:color w:val="005496"/>
          <w:spacing w:val="-5"/>
        </w:rPr>
        <w:t xml:space="preserve"> </w:t>
      </w:r>
      <w:r>
        <w:rPr>
          <w:color w:val="005496"/>
        </w:rPr>
        <w:t>similar</w:t>
      </w:r>
      <w:r>
        <w:rPr>
          <w:color w:val="005496"/>
          <w:spacing w:val="-5"/>
        </w:rPr>
        <w:t xml:space="preserve"> </w:t>
      </w:r>
      <w:r>
        <w:rPr>
          <w:color w:val="005496"/>
          <w:spacing w:val="-2"/>
        </w:rPr>
        <w:t>taxes</w:t>
      </w:r>
    </w:p>
    <w:p w14:paraId="56AE7277" w14:textId="77777777" w:rsidR="00F34A36" w:rsidRDefault="00842BCA">
      <w:pPr>
        <w:pStyle w:val="BodyText"/>
        <w:spacing w:before="179" w:line="304" w:lineRule="auto"/>
        <w:ind w:right="180"/>
      </w:pPr>
      <w:r>
        <w:t>Revenues, expenses and assets are recognised net of the amount of associated GST, unless</w:t>
      </w:r>
      <w:r>
        <w:rPr>
          <w:spacing w:val="-4"/>
        </w:rPr>
        <w:t xml:space="preserve"> </w:t>
      </w:r>
      <w:r>
        <w:t>the</w:t>
      </w:r>
      <w:r>
        <w:rPr>
          <w:spacing w:val="-4"/>
        </w:rPr>
        <w:t xml:space="preserve"> </w:t>
      </w:r>
      <w:r>
        <w:t>GST</w:t>
      </w:r>
      <w:r>
        <w:rPr>
          <w:spacing w:val="-8"/>
        </w:rPr>
        <w:t xml:space="preserve"> </w:t>
      </w:r>
      <w:r>
        <w:t>incurred</w:t>
      </w:r>
      <w:r>
        <w:rPr>
          <w:spacing w:val="-4"/>
        </w:rPr>
        <w:t xml:space="preserve"> </w:t>
      </w:r>
      <w:r>
        <w:t>is</w:t>
      </w:r>
      <w:r>
        <w:rPr>
          <w:spacing w:val="-4"/>
        </w:rPr>
        <w:t xml:space="preserve"> </w:t>
      </w:r>
      <w:r>
        <w:t>not</w:t>
      </w:r>
      <w:r>
        <w:rPr>
          <w:spacing w:val="-4"/>
        </w:rPr>
        <w:t xml:space="preserve"> </w:t>
      </w:r>
      <w:r>
        <w:t>recoverable</w:t>
      </w:r>
      <w:r>
        <w:rPr>
          <w:spacing w:val="-4"/>
        </w:rPr>
        <w:t xml:space="preserve"> </w:t>
      </w:r>
      <w:r>
        <w:t>from</w:t>
      </w:r>
      <w:r>
        <w:rPr>
          <w:spacing w:val="-4"/>
        </w:rPr>
        <w:t xml:space="preserve"> </w:t>
      </w:r>
      <w:r>
        <w:t>the</w:t>
      </w:r>
      <w:r>
        <w:rPr>
          <w:spacing w:val="-4"/>
        </w:rPr>
        <w:t xml:space="preserve"> </w:t>
      </w:r>
      <w:r>
        <w:t>tax</w:t>
      </w:r>
      <w:r>
        <w:rPr>
          <w:spacing w:val="-4"/>
        </w:rPr>
        <w:t xml:space="preserve"> </w:t>
      </w:r>
      <w:r>
        <w:t>authority.</w:t>
      </w:r>
      <w:r>
        <w:rPr>
          <w:spacing w:val="-4"/>
        </w:rPr>
        <w:t xml:space="preserve"> </w:t>
      </w:r>
      <w:r>
        <w:t>In</w:t>
      </w:r>
      <w:r>
        <w:rPr>
          <w:spacing w:val="-4"/>
        </w:rPr>
        <w:t xml:space="preserve"> </w:t>
      </w:r>
      <w:r>
        <w:t>this</w:t>
      </w:r>
      <w:r>
        <w:rPr>
          <w:spacing w:val="-4"/>
        </w:rPr>
        <w:t xml:space="preserve"> </w:t>
      </w:r>
      <w:r>
        <w:t>case</w:t>
      </w:r>
      <w:r>
        <w:rPr>
          <w:spacing w:val="-4"/>
        </w:rPr>
        <w:t xml:space="preserve"> </w:t>
      </w:r>
      <w:r>
        <w:t>it</w:t>
      </w:r>
      <w:r>
        <w:rPr>
          <w:spacing w:val="-4"/>
        </w:rPr>
        <w:t xml:space="preserve"> </w:t>
      </w:r>
      <w:r>
        <w:t>is</w:t>
      </w:r>
      <w:r>
        <w:rPr>
          <w:spacing w:val="-4"/>
        </w:rPr>
        <w:t xml:space="preserve"> </w:t>
      </w:r>
      <w:r>
        <w:t>recognised as part of the cost of the acquisition of the asset or as part of the expense.</w:t>
      </w:r>
    </w:p>
    <w:p w14:paraId="56AE7278" w14:textId="77777777" w:rsidR="00F34A36" w:rsidRDefault="00842BCA">
      <w:pPr>
        <w:pStyle w:val="BodyText"/>
        <w:spacing w:before="168" w:line="304" w:lineRule="auto"/>
      </w:pPr>
      <w:r>
        <w:t>Receivables and payables are stated inclusive of the amount of GST receivable or payable. The</w:t>
      </w:r>
      <w:r>
        <w:rPr>
          <w:spacing w:val="-2"/>
        </w:rPr>
        <w:t xml:space="preserve"> </w:t>
      </w:r>
      <w:r>
        <w:t>net</w:t>
      </w:r>
      <w:r>
        <w:rPr>
          <w:spacing w:val="-2"/>
        </w:rPr>
        <w:t xml:space="preserve"> </w:t>
      </w:r>
      <w:r>
        <w:t>amount</w:t>
      </w:r>
      <w:r>
        <w:rPr>
          <w:spacing w:val="-2"/>
        </w:rPr>
        <w:t xml:space="preserve"> </w:t>
      </w:r>
      <w:r>
        <w:t>of</w:t>
      </w:r>
      <w:r>
        <w:rPr>
          <w:spacing w:val="-2"/>
        </w:rPr>
        <w:t xml:space="preserve"> </w:t>
      </w:r>
      <w:r>
        <w:t>GST</w:t>
      </w:r>
      <w:r>
        <w:rPr>
          <w:spacing w:val="-7"/>
        </w:rPr>
        <w:t xml:space="preserve"> </w:t>
      </w:r>
      <w:r>
        <w:t>recoverable</w:t>
      </w:r>
      <w:r>
        <w:rPr>
          <w:spacing w:val="-2"/>
        </w:rPr>
        <w:t xml:space="preserve"> </w:t>
      </w:r>
      <w:r>
        <w:t>from,</w:t>
      </w:r>
      <w:r>
        <w:rPr>
          <w:spacing w:val="-2"/>
        </w:rPr>
        <w:t xml:space="preserve"> </w:t>
      </w:r>
      <w:r>
        <w:t>or</w:t>
      </w:r>
      <w:r>
        <w:rPr>
          <w:spacing w:val="-2"/>
        </w:rPr>
        <w:t xml:space="preserve"> </w:t>
      </w:r>
      <w:r>
        <w:t>payable</w:t>
      </w:r>
      <w:r>
        <w:rPr>
          <w:spacing w:val="-2"/>
        </w:rPr>
        <w:t xml:space="preserve"> </w:t>
      </w:r>
      <w:r>
        <w:t>to,</w:t>
      </w:r>
      <w:r>
        <w:rPr>
          <w:spacing w:val="-2"/>
        </w:rPr>
        <w:t xml:space="preserve"> </w:t>
      </w:r>
      <w:r>
        <w:t>the</w:t>
      </w:r>
      <w:r>
        <w:rPr>
          <w:spacing w:val="-2"/>
        </w:rPr>
        <w:t xml:space="preserve"> </w:t>
      </w:r>
      <w:r>
        <w:t>tax</w:t>
      </w:r>
      <w:r>
        <w:rPr>
          <w:spacing w:val="-2"/>
        </w:rPr>
        <w:t xml:space="preserve"> </w:t>
      </w:r>
      <w:r>
        <w:t>authority</w:t>
      </w:r>
      <w:r>
        <w:rPr>
          <w:spacing w:val="-2"/>
        </w:rPr>
        <w:t xml:space="preserve"> </w:t>
      </w:r>
      <w:r>
        <w:t>is</w:t>
      </w:r>
      <w:r>
        <w:rPr>
          <w:spacing w:val="-2"/>
        </w:rPr>
        <w:t xml:space="preserve"> </w:t>
      </w:r>
      <w:r>
        <w:t>included</w:t>
      </w:r>
      <w:r>
        <w:rPr>
          <w:spacing w:val="-2"/>
        </w:rPr>
        <w:t xml:space="preserve"> </w:t>
      </w:r>
      <w:r>
        <w:t>in</w:t>
      </w:r>
      <w:r>
        <w:rPr>
          <w:spacing w:val="-2"/>
        </w:rPr>
        <w:t xml:space="preserve"> </w:t>
      </w:r>
      <w:r>
        <w:t>other receivables or other payables in the statement of financial position.</w:t>
      </w:r>
    </w:p>
    <w:p w14:paraId="56AE7279" w14:textId="77777777" w:rsidR="00F34A36" w:rsidRDefault="00842BCA">
      <w:pPr>
        <w:pStyle w:val="BodyText"/>
        <w:spacing w:before="168" w:line="309" w:lineRule="auto"/>
        <w:ind w:right="201"/>
      </w:pPr>
      <w:r>
        <w:t>Cash</w:t>
      </w:r>
      <w:r>
        <w:rPr>
          <w:spacing w:val="-3"/>
        </w:rPr>
        <w:t xml:space="preserve"> </w:t>
      </w:r>
      <w:r>
        <w:t>flows</w:t>
      </w:r>
      <w:r>
        <w:rPr>
          <w:spacing w:val="-3"/>
        </w:rPr>
        <w:t xml:space="preserve"> </w:t>
      </w:r>
      <w:r>
        <w:t>are</w:t>
      </w:r>
      <w:r>
        <w:rPr>
          <w:spacing w:val="-3"/>
        </w:rPr>
        <w:t xml:space="preserve"> </w:t>
      </w:r>
      <w:r>
        <w:t>presented</w:t>
      </w:r>
      <w:r>
        <w:rPr>
          <w:spacing w:val="-3"/>
        </w:rPr>
        <w:t xml:space="preserve"> </w:t>
      </w:r>
      <w:r>
        <w:t>on</w:t>
      </w:r>
      <w:r>
        <w:rPr>
          <w:spacing w:val="-3"/>
        </w:rPr>
        <w:t xml:space="preserve"> </w:t>
      </w:r>
      <w:r>
        <w:t>a</w:t>
      </w:r>
      <w:r>
        <w:rPr>
          <w:spacing w:val="-3"/>
        </w:rPr>
        <w:t xml:space="preserve"> </w:t>
      </w:r>
      <w:r>
        <w:t>gross</w:t>
      </w:r>
      <w:r>
        <w:rPr>
          <w:spacing w:val="-3"/>
        </w:rPr>
        <w:t xml:space="preserve"> </w:t>
      </w:r>
      <w:r>
        <w:t>basis.</w:t>
      </w:r>
      <w:r>
        <w:rPr>
          <w:spacing w:val="-7"/>
        </w:rPr>
        <w:t xml:space="preserve"> </w:t>
      </w:r>
      <w:r>
        <w:t>The</w:t>
      </w:r>
      <w:r>
        <w:rPr>
          <w:spacing w:val="-3"/>
        </w:rPr>
        <w:t xml:space="preserve"> </w:t>
      </w:r>
      <w:r>
        <w:t>GST</w:t>
      </w:r>
      <w:r>
        <w:rPr>
          <w:spacing w:val="-8"/>
        </w:rPr>
        <w:t xml:space="preserve"> </w:t>
      </w:r>
      <w:r>
        <w:t>components</w:t>
      </w:r>
      <w:r>
        <w:rPr>
          <w:spacing w:val="-3"/>
        </w:rPr>
        <w:t xml:space="preserve"> </w:t>
      </w:r>
      <w:r>
        <w:t>of</w:t>
      </w:r>
      <w:r>
        <w:rPr>
          <w:spacing w:val="-3"/>
        </w:rPr>
        <w:t xml:space="preserve"> </w:t>
      </w:r>
      <w:r>
        <w:t>cash</w:t>
      </w:r>
      <w:r>
        <w:rPr>
          <w:spacing w:val="-3"/>
        </w:rPr>
        <w:t xml:space="preserve"> </w:t>
      </w:r>
      <w:r>
        <w:t>flows</w:t>
      </w:r>
      <w:r>
        <w:rPr>
          <w:spacing w:val="-3"/>
        </w:rPr>
        <w:t xml:space="preserve"> </w:t>
      </w:r>
      <w:r>
        <w:t>arising</w:t>
      </w:r>
      <w:r>
        <w:rPr>
          <w:spacing w:val="-3"/>
        </w:rPr>
        <w:t xml:space="preserve"> </w:t>
      </w:r>
      <w:r>
        <w:t>from investing or financing activities which are recoverable from, or payable to the tax authority, are presented as operating cash flows.</w:t>
      </w:r>
    </w:p>
    <w:p w14:paraId="56AE727A" w14:textId="77777777" w:rsidR="00F34A36" w:rsidRDefault="00F34A36">
      <w:pPr>
        <w:pStyle w:val="BodyText"/>
        <w:spacing w:line="309" w:lineRule="auto"/>
        <w:sectPr w:rsidR="00F34A36">
          <w:pgSz w:w="11910" w:h="16840"/>
          <w:pgMar w:top="1560" w:right="850" w:bottom="720" w:left="708" w:header="0" w:footer="531" w:gutter="0"/>
          <w:cols w:space="720"/>
        </w:sectPr>
      </w:pPr>
    </w:p>
    <w:p w14:paraId="56AE727B" w14:textId="77777777" w:rsidR="00F34A36" w:rsidRDefault="00842BCA">
      <w:pPr>
        <w:pStyle w:val="BodyText"/>
        <w:spacing w:before="72" w:line="312" w:lineRule="auto"/>
        <w:ind w:right="321"/>
      </w:pPr>
      <w:r>
        <w:lastRenderedPageBreak/>
        <w:t>Commitments</w:t>
      </w:r>
      <w:r>
        <w:rPr>
          <w:spacing w:val="-3"/>
        </w:rPr>
        <w:t xml:space="preserve"> </w:t>
      </w:r>
      <w:r>
        <w:t>and</w:t>
      </w:r>
      <w:r>
        <w:rPr>
          <w:spacing w:val="-3"/>
        </w:rPr>
        <w:t xml:space="preserve"> </w:t>
      </w:r>
      <w:r>
        <w:t>contingencies</w:t>
      </w:r>
      <w:r>
        <w:rPr>
          <w:spacing w:val="-3"/>
        </w:rPr>
        <w:t xml:space="preserve"> </w:t>
      </w:r>
      <w:r>
        <w:t>are</w:t>
      </w:r>
      <w:r>
        <w:rPr>
          <w:spacing w:val="-3"/>
        </w:rPr>
        <w:t xml:space="preserve"> </w:t>
      </w:r>
      <w:r>
        <w:t>disclosed</w:t>
      </w:r>
      <w:r>
        <w:rPr>
          <w:spacing w:val="-3"/>
        </w:rPr>
        <w:t xml:space="preserve"> </w:t>
      </w:r>
      <w:r>
        <w:t>net</w:t>
      </w:r>
      <w:r>
        <w:rPr>
          <w:spacing w:val="-3"/>
        </w:rPr>
        <w:t xml:space="preserve"> </w:t>
      </w:r>
      <w:r>
        <w:t>of</w:t>
      </w:r>
      <w:r>
        <w:rPr>
          <w:spacing w:val="-3"/>
        </w:rPr>
        <w:t xml:space="preserve"> </w:t>
      </w:r>
      <w:r>
        <w:t>the</w:t>
      </w:r>
      <w:r>
        <w:rPr>
          <w:spacing w:val="-3"/>
        </w:rPr>
        <w:t xml:space="preserve"> </w:t>
      </w:r>
      <w:r>
        <w:t>amount</w:t>
      </w:r>
      <w:r>
        <w:rPr>
          <w:spacing w:val="-3"/>
        </w:rPr>
        <w:t xml:space="preserve"> </w:t>
      </w:r>
      <w:r>
        <w:t>of</w:t>
      </w:r>
      <w:r>
        <w:rPr>
          <w:spacing w:val="-3"/>
        </w:rPr>
        <w:t xml:space="preserve"> </w:t>
      </w:r>
      <w:r>
        <w:t>GST</w:t>
      </w:r>
      <w:r>
        <w:rPr>
          <w:spacing w:val="-7"/>
        </w:rPr>
        <w:t xml:space="preserve"> </w:t>
      </w:r>
      <w:r>
        <w:t>recoverable</w:t>
      </w:r>
      <w:r>
        <w:rPr>
          <w:spacing w:val="-3"/>
        </w:rPr>
        <w:t xml:space="preserve"> </w:t>
      </w:r>
      <w:r>
        <w:t>from, or payable to, the tax authority.</w:t>
      </w:r>
    </w:p>
    <w:p w14:paraId="56AE727C" w14:textId="77777777" w:rsidR="00F34A36" w:rsidRDefault="00842BCA">
      <w:pPr>
        <w:pStyle w:val="Heading8"/>
        <w:spacing w:before="192"/>
      </w:pPr>
      <w:bookmarkStart w:id="138" w:name="Comparative_figures"/>
      <w:bookmarkEnd w:id="138"/>
      <w:r>
        <w:rPr>
          <w:color w:val="005496"/>
        </w:rPr>
        <w:t>Comparative</w:t>
      </w:r>
      <w:r>
        <w:rPr>
          <w:color w:val="005496"/>
          <w:spacing w:val="-10"/>
        </w:rPr>
        <w:t xml:space="preserve"> </w:t>
      </w:r>
      <w:r>
        <w:rPr>
          <w:color w:val="005496"/>
          <w:spacing w:val="-2"/>
        </w:rPr>
        <w:t>figures</w:t>
      </w:r>
    </w:p>
    <w:p w14:paraId="56AE727D" w14:textId="77777777" w:rsidR="00F34A36" w:rsidRDefault="00842BCA">
      <w:pPr>
        <w:pStyle w:val="BodyText"/>
        <w:spacing w:before="189"/>
      </w:pPr>
      <w:r>
        <w:t>Comparatives</w:t>
      </w:r>
      <w:r>
        <w:rPr>
          <w:spacing w:val="-6"/>
        </w:rPr>
        <w:t xml:space="preserve"> </w:t>
      </w:r>
      <w:r>
        <w:t>have</w:t>
      </w:r>
      <w:r>
        <w:rPr>
          <w:spacing w:val="-4"/>
        </w:rPr>
        <w:t xml:space="preserve"> </w:t>
      </w:r>
      <w:r>
        <w:t>been</w:t>
      </w:r>
      <w:r>
        <w:rPr>
          <w:spacing w:val="-3"/>
        </w:rPr>
        <w:t xml:space="preserve"> </w:t>
      </w:r>
      <w:r>
        <w:t>realigned</w:t>
      </w:r>
      <w:r>
        <w:rPr>
          <w:spacing w:val="-4"/>
        </w:rPr>
        <w:t xml:space="preserve"> </w:t>
      </w:r>
      <w:r>
        <w:t>where</w:t>
      </w:r>
      <w:r>
        <w:rPr>
          <w:spacing w:val="-4"/>
        </w:rPr>
        <w:t xml:space="preserve"> </w:t>
      </w:r>
      <w:r>
        <w:t>necessary,</w:t>
      </w:r>
      <w:r>
        <w:rPr>
          <w:spacing w:val="-3"/>
        </w:rPr>
        <w:t xml:space="preserve"> </w:t>
      </w:r>
      <w:r>
        <w:t>to</w:t>
      </w:r>
      <w:r>
        <w:rPr>
          <w:spacing w:val="-4"/>
        </w:rPr>
        <w:t xml:space="preserve"> </w:t>
      </w:r>
      <w:r>
        <w:t>be</w:t>
      </w:r>
      <w:r>
        <w:rPr>
          <w:spacing w:val="-4"/>
        </w:rPr>
        <w:t xml:space="preserve"> </w:t>
      </w:r>
      <w:r>
        <w:t>consistent</w:t>
      </w:r>
      <w:r>
        <w:rPr>
          <w:spacing w:val="-3"/>
        </w:rPr>
        <w:t xml:space="preserve"> </w:t>
      </w:r>
      <w:r>
        <w:t>with</w:t>
      </w:r>
      <w:r>
        <w:rPr>
          <w:spacing w:val="-4"/>
        </w:rPr>
        <w:t xml:space="preserve"> </w:t>
      </w:r>
      <w:r>
        <w:t>current</w:t>
      </w:r>
      <w:r>
        <w:rPr>
          <w:spacing w:val="-3"/>
        </w:rPr>
        <w:t xml:space="preserve"> </w:t>
      </w:r>
      <w:r>
        <w:rPr>
          <w:spacing w:val="-4"/>
        </w:rPr>
        <w:t>year</w:t>
      </w:r>
    </w:p>
    <w:p w14:paraId="56AE727E" w14:textId="77777777" w:rsidR="00F34A36" w:rsidRDefault="00842BCA">
      <w:pPr>
        <w:pStyle w:val="BodyText"/>
        <w:spacing w:before="84"/>
      </w:pPr>
      <w:r>
        <w:t>presentation.</w:t>
      </w:r>
      <w:r>
        <w:rPr>
          <w:spacing w:val="-7"/>
        </w:rPr>
        <w:t xml:space="preserve"> </w:t>
      </w:r>
      <w:r>
        <w:t>There</w:t>
      </w:r>
      <w:r>
        <w:rPr>
          <w:spacing w:val="-1"/>
        </w:rPr>
        <w:t xml:space="preserve"> </w:t>
      </w:r>
      <w:r>
        <w:t>was</w:t>
      </w:r>
      <w:r>
        <w:rPr>
          <w:spacing w:val="-1"/>
        </w:rPr>
        <w:t xml:space="preserve"> </w:t>
      </w:r>
      <w:r>
        <w:t>no</w:t>
      </w:r>
      <w:r>
        <w:rPr>
          <w:spacing w:val="-1"/>
        </w:rPr>
        <w:t xml:space="preserve"> </w:t>
      </w:r>
      <w:r>
        <w:t>effect</w:t>
      </w:r>
      <w:r>
        <w:rPr>
          <w:spacing w:val="-1"/>
        </w:rPr>
        <w:t xml:space="preserve"> </w:t>
      </w:r>
      <w:r>
        <w:t>on</w:t>
      </w:r>
      <w:r>
        <w:rPr>
          <w:spacing w:val="-2"/>
        </w:rPr>
        <w:t xml:space="preserve"> </w:t>
      </w:r>
      <w:r>
        <w:t>deficit,</w:t>
      </w:r>
      <w:r>
        <w:rPr>
          <w:spacing w:val="-1"/>
        </w:rPr>
        <w:t xml:space="preserve"> </w:t>
      </w:r>
      <w:r>
        <w:t>net</w:t>
      </w:r>
      <w:r>
        <w:rPr>
          <w:spacing w:val="-1"/>
        </w:rPr>
        <w:t xml:space="preserve"> </w:t>
      </w:r>
      <w:r>
        <w:t>assets,</w:t>
      </w:r>
      <w:r>
        <w:rPr>
          <w:spacing w:val="-1"/>
        </w:rPr>
        <w:t xml:space="preserve"> </w:t>
      </w:r>
      <w:r>
        <w:t>or</w:t>
      </w:r>
      <w:r>
        <w:rPr>
          <w:spacing w:val="-1"/>
        </w:rPr>
        <w:t xml:space="preserve"> </w:t>
      </w:r>
      <w:r>
        <w:rPr>
          <w:spacing w:val="-2"/>
        </w:rPr>
        <w:t>equity.</w:t>
      </w:r>
    </w:p>
    <w:p w14:paraId="56AE727F" w14:textId="77777777" w:rsidR="00F34A36" w:rsidRDefault="00F34A36">
      <w:pPr>
        <w:pStyle w:val="BodyText"/>
        <w:spacing w:before="20"/>
        <w:ind w:left="0"/>
      </w:pPr>
    </w:p>
    <w:p w14:paraId="56AE7280" w14:textId="77777777" w:rsidR="00F34A36" w:rsidRDefault="00842BCA">
      <w:pPr>
        <w:pStyle w:val="Heading7"/>
        <w:tabs>
          <w:tab w:val="left" w:pos="1752"/>
        </w:tabs>
        <w:spacing w:before="0" w:line="273" w:lineRule="auto"/>
        <w:ind w:right="1514" w:hanging="1"/>
      </w:pPr>
      <w:bookmarkStart w:id="139" w:name="Note_3_Critical_accounting_judgements,_e"/>
      <w:bookmarkEnd w:id="139"/>
      <w:r>
        <w:rPr>
          <w:color w:val="005496"/>
        </w:rPr>
        <w:t>Note 3</w:t>
      </w:r>
      <w:r>
        <w:rPr>
          <w:color w:val="005496"/>
        </w:rPr>
        <w:tab/>
        <w:t>Critical</w:t>
      </w:r>
      <w:r>
        <w:rPr>
          <w:color w:val="005496"/>
          <w:spacing w:val="-8"/>
        </w:rPr>
        <w:t xml:space="preserve"> </w:t>
      </w:r>
      <w:r>
        <w:rPr>
          <w:color w:val="005496"/>
        </w:rPr>
        <w:t>accounting</w:t>
      </w:r>
      <w:r>
        <w:rPr>
          <w:color w:val="005496"/>
          <w:spacing w:val="-8"/>
        </w:rPr>
        <w:t xml:space="preserve"> </w:t>
      </w:r>
      <w:r>
        <w:rPr>
          <w:color w:val="005496"/>
        </w:rPr>
        <w:t>judgements,</w:t>
      </w:r>
      <w:r>
        <w:rPr>
          <w:color w:val="005496"/>
          <w:spacing w:val="-8"/>
        </w:rPr>
        <w:t xml:space="preserve"> </w:t>
      </w:r>
      <w:r>
        <w:rPr>
          <w:color w:val="005496"/>
        </w:rPr>
        <w:t>estimates</w:t>
      </w:r>
      <w:r>
        <w:rPr>
          <w:color w:val="005496"/>
          <w:spacing w:val="-8"/>
        </w:rPr>
        <w:t xml:space="preserve"> </w:t>
      </w:r>
      <w:r>
        <w:rPr>
          <w:color w:val="005496"/>
        </w:rPr>
        <w:t xml:space="preserve">and </w:t>
      </w:r>
      <w:r>
        <w:rPr>
          <w:color w:val="005496"/>
          <w:spacing w:val="-2"/>
        </w:rPr>
        <w:t>assumptions</w:t>
      </w:r>
    </w:p>
    <w:p w14:paraId="56AE7281" w14:textId="77777777" w:rsidR="00F34A36" w:rsidRDefault="00842BCA">
      <w:pPr>
        <w:pStyle w:val="BodyText"/>
        <w:spacing w:before="129" w:line="312" w:lineRule="auto"/>
        <w:ind w:right="450"/>
      </w:pPr>
      <w:r>
        <w:t>The preparation of the financial statements requires management to make judgements, estimates and assumptions that affect the reported amounts in the financial statements. Management continually evaluates its judgements and estimates in relation to assets, liabilities,</w:t>
      </w:r>
      <w:r>
        <w:rPr>
          <w:spacing w:val="-4"/>
        </w:rPr>
        <w:t xml:space="preserve"> </w:t>
      </w:r>
      <w:r>
        <w:t>contingent</w:t>
      </w:r>
      <w:r>
        <w:rPr>
          <w:spacing w:val="-4"/>
        </w:rPr>
        <w:t xml:space="preserve"> </w:t>
      </w:r>
      <w:r>
        <w:t>liabilities,</w:t>
      </w:r>
      <w:r>
        <w:rPr>
          <w:spacing w:val="-4"/>
        </w:rPr>
        <w:t xml:space="preserve"> </w:t>
      </w:r>
      <w:r>
        <w:t>revenue</w:t>
      </w:r>
      <w:r>
        <w:rPr>
          <w:spacing w:val="-4"/>
        </w:rPr>
        <w:t xml:space="preserve"> </w:t>
      </w:r>
      <w:r>
        <w:t>and</w:t>
      </w:r>
      <w:r>
        <w:rPr>
          <w:spacing w:val="-4"/>
        </w:rPr>
        <w:t xml:space="preserve"> </w:t>
      </w:r>
      <w:r>
        <w:t>expenses.</w:t>
      </w:r>
      <w:r>
        <w:rPr>
          <w:spacing w:val="-4"/>
        </w:rPr>
        <w:t xml:space="preserve"> </w:t>
      </w:r>
      <w:r>
        <w:t>Management</w:t>
      </w:r>
      <w:r>
        <w:rPr>
          <w:spacing w:val="-4"/>
        </w:rPr>
        <w:t xml:space="preserve"> </w:t>
      </w:r>
      <w:r>
        <w:t>bases</w:t>
      </w:r>
      <w:r>
        <w:rPr>
          <w:spacing w:val="-4"/>
        </w:rPr>
        <w:t xml:space="preserve"> </w:t>
      </w:r>
      <w:r>
        <w:t>its</w:t>
      </w:r>
      <w:r>
        <w:rPr>
          <w:spacing w:val="-4"/>
        </w:rPr>
        <w:t xml:space="preserve"> </w:t>
      </w:r>
      <w:r>
        <w:t>judgements, estimates and assumptions on historical experience and on other various factors,</w:t>
      </w:r>
      <w:r>
        <w:rPr>
          <w:spacing w:val="40"/>
        </w:rPr>
        <w:t xml:space="preserve"> </w:t>
      </w:r>
      <w:r>
        <w:t>including expectations of future events, management believes to be reasonable under the circumstances. The resulting accounting judgements and estimates will seldom equal the related actual results. The judgements, estimates and assumptions that have a significant</w:t>
      </w:r>
    </w:p>
    <w:p w14:paraId="56AE7282" w14:textId="77777777" w:rsidR="00F34A36" w:rsidRDefault="00842BCA">
      <w:pPr>
        <w:pStyle w:val="BodyText"/>
        <w:spacing w:before="10"/>
      </w:pPr>
      <w:r>
        <w:t>risk</w:t>
      </w:r>
      <w:r>
        <w:rPr>
          <w:spacing w:val="-2"/>
        </w:rPr>
        <w:t xml:space="preserve"> </w:t>
      </w:r>
      <w:r>
        <w:t>of</w:t>
      </w:r>
      <w:r>
        <w:rPr>
          <w:spacing w:val="-2"/>
        </w:rPr>
        <w:t xml:space="preserve"> </w:t>
      </w:r>
      <w:r>
        <w:t>causing</w:t>
      </w:r>
      <w:r>
        <w:rPr>
          <w:spacing w:val="-1"/>
        </w:rPr>
        <w:t xml:space="preserve"> </w:t>
      </w:r>
      <w:r>
        <w:t>a</w:t>
      </w:r>
      <w:r>
        <w:rPr>
          <w:spacing w:val="-2"/>
        </w:rPr>
        <w:t xml:space="preserve"> </w:t>
      </w:r>
      <w:r>
        <w:t>material</w:t>
      </w:r>
      <w:r>
        <w:rPr>
          <w:spacing w:val="-2"/>
        </w:rPr>
        <w:t xml:space="preserve"> </w:t>
      </w:r>
      <w:r>
        <w:t>adjustment</w:t>
      </w:r>
      <w:r>
        <w:rPr>
          <w:spacing w:val="-1"/>
        </w:rPr>
        <w:t xml:space="preserve"> </w:t>
      </w:r>
      <w:r>
        <w:t>to</w:t>
      </w:r>
      <w:r>
        <w:rPr>
          <w:spacing w:val="-2"/>
        </w:rPr>
        <w:t xml:space="preserve"> </w:t>
      </w:r>
      <w:r>
        <w:t>the</w:t>
      </w:r>
      <w:r>
        <w:rPr>
          <w:spacing w:val="-2"/>
        </w:rPr>
        <w:t xml:space="preserve"> </w:t>
      </w:r>
      <w:r>
        <w:t>carrying</w:t>
      </w:r>
      <w:r>
        <w:rPr>
          <w:spacing w:val="-1"/>
        </w:rPr>
        <w:t xml:space="preserve"> </w:t>
      </w:r>
      <w:r>
        <w:t>amounts</w:t>
      </w:r>
      <w:r>
        <w:rPr>
          <w:spacing w:val="-2"/>
        </w:rPr>
        <w:t xml:space="preserve"> </w:t>
      </w:r>
      <w:r>
        <w:t>of</w:t>
      </w:r>
      <w:r>
        <w:rPr>
          <w:spacing w:val="-2"/>
        </w:rPr>
        <w:t xml:space="preserve"> </w:t>
      </w:r>
      <w:r>
        <w:t>assets</w:t>
      </w:r>
      <w:r>
        <w:rPr>
          <w:spacing w:val="-1"/>
        </w:rPr>
        <w:t xml:space="preserve"> </w:t>
      </w:r>
      <w:r>
        <w:t>and</w:t>
      </w:r>
      <w:r>
        <w:rPr>
          <w:spacing w:val="-2"/>
        </w:rPr>
        <w:t xml:space="preserve"> </w:t>
      </w:r>
      <w:r>
        <w:t>liabilities</w:t>
      </w:r>
      <w:r>
        <w:rPr>
          <w:spacing w:val="-2"/>
        </w:rPr>
        <w:t xml:space="preserve"> </w:t>
      </w:r>
      <w:r>
        <w:t>(refer</w:t>
      </w:r>
      <w:r>
        <w:rPr>
          <w:spacing w:val="-1"/>
        </w:rPr>
        <w:t xml:space="preserve"> </w:t>
      </w:r>
      <w:r>
        <w:rPr>
          <w:spacing w:val="-5"/>
        </w:rPr>
        <w:t>to</w:t>
      </w:r>
    </w:p>
    <w:p w14:paraId="56AE7283" w14:textId="77777777" w:rsidR="00F34A36" w:rsidRDefault="00842BCA">
      <w:pPr>
        <w:pStyle w:val="BodyText"/>
        <w:spacing w:before="84"/>
      </w:pPr>
      <w:r>
        <w:t>the</w:t>
      </w:r>
      <w:r>
        <w:rPr>
          <w:spacing w:val="-6"/>
        </w:rPr>
        <w:t xml:space="preserve"> </w:t>
      </w:r>
      <w:r>
        <w:t>respective</w:t>
      </w:r>
      <w:r>
        <w:rPr>
          <w:spacing w:val="-4"/>
        </w:rPr>
        <w:t xml:space="preserve"> </w:t>
      </w:r>
      <w:r>
        <w:t>notes)</w:t>
      </w:r>
      <w:r>
        <w:rPr>
          <w:spacing w:val="-3"/>
        </w:rPr>
        <w:t xml:space="preserve"> </w:t>
      </w:r>
      <w:r>
        <w:t>within</w:t>
      </w:r>
      <w:r>
        <w:rPr>
          <w:spacing w:val="-4"/>
        </w:rPr>
        <w:t xml:space="preserve"> </w:t>
      </w:r>
      <w:r>
        <w:t>the</w:t>
      </w:r>
      <w:r>
        <w:rPr>
          <w:spacing w:val="-3"/>
        </w:rPr>
        <w:t xml:space="preserve"> </w:t>
      </w:r>
      <w:r>
        <w:t>next</w:t>
      </w:r>
      <w:r>
        <w:rPr>
          <w:spacing w:val="-4"/>
        </w:rPr>
        <w:t xml:space="preserve"> </w:t>
      </w:r>
      <w:r>
        <w:t>financial</w:t>
      </w:r>
      <w:r>
        <w:rPr>
          <w:spacing w:val="-4"/>
        </w:rPr>
        <w:t xml:space="preserve"> </w:t>
      </w:r>
      <w:r>
        <w:t>year</w:t>
      </w:r>
      <w:r>
        <w:rPr>
          <w:spacing w:val="-3"/>
        </w:rPr>
        <w:t xml:space="preserve"> </w:t>
      </w:r>
      <w:r>
        <w:t>are</w:t>
      </w:r>
      <w:r>
        <w:rPr>
          <w:spacing w:val="-4"/>
        </w:rPr>
        <w:t xml:space="preserve"> </w:t>
      </w:r>
      <w:r>
        <w:t>discussed</w:t>
      </w:r>
      <w:r>
        <w:rPr>
          <w:spacing w:val="-3"/>
        </w:rPr>
        <w:t xml:space="preserve"> </w:t>
      </w:r>
      <w:r>
        <w:rPr>
          <w:spacing w:val="-2"/>
        </w:rPr>
        <w:t>below.</w:t>
      </w:r>
    </w:p>
    <w:p w14:paraId="56AE7284" w14:textId="77777777" w:rsidR="00F34A36" w:rsidRDefault="00842BCA">
      <w:pPr>
        <w:pStyle w:val="Heading8"/>
        <w:spacing w:before="273"/>
      </w:pPr>
      <w:bookmarkStart w:id="140" w:name="Receivables"/>
      <w:bookmarkEnd w:id="140"/>
      <w:r>
        <w:rPr>
          <w:color w:val="005496"/>
          <w:spacing w:val="-2"/>
        </w:rPr>
        <w:t>Receivables</w:t>
      </w:r>
    </w:p>
    <w:p w14:paraId="56AE7285" w14:textId="77777777" w:rsidR="00F34A36" w:rsidRDefault="00842BCA">
      <w:pPr>
        <w:pStyle w:val="BodyText"/>
        <w:spacing w:before="189" w:line="312" w:lineRule="auto"/>
        <w:ind w:right="179"/>
      </w:pPr>
      <w:r>
        <w:t>The receivables at reporting date have been reviewed to determine whether there is any objective evidence that any of the receivables are impaired.</w:t>
      </w:r>
      <w:r>
        <w:rPr>
          <w:spacing w:val="-5"/>
        </w:rPr>
        <w:t xml:space="preserve"> </w:t>
      </w:r>
      <w:r>
        <w:t>An allowance for expected losses is included, where applicable, based on historical credit loss experience, adjusted for forward-looking</w:t>
      </w:r>
      <w:r>
        <w:rPr>
          <w:spacing w:val="-3"/>
        </w:rPr>
        <w:t xml:space="preserve"> </w:t>
      </w:r>
      <w:r>
        <w:t>factors</w:t>
      </w:r>
      <w:r>
        <w:rPr>
          <w:spacing w:val="-3"/>
        </w:rPr>
        <w:t xml:space="preserve"> </w:t>
      </w:r>
      <w:r>
        <w:t>specific</w:t>
      </w:r>
      <w:r>
        <w:rPr>
          <w:spacing w:val="-3"/>
        </w:rPr>
        <w:t xml:space="preserve"> </w:t>
      </w:r>
      <w:r>
        <w:t>to</w:t>
      </w:r>
      <w:r>
        <w:rPr>
          <w:spacing w:val="-3"/>
        </w:rPr>
        <w:t xml:space="preserve"> </w:t>
      </w:r>
      <w:r>
        <w:t>the</w:t>
      </w:r>
      <w:r>
        <w:rPr>
          <w:spacing w:val="-3"/>
        </w:rPr>
        <w:t xml:space="preserve"> </w:t>
      </w:r>
      <w:r>
        <w:t>debtors</w:t>
      </w:r>
      <w:r>
        <w:rPr>
          <w:spacing w:val="-3"/>
        </w:rPr>
        <w:t xml:space="preserve"> </w:t>
      </w:r>
      <w:r>
        <w:t>and</w:t>
      </w:r>
      <w:r>
        <w:rPr>
          <w:spacing w:val="-3"/>
        </w:rPr>
        <w:t xml:space="preserve"> </w:t>
      </w:r>
      <w:r>
        <w:t>the</w:t>
      </w:r>
      <w:r>
        <w:rPr>
          <w:spacing w:val="-3"/>
        </w:rPr>
        <w:t xml:space="preserve"> </w:t>
      </w:r>
      <w:r>
        <w:t>economic</w:t>
      </w:r>
      <w:r>
        <w:rPr>
          <w:spacing w:val="-3"/>
        </w:rPr>
        <w:t xml:space="preserve"> </w:t>
      </w:r>
      <w:r>
        <w:t>environment.</w:t>
      </w:r>
      <w:r>
        <w:rPr>
          <w:spacing w:val="-8"/>
        </w:rPr>
        <w:t xml:space="preserve"> </w:t>
      </w:r>
      <w:r>
        <w:t>The</w:t>
      </w:r>
      <w:r>
        <w:rPr>
          <w:spacing w:val="-3"/>
        </w:rPr>
        <w:t xml:space="preserve"> </w:t>
      </w:r>
      <w:r>
        <w:t>allowance for expected losses is based on the best information at the reporting date.</w:t>
      </w:r>
    </w:p>
    <w:p w14:paraId="56AE7286" w14:textId="77777777" w:rsidR="00F34A36" w:rsidRDefault="00842BCA">
      <w:pPr>
        <w:pStyle w:val="Heading8"/>
        <w:spacing w:before="196"/>
      </w:pPr>
      <w:bookmarkStart w:id="141" w:name="Useful_lives_of_depreciable_assets"/>
      <w:bookmarkEnd w:id="141"/>
      <w:r>
        <w:rPr>
          <w:color w:val="005496"/>
        </w:rPr>
        <w:t>Useful</w:t>
      </w:r>
      <w:r>
        <w:rPr>
          <w:color w:val="005496"/>
          <w:spacing w:val="-4"/>
        </w:rPr>
        <w:t xml:space="preserve"> </w:t>
      </w:r>
      <w:r>
        <w:rPr>
          <w:color w:val="005496"/>
        </w:rPr>
        <w:t>lives</w:t>
      </w:r>
      <w:r>
        <w:rPr>
          <w:color w:val="005496"/>
          <w:spacing w:val="-3"/>
        </w:rPr>
        <w:t xml:space="preserve"> </w:t>
      </w:r>
      <w:r>
        <w:rPr>
          <w:color w:val="005496"/>
        </w:rPr>
        <w:t>of</w:t>
      </w:r>
      <w:r>
        <w:rPr>
          <w:color w:val="005496"/>
          <w:spacing w:val="-4"/>
        </w:rPr>
        <w:t xml:space="preserve"> </w:t>
      </w:r>
      <w:r>
        <w:rPr>
          <w:color w:val="005496"/>
        </w:rPr>
        <w:t>depreciable</w:t>
      </w:r>
      <w:r>
        <w:rPr>
          <w:color w:val="005496"/>
          <w:spacing w:val="-3"/>
        </w:rPr>
        <w:t xml:space="preserve"> </w:t>
      </w:r>
      <w:r>
        <w:rPr>
          <w:color w:val="005496"/>
          <w:spacing w:val="-2"/>
        </w:rPr>
        <w:t>assets</w:t>
      </w:r>
    </w:p>
    <w:p w14:paraId="56AE7287" w14:textId="77777777" w:rsidR="00F34A36" w:rsidRDefault="00842BCA">
      <w:pPr>
        <w:pStyle w:val="BodyText"/>
        <w:spacing w:before="189" w:line="312" w:lineRule="auto"/>
      </w:pPr>
      <w:r>
        <w:t>Management</w:t>
      </w:r>
      <w:r>
        <w:rPr>
          <w:spacing w:val="-3"/>
        </w:rPr>
        <w:t xml:space="preserve"> </w:t>
      </w:r>
      <w:r>
        <w:t>reviews</w:t>
      </w:r>
      <w:r>
        <w:rPr>
          <w:spacing w:val="-3"/>
        </w:rPr>
        <w:t xml:space="preserve"> </w:t>
      </w:r>
      <w:r>
        <w:t>its</w:t>
      </w:r>
      <w:r>
        <w:rPr>
          <w:spacing w:val="-3"/>
        </w:rPr>
        <w:t xml:space="preserve"> </w:t>
      </w:r>
      <w:r>
        <w:t>estimate</w:t>
      </w:r>
      <w:r>
        <w:rPr>
          <w:spacing w:val="-3"/>
        </w:rPr>
        <w:t xml:space="preserve"> </w:t>
      </w:r>
      <w:r>
        <w:t>of</w:t>
      </w:r>
      <w:r>
        <w:rPr>
          <w:spacing w:val="-3"/>
        </w:rPr>
        <w:t xml:space="preserve"> </w:t>
      </w:r>
      <w:r>
        <w:t>the</w:t>
      </w:r>
      <w:r>
        <w:rPr>
          <w:spacing w:val="-3"/>
        </w:rPr>
        <w:t xml:space="preserve"> </w:t>
      </w:r>
      <w:r>
        <w:t>useful</w:t>
      </w:r>
      <w:r>
        <w:rPr>
          <w:spacing w:val="-3"/>
        </w:rPr>
        <w:t xml:space="preserve"> </w:t>
      </w:r>
      <w:r>
        <w:t>lives</w:t>
      </w:r>
      <w:r>
        <w:rPr>
          <w:spacing w:val="-3"/>
        </w:rPr>
        <w:t xml:space="preserve"> </w:t>
      </w:r>
      <w:r>
        <w:t>of</w:t>
      </w:r>
      <w:r>
        <w:rPr>
          <w:spacing w:val="-3"/>
        </w:rPr>
        <w:t xml:space="preserve"> </w:t>
      </w:r>
      <w:r>
        <w:t>depreciable</w:t>
      </w:r>
      <w:r>
        <w:rPr>
          <w:spacing w:val="-3"/>
        </w:rPr>
        <w:t xml:space="preserve"> </w:t>
      </w:r>
      <w:r>
        <w:t>assets</w:t>
      </w:r>
      <w:r>
        <w:rPr>
          <w:spacing w:val="-3"/>
        </w:rPr>
        <w:t xml:space="preserve"> </w:t>
      </w:r>
      <w:r>
        <w:t>at</w:t>
      </w:r>
      <w:r>
        <w:rPr>
          <w:spacing w:val="-3"/>
        </w:rPr>
        <w:t xml:space="preserve"> </w:t>
      </w:r>
      <w:r>
        <w:t>each</w:t>
      </w:r>
      <w:r>
        <w:rPr>
          <w:spacing w:val="-3"/>
        </w:rPr>
        <w:t xml:space="preserve"> </w:t>
      </w:r>
      <w:r>
        <w:t>reporting date, based on the expected utility of the assets. Uncertainties in these estimates relate to technical obsolescence that may change the utility of certain depreciable assets.</w:t>
      </w:r>
    </w:p>
    <w:p w14:paraId="56AE7288" w14:textId="77777777" w:rsidR="00F34A36" w:rsidRDefault="00842BCA">
      <w:pPr>
        <w:pStyle w:val="Heading8"/>
        <w:spacing w:before="193"/>
      </w:pPr>
      <w:bookmarkStart w:id="142" w:name="Employee_benefits_provision"/>
      <w:bookmarkEnd w:id="142"/>
      <w:r>
        <w:rPr>
          <w:color w:val="005496"/>
        </w:rPr>
        <w:t>Employee</w:t>
      </w:r>
      <w:r>
        <w:rPr>
          <w:color w:val="005496"/>
          <w:spacing w:val="-7"/>
        </w:rPr>
        <w:t xml:space="preserve"> </w:t>
      </w:r>
      <w:r>
        <w:rPr>
          <w:color w:val="005496"/>
        </w:rPr>
        <w:t>benefits</w:t>
      </w:r>
      <w:r>
        <w:rPr>
          <w:color w:val="005496"/>
          <w:spacing w:val="-7"/>
        </w:rPr>
        <w:t xml:space="preserve"> </w:t>
      </w:r>
      <w:r>
        <w:rPr>
          <w:color w:val="005496"/>
          <w:spacing w:val="-2"/>
        </w:rPr>
        <w:t>provision</w:t>
      </w:r>
    </w:p>
    <w:p w14:paraId="56AE7289" w14:textId="77777777" w:rsidR="00F34A36" w:rsidRDefault="00842BCA">
      <w:pPr>
        <w:pStyle w:val="BodyText"/>
        <w:spacing w:before="188" w:line="312" w:lineRule="auto"/>
        <w:ind w:right="321"/>
      </w:pPr>
      <w:r>
        <w:t>As discussed in note 2, the liability for employee benefits expected to be settled more than 12</w:t>
      </w:r>
      <w:r>
        <w:rPr>
          <w:spacing w:val="-3"/>
        </w:rPr>
        <w:t xml:space="preserve"> </w:t>
      </w:r>
      <w:r>
        <w:t>months</w:t>
      </w:r>
      <w:r>
        <w:rPr>
          <w:spacing w:val="-3"/>
        </w:rPr>
        <w:t xml:space="preserve"> </w:t>
      </w:r>
      <w:r>
        <w:t>from</w:t>
      </w:r>
      <w:r>
        <w:rPr>
          <w:spacing w:val="-3"/>
        </w:rPr>
        <w:t xml:space="preserve"> </w:t>
      </w:r>
      <w:r>
        <w:t>the</w:t>
      </w:r>
      <w:r>
        <w:rPr>
          <w:spacing w:val="-3"/>
        </w:rPr>
        <w:t xml:space="preserve"> </w:t>
      </w:r>
      <w:r>
        <w:t>reporting</w:t>
      </w:r>
      <w:r>
        <w:rPr>
          <w:spacing w:val="-3"/>
        </w:rPr>
        <w:t xml:space="preserve"> </w:t>
      </w:r>
      <w:r>
        <w:t>date</w:t>
      </w:r>
      <w:r>
        <w:rPr>
          <w:spacing w:val="-3"/>
        </w:rPr>
        <w:t xml:space="preserve"> </w:t>
      </w:r>
      <w:r>
        <w:t>are</w:t>
      </w:r>
      <w:r>
        <w:rPr>
          <w:spacing w:val="-3"/>
        </w:rPr>
        <w:t xml:space="preserve"> </w:t>
      </w:r>
      <w:r>
        <w:t>recognised</w:t>
      </w:r>
      <w:r>
        <w:rPr>
          <w:spacing w:val="-3"/>
        </w:rPr>
        <w:t xml:space="preserve"> </w:t>
      </w:r>
      <w:r>
        <w:t>and</w:t>
      </w:r>
      <w:r>
        <w:rPr>
          <w:spacing w:val="-3"/>
        </w:rPr>
        <w:t xml:space="preserve"> </w:t>
      </w:r>
      <w:r>
        <w:t>measured</w:t>
      </w:r>
      <w:r>
        <w:rPr>
          <w:spacing w:val="-3"/>
        </w:rPr>
        <w:t xml:space="preserve"> </w:t>
      </w:r>
      <w:r>
        <w:t>at</w:t>
      </w:r>
      <w:r>
        <w:rPr>
          <w:spacing w:val="-3"/>
        </w:rPr>
        <w:t xml:space="preserve"> </w:t>
      </w:r>
      <w:r>
        <w:t>the</w:t>
      </w:r>
      <w:r>
        <w:rPr>
          <w:spacing w:val="-3"/>
        </w:rPr>
        <w:t xml:space="preserve"> </w:t>
      </w:r>
      <w:r>
        <w:t>present</w:t>
      </w:r>
      <w:r>
        <w:rPr>
          <w:spacing w:val="-3"/>
        </w:rPr>
        <w:t xml:space="preserve"> </w:t>
      </w:r>
      <w:r>
        <w:t>value</w:t>
      </w:r>
      <w:r>
        <w:rPr>
          <w:spacing w:val="-3"/>
        </w:rPr>
        <w:t xml:space="preserve"> </w:t>
      </w:r>
      <w:r>
        <w:t>of</w:t>
      </w:r>
      <w:r>
        <w:rPr>
          <w:spacing w:val="-3"/>
        </w:rPr>
        <w:t xml:space="preserve"> </w:t>
      </w:r>
      <w:r>
        <w:t>the estimated future cash flows to be made in respect of all employees at the reporting date. In determining the present value of the liability, estimates of attrition rates and pay increases through promotion and inflation have been taken into account.</w:t>
      </w:r>
    </w:p>
    <w:p w14:paraId="56AE728A" w14:textId="77777777" w:rsidR="00F34A36" w:rsidRDefault="00F34A36">
      <w:pPr>
        <w:pStyle w:val="BodyText"/>
        <w:spacing w:line="312" w:lineRule="auto"/>
        <w:sectPr w:rsidR="00F34A36">
          <w:pgSz w:w="11910" w:h="16840"/>
          <w:pgMar w:top="1560" w:right="850" w:bottom="720" w:left="708" w:header="0" w:footer="521" w:gutter="0"/>
          <w:cols w:space="720"/>
        </w:sectPr>
      </w:pPr>
    </w:p>
    <w:p w14:paraId="56AE728B" w14:textId="77777777" w:rsidR="00F34A36" w:rsidRDefault="00842BCA">
      <w:pPr>
        <w:pStyle w:val="Heading7"/>
        <w:tabs>
          <w:tab w:val="left" w:pos="1752"/>
        </w:tabs>
      </w:pPr>
      <w:bookmarkStart w:id="143" w:name="Note_4_Revenue"/>
      <w:bookmarkEnd w:id="143"/>
      <w:r>
        <w:rPr>
          <w:color w:val="005496"/>
        </w:rPr>
        <w:lastRenderedPageBreak/>
        <w:t>Note</w:t>
      </w:r>
      <w:r>
        <w:rPr>
          <w:color w:val="005496"/>
          <w:spacing w:val="-5"/>
        </w:rPr>
        <w:t xml:space="preserve"> </w:t>
      </w:r>
      <w:r>
        <w:rPr>
          <w:color w:val="005496"/>
          <w:spacing w:val="-10"/>
        </w:rPr>
        <w:t>4</w:t>
      </w:r>
      <w:r>
        <w:rPr>
          <w:color w:val="005496"/>
        </w:rPr>
        <w:tab/>
      </w:r>
      <w:r>
        <w:rPr>
          <w:color w:val="005496"/>
          <w:spacing w:val="-2"/>
        </w:rPr>
        <w:t>Revenue</w:t>
      </w:r>
    </w:p>
    <w:p w14:paraId="56AE728C" w14:textId="77777777" w:rsidR="00F34A36" w:rsidRDefault="00F34A36">
      <w:pPr>
        <w:pStyle w:val="BodyText"/>
        <w:spacing w:before="2"/>
        <w:ind w:left="0"/>
        <w:rPr>
          <w:b/>
          <w:sz w:val="14"/>
        </w:rPr>
      </w:pPr>
    </w:p>
    <w:tbl>
      <w:tblPr>
        <w:tblW w:w="0" w:type="auto"/>
        <w:tblInd w:w="5757" w:type="dxa"/>
        <w:tblLayout w:type="fixed"/>
        <w:tblCellMar>
          <w:left w:w="0" w:type="dxa"/>
          <w:right w:w="0" w:type="dxa"/>
        </w:tblCellMar>
        <w:tblLook w:val="01E0" w:firstRow="1" w:lastRow="1" w:firstColumn="1" w:lastColumn="1" w:noHBand="0" w:noVBand="0"/>
      </w:tblPr>
      <w:tblGrid>
        <w:gridCol w:w="1620"/>
        <w:gridCol w:w="1584"/>
        <w:gridCol w:w="1292"/>
      </w:tblGrid>
      <w:tr w:rsidR="00F34A36" w14:paraId="56AE7290" w14:textId="77777777">
        <w:trPr>
          <w:trHeight w:val="274"/>
        </w:trPr>
        <w:tc>
          <w:tcPr>
            <w:tcW w:w="1620" w:type="dxa"/>
          </w:tcPr>
          <w:p w14:paraId="56AE728D" w14:textId="77777777" w:rsidR="00F34A36" w:rsidRDefault="00842BCA">
            <w:pPr>
              <w:pStyle w:val="TableParagraph"/>
              <w:spacing w:line="223" w:lineRule="exact"/>
              <w:ind w:right="78"/>
              <w:rPr>
                <w:b/>
                <w:sz w:val="20"/>
              </w:rPr>
            </w:pPr>
            <w:r>
              <w:rPr>
                <w:b/>
                <w:spacing w:val="-2"/>
                <w:sz w:val="20"/>
              </w:rPr>
              <w:t>Revenue</w:t>
            </w:r>
          </w:p>
        </w:tc>
        <w:tc>
          <w:tcPr>
            <w:tcW w:w="1584" w:type="dxa"/>
          </w:tcPr>
          <w:p w14:paraId="56AE728E" w14:textId="77777777" w:rsidR="00F34A36" w:rsidRDefault="00842BCA">
            <w:pPr>
              <w:pStyle w:val="TableParagraph"/>
              <w:spacing w:line="223" w:lineRule="exact"/>
              <w:ind w:right="224"/>
              <w:rPr>
                <w:b/>
                <w:sz w:val="20"/>
              </w:rPr>
            </w:pPr>
            <w:r>
              <w:rPr>
                <w:b/>
                <w:sz w:val="20"/>
              </w:rPr>
              <w:t>2026</w:t>
            </w:r>
            <w:r>
              <w:rPr>
                <w:b/>
                <w:spacing w:val="-3"/>
                <w:sz w:val="20"/>
              </w:rPr>
              <w:t xml:space="preserve"> </w:t>
            </w:r>
            <w:r>
              <w:rPr>
                <w:b/>
                <w:spacing w:val="-10"/>
                <w:sz w:val="20"/>
              </w:rPr>
              <w:t>$</w:t>
            </w:r>
          </w:p>
        </w:tc>
        <w:tc>
          <w:tcPr>
            <w:tcW w:w="1292" w:type="dxa"/>
          </w:tcPr>
          <w:p w14:paraId="56AE728F"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294" w14:textId="77777777">
        <w:trPr>
          <w:trHeight w:val="322"/>
        </w:trPr>
        <w:tc>
          <w:tcPr>
            <w:tcW w:w="1620" w:type="dxa"/>
          </w:tcPr>
          <w:p w14:paraId="56AE7291" w14:textId="77777777" w:rsidR="00F34A36" w:rsidRDefault="00842BCA">
            <w:pPr>
              <w:pStyle w:val="TableParagraph"/>
              <w:spacing w:before="44"/>
              <w:ind w:right="78"/>
              <w:rPr>
                <w:sz w:val="20"/>
              </w:rPr>
            </w:pPr>
            <w:r>
              <w:rPr>
                <w:sz w:val="20"/>
              </w:rPr>
              <w:t>Operating</w:t>
            </w:r>
            <w:r>
              <w:rPr>
                <w:spacing w:val="-8"/>
                <w:sz w:val="20"/>
              </w:rPr>
              <w:t xml:space="preserve"> </w:t>
            </w:r>
            <w:r>
              <w:rPr>
                <w:spacing w:val="-2"/>
                <w:sz w:val="20"/>
              </w:rPr>
              <w:t>grants</w:t>
            </w:r>
          </w:p>
        </w:tc>
        <w:tc>
          <w:tcPr>
            <w:tcW w:w="1584" w:type="dxa"/>
            <w:tcBorders>
              <w:bottom w:val="single" w:sz="8" w:space="0" w:color="000000"/>
            </w:tcBorders>
          </w:tcPr>
          <w:p w14:paraId="56AE7292" w14:textId="77777777" w:rsidR="00F34A36" w:rsidRDefault="00842BCA">
            <w:pPr>
              <w:pStyle w:val="TableParagraph"/>
              <w:spacing w:before="44"/>
              <w:ind w:right="224"/>
              <w:rPr>
                <w:b/>
                <w:sz w:val="20"/>
              </w:rPr>
            </w:pPr>
            <w:r>
              <w:rPr>
                <w:b/>
                <w:spacing w:val="-2"/>
                <w:sz w:val="20"/>
              </w:rPr>
              <w:t>10,506,182</w:t>
            </w:r>
          </w:p>
        </w:tc>
        <w:tc>
          <w:tcPr>
            <w:tcW w:w="1292" w:type="dxa"/>
            <w:tcBorders>
              <w:bottom w:val="single" w:sz="8" w:space="0" w:color="000000"/>
            </w:tcBorders>
          </w:tcPr>
          <w:p w14:paraId="56AE7293" w14:textId="77777777" w:rsidR="00F34A36" w:rsidRDefault="00842BCA">
            <w:pPr>
              <w:pStyle w:val="TableParagraph"/>
              <w:spacing w:before="44"/>
              <w:ind w:right="78"/>
              <w:rPr>
                <w:sz w:val="20"/>
              </w:rPr>
            </w:pPr>
            <w:r>
              <w:rPr>
                <w:spacing w:val="-2"/>
                <w:sz w:val="20"/>
              </w:rPr>
              <w:t>9,740,232</w:t>
            </w:r>
          </w:p>
        </w:tc>
      </w:tr>
      <w:tr w:rsidR="00F34A36" w14:paraId="56AE7298" w14:textId="77777777">
        <w:trPr>
          <w:trHeight w:val="309"/>
        </w:trPr>
        <w:tc>
          <w:tcPr>
            <w:tcW w:w="1620" w:type="dxa"/>
          </w:tcPr>
          <w:p w14:paraId="56AE7295" w14:textId="77777777" w:rsidR="00F34A36" w:rsidRDefault="00842BCA">
            <w:pPr>
              <w:pStyle w:val="TableParagraph"/>
              <w:spacing w:before="28"/>
              <w:ind w:right="78"/>
              <w:rPr>
                <w:b/>
                <w:sz w:val="20"/>
              </w:rPr>
            </w:pPr>
            <w:r>
              <w:rPr>
                <w:b/>
                <w:sz w:val="20"/>
              </w:rPr>
              <w:t>Other</w:t>
            </w:r>
            <w:r>
              <w:rPr>
                <w:b/>
                <w:spacing w:val="-4"/>
                <w:sz w:val="20"/>
              </w:rPr>
              <w:t xml:space="preserve"> </w:t>
            </w:r>
            <w:r>
              <w:rPr>
                <w:b/>
                <w:spacing w:val="-2"/>
                <w:sz w:val="20"/>
              </w:rPr>
              <w:t>revenue</w:t>
            </w:r>
          </w:p>
        </w:tc>
        <w:tc>
          <w:tcPr>
            <w:tcW w:w="1584" w:type="dxa"/>
            <w:tcBorders>
              <w:top w:val="single" w:sz="8" w:space="0" w:color="000000"/>
            </w:tcBorders>
          </w:tcPr>
          <w:p w14:paraId="56AE7296" w14:textId="77777777" w:rsidR="00F34A36" w:rsidRDefault="00F34A36">
            <w:pPr>
              <w:pStyle w:val="TableParagraph"/>
              <w:jc w:val="left"/>
              <w:rPr>
                <w:rFonts w:ascii="Times New Roman"/>
                <w:sz w:val="20"/>
              </w:rPr>
            </w:pPr>
          </w:p>
        </w:tc>
        <w:tc>
          <w:tcPr>
            <w:tcW w:w="1292" w:type="dxa"/>
            <w:tcBorders>
              <w:top w:val="single" w:sz="8" w:space="0" w:color="000000"/>
            </w:tcBorders>
          </w:tcPr>
          <w:p w14:paraId="56AE7297" w14:textId="77777777" w:rsidR="00F34A36" w:rsidRDefault="00F34A36">
            <w:pPr>
              <w:pStyle w:val="TableParagraph"/>
              <w:jc w:val="left"/>
              <w:rPr>
                <w:rFonts w:ascii="Times New Roman"/>
                <w:sz w:val="20"/>
              </w:rPr>
            </w:pPr>
          </w:p>
        </w:tc>
      </w:tr>
      <w:tr w:rsidR="00F34A36" w14:paraId="56AE729C" w14:textId="77777777">
        <w:trPr>
          <w:trHeight w:val="322"/>
        </w:trPr>
        <w:tc>
          <w:tcPr>
            <w:tcW w:w="1620" w:type="dxa"/>
          </w:tcPr>
          <w:p w14:paraId="56AE7299" w14:textId="77777777" w:rsidR="00F34A36" w:rsidRDefault="00842BCA">
            <w:pPr>
              <w:pStyle w:val="TableParagraph"/>
              <w:spacing w:before="44"/>
              <w:ind w:right="78"/>
              <w:rPr>
                <w:sz w:val="20"/>
              </w:rPr>
            </w:pPr>
            <w:r>
              <w:rPr>
                <w:sz w:val="20"/>
              </w:rPr>
              <w:t xml:space="preserve">Other </w:t>
            </w:r>
            <w:r>
              <w:rPr>
                <w:spacing w:val="-2"/>
                <w:sz w:val="20"/>
              </w:rPr>
              <w:t>revenue</w:t>
            </w:r>
          </w:p>
        </w:tc>
        <w:tc>
          <w:tcPr>
            <w:tcW w:w="1584" w:type="dxa"/>
            <w:tcBorders>
              <w:bottom w:val="single" w:sz="8" w:space="0" w:color="000000"/>
            </w:tcBorders>
          </w:tcPr>
          <w:p w14:paraId="56AE729A" w14:textId="77777777" w:rsidR="00F34A36" w:rsidRDefault="00842BCA">
            <w:pPr>
              <w:pStyle w:val="TableParagraph"/>
              <w:spacing w:before="44"/>
              <w:ind w:right="224"/>
              <w:rPr>
                <w:b/>
                <w:sz w:val="20"/>
              </w:rPr>
            </w:pPr>
            <w:r>
              <w:rPr>
                <w:b/>
                <w:spacing w:val="-2"/>
                <w:sz w:val="20"/>
              </w:rPr>
              <w:t>459,844</w:t>
            </w:r>
          </w:p>
        </w:tc>
        <w:tc>
          <w:tcPr>
            <w:tcW w:w="1292" w:type="dxa"/>
            <w:tcBorders>
              <w:bottom w:val="single" w:sz="8" w:space="0" w:color="000000"/>
            </w:tcBorders>
          </w:tcPr>
          <w:p w14:paraId="56AE729B" w14:textId="77777777" w:rsidR="00F34A36" w:rsidRDefault="00842BCA">
            <w:pPr>
              <w:pStyle w:val="TableParagraph"/>
              <w:spacing w:before="44"/>
              <w:ind w:right="78"/>
              <w:rPr>
                <w:sz w:val="20"/>
              </w:rPr>
            </w:pPr>
            <w:r>
              <w:rPr>
                <w:spacing w:val="-2"/>
                <w:sz w:val="20"/>
              </w:rPr>
              <w:t>1,403,781</w:t>
            </w:r>
          </w:p>
        </w:tc>
      </w:tr>
      <w:tr w:rsidR="00F34A36" w14:paraId="56AE72A0" w14:textId="77777777">
        <w:trPr>
          <w:trHeight w:val="306"/>
        </w:trPr>
        <w:tc>
          <w:tcPr>
            <w:tcW w:w="1620" w:type="dxa"/>
          </w:tcPr>
          <w:p w14:paraId="56AE729D" w14:textId="77777777" w:rsidR="00F34A36" w:rsidRDefault="00842BCA">
            <w:pPr>
              <w:pStyle w:val="TableParagraph"/>
              <w:spacing w:before="28"/>
              <w:ind w:right="76"/>
              <w:rPr>
                <w:b/>
                <w:sz w:val="20"/>
              </w:rPr>
            </w:pPr>
            <w:r>
              <w:rPr>
                <w:b/>
                <w:spacing w:val="-2"/>
                <w:sz w:val="20"/>
              </w:rPr>
              <w:t>Revenue</w:t>
            </w:r>
          </w:p>
        </w:tc>
        <w:tc>
          <w:tcPr>
            <w:tcW w:w="1584" w:type="dxa"/>
            <w:tcBorders>
              <w:top w:val="single" w:sz="8" w:space="0" w:color="000000"/>
              <w:bottom w:val="double" w:sz="6" w:space="0" w:color="000000"/>
            </w:tcBorders>
          </w:tcPr>
          <w:p w14:paraId="56AE729E" w14:textId="77777777" w:rsidR="00F34A36" w:rsidRDefault="00842BCA">
            <w:pPr>
              <w:pStyle w:val="TableParagraph"/>
              <w:spacing w:before="28"/>
              <w:ind w:right="224"/>
              <w:rPr>
                <w:b/>
                <w:sz w:val="20"/>
              </w:rPr>
            </w:pPr>
            <w:r>
              <w:rPr>
                <w:b/>
                <w:spacing w:val="-2"/>
                <w:sz w:val="20"/>
              </w:rPr>
              <w:t>10,966,026</w:t>
            </w:r>
          </w:p>
        </w:tc>
        <w:tc>
          <w:tcPr>
            <w:tcW w:w="1292" w:type="dxa"/>
            <w:tcBorders>
              <w:top w:val="single" w:sz="8" w:space="0" w:color="000000"/>
              <w:bottom w:val="double" w:sz="6" w:space="0" w:color="000000"/>
            </w:tcBorders>
          </w:tcPr>
          <w:p w14:paraId="56AE729F" w14:textId="77777777" w:rsidR="00F34A36" w:rsidRDefault="00842BCA">
            <w:pPr>
              <w:pStyle w:val="TableParagraph"/>
              <w:spacing w:before="28"/>
              <w:ind w:right="78"/>
              <w:rPr>
                <w:sz w:val="20"/>
              </w:rPr>
            </w:pPr>
            <w:r>
              <w:rPr>
                <w:spacing w:val="-2"/>
                <w:sz w:val="20"/>
              </w:rPr>
              <w:t>11,144,013</w:t>
            </w:r>
          </w:p>
        </w:tc>
      </w:tr>
    </w:tbl>
    <w:p w14:paraId="56AE72A1" w14:textId="77777777" w:rsidR="00F34A36" w:rsidRDefault="00842BCA">
      <w:pPr>
        <w:pStyle w:val="Heading8"/>
        <w:spacing w:before="250"/>
      </w:pPr>
      <w:bookmarkStart w:id="144" w:name="Disaggregation_of_revenue"/>
      <w:bookmarkEnd w:id="144"/>
      <w:r>
        <w:rPr>
          <w:color w:val="005496"/>
        </w:rPr>
        <w:t xml:space="preserve">Disaggregation of </w:t>
      </w:r>
      <w:r>
        <w:rPr>
          <w:color w:val="005496"/>
          <w:spacing w:val="-2"/>
        </w:rPr>
        <w:t>revenue</w:t>
      </w:r>
    </w:p>
    <w:p w14:paraId="56AE72A2" w14:textId="77777777" w:rsidR="00F34A36" w:rsidRDefault="00842BCA">
      <w:pPr>
        <w:spacing w:before="183"/>
        <w:ind w:left="312"/>
        <w:rPr>
          <w:sz w:val="20"/>
        </w:rPr>
      </w:pPr>
      <w:r>
        <w:rPr>
          <w:sz w:val="20"/>
        </w:rPr>
        <w:t>The</w:t>
      </w:r>
      <w:r>
        <w:rPr>
          <w:spacing w:val="-3"/>
          <w:sz w:val="20"/>
        </w:rPr>
        <w:t xml:space="preserve"> </w:t>
      </w:r>
      <w:r>
        <w:rPr>
          <w:sz w:val="20"/>
        </w:rPr>
        <w:t>disaggregation</w:t>
      </w:r>
      <w:r>
        <w:rPr>
          <w:spacing w:val="-2"/>
          <w:sz w:val="20"/>
        </w:rPr>
        <w:t xml:space="preserve"> </w:t>
      </w:r>
      <w:r>
        <w:rPr>
          <w:sz w:val="20"/>
        </w:rPr>
        <w:t>of</w:t>
      </w:r>
      <w:r>
        <w:rPr>
          <w:spacing w:val="-3"/>
          <w:sz w:val="20"/>
        </w:rPr>
        <w:t xml:space="preserve"> </w:t>
      </w:r>
      <w:r>
        <w:rPr>
          <w:sz w:val="20"/>
        </w:rPr>
        <w:t>revenue</w:t>
      </w:r>
      <w:r>
        <w:rPr>
          <w:spacing w:val="-2"/>
          <w:sz w:val="20"/>
        </w:rPr>
        <w:t xml:space="preserve"> </w:t>
      </w:r>
      <w:r>
        <w:rPr>
          <w:sz w:val="20"/>
        </w:rPr>
        <w:t>from</w:t>
      </w:r>
      <w:r>
        <w:rPr>
          <w:spacing w:val="-2"/>
          <w:sz w:val="20"/>
        </w:rPr>
        <w:t xml:space="preserve"> </w:t>
      </w:r>
      <w:r>
        <w:rPr>
          <w:sz w:val="20"/>
        </w:rPr>
        <w:t>contracts</w:t>
      </w:r>
      <w:r>
        <w:rPr>
          <w:spacing w:val="-3"/>
          <w:sz w:val="20"/>
        </w:rPr>
        <w:t xml:space="preserve"> </w:t>
      </w:r>
      <w:r>
        <w:rPr>
          <w:sz w:val="20"/>
        </w:rPr>
        <w:t>with</w:t>
      </w:r>
      <w:r>
        <w:rPr>
          <w:spacing w:val="-2"/>
          <w:sz w:val="20"/>
        </w:rPr>
        <w:t xml:space="preserve"> </w:t>
      </w:r>
      <w:r>
        <w:rPr>
          <w:sz w:val="20"/>
        </w:rPr>
        <w:t>customers</w:t>
      </w:r>
      <w:r>
        <w:rPr>
          <w:spacing w:val="-3"/>
          <w:sz w:val="20"/>
        </w:rPr>
        <w:t xml:space="preserve"> </w:t>
      </w:r>
      <w:r>
        <w:rPr>
          <w:sz w:val="20"/>
        </w:rPr>
        <w:t>is</w:t>
      </w:r>
      <w:r>
        <w:rPr>
          <w:spacing w:val="-2"/>
          <w:sz w:val="20"/>
        </w:rPr>
        <w:t xml:space="preserve"> </w:t>
      </w:r>
      <w:r>
        <w:rPr>
          <w:sz w:val="20"/>
        </w:rPr>
        <w:t>as</w:t>
      </w:r>
      <w:r>
        <w:rPr>
          <w:spacing w:val="-2"/>
          <w:sz w:val="20"/>
        </w:rPr>
        <w:t xml:space="preserve"> follows:</w:t>
      </w:r>
    </w:p>
    <w:p w14:paraId="56AE72A3" w14:textId="77777777" w:rsidR="00F34A36" w:rsidRDefault="00F34A36">
      <w:pPr>
        <w:pStyle w:val="BodyText"/>
        <w:spacing w:before="2"/>
        <w:ind w:left="0"/>
        <w:rPr>
          <w:sz w:val="18"/>
        </w:rPr>
      </w:pPr>
    </w:p>
    <w:tbl>
      <w:tblPr>
        <w:tblW w:w="0" w:type="auto"/>
        <w:tblInd w:w="4812" w:type="dxa"/>
        <w:tblLayout w:type="fixed"/>
        <w:tblCellMar>
          <w:left w:w="0" w:type="dxa"/>
          <w:right w:w="0" w:type="dxa"/>
        </w:tblCellMar>
        <w:tblLook w:val="01E0" w:firstRow="1" w:lastRow="1" w:firstColumn="1" w:lastColumn="1" w:noHBand="0" w:noVBand="0"/>
      </w:tblPr>
      <w:tblGrid>
        <w:gridCol w:w="2575"/>
        <w:gridCol w:w="1642"/>
        <w:gridCol w:w="1234"/>
      </w:tblGrid>
      <w:tr w:rsidR="00F34A36" w14:paraId="56AE72A7" w14:textId="77777777">
        <w:trPr>
          <w:trHeight w:val="274"/>
        </w:trPr>
        <w:tc>
          <w:tcPr>
            <w:tcW w:w="2575" w:type="dxa"/>
          </w:tcPr>
          <w:p w14:paraId="56AE72A4" w14:textId="77777777" w:rsidR="00F34A36" w:rsidRDefault="00842BCA">
            <w:pPr>
              <w:pStyle w:val="TableParagraph"/>
              <w:spacing w:line="223" w:lineRule="exact"/>
              <w:ind w:right="77"/>
              <w:rPr>
                <w:b/>
                <w:sz w:val="20"/>
              </w:rPr>
            </w:pPr>
            <w:r>
              <w:rPr>
                <w:b/>
                <w:sz w:val="20"/>
              </w:rPr>
              <w:t>Major</w:t>
            </w:r>
            <w:r>
              <w:rPr>
                <w:b/>
                <w:spacing w:val="-4"/>
                <w:sz w:val="20"/>
              </w:rPr>
              <w:t xml:space="preserve"> </w:t>
            </w:r>
            <w:r>
              <w:rPr>
                <w:b/>
                <w:sz w:val="20"/>
              </w:rPr>
              <w:t>product</w:t>
            </w:r>
            <w:r>
              <w:rPr>
                <w:b/>
                <w:spacing w:val="-2"/>
                <w:sz w:val="20"/>
              </w:rPr>
              <w:t xml:space="preserve"> lines</w:t>
            </w:r>
          </w:p>
        </w:tc>
        <w:tc>
          <w:tcPr>
            <w:tcW w:w="1642" w:type="dxa"/>
          </w:tcPr>
          <w:p w14:paraId="56AE72A5" w14:textId="77777777" w:rsidR="00F34A36" w:rsidRDefault="00842BCA">
            <w:pPr>
              <w:pStyle w:val="TableParagraph"/>
              <w:spacing w:line="223" w:lineRule="exact"/>
              <w:ind w:right="281"/>
              <w:rPr>
                <w:b/>
                <w:sz w:val="20"/>
              </w:rPr>
            </w:pPr>
            <w:r>
              <w:rPr>
                <w:b/>
                <w:sz w:val="20"/>
              </w:rPr>
              <w:t>2026</w:t>
            </w:r>
            <w:r>
              <w:rPr>
                <w:b/>
                <w:spacing w:val="-3"/>
                <w:sz w:val="20"/>
              </w:rPr>
              <w:t xml:space="preserve"> </w:t>
            </w:r>
            <w:r>
              <w:rPr>
                <w:b/>
                <w:spacing w:val="-10"/>
                <w:sz w:val="20"/>
              </w:rPr>
              <w:t>$</w:t>
            </w:r>
          </w:p>
        </w:tc>
        <w:tc>
          <w:tcPr>
            <w:tcW w:w="1234" w:type="dxa"/>
          </w:tcPr>
          <w:p w14:paraId="56AE72A6"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2AB" w14:textId="77777777">
        <w:trPr>
          <w:trHeight w:val="330"/>
        </w:trPr>
        <w:tc>
          <w:tcPr>
            <w:tcW w:w="2575" w:type="dxa"/>
          </w:tcPr>
          <w:p w14:paraId="56AE72A8" w14:textId="77777777" w:rsidR="00F34A36" w:rsidRDefault="00842BCA">
            <w:pPr>
              <w:pStyle w:val="TableParagraph"/>
              <w:spacing w:before="44"/>
              <w:ind w:right="77"/>
              <w:rPr>
                <w:sz w:val="20"/>
              </w:rPr>
            </w:pPr>
            <w:r>
              <w:rPr>
                <w:sz w:val="20"/>
              </w:rPr>
              <w:t>Federal</w:t>
            </w:r>
            <w:r>
              <w:rPr>
                <w:spacing w:val="-3"/>
                <w:sz w:val="20"/>
              </w:rPr>
              <w:t xml:space="preserve"> </w:t>
            </w:r>
            <w:r>
              <w:rPr>
                <w:sz w:val="20"/>
              </w:rPr>
              <w:t>Government</w:t>
            </w:r>
            <w:r>
              <w:rPr>
                <w:spacing w:val="-3"/>
                <w:sz w:val="20"/>
              </w:rPr>
              <w:t xml:space="preserve"> </w:t>
            </w:r>
            <w:r>
              <w:rPr>
                <w:spacing w:val="-2"/>
                <w:sz w:val="20"/>
              </w:rPr>
              <w:t>grants</w:t>
            </w:r>
          </w:p>
        </w:tc>
        <w:tc>
          <w:tcPr>
            <w:tcW w:w="1642" w:type="dxa"/>
          </w:tcPr>
          <w:p w14:paraId="56AE72A9" w14:textId="77777777" w:rsidR="00F34A36" w:rsidRDefault="00842BCA">
            <w:pPr>
              <w:pStyle w:val="TableParagraph"/>
              <w:spacing w:before="54"/>
              <w:ind w:right="261"/>
              <w:rPr>
                <w:b/>
                <w:sz w:val="20"/>
              </w:rPr>
            </w:pPr>
            <w:r>
              <w:rPr>
                <w:b/>
                <w:spacing w:val="-2"/>
                <w:sz w:val="20"/>
              </w:rPr>
              <w:t>6,037,926</w:t>
            </w:r>
          </w:p>
        </w:tc>
        <w:tc>
          <w:tcPr>
            <w:tcW w:w="1234" w:type="dxa"/>
          </w:tcPr>
          <w:p w14:paraId="56AE72AA" w14:textId="77777777" w:rsidR="00F34A36" w:rsidRDefault="00842BCA">
            <w:pPr>
              <w:pStyle w:val="TableParagraph"/>
              <w:spacing w:before="54"/>
              <w:ind w:right="77"/>
              <w:rPr>
                <w:sz w:val="20"/>
              </w:rPr>
            </w:pPr>
            <w:r>
              <w:rPr>
                <w:spacing w:val="-2"/>
                <w:sz w:val="20"/>
              </w:rPr>
              <w:t>5,865,839</w:t>
            </w:r>
          </w:p>
        </w:tc>
      </w:tr>
      <w:tr w:rsidR="00F34A36" w14:paraId="56AE72AF" w14:textId="77777777">
        <w:trPr>
          <w:trHeight w:val="325"/>
        </w:trPr>
        <w:tc>
          <w:tcPr>
            <w:tcW w:w="2575" w:type="dxa"/>
          </w:tcPr>
          <w:p w14:paraId="56AE72AC" w14:textId="77777777" w:rsidR="00F34A36" w:rsidRDefault="00842BCA">
            <w:pPr>
              <w:pStyle w:val="TableParagraph"/>
              <w:spacing w:before="39"/>
              <w:ind w:right="77"/>
              <w:rPr>
                <w:sz w:val="20"/>
              </w:rPr>
            </w:pPr>
            <w:r>
              <w:rPr>
                <w:sz w:val="20"/>
              </w:rPr>
              <w:t>State</w:t>
            </w:r>
            <w:r>
              <w:rPr>
                <w:spacing w:val="-4"/>
                <w:sz w:val="20"/>
              </w:rPr>
              <w:t xml:space="preserve"> </w:t>
            </w:r>
            <w:r>
              <w:rPr>
                <w:sz w:val="20"/>
              </w:rPr>
              <w:t>Government</w:t>
            </w:r>
            <w:r>
              <w:rPr>
                <w:spacing w:val="-2"/>
                <w:sz w:val="20"/>
              </w:rPr>
              <w:t xml:space="preserve"> grants</w:t>
            </w:r>
          </w:p>
        </w:tc>
        <w:tc>
          <w:tcPr>
            <w:tcW w:w="1642" w:type="dxa"/>
          </w:tcPr>
          <w:p w14:paraId="56AE72AD" w14:textId="77777777" w:rsidR="00F34A36" w:rsidRDefault="00842BCA">
            <w:pPr>
              <w:pStyle w:val="TableParagraph"/>
              <w:spacing w:before="49"/>
              <w:ind w:right="261"/>
              <w:rPr>
                <w:b/>
                <w:sz w:val="20"/>
              </w:rPr>
            </w:pPr>
            <w:r>
              <w:rPr>
                <w:b/>
                <w:spacing w:val="-2"/>
                <w:sz w:val="20"/>
              </w:rPr>
              <w:t>4,169,711</w:t>
            </w:r>
          </w:p>
        </w:tc>
        <w:tc>
          <w:tcPr>
            <w:tcW w:w="1234" w:type="dxa"/>
          </w:tcPr>
          <w:p w14:paraId="56AE72AE" w14:textId="77777777" w:rsidR="00F34A36" w:rsidRDefault="00842BCA">
            <w:pPr>
              <w:pStyle w:val="TableParagraph"/>
              <w:spacing w:before="49"/>
              <w:ind w:right="77"/>
              <w:rPr>
                <w:sz w:val="20"/>
              </w:rPr>
            </w:pPr>
            <w:r>
              <w:rPr>
                <w:spacing w:val="-2"/>
                <w:sz w:val="20"/>
              </w:rPr>
              <w:t>3,811,987</w:t>
            </w:r>
          </w:p>
        </w:tc>
      </w:tr>
      <w:tr w:rsidR="00F34A36" w14:paraId="56AE72B3" w14:textId="77777777">
        <w:trPr>
          <w:trHeight w:val="317"/>
        </w:trPr>
        <w:tc>
          <w:tcPr>
            <w:tcW w:w="2575" w:type="dxa"/>
          </w:tcPr>
          <w:p w14:paraId="56AE72B0" w14:textId="77777777" w:rsidR="00F34A36" w:rsidRDefault="00842BCA">
            <w:pPr>
              <w:pStyle w:val="TableParagraph"/>
              <w:spacing w:before="39"/>
              <w:ind w:right="77"/>
              <w:rPr>
                <w:sz w:val="20"/>
              </w:rPr>
            </w:pPr>
            <w:r>
              <w:rPr>
                <w:sz w:val="20"/>
              </w:rPr>
              <w:t xml:space="preserve">Other Government </w:t>
            </w:r>
            <w:r>
              <w:rPr>
                <w:spacing w:val="-2"/>
                <w:sz w:val="20"/>
              </w:rPr>
              <w:t>grants</w:t>
            </w:r>
          </w:p>
        </w:tc>
        <w:tc>
          <w:tcPr>
            <w:tcW w:w="1642" w:type="dxa"/>
            <w:tcBorders>
              <w:bottom w:val="single" w:sz="8" w:space="0" w:color="000000"/>
            </w:tcBorders>
          </w:tcPr>
          <w:p w14:paraId="56AE72B1" w14:textId="77777777" w:rsidR="00F34A36" w:rsidRDefault="00842BCA">
            <w:pPr>
              <w:pStyle w:val="TableParagraph"/>
              <w:spacing w:before="49"/>
              <w:ind w:right="281"/>
              <w:rPr>
                <w:b/>
                <w:sz w:val="20"/>
              </w:rPr>
            </w:pPr>
            <w:r>
              <w:rPr>
                <w:b/>
                <w:spacing w:val="-2"/>
                <w:sz w:val="20"/>
              </w:rPr>
              <w:t>298,545</w:t>
            </w:r>
          </w:p>
        </w:tc>
        <w:tc>
          <w:tcPr>
            <w:tcW w:w="1234" w:type="dxa"/>
            <w:tcBorders>
              <w:bottom w:val="single" w:sz="8" w:space="0" w:color="000000"/>
            </w:tcBorders>
          </w:tcPr>
          <w:p w14:paraId="56AE72B2" w14:textId="77777777" w:rsidR="00F34A36" w:rsidRDefault="00842BCA">
            <w:pPr>
              <w:pStyle w:val="TableParagraph"/>
              <w:spacing w:before="49"/>
              <w:ind w:right="77"/>
              <w:rPr>
                <w:sz w:val="20"/>
              </w:rPr>
            </w:pPr>
            <w:r>
              <w:rPr>
                <w:spacing w:val="-2"/>
                <w:sz w:val="20"/>
              </w:rPr>
              <w:t>62,406</w:t>
            </w:r>
          </w:p>
        </w:tc>
      </w:tr>
      <w:tr w:rsidR="00F34A36" w14:paraId="56AE72B7" w14:textId="77777777">
        <w:trPr>
          <w:trHeight w:val="293"/>
        </w:trPr>
        <w:tc>
          <w:tcPr>
            <w:tcW w:w="2575" w:type="dxa"/>
          </w:tcPr>
          <w:p w14:paraId="56AE72B4" w14:textId="77777777" w:rsidR="00F34A36" w:rsidRDefault="00F34A36">
            <w:pPr>
              <w:pStyle w:val="TableParagraph"/>
              <w:jc w:val="left"/>
              <w:rPr>
                <w:rFonts w:ascii="Times New Roman"/>
                <w:sz w:val="20"/>
              </w:rPr>
            </w:pPr>
          </w:p>
        </w:tc>
        <w:tc>
          <w:tcPr>
            <w:tcW w:w="1642" w:type="dxa"/>
            <w:tcBorders>
              <w:top w:val="single" w:sz="8" w:space="0" w:color="000000"/>
              <w:bottom w:val="double" w:sz="6" w:space="0" w:color="000000"/>
            </w:tcBorders>
          </w:tcPr>
          <w:p w14:paraId="56AE72B5" w14:textId="77777777" w:rsidR="00F34A36" w:rsidRDefault="00842BCA">
            <w:pPr>
              <w:pStyle w:val="TableParagraph"/>
              <w:spacing w:before="38"/>
              <w:ind w:right="281"/>
              <w:rPr>
                <w:b/>
                <w:sz w:val="20"/>
              </w:rPr>
            </w:pPr>
            <w:r>
              <w:rPr>
                <w:b/>
                <w:spacing w:val="-2"/>
                <w:sz w:val="20"/>
              </w:rPr>
              <w:t>10,506,182</w:t>
            </w:r>
          </w:p>
        </w:tc>
        <w:tc>
          <w:tcPr>
            <w:tcW w:w="1234" w:type="dxa"/>
            <w:tcBorders>
              <w:top w:val="single" w:sz="8" w:space="0" w:color="000000"/>
              <w:bottom w:val="double" w:sz="6" w:space="0" w:color="000000"/>
            </w:tcBorders>
          </w:tcPr>
          <w:p w14:paraId="56AE72B6" w14:textId="77777777" w:rsidR="00F34A36" w:rsidRDefault="00842BCA">
            <w:pPr>
              <w:pStyle w:val="TableParagraph"/>
              <w:spacing w:before="38"/>
              <w:ind w:right="77"/>
              <w:rPr>
                <w:sz w:val="20"/>
              </w:rPr>
            </w:pPr>
            <w:r>
              <w:rPr>
                <w:spacing w:val="-2"/>
                <w:sz w:val="20"/>
              </w:rPr>
              <w:t>9,740,232</w:t>
            </w:r>
          </w:p>
        </w:tc>
      </w:tr>
    </w:tbl>
    <w:p w14:paraId="56AE72B8" w14:textId="77777777" w:rsidR="00F34A36" w:rsidRDefault="00F34A36">
      <w:pPr>
        <w:pStyle w:val="BodyText"/>
        <w:spacing w:before="120" w:after="1"/>
        <w:ind w:left="0"/>
        <w:rPr>
          <w:sz w:val="20"/>
        </w:rPr>
      </w:pPr>
    </w:p>
    <w:tbl>
      <w:tblPr>
        <w:tblW w:w="0" w:type="auto"/>
        <w:tblInd w:w="5201" w:type="dxa"/>
        <w:tblLayout w:type="fixed"/>
        <w:tblCellMar>
          <w:left w:w="0" w:type="dxa"/>
          <w:right w:w="0" w:type="dxa"/>
        </w:tblCellMar>
        <w:tblLook w:val="01E0" w:firstRow="1" w:lastRow="1" w:firstColumn="1" w:lastColumn="1" w:noHBand="0" w:noVBand="0"/>
      </w:tblPr>
      <w:tblGrid>
        <w:gridCol w:w="2186"/>
        <w:gridCol w:w="1632"/>
        <w:gridCol w:w="1244"/>
      </w:tblGrid>
      <w:tr w:rsidR="00F34A36" w14:paraId="56AE72BC" w14:textId="77777777">
        <w:trPr>
          <w:trHeight w:val="274"/>
        </w:trPr>
        <w:tc>
          <w:tcPr>
            <w:tcW w:w="2186" w:type="dxa"/>
          </w:tcPr>
          <w:p w14:paraId="56AE72B9" w14:textId="77777777" w:rsidR="00F34A36" w:rsidRDefault="00842BCA">
            <w:pPr>
              <w:pStyle w:val="TableParagraph"/>
              <w:spacing w:line="223" w:lineRule="exact"/>
              <w:ind w:right="77"/>
              <w:rPr>
                <w:b/>
                <w:sz w:val="20"/>
              </w:rPr>
            </w:pPr>
            <w:r>
              <w:rPr>
                <w:b/>
                <w:sz w:val="20"/>
              </w:rPr>
              <w:t xml:space="preserve">Geographical </w:t>
            </w:r>
            <w:r>
              <w:rPr>
                <w:b/>
                <w:spacing w:val="-2"/>
                <w:sz w:val="20"/>
              </w:rPr>
              <w:t>regions</w:t>
            </w:r>
          </w:p>
        </w:tc>
        <w:tc>
          <w:tcPr>
            <w:tcW w:w="1632" w:type="dxa"/>
          </w:tcPr>
          <w:p w14:paraId="56AE72BA" w14:textId="77777777" w:rsidR="00F34A36" w:rsidRDefault="00842BCA">
            <w:pPr>
              <w:pStyle w:val="TableParagraph"/>
              <w:spacing w:line="223" w:lineRule="exact"/>
              <w:ind w:right="271"/>
              <w:rPr>
                <w:b/>
                <w:sz w:val="20"/>
              </w:rPr>
            </w:pPr>
            <w:r>
              <w:rPr>
                <w:b/>
                <w:sz w:val="20"/>
              </w:rPr>
              <w:t>2026</w:t>
            </w:r>
            <w:r>
              <w:rPr>
                <w:b/>
                <w:spacing w:val="-3"/>
                <w:sz w:val="20"/>
              </w:rPr>
              <w:t xml:space="preserve"> </w:t>
            </w:r>
            <w:r>
              <w:rPr>
                <w:b/>
                <w:spacing w:val="-10"/>
                <w:sz w:val="20"/>
              </w:rPr>
              <w:t>$</w:t>
            </w:r>
          </w:p>
        </w:tc>
        <w:tc>
          <w:tcPr>
            <w:tcW w:w="1244" w:type="dxa"/>
          </w:tcPr>
          <w:p w14:paraId="56AE72BB"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2C0" w14:textId="77777777">
        <w:trPr>
          <w:trHeight w:val="322"/>
        </w:trPr>
        <w:tc>
          <w:tcPr>
            <w:tcW w:w="2186" w:type="dxa"/>
          </w:tcPr>
          <w:p w14:paraId="56AE72BD" w14:textId="77777777" w:rsidR="00F34A36" w:rsidRDefault="00842BCA">
            <w:pPr>
              <w:pStyle w:val="TableParagraph"/>
              <w:spacing w:before="44"/>
              <w:ind w:right="78"/>
              <w:rPr>
                <w:sz w:val="20"/>
              </w:rPr>
            </w:pPr>
            <w:r>
              <w:rPr>
                <w:spacing w:val="-2"/>
                <w:sz w:val="20"/>
              </w:rPr>
              <w:t>Australia</w:t>
            </w:r>
          </w:p>
        </w:tc>
        <w:tc>
          <w:tcPr>
            <w:tcW w:w="1632" w:type="dxa"/>
            <w:tcBorders>
              <w:bottom w:val="single" w:sz="8" w:space="0" w:color="000000"/>
            </w:tcBorders>
          </w:tcPr>
          <w:p w14:paraId="56AE72BE" w14:textId="77777777" w:rsidR="00F34A36" w:rsidRDefault="00842BCA">
            <w:pPr>
              <w:pStyle w:val="TableParagraph"/>
              <w:spacing w:before="54"/>
              <w:ind w:right="272"/>
              <w:rPr>
                <w:b/>
                <w:sz w:val="20"/>
              </w:rPr>
            </w:pPr>
            <w:r>
              <w:rPr>
                <w:b/>
                <w:spacing w:val="-2"/>
                <w:sz w:val="20"/>
              </w:rPr>
              <w:t>10,506,182</w:t>
            </w:r>
          </w:p>
        </w:tc>
        <w:tc>
          <w:tcPr>
            <w:tcW w:w="1244" w:type="dxa"/>
            <w:tcBorders>
              <w:bottom w:val="single" w:sz="8" w:space="0" w:color="000000"/>
            </w:tcBorders>
          </w:tcPr>
          <w:p w14:paraId="56AE72BF" w14:textId="77777777" w:rsidR="00F34A36" w:rsidRDefault="00842BCA">
            <w:pPr>
              <w:pStyle w:val="TableParagraph"/>
              <w:spacing w:before="54"/>
              <w:ind w:right="78"/>
              <w:rPr>
                <w:sz w:val="20"/>
              </w:rPr>
            </w:pPr>
            <w:r>
              <w:rPr>
                <w:spacing w:val="-2"/>
                <w:sz w:val="20"/>
              </w:rPr>
              <w:t>9,740,232</w:t>
            </w:r>
          </w:p>
        </w:tc>
      </w:tr>
      <w:tr w:rsidR="00F34A36" w14:paraId="56AE72C4" w14:textId="77777777">
        <w:trPr>
          <w:trHeight w:val="293"/>
        </w:trPr>
        <w:tc>
          <w:tcPr>
            <w:tcW w:w="2186" w:type="dxa"/>
          </w:tcPr>
          <w:p w14:paraId="56AE72C1" w14:textId="77777777" w:rsidR="00F34A36" w:rsidRDefault="00F34A36">
            <w:pPr>
              <w:pStyle w:val="TableParagraph"/>
              <w:jc w:val="left"/>
              <w:rPr>
                <w:rFonts w:ascii="Times New Roman"/>
                <w:sz w:val="20"/>
              </w:rPr>
            </w:pPr>
          </w:p>
        </w:tc>
        <w:tc>
          <w:tcPr>
            <w:tcW w:w="1632" w:type="dxa"/>
            <w:tcBorders>
              <w:top w:val="single" w:sz="8" w:space="0" w:color="000000"/>
              <w:bottom w:val="double" w:sz="6" w:space="0" w:color="000000"/>
            </w:tcBorders>
          </w:tcPr>
          <w:p w14:paraId="56AE72C2" w14:textId="77777777" w:rsidR="00F34A36" w:rsidRDefault="00842BCA">
            <w:pPr>
              <w:pStyle w:val="TableParagraph"/>
              <w:spacing w:before="38"/>
              <w:ind w:right="272"/>
              <w:rPr>
                <w:b/>
                <w:sz w:val="20"/>
              </w:rPr>
            </w:pPr>
            <w:r>
              <w:rPr>
                <w:b/>
                <w:spacing w:val="-2"/>
                <w:sz w:val="20"/>
              </w:rPr>
              <w:t>10,506,182</w:t>
            </w:r>
          </w:p>
        </w:tc>
        <w:tc>
          <w:tcPr>
            <w:tcW w:w="1244" w:type="dxa"/>
            <w:tcBorders>
              <w:top w:val="single" w:sz="8" w:space="0" w:color="000000"/>
              <w:bottom w:val="double" w:sz="6" w:space="0" w:color="000000"/>
            </w:tcBorders>
          </w:tcPr>
          <w:p w14:paraId="56AE72C3" w14:textId="77777777" w:rsidR="00F34A36" w:rsidRDefault="00842BCA">
            <w:pPr>
              <w:pStyle w:val="TableParagraph"/>
              <w:spacing w:before="38"/>
              <w:ind w:right="78"/>
              <w:rPr>
                <w:sz w:val="20"/>
              </w:rPr>
            </w:pPr>
            <w:r>
              <w:rPr>
                <w:spacing w:val="-2"/>
                <w:sz w:val="20"/>
              </w:rPr>
              <w:t>9,740,232</w:t>
            </w:r>
          </w:p>
        </w:tc>
      </w:tr>
    </w:tbl>
    <w:p w14:paraId="56AE72C5" w14:textId="77777777" w:rsidR="00F34A36" w:rsidRDefault="00F34A36">
      <w:pPr>
        <w:pStyle w:val="BodyText"/>
        <w:spacing w:before="63"/>
        <w:ind w:left="0"/>
        <w:rPr>
          <w:sz w:val="20"/>
        </w:rPr>
      </w:pPr>
    </w:p>
    <w:tbl>
      <w:tblPr>
        <w:tblW w:w="0" w:type="auto"/>
        <w:tblInd w:w="3911" w:type="dxa"/>
        <w:tblLayout w:type="fixed"/>
        <w:tblCellMar>
          <w:left w:w="0" w:type="dxa"/>
          <w:right w:w="0" w:type="dxa"/>
        </w:tblCellMar>
        <w:tblLook w:val="01E0" w:firstRow="1" w:lastRow="1" w:firstColumn="1" w:lastColumn="1" w:noHBand="0" w:noVBand="0"/>
      </w:tblPr>
      <w:tblGrid>
        <w:gridCol w:w="3476"/>
        <w:gridCol w:w="1641"/>
        <w:gridCol w:w="1233"/>
      </w:tblGrid>
      <w:tr w:rsidR="00F34A36" w14:paraId="56AE72C9" w14:textId="77777777">
        <w:trPr>
          <w:trHeight w:val="274"/>
        </w:trPr>
        <w:tc>
          <w:tcPr>
            <w:tcW w:w="3476" w:type="dxa"/>
          </w:tcPr>
          <w:p w14:paraId="56AE72C6" w14:textId="77777777" w:rsidR="00F34A36" w:rsidRDefault="00842BCA">
            <w:pPr>
              <w:pStyle w:val="TableParagraph"/>
              <w:spacing w:line="223" w:lineRule="exact"/>
              <w:ind w:right="77"/>
              <w:rPr>
                <w:b/>
                <w:sz w:val="20"/>
              </w:rPr>
            </w:pPr>
            <w:r>
              <w:rPr>
                <w:b/>
                <w:sz w:val="20"/>
              </w:rPr>
              <w:t>Timing</w:t>
            </w:r>
            <w:r>
              <w:rPr>
                <w:b/>
                <w:spacing w:val="-4"/>
                <w:sz w:val="20"/>
              </w:rPr>
              <w:t xml:space="preserve"> </w:t>
            </w:r>
            <w:r>
              <w:rPr>
                <w:b/>
                <w:sz w:val="20"/>
              </w:rPr>
              <w:t>of</w:t>
            </w:r>
            <w:r>
              <w:rPr>
                <w:b/>
                <w:spacing w:val="-3"/>
                <w:sz w:val="20"/>
              </w:rPr>
              <w:t xml:space="preserve"> </w:t>
            </w:r>
            <w:r>
              <w:rPr>
                <w:b/>
                <w:sz w:val="20"/>
              </w:rPr>
              <w:t>revenue</w:t>
            </w:r>
            <w:r>
              <w:rPr>
                <w:b/>
                <w:spacing w:val="-3"/>
                <w:sz w:val="20"/>
              </w:rPr>
              <w:t xml:space="preserve"> </w:t>
            </w:r>
            <w:r>
              <w:rPr>
                <w:b/>
                <w:spacing w:val="-2"/>
                <w:sz w:val="20"/>
              </w:rPr>
              <w:t>recognition</w:t>
            </w:r>
          </w:p>
        </w:tc>
        <w:tc>
          <w:tcPr>
            <w:tcW w:w="1641" w:type="dxa"/>
          </w:tcPr>
          <w:p w14:paraId="56AE72C7" w14:textId="77777777" w:rsidR="00F34A36" w:rsidRDefault="00842BCA">
            <w:pPr>
              <w:pStyle w:val="TableParagraph"/>
              <w:spacing w:line="223" w:lineRule="exact"/>
              <w:ind w:right="280"/>
              <w:rPr>
                <w:b/>
                <w:sz w:val="20"/>
              </w:rPr>
            </w:pPr>
            <w:r>
              <w:rPr>
                <w:b/>
                <w:sz w:val="20"/>
              </w:rPr>
              <w:t>2026</w:t>
            </w:r>
            <w:r>
              <w:rPr>
                <w:b/>
                <w:spacing w:val="-3"/>
                <w:sz w:val="20"/>
              </w:rPr>
              <w:t xml:space="preserve"> </w:t>
            </w:r>
            <w:r>
              <w:rPr>
                <w:b/>
                <w:spacing w:val="-10"/>
                <w:sz w:val="20"/>
              </w:rPr>
              <w:t>$</w:t>
            </w:r>
          </w:p>
        </w:tc>
        <w:tc>
          <w:tcPr>
            <w:tcW w:w="1233" w:type="dxa"/>
          </w:tcPr>
          <w:p w14:paraId="56AE72C8" w14:textId="77777777" w:rsidR="00F34A36" w:rsidRDefault="00842BCA">
            <w:pPr>
              <w:pStyle w:val="TableParagraph"/>
              <w:spacing w:line="223" w:lineRule="exact"/>
              <w:ind w:right="75"/>
              <w:rPr>
                <w:b/>
                <w:sz w:val="20"/>
              </w:rPr>
            </w:pPr>
            <w:r>
              <w:rPr>
                <w:b/>
                <w:sz w:val="20"/>
              </w:rPr>
              <w:t>2025</w:t>
            </w:r>
            <w:r>
              <w:rPr>
                <w:b/>
                <w:spacing w:val="-3"/>
                <w:sz w:val="20"/>
              </w:rPr>
              <w:t xml:space="preserve"> </w:t>
            </w:r>
            <w:r>
              <w:rPr>
                <w:b/>
                <w:spacing w:val="-10"/>
                <w:sz w:val="20"/>
              </w:rPr>
              <w:t>$</w:t>
            </w:r>
          </w:p>
        </w:tc>
      </w:tr>
      <w:tr w:rsidR="00F34A36" w14:paraId="56AE72CD" w14:textId="77777777">
        <w:trPr>
          <w:trHeight w:val="330"/>
        </w:trPr>
        <w:tc>
          <w:tcPr>
            <w:tcW w:w="3476" w:type="dxa"/>
          </w:tcPr>
          <w:p w14:paraId="56AE72CA" w14:textId="77777777" w:rsidR="00F34A36" w:rsidRDefault="00842BCA">
            <w:pPr>
              <w:pStyle w:val="TableParagraph"/>
              <w:spacing w:before="44"/>
              <w:ind w:right="78"/>
              <w:rPr>
                <w:sz w:val="20"/>
              </w:rPr>
            </w:pPr>
            <w:r>
              <w:rPr>
                <w:sz w:val="20"/>
              </w:rPr>
              <w:t>Revenue</w:t>
            </w:r>
            <w:r>
              <w:rPr>
                <w:spacing w:val="-6"/>
                <w:sz w:val="20"/>
              </w:rPr>
              <w:t xml:space="preserve"> </w:t>
            </w:r>
            <w:r>
              <w:rPr>
                <w:sz w:val="20"/>
              </w:rPr>
              <w:t>transferred</w:t>
            </w:r>
            <w:r>
              <w:rPr>
                <w:spacing w:val="-5"/>
                <w:sz w:val="20"/>
              </w:rPr>
              <w:t xml:space="preserve"> </w:t>
            </w:r>
            <w:r>
              <w:rPr>
                <w:sz w:val="20"/>
              </w:rPr>
              <w:t>over</w:t>
            </w:r>
            <w:r>
              <w:rPr>
                <w:spacing w:val="-5"/>
                <w:sz w:val="20"/>
              </w:rPr>
              <w:t xml:space="preserve"> </w:t>
            </w:r>
            <w:r>
              <w:rPr>
                <w:spacing w:val="-4"/>
                <w:sz w:val="20"/>
              </w:rPr>
              <w:t>time</w:t>
            </w:r>
          </w:p>
        </w:tc>
        <w:tc>
          <w:tcPr>
            <w:tcW w:w="1641" w:type="dxa"/>
          </w:tcPr>
          <w:p w14:paraId="56AE72CB" w14:textId="77777777" w:rsidR="00F34A36" w:rsidRDefault="00842BCA">
            <w:pPr>
              <w:pStyle w:val="TableParagraph"/>
              <w:spacing w:before="54"/>
              <w:ind w:right="260"/>
              <w:rPr>
                <w:b/>
                <w:sz w:val="20"/>
              </w:rPr>
            </w:pPr>
            <w:r>
              <w:rPr>
                <w:b/>
                <w:spacing w:val="-2"/>
                <w:sz w:val="20"/>
              </w:rPr>
              <w:t>10,207,637</w:t>
            </w:r>
          </w:p>
        </w:tc>
        <w:tc>
          <w:tcPr>
            <w:tcW w:w="1233" w:type="dxa"/>
          </w:tcPr>
          <w:p w14:paraId="56AE72CC" w14:textId="77777777" w:rsidR="00F34A36" w:rsidRDefault="00842BCA">
            <w:pPr>
              <w:pStyle w:val="TableParagraph"/>
              <w:spacing w:before="54"/>
              <w:ind w:right="75"/>
              <w:rPr>
                <w:sz w:val="20"/>
              </w:rPr>
            </w:pPr>
            <w:r>
              <w:rPr>
                <w:spacing w:val="-2"/>
                <w:sz w:val="20"/>
              </w:rPr>
              <w:t>9,677,826</w:t>
            </w:r>
          </w:p>
        </w:tc>
      </w:tr>
      <w:tr w:rsidR="00F34A36" w14:paraId="56AE72D1" w14:textId="77777777">
        <w:trPr>
          <w:trHeight w:val="317"/>
        </w:trPr>
        <w:tc>
          <w:tcPr>
            <w:tcW w:w="3476" w:type="dxa"/>
          </w:tcPr>
          <w:p w14:paraId="56AE72CE" w14:textId="77777777" w:rsidR="00F34A36" w:rsidRDefault="00842BCA">
            <w:pPr>
              <w:pStyle w:val="TableParagraph"/>
              <w:spacing w:before="39"/>
              <w:ind w:right="78"/>
              <w:rPr>
                <w:sz w:val="20"/>
              </w:rPr>
            </w:pPr>
            <w:r>
              <w:rPr>
                <w:sz w:val="20"/>
              </w:rPr>
              <w:t>Revenue</w:t>
            </w:r>
            <w:r>
              <w:rPr>
                <w:spacing w:val="-3"/>
                <w:sz w:val="20"/>
              </w:rPr>
              <w:t xml:space="preserve"> </w:t>
            </w:r>
            <w:r>
              <w:rPr>
                <w:sz w:val="20"/>
              </w:rPr>
              <w:t>transferred</w:t>
            </w:r>
            <w:r>
              <w:rPr>
                <w:spacing w:val="-3"/>
                <w:sz w:val="20"/>
              </w:rPr>
              <w:t xml:space="preserve"> </w:t>
            </w:r>
            <w:r>
              <w:rPr>
                <w:sz w:val="20"/>
              </w:rPr>
              <w:t>at</w:t>
            </w:r>
            <w:r>
              <w:rPr>
                <w:spacing w:val="-3"/>
                <w:sz w:val="20"/>
              </w:rPr>
              <w:t xml:space="preserve"> </w:t>
            </w:r>
            <w:r>
              <w:rPr>
                <w:sz w:val="20"/>
              </w:rPr>
              <w:t>a</w:t>
            </w:r>
            <w:r>
              <w:rPr>
                <w:spacing w:val="-3"/>
                <w:sz w:val="20"/>
              </w:rPr>
              <w:t xml:space="preserve"> </w:t>
            </w:r>
            <w:r>
              <w:rPr>
                <w:sz w:val="20"/>
              </w:rPr>
              <w:t>point</w:t>
            </w:r>
            <w:r>
              <w:rPr>
                <w:spacing w:val="-3"/>
                <w:sz w:val="20"/>
              </w:rPr>
              <w:t xml:space="preserve"> </w:t>
            </w:r>
            <w:r>
              <w:rPr>
                <w:sz w:val="20"/>
              </w:rPr>
              <w:t>in</w:t>
            </w:r>
            <w:r>
              <w:rPr>
                <w:spacing w:val="-2"/>
                <w:sz w:val="20"/>
              </w:rPr>
              <w:t xml:space="preserve"> </w:t>
            </w:r>
            <w:r>
              <w:rPr>
                <w:spacing w:val="-4"/>
                <w:sz w:val="20"/>
              </w:rPr>
              <w:t>time</w:t>
            </w:r>
          </w:p>
        </w:tc>
        <w:tc>
          <w:tcPr>
            <w:tcW w:w="1641" w:type="dxa"/>
            <w:tcBorders>
              <w:bottom w:val="single" w:sz="8" w:space="0" w:color="000000"/>
            </w:tcBorders>
          </w:tcPr>
          <w:p w14:paraId="56AE72CF" w14:textId="77777777" w:rsidR="00F34A36" w:rsidRDefault="00842BCA">
            <w:pPr>
              <w:pStyle w:val="TableParagraph"/>
              <w:spacing w:before="49"/>
              <w:ind w:right="280"/>
              <w:rPr>
                <w:b/>
                <w:sz w:val="20"/>
              </w:rPr>
            </w:pPr>
            <w:r>
              <w:rPr>
                <w:b/>
                <w:spacing w:val="-2"/>
                <w:sz w:val="20"/>
              </w:rPr>
              <w:t>298,545</w:t>
            </w:r>
          </w:p>
        </w:tc>
        <w:tc>
          <w:tcPr>
            <w:tcW w:w="1233" w:type="dxa"/>
            <w:tcBorders>
              <w:bottom w:val="single" w:sz="8" w:space="0" w:color="000000"/>
            </w:tcBorders>
          </w:tcPr>
          <w:p w14:paraId="56AE72D0" w14:textId="77777777" w:rsidR="00F34A36" w:rsidRDefault="00842BCA">
            <w:pPr>
              <w:pStyle w:val="TableParagraph"/>
              <w:spacing w:before="49"/>
              <w:ind w:right="75"/>
              <w:rPr>
                <w:sz w:val="20"/>
              </w:rPr>
            </w:pPr>
            <w:r>
              <w:rPr>
                <w:spacing w:val="-2"/>
                <w:sz w:val="20"/>
              </w:rPr>
              <w:t>62,406</w:t>
            </w:r>
          </w:p>
        </w:tc>
      </w:tr>
      <w:tr w:rsidR="00F34A36" w14:paraId="56AE72D5" w14:textId="77777777">
        <w:trPr>
          <w:trHeight w:val="293"/>
        </w:trPr>
        <w:tc>
          <w:tcPr>
            <w:tcW w:w="3476" w:type="dxa"/>
          </w:tcPr>
          <w:p w14:paraId="56AE72D2" w14:textId="77777777" w:rsidR="00F34A36" w:rsidRDefault="00F34A36">
            <w:pPr>
              <w:pStyle w:val="TableParagraph"/>
              <w:jc w:val="left"/>
              <w:rPr>
                <w:rFonts w:ascii="Times New Roman"/>
                <w:sz w:val="20"/>
              </w:rPr>
            </w:pPr>
          </w:p>
        </w:tc>
        <w:tc>
          <w:tcPr>
            <w:tcW w:w="1641" w:type="dxa"/>
            <w:tcBorders>
              <w:top w:val="single" w:sz="8" w:space="0" w:color="000000"/>
              <w:bottom w:val="double" w:sz="6" w:space="0" w:color="000000"/>
            </w:tcBorders>
          </w:tcPr>
          <w:p w14:paraId="56AE72D3" w14:textId="77777777" w:rsidR="00F34A36" w:rsidRDefault="00842BCA">
            <w:pPr>
              <w:pStyle w:val="TableParagraph"/>
              <w:spacing w:before="37"/>
              <w:ind w:right="280"/>
              <w:rPr>
                <w:b/>
                <w:sz w:val="20"/>
              </w:rPr>
            </w:pPr>
            <w:r>
              <w:rPr>
                <w:b/>
                <w:spacing w:val="-2"/>
                <w:sz w:val="20"/>
              </w:rPr>
              <w:t>10,506,182</w:t>
            </w:r>
          </w:p>
        </w:tc>
        <w:tc>
          <w:tcPr>
            <w:tcW w:w="1233" w:type="dxa"/>
            <w:tcBorders>
              <w:top w:val="single" w:sz="8" w:space="0" w:color="000000"/>
              <w:bottom w:val="double" w:sz="6" w:space="0" w:color="000000"/>
            </w:tcBorders>
          </w:tcPr>
          <w:p w14:paraId="56AE72D4" w14:textId="77777777" w:rsidR="00F34A36" w:rsidRDefault="00842BCA">
            <w:pPr>
              <w:pStyle w:val="TableParagraph"/>
              <w:spacing w:before="37"/>
              <w:ind w:right="75"/>
              <w:rPr>
                <w:sz w:val="20"/>
              </w:rPr>
            </w:pPr>
            <w:r>
              <w:rPr>
                <w:spacing w:val="-2"/>
                <w:sz w:val="20"/>
              </w:rPr>
              <w:t>9,740,232</w:t>
            </w:r>
          </w:p>
        </w:tc>
      </w:tr>
    </w:tbl>
    <w:p w14:paraId="56AE72D6" w14:textId="77777777" w:rsidR="00F34A36" w:rsidRDefault="00F34A36">
      <w:pPr>
        <w:pStyle w:val="BodyText"/>
        <w:spacing w:before="51"/>
        <w:ind w:left="0"/>
        <w:rPr>
          <w:sz w:val="20"/>
        </w:rPr>
      </w:pPr>
    </w:p>
    <w:p w14:paraId="56AE72D7" w14:textId="77777777" w:rsidR="00F34A36" w:rsidRDefault="00842BCA">
      <w:pPr>
        <w:ind w:left="312"/>
        <w:rPr>
          <w:sz w:val="20"/>
        </w:rPr>
      </w:pPr>
      <w:r>
        <w:rPr>
          <w:sz w:val="20"/>
        </w:rPr>
        <w:t>Top</w:t>
      </w:r>
      <w:r>
        <w:rPr>
          <w:spacing w:val="-7"/>
          <w:sz w:val="20"/>
        </w:rPr>
        <w:t xml:space="preserve"> </w:t>
      </w:r>
      <w:r>
        <w:rPr>
          <w:sz w:val="20"/>
        </w:rPr>
        <w:t>10</w:t>
      </w:r>
      <w:r>
        <w:rPr>
          <w:spacing w:val="-4"/>
          <w:sz w:val="20"/>
        </w:rPr>
        <w:t xml:space="preserve"> </w:t>
      </w:r>
      <w:r>
        <w:rPr>
          <w:sz w:val="20"/>
        </w:rPr>
        <w:t>sources</w:t>
      </w:r>
      <w:r>
        <w:rPr>
          <w:spacing w:val="-4"/>
          <w:sz w:val="20"/>
        </w:rPr>
        <w:t xml:space="preserve"> </w:t>
      </w:r>
      <w:r>
        <w:rPr>
          <w:sz w:val="20"/>
        </w:rPr>
        <w:t>of</w:t>
      </w:r>
      <w:r>
        <w:rPr>
          <w:spacing w:val="-4"/>
          <w:sz w:val="20"/>
        </w:rPr>
        <w:t xml:space="preserve"> </w:t>
      </w:r>
      <w:r>
        <w:rPr>
          <w:sz w:val="20"/>
        </w:rPr>
        <w:t>Government</w:t>
      </w:r>
      <w:r>
        <w:rPr>
          <w:spacing w:val="-4"/>
          <w:sz w:val="20"/>
        </w:rPr>
        <w:t xml:space="preserve"> </w:t>
      </w:r>
      <w:r>
        <w:rPr>
          <w:sz w:val="20"/>
        </w:rPr>
        <w:t>funding</w:t>
      </w:r>
      <w:r>
        <w:rPr>
          <w:spacing w:val="-4"/>
          <w:sz w:val="20"/>
        </w:rPr>
        <w:t xml:space="preserve"> </w:t>
      </w:r>
      <w:r>
        <w:rPr>
          <w:sz w:val="20"/>
        </w:rPr>
        <w:t>are</w:t>
      </w:r>
      <w:r>
        <w:rPr>
          <w:spacing w:val="-4"/>
          <w:sz w:val="20"/>
        </w:rPr>
        <w:t xml:space="preserve"> </w:t>
      </w:r>
      <w:r>
        <w:rPr>
          <w:sz w:val="20"/>
        </w:rPr>
        <w:t>as</w:t>
      </w:r>
      <w:r>
        <w:rPr>
          <w:spacing w:val="-4"/>
          <w:sz w:val="20"/>
        </w:rPr>
        <w:t xml:space="preserve"> </w:t>
      </w:r>
      <w:r>
        <w:rPr>
          <w:spacing w:val="-2"/>
          <w:sz w:val="20"/>
        </w:rPr>
        <w:t>follows:</w:t>
      </w:r>
    </w:p>
    <w:p w14:paraId="56AE72D8" w14:textId="77777777" w:rsidR="00F34A36" w:rsidRDefault="00F34A36">
      <w:pPr>
        <w:pStyle w:val="BodyText"/>
        <w:spacing w:before="186"/>
        <w:ind w:left="0"/>
        <w:rPr>
          <w:sz w:val="20"/>
        </w:rPr>
      </w:pPr>
    </w:p>
    <w:tbl>
      <w:tblPr>
        <w:tblW w:w="0" w:type="auto"/>
        <w:tblInd w:w="3198" w:type="dxa"/>
        <w:tblLayout w:type="fixed"/>
        <w:tblCellMar>
          <w:left w:w="0" w:type="dxa"/>
          <w:right w:w="0" w:type="dxa"/>
        </w:tblCellMar>
        <w:tblLook w:val="01E0" w:firstRow="1" w:lastRow="1" w:firstColumn="1" w:lastColumn="1" w:noHBand="0" w:noVBand="0"/>
      </w:tblPr>
      <w:tblGrid>
        <w:gridCol w:w="4206"/>
        <w:gridCol w:w="1634"/>
        <w:gridCol w:w="1235"/>
      </w:tblGrid>
      <w:tr w:rsidR="00F34A36" w14:paraId="56AE72DC" w14:textId="77777777">
        <w:trPr>
          <w:trHeight w:val="274"/>
        </w:trPr>
        <w:tc>
          <w:tcPr>
            <w:tcW w:w="4206" w:type="dxa"/>
          </w:tcPr>
          <w:p w14:paraId="56AE72D9" w14:textId="77777777" w:rsidR="00F34A36" w:rsidRDefault="00842BCA">
            <w:pPr>
              <w:pStyle w:val="TableParagraph"/>
              <w:spacing w:line="223" w:lineRule="exact"/>
              <w:ind w:right="84"/>
              <w:rPr>
                <w:b/>
                <w:sz w:val="20"/>
              </w:rPr>
            </w:pPr>
            <w:r>
              <w:rPr>
                <w:b/>
                <w:sz w:val="20"/>
              </w:rPr>
              <w:t xml:space="preserve">Government </w:t>
            </w:r>
            <w:r>
              <w:rPr>
                <w:b/>
                <w:spacing w:val="-2"/>
                <w:sz w:val="20"/>
              </w:rPr>
              <w:t>funding</w:t>
            </w:r>
          </w:p>
        </w:tc>
        <w:tc>
          <w:tcPr>
            <w:tcW w:w="1634" w:type="dxa"/>
          </w:tcPr>
          <w:p w14:paraId="56AE72DA" w14:textId="77777777" w:rsidR="00F34A36" w:rsidRDefault="00842BCA">
            <w:pPr>
              <w:pStyle w:val="TableParagraph"/>
              <w:spacing w:line="223" w:lineRule="exact"/>
              <w:ind w:right="281"/>
              <w:rPr>
                <w:b/>
                <w:sz w:val="20"/>
              </w:rPr>
            </w:pPr>
            <w:r>
              <w:rPr>
                <w:b/>
                <w:sz w:val="20"/>
              </w:rPr>
              <w:t>2026</w:t>
            </w:r>
            <w:r>
              <w:rPr>
                <w:b/>
                <w:spacing w:val="-3"/>
                <w:sz w:val="20"/>
              </w:rPr>
              <w:t xml:space="preserve"> </w:t>
            </w:r>
            <w:r>
              <w:rPr>
                <w:b/>
                <w:spacing w:val="-10"/>
                <w:sz w:val="20"/>
              </w:rPr>
              <w:t>$</w:t>
            </w:r>
          </w:p>
        </w:tc>
        <w:tc>
          <w:tcPr>
            <w:tcW w:w="1235" w:type="dxa"/>
          </w:tcPr>
          <w:p w14:paraId="56AE72DB"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2E0" w14:textId="77777777">
        <w:trPr>
          <w:trHeight w:val="325"/>
        </w:trPr>
        <w:tc>
          <w:tcPr>
            <w:tcW w:w="4206" w:type="dxa"/>
          </w:tcPr>
          <w:p w14:paraId="56AE72DD" w14:textId="77777777" w:rsidR="00F34A36" w:rsidRDefault="00842BCA">
            <w:pPr>
              <w:pStyle w:val="TableParagraph"/>
              <w:spacing w:before="44"/>
              <w:ind w:right="85"/>
              <w:rPr>
                <w:b/>
                <w:sz w:val="20"/>
              </w:rPr>
            </w:pPr>
            <w:r>
              <w:rPr>
                <w:b/>
                <w:sz w:val="20"/>
              </w:rPr>
              <w:t xml:space="preserve">Federal </w:t>
            </w:r>
            <w:r>
              <w:rPr>
                <w:b/>
                <w:spacing w:val="-2"/>
                <w:sz w:val="20"/>
              </w:rPr>
              <w:t>Government</w:t>
            </w:r>
          </w:p>
        </w:tc>
        <w:tc>
          <w:tcPr>
            <w:tcW w:w="1634" w:type="dxa"/>
          </w:tcPr>
          <w:p w14:paraId="56AE72DE" w14:textId="77777777" w:rsidR="00F34A36" w:rsidRDefault="00F34A36">
            <w:pPr>
              <w:pStyle w:val="TableParagraph"/>
              <w:jc w:val="left"/>
              <w:rPr>
                <w:rFonts w:ascii="Times New Roman"/>
                <w:sz w:val="20"/>
              </w:rPr>
            </w:pPr>
          </w:p>
        </w:tc>
        <w:tc>
          <w:tcPr>
            <w:tcW w:w="1235" w:type="dxa"/>
          </w:tcPr>
          <w:p w14:paraId="56AE72DF" w14:textId="77777777" w:rsidR="00F34A36" w:rsidRDefault="00F34A36">
            <w:pPr>
              <w:pStyle w:val="TableParagraph"/>
              <w:jc w:val="left"/>
              <w:rPr>
                <w:rFonts w:ascii="Times New Roman"/>
                <w:sz w:val="20"/>
              </w:rPr>
            </w:pPr>
          </w:p>
        </w:tc>
      </w:tr>
      <w:tr w:rsidR="00F34A36" w14:paraId="56AE72E4" w14:textId="77777777">
        <w:trPr>
          <w:trHeight w:val="330"/>
        </w:trPr>
        <w:tc>
          <w:tcPr>
            <w:tcW w:w="4206" w:type="dxa"/>
          </w:tcPr>
          <w:p w14:paraId="56AE72E1" w14:textId="77777777" w:rsidR="00F34A36" w:rsidRDefault="00842BCA">
            <w:pPr>
              <w:pStyle w:val="TableParagraph"/>
              <w:spacing w:before="44"/>
              <w:ind w:right="85"/>
              <w:rPr>
                <w:sz w:val="20"/>
              </w:rPr>
            </w:pPr>
            <w:r>
              <w:rPr>
                <w:sz w:val="20"/>
              </w:rPr>
              <w:t>Department</w:t>
            </w:r>
            <w:r>
              <w:rPr>
                <w:spacing w:val="-2"/>
                <w:sz w:val="20"/>
              </w:rPr>
              <w:t xml:space="preserve"> </w:t>
            </w:r>
            <w:r>
              <w:rPr>
                <w:sz w:val="20"/>
              </w:rPr>
              <w:t>of</w:t>
            </w:r>
            <w:r>
              <w:rPr>
                <w:spacing w:val="-2"/>
                <w:sz w:val="20"/>
              </w:rPr>
              <w:t xml:space="preserve"> </w:t>
            </w:r>
            <w:r>
              <w:rPr>
                <w:sz w:val="20"/>
              </w:rPr>
              <w:t>Social</w:t>
            </w:r>
            <w:r>
              <w:rPr>
                <w:spacing w:val="-1"/>
                <w:sz w:val="20"/>
              </w:rPr>
              <w:t xml:space="preserve"> </w:t>
            </w:r>
            <w:r>
              <w:rPr>
                <w:spacing w:val="-2"/>
                <w:sz w:val="20"/>
              </w:rPr>
              <w:t>Services</w:t>
            </w:r>
          </w:p>
        </w:tc>
        <w:tc>
          <w:tcPr>
            <w:tcW w:w="1634" w:type="dxa"/>
          </w:tcPr>
          <w:p w14:paraId="56AE72E2" w14:textId="77777777" w:rsidR="00F34A36" w:rsidRDefault="00842BCA">
            <w:pPr>
              <w:pStyle w:val="TableParagraph"/>
              <w:spacing w:before="54"/>
              <w:ind w:right="261"/>
              <w:rPr>
                <w:b/>
                <w:sz w:val="20"/>
              </w:rPr>
            </w:pPr>
            <w:r>
              <w:rPr>
                <w:b/>
                <w:spacing w:val="-2"/>
                <w:sz w:val="20"/>
              </w:rPr>
              <w:t>3,403,342</w:t>
            </w:r>
          </w:p>
        </w:tc>
        <w:tc>
          <w:tcPr>
            <w:tcW w:w="1235" w:type="dxa"/>
          </w:tcPr>
          <w:p w14:paraId="56AE72E3" w14:textId="77777777" w:rsidR="00F34A36" w:rsidRDefault="00842BCA">
            <w:pPr>
              <w:pStyle w:val="TableParagraph"/>
              <w:spacing w:before="54"/>
              <w:ind w:right="78"/>
              <w:rPr>
                <w:sz w:val="20"/>
              </w:rPr>
            </w:pPr>
            <w:r>
              <w:rPr>
                <w:spacing w:val="-2"/>
                <w:sz w:val="20"/>
              </w:rPr>
              <w:t>3,202,090</w:t>
            </w:r>
          </w:p>
        </w:tc>
      </w:tr>
      <w:tr w:rsidR="00F34A36" w14:paraId="56AE72E8" w14:textId="77777777">
        <w:trPr>
          <w:trHeight w:val="325"/>
        </w:trPr>
        <w:tc>
          <w:tcPr>
            <w:tcW w:w="4206" w:type="dxa"/>
          </w:tcPr>
          <w:p w14:paraId="56AE72E5" w14:textId="77777777" w:rsidR="00F34A36" w:rsidRDefault="00842BCA">
            <w:pPr>
              <w:pStyle w:val="TableParagraph"/>
              <w:spacing w:before="39"/>
              <w:ind w:right="85"/>
              <w:rPr>
                <w:sz w:val="20"/>
              </w:rPr>
            </w:pPr>
            <w:r>
              <w:rPr>
                <w:sz w:val="20"/>
              </w:rPr>
              <w:t>Department</w:t>
            </w:r>
            <w:r>
              <w:rPr>
                <w:spacing w:val="-2"/>
                <w:sz w:val="20"/>
              </w:rPr>
              <w:t xml:space="preserve"> </w:t>
            </w:r>
            <w:r>
              <w:rPr>
                <w:sz w:val="20"/>
              </w:rPr>
              <w:t>of</w:t>
            </w:r>
            <w:r>
              <w:rPr>
                <w:spacing w:val="-1"/>
                <w:sz w:val="20"/>
              </w:rPr>
              <w:t xml:space="preserve"> </w:t>
            </w:r>
            <w:r>
              <w:rPr>
                <w:sz w:val="20"/>
              </w:rPr>
              <w:t>Health</w:t>
            </w:r>
            <w:r>
              <w:rPr>
                <w:spacing w:val="-2"/>
                <w:sz w:val="20"/>
              </w:rPr>
              <w:t xml:space="preserve"> </w:t>
            </w:r>
            <w:r>
              <w:rPr>
                <w:sz w:val="20"/>
              </w:rPr>
              <w:t>Disability</w:t>
            </w:r>
            <w:r>
              <w:rPr>
                <w:spacing w:val="-1"/>
                <w:sz w:val="20"/>
              </w:rPr>
              <w:t xml:space="preserve"> </w:t>
            </w:r>
            <w:r>
              <w:rPr>
                <w:sz w:val="20"/>
              </w:rPr>
              <w:t>and</w:t>
            </w:r>
            <w:r>
              <w:rPr>
                <w:spacing w:val="-12"/>
                <w:sz w:val="20"/>
              </w:rPr>
              <w:t xml:space="preserve"> </w:t>
            </w:r>
            <w:r>
              <w:rPr>
                <w:spacing w:val="-2"/>
                <w:sz w:val="20"/>
              </w:rPr>
              <w:t>Ageing</w:t>
            </w:r>
          </w:p>
        </w:tc>
        <w:tc>
          <w:tcPr>
            <w:tcW w:w="1634" w:type="dxa"/>
          </w:tcPr>
          <w:p w14:paraId="56AE72E6" w14:textId="77777777" w:rsidR="00F34A36" w:rsidRDefault="00842BCA">
            <w:pPr>
              <w:pStyle w:val="TableParagraph"/>
              <w:spacing w:before="49"/>
              <w:ind w:right="261"/>
              <w:rPr>
                <w:b/>
                <w:sz w:val="20"/>
              </w:rPr>
            </w:pPr>
            <w:r>
              <w:rPr>
                <w:b/>
                <w:spacing w:val="-2"/>
                <w:sz w:val="20"/>
              </w:rPr>
              <w:t>2,299,526</w:t>
            </w:r>
          </w:p>
        </w:tc>
        <w:tc>
          <w:tcPr>
            <w:tcW w:w="1235" w:type="dxa"/>
          </w:tcPr>
          <w:p w14:paraId="56AE72E7" w14:textId="77777777" w:rsidR="00F34A36" w:rsidRDefault="00842BCA">
            <w:pPr>
              <w:pStyle w:val="TableParagraph"/>
              <w:spacing w:before="49"/>
              <w:ind w:right="78"/>
              <w:rPr>
                <w:sz w:val="20"/>
              </w:rPr>
            </w:pPr>
            <w:r>
              <w:rPr>
                <w:spacing w:val="-2"/>
                <w:sz w:val="20"/>
              </w:rPr>
              <w:t>2,341,265</w:t>
            </w:r>
          </w:p>
        </w:tc>
      </w:tr>
      <w:tr w:rsidR="00F34A36" w14:paraId="56AE72EC" w14:textId="77777777">
        <w:trPr>
          <w:trHeight w:val="317"/>
        </w:trPr>
        <w:tc>
          <w:tcPr>
            <w:tcW w:w="4206" w:type="dxa"/>
          </w:tcPr>
          <w:p w14:paraId="56AE72E9" w14:textId="77777777" w:rsidR="00F34A36" w:rsidRDefault="00842BCA">
            <w:pPr>
              <w:pStyle w:val="TableParagraph"/>
              <w:spacing w:before="39"/>
              <w:ind w:right="84"/>
              <w:rPr>
                <w:sz w:val="20"/>
              </w:rPr>
            </w:pPr>
            <w:r>
              <w:rPr>
                <w:sz w:val="20"/>
              </w:rPr>
              <w:t>Department</w:t>
            </w:r>
            <w:r>
              <w:rPr>
                <w:spacing w:val="-2"/>
                <w:sz w:val="20"/>
              </w:rPr>
              <w:t xml:space="preserve"> </w:t>
            </w:r>
            <w:r>
              <w:rPr>
                <w:sz w:val="20"/>
              </w:rPr>
              <w:t>of</w:t>
            </w:r>
            <w:r>
              <w:rPr>
                <w:spacing w:val="-1"/>
                <w:sz w:val="20"/>
              </w:rPr>
              <w:t xml:space="preserve"> </w:t>
            </w:r>
            <w:r>
              <w:rPr>
                <w:sz w:val="20"/>
              </w:rPr>
              <w:t>the</w:t>
            </w:r>
            <w:r>
              <w:rPr>
                <w:spacing w:val="-1"/>
                <w:sz w:val="20"/>
              </w:rPr>
              <w:t xml:space="preserve"> </w:t>
            </w:r>
            <w:r>
              <w:rPr>
                <w:sz w:val="20"/>
              </w:rPr>
              <w:t>Prime</w:t>
            </w:r>
            <w:r>
              <w:rPr>
                <w:spacing w:val="-2"/>
                <w:sz w:val="20"/>
              </w:rPr>
              <w:t xml:space="preserve"> </w:t>
            </w:r>
            <w:r>
              <w:rPr>
                <w:sz w:val="20"/>
              </w:rPr>
              <w:t>Minister</w:t>
            </w:r>
            <w:r>
              <w:rPr>
                <w:spacing w:val="-1"/>
                <w:sz w:val="20"/>
              </w:rPr>
              <w:t xml:space="preserve"> </w:t>
            </w:r>
            <w:r>
              <w:rPr>
                <w:sz w:val="20"/>
              </w:rPr>
              <w:t>and</w:t>
            </w:r>
            <w:r>
              <w:rPr>
                <w:spacing w:val="-1"/>
                <w:sz w:val="20"/>
              </w:rPr>
              <w:t xml:space="preserve"> </w:t>
            </w:r>
            <w:r>
              <w:rPr>
                <w:spacing w:val="-2"/>
                <w:sz w:val="20"/>
              </w:rPr>
              <w:t>Cabinet</w:t>
            </w:r>
          </w:p>
        </w:tc>
        <w:tc>
          <w:tcPr>
            <w:tcW w:w="1634" w:type="dxa"/>
            <w:tcBorders>
              <w:bottom w:val="single" w:sz="8" w:space="0" w:color="000000"/>
            </w:tcBorders>
          </w:tcPr>
          <w:p w14:paraId="56AE72EA" w14:textId="77777777" w:rsidR="00F34A36" w:rsidRDefault="00842BCA">
            <w:pPr>
              <w:pStyle w:val="TableParagraph"/>
              <w:spacing w:before="49"/>
              <w:ind w:right="281"/>
              <w:rPr>
                <w:b/>
                <w:sz w:val="20"/>
              </w:rPr>
            </w:pPr>
            <w:r>
              <w:rPr>
                <w:b/>
                <w:spacing w:val="-2"/>
                <w:sz w:val="20"/>
              </w:rPr>
              <w:t>335,058</w:t>
            </w:r>
          </w:p>
        </w:tc>
        <w:tc>
          <w:tcPr>
            <w:tcW w:w="1235" w:type="dxa"/>
            <w:tcBorders>
              <w:bottom w:val="single" w:sz="8" w:space="0" w:color="000000"/>
            </w:tcBorders>
          </w:tcPr>
          <w:p w14:paraId="56AE72EB" w14:textId="77777777" w:rsidR="00F34A36" w:rsidRDefault="00842BCA">
            <w:pPr>
              <w:pStyle w:val="TableParagraph"/>
              <w:spacing w:before="49"/>
              <w:ind w:right="78"/>
              <w:rPr>
                <w:sz w:val="20"/>
              </w:rPr>
            </w:pPr>
            <w:r>
              <w:rPr>
                <w:spacing w:val="-2"/>
                <w:sz w:val="20"/>
              </w:rPr>
              <w:t>322,484</w:t>
            </w:r>
          </w:p>
        </w:tc>
      </w:tr>
      <w:tr w:rsidR="00F34A36" w14:paraId="56AE72F0" w14:textId="77777777">
        <w:trPr>
          <w:trHeight w:val="305"/>
        </w:trPr>
        <w:tc>
          <w:tcPr>
            <w:tcW w:w="4206" w:type="dxa"/>
          </w:tcPr>
          <w:p w14:paraId="56AE72ED" w14:textId="77777777" w:rsidR="00F34A36" w:rsidRDefault="00F34A36">
            <w:pPr>
              <w:pStyle w:val="TableParagraph"/>
              <w:jc w:val="left"/>
              <w:rPr>
                <w:rFonts w:ascii="Times New Roman"/>
                <w:sz w:val="20"/>
              </w:rPr>
            </w:pPr>
          </w:p>
        </w:tc>
        <w:tc>
          <w:tcPr>
            <w:tcW w:w="1634" w:type="dxa"/>
            <w:tcBorders>
              <w:top w:val="single" w:sz="8" w:space="0" w:color="000000"/>
              <w:bottom w:val="single" w:sz="8" w:space="0" w:color="000000"/>
            </w:tcBorders>
          </w:tcPr>
          <w:p w14:paraId="56AE72EE" w14:textId="77777777" w:rsidR="00F34A36" w:rsidRDefault="00842BCA">
            <w:pPr>
              <w:pStyle w:val="TableParagraph"/>
              <w:spacing w:before="38"/>
              <w:ind w:right="281"/>
              <w:rPr>
                <w:b/>
                <w:sz w:val="20"/>
              </w:rPr>
            </w:pPr>
            <w:r>
              <w:rPr>
                <w:b/>
                <w:spacing w:val="-2"/>
                <w:sz w:val="20"/>
              </w:rPr>
              <w:t>6,037,926</w:t>
            </w:r>
          </w:p>
        </w:tc>
        <w:tc>
          <w:tcPr>
            <w:tcW w:w="1235" w:type="dxa"/>
            <w:tcBorders>
              <w:top w:val="single" w:sz="8" w:space="0" w:color="000000"/>
              <w:bottom w:val="single" w:sz="8" w:space="0" w:color="000000"/>
            </w:tcBorders>
          </w:tcPr>
          <w:p w14:paraId="56AE72EF" w14:textId="77777777" w:rsidR="00F34A36" w:rsidRDefault="00842BCA">
            <w:pPr>
              <w:pStyle w:val="TableParagraph"/>
              <w:spacing w:before="38"/>
              <w:ind w:right="78"/>
              <w:rPr>
                <w:sz w:val="20"/>
              </w:rPr>
            </w:pPr>
            <w:r>
              <w:rPr>
                <w:spacing w:val="-2"/>
                <w:sz w:val="20"/>
              </w:rPr>
              <w:t>5,865,839</w:t>
            </w:r>
          </w:p>
        </w:tc>
      </w:tr>
      <w:tr w:rsidR="00F34A36" w14:paraId="56AE72F5" w14:textId="77777777">
        <w:trPr>
          <w:trHeight w:val="502"/>
        </w:trPr>
        <w:tc>
          <w:tcPr>
            <w:tcW w:w="4206" w:type="dxa"/>
          </w:tcPr>
          <w:p w14:paraId="56AE72F1" w14:textId="77777777" w:rsidR="00F34A36" w:rsidRDefault="00F34A36">
            <w:pPr>
              <w:pStyle w:val="TableParagraph"/>
              <w:spacing w:before="1"/>
              <w:jc w:val="left"/>
              <w:rPr>
                <w:sz w:val="20"/>
              </w:rPr>
            </w:pPr>
          </w:p>
          <w:p w14:paraId="56AE72F2" w14:textId="77777777" w:rsidR="00F34A36" w:rsidRDefault="00842BCA">
            <w:pPr>
              <w:pStyle w:val="TableParagraph"/>
              <w:ind w:right="85"/>
              <w:rPr>
                <w:b/>
                <w:sz w:val="20"/>
              </w:rPr>
            </w:pPr>
            <w:r>
              <w:rPr>
                <w:b/>
                <w:sz w:val="20"/>
              </w:rPr>
              <w:t>State</w:t>
            </w:r>
            <w:r>
              <w:rPr>
                <w:b/>
                <w:spacing w:val="-4"/>
                <w:sz w:val="20"/>
              </w:rPr>
              <w:t xml:space="preserve"> </w:t>
            </w:r>
            <w:r>
              <w:rPr>
                <w:b/>
                <w:spacing w:val="-2"/>
                <w:sz w:val="20"/>
              </w:rPr>
              <w:t>Government</w:t>
            </w:r>
          </w:p>
        </w:tc>
        <w:tc>
          <w:tcPr>
            <w:tcW w:w="1634" w:type="dxa"/>
            <w:tcBorders>
              <w:top w:val="single" w:sz="8" w:space="0" w:color="000000"/>
            </w:tcBorders>
          </w:tcPr>
          <w:p w14:paraId="56AE72F3" w14:textId="77777777" w:rsidR="00F34A36" w:rsidRDefault="00F34A36">
            <w:pPr>
              <w:pStyle w:val="TableParagraph"/>
              <w:jc w:val="left"/>
              <w:rPr>
                <w:rFonts w:ascii="Times New Roman"/>
                <w:sz w:val="20"/>
              </w:rPr>
            </w:pPr>
          </w:p>
        </w:tc>
        <w:tc>
          <w:tcPr>
            <w:tcW w:w="1235" w:type="dxa"/>
            <w:tcBorders>
              <w:top w:val="single" w:sz="8" w:space="0" w:color="000000"/>
            </w:tcBorders>
          </w:tcPr>
          <w:p w14:paraId="56AE72F4" w14:textId="77777777" w:rsidR="00F34A36" w:rsidRDefault="00F34A36">
            <w:pPr>
              <w:pStyle w:val="TableParagraph"/>
              <w:jc w:val="left"/>
              <w:rPr>
                <w:rFonts w:ascii="Times New Roman"/>
                <w:sz w:val="20"/>
              </w:rPr>
            </w:pPr>
          </w:p>
        </w:tc>
      </w:tr>
      <w:tr w:rsidR="00F34A36" w14:paraId="56AE72F9" w14:textId="77777777">
        <w:trPr>
          <w:trHeight w:val="320"/>
        </w:trPr>
        <w:tc>
          <w:tcPr>
            <w:tcW w:w="4206" w:type="dxa"/>
          </w:tcPr>
          <w:p w14:paraId="56AE72F6" w14:textId="77777777" w:rsidR="00F34A36" w:rsidRDefault="00842BCA">
            <w:pPr>
              <w:pStyle w:val="TableParagraph"/>
              <w:spacing w:before="34"/>
              <w:ind w:right="85"/>
              <w:rPr>
                <w:sz w:val="20"/>
              </w:rPr>
            </w:pPr>
            <w:r>
              <w:rPr>
                <w:sz w:val="20"/>
              </w:rPr>
              <w:t>New</w:t>
            </w:r>
            <w:r>
              <w:rPr>
                <w:spacing w:val="-5"/>
                <w:sz w:val="20"/>
              </w:rPr>
              <w:t xml:space="preserve"> </w:t>
            </w:r>
            <w:r>
              <w:rPr>
                <w:sz w:val="20"/>
              </w:rPr>
              <w:t>South</w:t>
            </w:r>
            <w:r>
              <w:rPr>
                <w:spacing w:val="-5"/>
                <w:sz w:val="20"/>
              </w:rPr>
              <w:t xml:space="preserve"> </w:t>
            </w:r>
            <w:r>
              <w:rPr>
                <w:sz w:val="20"/>
              </w:rPr>
              <w:t>Wales</w:t>
            </w:r>
            <w:r>
              <w:rPr>
                <w:spacing w:val="-4"/>
                <w:sz w:val="20"/>
              </w:rPr>
              <w:t xml:space="preserve"> </w:t>
            </w:r>
            <w:r>
              <w:rPr>
                <w:spacing w:val="-2"/>
                <w:sz w:val="20"/>
              </w:rPr>
              <w:t>Government</w:t>
            </w:r>
          </w:p>
        </w:tc>
        <w:tc>
          <w:tcPr>
            <w:tcW w:w="1634" w:type="dxa"/>
          </w:tcPr>
          <w:p w14:paraId="56AE72F7" w14:textId="77777777" w:rsidR="00F34A36" w:rsidRDefault="00842BCA">
            <w:pPr>
              <w:pStyle w:val="TableParagraph"/>
              <w:spacing w:before="44"/>
              <w:ind w:right="282"/>
              <w:rPr>
                <w:b/>
                <w:sz w:val="20"/>
              </w:rPr>
            </w:pPr>
            <w:r>
              <w:rPr>
                <w:b/>
                <w:spacing w:val="-2"/>
                <w:sz w:val="20"/>
              </w:rPr>
              <w:t>3,723,559</w:t>
            </w:r>
          </w:p>
        </w:tc>
        <w:tc>
          <w:tcPr>
            <w:tcW w:w="1235" w:type="dxa"/>
          </w:tcPr>
          <w:p w14:paraId="56AE72F8" w14:textId="77777777" w:rsidR="00F34A36" w:rsidRDefault="00842BCA">
            <w:pPr>
              <w:pStyle w:val="TableParagraph"/>
              <w:spacing w:before="44"/>
              <w:ind w:right="79"/>
              <w:rPr>
                <w:sz w:val="20"/>
              </w:rPr>
            </w:pPr>
            <w:r>
              <w:rPr>
                <w:spacing w:val="-2"/>
                <w:sz w:val="20"/>
              </w:rPr>
              <w:t>3,318,166</w:t>
            </w:r>
          </w:p>
        </w:tc>
      </w:tr>
      <w:tr w:rsidR="00F34A36" w14:paraId="56AE72FD" w14:textId="77777777">
        <w:trPr>
          <w:trHeight w:val="316"/>
        </w:trPr>
        <w:tc>
          <w:tcPr>
            <w:tcW w:w="4206" w:type="dxa"/>
          </w:tcPr>
          <w:p w14:paraId="56AE72FA" w14:textId="77777777" w:rsidR="00F34A36" w:rsidRDefault="00842BCA">
            <w:pPr>
              <w:pStyle w:val="TableParagraph"/>
              <w:spacing w:before="39"/>
              <w:ind w:right="85"/>
              <w:rPr>
                <w:sz w:val="20"/>
              </w:rPr>
            </w:pPr>
            <w:r>
              <w:rPr>
                <w:sz w:val="20"/>
              </w:rPr>
              <w:t>Queensland</w:t>
            </w:r>
            <w:r>
              <w:rPr>
                <w:spacing w:val="-9"/>
                <w:sz w:val="20"/>
              </w:rPr>
              <w:t xml:space="preserve"> </w:t>
            </w:r>
            <w:r>
              <w:rPr>
                <w:spacing w:val="-2"/>
                <w:sz w:val="20"/>
              </w:rPr>
              <w:t>Government</w:t>
            </w:r>
          </w:p>
        </w:tc>
        <w:tc>
          <w:tcPr>
            <w:tcW w:w="1634" w:type="dxa"/>
            <w:tcBorders>
              <w:bottom w:val="single" w:sz="8" w:space="0" w:color="000000"/>
            </w:tcBorders>
          </w:tcPr>
          <w:p w14:paraId="56AE72FB" w14:textId="77777777" w:rsidR="00F34A36" w:rsidRDefault="00842BCA">
            <w:pPr>
              <w:pStyle w:val="TableParagraph"/>
              <w:spacing w:before="49"/>
              <w:ind w:right="282"/>
              <w:rPr>
                <w:b/>
                <w:sz w:val="20"/>
              </w:rPr>
            </w:pPr>
            <w:r>
              <w:rPr>
                <w:b/>
                <w:spacing w:val="-2"/>
                <w:sz w:val="20"/>
              </w:rPr>
              <w:t>446,152</w:t>
            </w:r>
          </w:p>
        </w:tc>
        <w:tc>
          <w:tcPr>
            <w:tcW w:w="1235" w:type="dxa"/>
            <w:tcBorders>
              <w:bottom w:val="single" w:sz="8" w:space="0" w:color="000000"/>
            </w:tcBorders>
          </w:tcPr>
          <w:p w14:paraId="56AE72FC" w14:textId="77777777" w:rsidR="00F34A36" w:rsidRDefault="00842BCA">
            <w:pPr>
              <w:pStyle w:val="TableParagraph"/>
              <w:spacing w:before="49"/>
              <w:ind w:right="79"/>
              <w:rPr>
                <w:sz w:val="20"/>
              </w:rPr>
            </w:pPr>
            <w:r>
              <w:rPr>
                <w:spacing w:val="-2"/>
                <w:sz w:val="20"/>
              </w:rPr>
              <w:t>493,821</w:t>
            </w:r>
          </w:p>
        </w:tc>
      </w:tr>
      <w:tr w:rsidR="00F34A36" w14:paraId="56AE7301" w14:textId="77777777">
        <w:trPr>
          <w:trHeight w:val="305"/>
        </w:trPr>
        <w:tc>
          <w:tcPr>
            <w:tcW w:w="4206" w:type="dxa"/>
          </w:tcPr>
          <w:p w14:paraId="56AE72FE" w14:textId="77777777" w:rsidR="00F34A36" w:rsidRDefault="00F34A36">
            <w:pPr>
              <w:pStyle w:val="TableParagraph"/>
              <w:jc w:val="left"/>
              <w:rPr>
                <w:rFonts w:ascii="Times New Roman"/>
                <w:sz w:val="20"/>
              </w:rPr>
            </w:pPr>
          </w:p>
        </w:tc>
        <w:tc>
          <w:tcPr>
            <w:tcW w:w="1634" w:type="dxa"/>
            <w:tcBorders>
              <w:top w:val="single" w:sz="8" w:space="0" w:color="000000"/>
              <w:bottom w:val="single" w:sz="8" w:space="0" w:color="000000"/>
            </w:tcBorders>
          </w:tcPr>
          <w:p w14:paraId="56AE72FF" w14:textId="77777777" w:rsidR="00F34A36" w:rsidRDefault="00842BCA">
            <w:pPr>
              <w:pStyle w:val="TableParagraph"/>
              <w:spacing w:before="38"/>
              <w:ind w:right="282"/>
              <w:rPr>
                <w:b/>
                <w:sz w:val="20"/>
              </w:rPr>
            </w:pPr>
            <w:r>
              <w:rPr>
                <w:b/>
                <w:spacing w:val="-2"/>
                <w:sz w:val="20"/>
              </w:rPr>
              <w:t>4,169,711</w:t>
            </w:r>
          </w:p>
        </w:tc>
        <w:tc>
          <w:tcPr>
            <w:tcW w:w="1235" w:type="dxa"/>
            <w:tcBorders>
              <w:top w:val="single" w:sz="8" w:space="0" w:color="000000"/>
              <w:bottom w:val="single" w:sz="8" w:space="0" w:color="000000"/>
            </w:tcBorders>
          </w:tcPr>
          <w:p w14:paraId="56AE7300" w14:textId="77777777" w:rsidR="00F34A36" w:rsidRDefault="00842BCA">
            <w:pPr>
              <w:pStyle w:val="TableParagraph"/>
              <w:spacing w:before="38"/>
              <w:ind w:right="79"/>
              <w:rPr>
                <w:sz w:val="20"/>
              </w:rPr>
            </w:pPr>
            <w:r>
              <w:rPr>
                <w:spacing w:val="-2"/>
                <w:sz w:val="20"/>
              </w:rPr>
              <w:t>3,811,987</w:t>
            </w:r>
          </w:p>
        </w:tc>
      </w:tr>
      <w:tr w:rsidR="00F34A36" w14:paraId="56AE7306" w14:textId="77777777">
        <w:trPr>
          <w:trHeight w:val="527"/>
        </w:trPr>
        <w:tc>
          <w:tcPr>
            <w:tcW w:w="4206" w:type="dxa"/>
          </w:tcPr>
          <w:p w14:paraId="56AE7302" w14:textId="77777777" w:rsidR="00F34A36" w:rsidRDefault="00F34A36">
            <w:pPr>
              <w:pStyle w:val="TableParagraph"/>
              <w:spacing w:before="26"/>
              <w:jc w:val="left"/>
              <w:rPr>
                <w:sz w:val="20"/>
              </w:rPr>
            </w:pPr>
          </w:p>
          <w:p w14:paraId="56AE7303" w14:textId="77777777" w:rsidR="00F34A36" w:rsidRDefault="00842BCA">
            <w:pPr>
              <w:pStyle w:val="TableParagraph"/>
              <w:ind w:right="86"/>
              <w:rPr>
                <w:b/>
                <w:sz w:val="20"/>
              </w:rPr>
            </w:pPr>
            <w:r>
              <w:rPr>
                <w:b/>
                <w:sz w:val="20"/>
              </w:rPr>
              <w:t>Other</w:t>
            </w:r>
            <w:r>
              <w:rPr>
                <w:b/>
                <w:spacing w:val="-4"/>
                <w:sz w:val="20"/>
              </w:rPr>
              <w:t xml:space="preserve"> </w:t>
            </w:r>
            <w:r>
              <w:rPr>
                <w:b/>
                <w:spacing w:val="-2"/>
                <w:sz w:val="20"/>
              </w:rPr>
              <w:t>funder</w:t>
            </w:r>
          </w:p>
        </w:tc>
        <w:tc>
          <w:tcPr>
            <w:tcW w:w="1634" w:type="dxa"/>
            <w:tcBorders>
              <w:top w:val="single" w:sz="8" w:space="0" w:color="000000"/>
            </w:tcBorders>
          </w:tcPr>
          <w:p w14:paraId="56AE7304" w14:textId="77777777" w:rsidR="00F34A36" w:rsidRDefault="00F34A36">
            <w:pPr>
              <w:pStyle w:val="TableParagraph"/>
              <w:jc w:val="left"/>
              <w:rPr>
                <w:rFonts w:ascii="Times New Roman"/>
                <w:sz w:val="20"/>
              </w:rPr>
            </w:pPr>
          </w:p>
        </w:tc>
        <w:tc>
          <w:tcPr>
            <w:tcW w:w="1235" w:type="dxa"/>
            <w:tcBorders>
              <w:top w:val="single" w:sz="8" w:space="0" w:color="000000"/>
            </w:tcBorders>
          </w:tcPr>
          <w:p w14:paraId="56AE7305" w14:textId="77777777" w:rsidR="00F34A36" w:rsidRDefault="00F34A36">
            <w:pPr>
              <w:pStyle w:val="TableParagraph"/>
              <w:jc w:val="left"/>
              <w:rPr>
                <w:rFonts w:ascii="Times New Roman"/>
                <w:sz w:val="20"/>
              </w:rPr>
            </w:pPr>
          </w:p>
        </w:tc>
      </w:tr>
      <w:tr w:rsidR="00F34A36" w14:paraId="56AE730A" w14:textId="77777777">
        <w:trPr>
          <w:trHeight w:val="311"/>
        </w:trPr>
        <w:tc>
          <w:tcPr>
            <w:tcW w:w="4206" w:type="dxa"/>
          </w:tcPr>
          <w:p w14:paraId="56AE7307" w14:textId="77777777" w:rsidR="00F34A36" w:rsidRDefault="00842BCA">
            <w:pPr>
              <w:pStyle w:val="TableParagraph"/>
              <w:spacing w:before="34"/>
              <w:ind w:right="85"/>
              <w:rPr>
                <w:sz w:val="20"/>
              </w:rPr>
            </w:pPr>
            <w:r>
              <w:rPr>
                <w:spacing w:val="-2"/>
                <w:sz w:val="20"/>
              </w:rPr>
              <w:t>Other</w:t>
            </w:r>
          </w:p>
        </w:tc>
        <w:tc>
          <w:tcPr>
            <w:tcW w:w="1634" w:type="dxa"/>
            <w:tcBorders>
              <w:bottom w:val="single" w:sz="8" w:space="0" w:color="000000"/>
            </w:tcBorders>
          </w:tcPr>
          <w:p w14:paraId="56AE7308" w14:textId="77777777" w:rsidR="00F34A36" w:rsidRDefault="00842BCA">
            <w:pPr>
              <w:pStyle w:val="TableParagraph"/>
              <w:spacing w:before="44"/>
              <w:ind w:right="282"/>
              <w:rPr>
                <w:b/>
                <w:sz w:val="20"/>
              </w:rPr>
            </w:pPr>
            <w:r>
              <w:rPr>
                <w:b/>
                <w:spacing w:val="-2"/>
                <w:sz w:val="20"/>
              </w:rPr>
              <w:t>298,545</w:t>
            </w:r>
          </w:p>
        </w:tc>
        <w:tc>
          <w:tcPr>
            <w:tcW w:w="1235" w:type="dxa"/>
            <w:tcBorders>
              <w:bottom w:val="single" w:sz="8" w:space="0" w:color="000000"/>
            </w:tcBorders>
          </w:tcPr>
          <w:p w14:paraId="56AE7309" w14:textId="77777777" w:rsidR="00F34A36" w:rsidRDefault="00842BCA">
            <w:pPr>
              <w:pStyle w:val="TableParagraph"/>
              <w:spacing w:before="44"/>
              <w:ind w:right="79"/>
              <w:rPr>
                <w:sz w:val="20"/>
              </w:rPr>
            </w:pPr>
            <w:r>
              <w:rPr>
                <w:spacing w:val="-2"/>
                <w:sz w:val="20"/>
              </w:rPr>
              <w:t>62,406</w:t>
            </w:r>
          </w:p>
        </w:tc>
      </w:tr>
      <w:tr w:rsidR="00F34A36" w14:paraId="56AE7310" w14:textId="77777777">
        <w:trPr>
          <w:trHeight w:val="517"/>
        </w:trPr>
        <w:tc>
          <w:tcPr>
            <w:tcW w:w="4206" w:type="dxa"/>
          </w:tcPr>
          <w:p w14:paraId="56AE730B" w14:textId="77777777" w:rsidR="00F34A36" w:rsidRDefault="00F34A36">
            <w:pPr>
              <w:pStyle w:val="TableParagraph"/>
              <w:jc w:val="left"/>
              <w:rPr>
                <w:rFonts w:ascii="Times New Roman"/>
                <w:sz w:val="20"/>
              </w:rPr>
            </w:pPr>
          </w:p>
        </w:tc>
        <w:tc>
          <w:tcPr>
            <w:tcW w:w="1634" w:type="dxa"/>
            <w:tcBorders>
              <w:top w:val="single" w:sz="8" w:space="0" w:color="000000"/>
              <w:bottom w:val="double" w:sz="6" w:space="0" w:color="000000"/>
            </w:tcBorders>
          </w:tcPr>
          <w:p w14:paraId="56AE730C" w14:textId="77777777" w:rsidR="00F34A36" w:rsidRDefault="00F34A36">
            <w:pPr>
              <w:pStyle w:val="TableParagraph"/>
              <w:spacing w:before="43"/>
              <w:jc w:val="left"/>
              <w:rPr>
                <w:sz w:val="20"/>
              </w:rPr>
            </w:pPr>
          </w:p>
          <w:p w14:paraId="56AE730D" w14:textId="77777777" w:rsidR="00F34A36" w:rsidRDefault="00842BCA">
            <w:pPr>
              <w:pStyle w:val="TableParagraph"/>
              <w:spacing w:line="224" w:lineRule="exact"/>
              <w:ind w:right="282"/>
              <w:rPr>
                <w:b/>
                <w:sz w:val="20"/>
              </w:rPr>
            </w:pPr>
            <w:r>
              <w:rPr>
                <w:b/>
                <w:spacing w:val="-2"/>
                <w:sz w:val="20"/>
              </w:rPr>
              <w:t>10,506,182</w:t>
            </w:r>
          </w:p>
        </w:tc>
        <w:tc>
          <w:tcPr>
            <w:tcW w:w="1235" w:type="dxa"/>
            <w:tcBorders>
              <w:top w:val="single" w:sz="8" w:space="0" w:color="000000"/>
              <w:bottom w:val="double" w:sz="6" w:space="0" w:color="000000"/>
            </w:tcBorders>
          </w:tcPr>
          <w:p w14:paraId="56AE730E" w14:textId="77777777" w:rsidR="00F34A36" w:rsidRDefault="00F34A36">
            <w:pPr>
              <w:pStyle w:val="TableParagraph"/>
              <w:spacing w:before="43"/>
              <w:jc w:val="left"/>
              <w:rPr>
                <w:sz w:val="20"/>
              </w:rPr>
            </w:pPr>
          </w:p>
          <w:p w14:paraId="56AE730F" w14:textId="77777777" w:rsidR="00F34A36" w:rsidRDefault="00842BCA">
            <w:pPr>
              <w:pStyle w:val="TableParagraph"/>
              <w:spacing w:line="224" w:lineRule="exact"/>
              <w:ind w:right="79"/>
              <w:rPr>
                <w:sz w:val="20"/>
              </w:rPr>
            </w:pPr>
            <w:r>
              <w:rPr>
                <w:spacing w:val="-2"/>
                <w:sz w:val="20"/>
              </w:rPr>
              <w:t>9,740,232</w:t>
            </w:r>
          </w:p>
        </w:tc>
      </w:tr>
    </w:tbl>
    <w:p w14:paraId="56AE7311" w14:textId="77777777" w:rsidR="00F34A36" w:rsidRDefault="00F34A36">
      <w:pPr>
        <w:pStyle w:val="TableParagraph"/>
        <w:spacing w:line="224" w:lineRule="exact"/>
        <w:rPr>
          <w:sz w:val="20"/>
        </w:rPr>
        <w:sectPr w:rsidR="00F34A36">
          <w:pgSz w:w="11910" w:h="16840"/>
          <w:pgMar w:top="1540" w:right="850" w:bottom="720" w:left="708" w:header="0" w:footer="531" w:gutter="0"/>
          <w:cols w:space="720"/>
        </w:sectPr>
      </w:pPr>
    </w:p>
    <w:p w14:paraId="56AE7312" w14:textId="77777777" w:rsidR="00F34A36" w:rsidRDefault="00842BCA">
      <w:pPr>
        <w:pStyle w:val="Heading7"/>
        <w:tabs>
          <w:tab w:val="left" w:pos="1752"/>
        </w:tabs>
      </w:pPr>
      <w:bookmarkStart w:id="145" w:name="Note_5_Expenses"/>
      <w:bookmarkEnd w:id="145"/>
      <w:r>
        <w:rPr>
          <w:color w:val="005496"/>
        </w:rPr>
        <w:lastRenderedPageBreak/>
        <w:t>Note</w:t>
      </w:r>
      <w:r>
        <w:rPr>
          <w:color w:val="005496"/>
          <w:spacing w:val="-5"/>
        </w:rPr>
        <w:t xml:space="preserve"> </w:t>
      </w:r>
      <w:r>
        <w:rPr>
          <w:color w:val="005496"/>
          <w:spacing w:val="-10"/>
        </w:rPr>
        <w:t>5</w:t>
      </w:r>
      <w:r>
        <w:rPr>
          <w:color w:val="005496"/>
        </w:rPr>
        <w:tab/>
      </w:r>
      <w:r>
        <w:rPr>
          <w:color w:val="005496"/>
          <w:spacing w:val="-2"/>
        </w:rPr>
        <w:t>Expenses</w:t>
      </w:r>
    </w:p>
    <w:p w14:paraId="56AE7313" w14:textId="77777777" w:rsidR="00F34A36" w:rsidRDefault="00842BCA">
      <w:pPr>
        <w:pStyle w:val="BodyText"/>
        <w:spacing w:before="180"/>
      </w:pPr>
      <w:r>
        <w:t>Surplus</w:t>
      </w:r>
      <w:r>
        <w:rPr>
          <w:spacing w:val="-2"/>
        </w:rPr>
        <w:t xml:space="preserve"> </w:t>
      </w:r>
      <w:r>
        <w:t>includes</w:t>
      </w:r>
      <w:r>
        <w:rPr>
          <w:spacing w:val="-2"/>
        </w:rPr>
        <w:t xml:space="preserve"> </w:t>
      </w:r>
      <w:r>
        <w:t>the</w:t>
      </w:r>
      <w:r>
        <w:rPr>
          <w:spacing w:val="-2"/>
        </w:rPr>
        <w:t xml:space="preserve"> </w:t>
      </w:r>
      <w:r>
        <w:t>following</w:t>
      </w:r>
      <w:r>
        <w:rPr>
          <w:spacing w:val="-2"/>
        </w:rPr>
        <w:t xml:space="preserve"> </w:t>
      </w:r>
      <w:r>
        <w:t>specific</w:t>
      </w:r>
      <w:r>
        <w:rPr>
          <w:spacing w:val="-2"/>
        </w:rPr>
        <w:t xml:space="preserve"> expenses:</w:t>
      </w:r>
    </w:p>
    <w:p w14:paraId="56AE7314" w14:textId="77777777" w:rsidR="00F34A36" w:rsidRDefault="00F34A36">
      <w:pPr>
        <w:pStyle w:val="BodyText"/>
        <w:spacing w:before="4"/>
        <w:ind w:left="0"/>
        <w:rPr>
          <w:sz w:val="20"/>
        </w:rPr>
      </w:pPr>
    </w:p>
    <w:tbl>
      <w:tblPr>
        <w:tblW w:w="0" w:type="auto"/>
        <w:tblInd w:w="1911" w:type="dxa"/>
        <w:tblLayout w:type="fixed"/>
        <w:tblCellMar>
          <w:left w:w="0" w:type="dxa"/>
          <w:right w:w="0" w:type="dxa"/>
        </w:tblCellMar>
        <w:tblLook w:val="01E0" w:firstRow="1" w:lastRow="1" w:firstColumn="1" w:lastColumn="1" w:noHBand="0" w:noVBand="0"/>
      </w:tblPr>
      <w:tblGrid>
        <w:gridCol w:w="5467"/>
        <w:gridCol w:w="1716"/>
        <w:gridCol w:w="1160"/>
      </w:tblGrid>
      <w:tr w:rsidR="00F34A36" w14:paraId="56AE7318" w14:textId="77777777">
        <w:trPr>
          <w:trHeight w:val="274"/>
        </w:trPr>
        <w:tc>
          <w:tcPr>
            <w:tcW w:w="5467" w:type="dxa"/>
          </w:tcPr>
          <w:p w14:paraId="56AE7315" w14:textId="77777777" w:rsidR="00F34A36" w:rsidRDefault="00842BCA">
            <w:pPr>
              <w:pStyle w:val="TableParagraph"/>
              <w:spacing w:line="223" w:lineRule="exact"/>
              <w:ind w:right="78"/>
              <w:rPr>
                <w:b/>
                <w:sz w:val="20"/>
              </w:rPr>
            </w:pPr>
            <w:r>
              <w:rPr>
                <w:b/>
                <w:spacing w:val="-2"/>
                <w:sz w:val="20"/>
              </w:rPr>
              <w:t>Expenses</w:t>
            </w:r>
          </w:p>
        </w:tc>
        <w:tc>
          <w:tcPr>
            <w:tcW w:w="1716" w:type="dxa"/>
          </w:tcPr>
          <w:p w14:paraId="56AE7316" w14:textId="77777777" w:rsidR="00F34A36" w:rsidRDefault="00842BCA">
            <w:pPr>
              <w:pStyle w:val="TableParagraph"/>
              <w:spacing w:line="223" w:lineRule="exact"/>
              <w:ind w:right="356"/>
              <w:rPr>
                <w:b/>
                <w:sz w:val="20"/>
              </w:rPr>
            </w:pPr>
            <w:r>
              <w:rPr>
                <w:b/>
                <w:sz w:val="20"/>
              </w:rPr>
              <w:t>2026</w:t>
            </w:r>
            <w:r>
              <w:rPr>
                <w:b/>
                <w:spacing w:val="-3"/>
                <w:sz w:val="20"/>
              </w:rPr>
              <w:t xml:space="preserve"> </w:t>
            </w:r>
            <w:r>
              <w:rPr>
                <w:b/>
                <w:spacing w:val="-10"/>
                <w:sz w:val="20"/>
              </w:rPr>
              <w:t>$</w:t>
            </w:r>
          </w:p>
        </w:tc>
        <w:tc>
          <w:tcPr>
            <w:tcW w:w="1160" w:type="dxa"/>
          </w:tcPr>
          <w:p w14:paraId="56AE7317"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31F" w14:textId="77777777">
        <w:trPr>
          <w:trHeight w:val="599"/>
        </w:trPr>
        <w:tc>
          <w:tcPr>
            <w:tcW w:w="5467" w:type="dxa"/>
          </w:tcPr>
          <w:p w14:paraId="56AE7319" w14:textId="77777777" w:rsidR="00F34A36" w:rsidRDefault="00842BCA">
            <w:pPr>
              <w:pStyle w:val="TableParagraph"/>
              <w:spacing w:before="44"/>
              <w:ind w:right="76"/>
              <w:rPr>
                <w:b/>
                <w:sz w:val="20"/>
              </w:rPr>
            </w:pPr>
            <w:r>
              <w:rPr>
                <w:b/>
                <w:sz w:val="20"/>
              </w:rPr>
              <w:t>Finance</w:t>
            </w:r>
            <w:r>
              <w:rPr>
                <w:b/>
                <w:spacing w:val="10"/>
                <w:sz w:val="20"/>
              </w:rPr>
              <w:t xml:space="preserve"> </w:t>
            </w:r>
            <w:r>
              <w:rPr>
                <w:b/>
                <w:spacing w:val="-2"/>
                <w:sz w:val="20"/>
              </w:rPr>
              <w:t>costs</w:t>
            </w:r>
          </w:p>
          <w:p w14:paraId="56AE731A" w14:textId="77777777" w:rsidR="00F34A36" w:rsidRDefault="00842BCA">
            <w:pPr>
              <w:pStyle w:val="TableParagraph"/>
              <w:spacing w:before="50"/>
              <w:ind w:right="78"/>
              <w:rPr>
                <w:sz w:val="20"/>
              </w:rPr>
            </w:pPr>
            <w:r>
              <w:rPr>
                <w:sz w:val="20"/>
              </w:rPr>
              <w:t>Interest</w:t>
            </w:r>
            <w:r>
              <w:rPr>
                <w:spacing w:val="-4"/>
                <w:sz w:val="20"/>
              </w:rPr>
              <w:t xml:space="preserve"> </w:t>
            </w:r>
            <w:r>
              <w:rPr>
                <w:sz w:val="20"/>
              </w:rPr>
              <w:t>and</w:t>
            </w:r>
            <w:r>
              <w:rPr>
                <w:spacing w:val="-3"/>
                <w:sz w:val="20"/>
              </w:rPr>
              <w:t xml:space="preserve"> </w:t>
            </w:r>
            <w:r>
              <w:rPr>
                <w:sz w:val="20"/>
              </w:rPr>
              <w:t>finance</w:t>
            </w:r>
            <w:r>
              <w:rPr>
                <w:spacing w:val="-4"/>
                <w:sz w:val="20"/>
              </w:rPr>
              <w:t xml:space="preserve"> </w:t>
            </w:r>
            <w:r>
              <w:rPr>
                <w:sz w:val="20"/>
              </w:rPr>
              <w:t>charges</w:t>
            </w:r>
            <w:r>
              <w:rPr>
                <w:spacing w:val="-3"/>
                <w:sz w:val="20"/>
              </w:rPr>
              <w:t xml:space="preserve"> </w:t>
            </w:r>
            <w:r>
              <w:rPr>
                <w:sz w:val="20"/>
              </w:rPr>
              <w:t>paid/payable</w:t>
            </w:r>
            <w:r>
              <w:rPr>
                <w:spacing w:val="-4"/>
                <w:sz w:val="20"/>
              </w:rPr>
              <w:t xml:space="preserve"> </w:t>
            </w:r>
            <w:r>
              <w:rPr>
                <w:sz w:val="20"/>
              </w:rPr>
              <w:t>on</w:t>
            </w:r>
            <w:r>
              <w:rPr>
                <w:spacing w:val="-3"/>
                <w:sz w:val="20"/>
              </w:rPr>
              <w:t xml:space="preserve"> </w:t>
            </w:r>
            <w:r>
              <w:rPr>
                <w:sz w:val="20"/>
              </w:rPr>
              <w:t>lease</w:t>
            </w:r>
            <w:r>
              <w:rPr>
                <w:spacing w:val="-3"/>
                <w:sz w:val="20"/>
              </w:rPr>
              <w:t xml:space="preserve"> </w:t>
            </w:r>
            <w:r>
              <w:rPr>
                <w:spacing w:val="-2"/>
                <w:sz w:val="20"/>
              </w:rPr>
              <w:t>liabilities</w:t>
            </w:r>
          </w:p>
        </w:tc>
        <w:tc>
          <w:tcPr>
            <w:tcW w:w="1716" w:type="dxa"/>
            <w:tcBorders>
              <w:bottom w:val="single" w:sz="8" w:space="0" w:color="000000"/>
            </w:tcBorders>
          </w:tcPr>
          <w:p w14:paraId="56AE731B" w14:textId="77777777" w:rsidR="00F34A36" w:rsidRDefault="00F34A36">
            <w:pPr>
              <w:pStyle w:val="TableParagraph"/>
              <w:spacing w:before="111"/>
              <w:jc w:val="left"/>
              <w:rPr>
                <w:sz w:val="20"/>
              </w:rPr>
            </w:pPr>
          </w:p>
          <w:p w14:paraId="56AE731C" w14:textId="77777777" w:rsidR="00F34A36" w:rsidRDefault="00842BCA">
            <w:pPr>
              <w:pStyle w:val="TableParagraph"/>
              <w:ind w:right="356"/>
              <w:rPr>
                <w:b/>
                <w:sz w:val="20"/>
              </w:rPr>
            </w:pPr>
            <w:r>
              <w:rPr>
                <w:b/>
                <w:spacing w:val="-2"/>
                <w:sz w:val="20"/>
              </w:rPr>
              <w:t>115,471</w:t>
            </w:r>
          </w:p>
        </w:tc>
        <w:tc>
          <w:tcPr>
            <w:tcW w:w="1160" w:type="dxa"/>
            <w:tcBorders>
              <w:bottom w:val="single" w:sz="8" w:space="0" w:color="000000"/>
            </w:tcBorders>
          </w:tcPr>
          <w:p w14:paraId="56AE731D" w14:textId="77777777" w:rsidR="00F34A36" w:rsidRDefault="00F34A36">
            <w:pPr>
              <w:pStyle w:val="TableParagraph"/>
              <w:spacing w:before="111"/>
              <w:jc w:val="left"/>
              <w:rPr>
                <w:sz w:val="20"/>
              </w:rPr>
            </w:pPr>
          </w:p>
          <w:p w14:paraId="56AE731E" w14:textId="77777777" w:rsidR="00F34A36" w:rsidRDefault="00842BCA">
            <w:pPr>
              <w:pStyle w:val="TableParagraph"/>
              <w:ind w:right="78"/>
              <w:rPr>
                <w:sz w:val="20"/>
              </w:rPr>
            </w:pPr>
            <w:r>
              <w:rPr>
                <w:spacing w:val="-2"/>
                <w:sz w:val="20"/>
              </w:rPr>
              <w:t>138,490</w:t>
            </w:r>
          </w:p>
        </w:tc>
      </w:tr>
      <w:tr w:rsidR="00F34A36" w14:paraId="56AE7326" w14:textId="77777777">
        <w:trPr>
          <w:trHeight w:val="582"/>
        </w:trPr>
        <w:tc>
          <w:tcPr>
            <w:tcW w:w="5467" w:type="dxa"/>
          </w:tcPr>
          <w:p w14:paraId="56AE7320" w14:textId="77777777" w:rsidR="00F34A36" w:rsidRDefault="00842BCA">
            <w:pPr>
              <w:pStyle w:val="TableParagraph"/>
              <w:spacing w:before="28"/>
              <w:ind w:right="75"/>
              <w:rPr>
                <w:b/>
                <w:sz w:val="20"/>
              </w:rPr>
            </w:pPr>
            <w:r>
              <w:rPr>
                <w:b/>
                <w:sz w:val="20"/>
              </w:rPr>
              <w:t>Rental</w:t>
            </w:r>
            <w:r>
              <w:rPr>
                <w:b/>
                <w:spacing w:val="11"/>
                <w:sz w:val="20"/>
              </w:rPr>
              <w:t xml:space="preserve"> </w:t>
            </w:r>
            <w:r>
              <w:rPr>
                <w:b/>
                <w:sz w:val="20"/>
              </w:rPr>
              <w:t>and</w:t>
            </w:r>
            <w:r>
              <w:rPr>
                <w:b/>
                <w:spacing w:val="11"/>
                <w:sz w:val="20"/>
              </w:rPr>
              <w:t xml:space="preserve"> </w:t>
            </w:r>
            <w:r>
              <w:rPr>
                <w:b/>
                <w:sz w:val="20"/>
              </w:rPr>
              <w:t>other</w:t>
            </w:r>
            <w:r>
              <w:rPr>
                <w:b/>
                <w:spacing w:val="12"/>
                <w:sz w:val="20"/>
              </w:rPr>
              <w:t xml:space="preserve"> </w:t>
            </w:r>
            <w:r>
              <w:rPr>
                <w:b/>
                <w:sz w:val="20"/>
              </w:rPr>
              <w:t>property</w:t>
            </w:r>
            <w:r>
              <w:rPr>
                <w:b/>
                <w:spacing w:val="11"/>
                <w:sz w:val="20"/>
              </w:rPr>
              <w:t xml:space="preserve"> </w:t>
            </w:r>
            <w:r>
              <w:rPr>
                <w:b/>
                <w:sz w:val="20"/>
              </w:rPr>
              <w:t>related</w:t>
            </w:r>
            <w:r>
              <w:rPr>
                <w:b/>
                <w:spacing w:val="12"/>
                <w:sz w:val="20"/>
              </w:rPr>
              <w:t xml:space="preserve"> </w:t>
            </w:r>
            <w:r>
              <w:rPr>
                <w:b/>
                <w:spacing w:val="-2"/>
                <w:sz w:val="20"/>
              </w:rPr>
              <w:t>costs</w:t>
            </w:r>
          </w:p>
          <w:p w14:paraId="56AE7321" w14:textId="77777777" w:rsidR="00F34A36" w:rsidRDefault="00842BCA">
            <w:pPr>
              <w:pStyle w:val="TableParagraph"/>
              <w:spacing w:before="50"/>
              <w:ind w:right="78"/>
              <w:rPr>
                <w:sz w:val="20"/>
              </w:rPr>
            </w:pPr>
            <w:r>
              <w:rPr>
                <w:sz w:val="20"/>
              </w:rPr>
              <w:t>Short-term</w:t>
            </w:r>
            <w:r>
              <w:rPr>
                <w:spacing w:val="-3"/>
                <w:sz w:val="20"/>
              </w:rPr>
              <w:t xml:space="preserve"> </w:t>
            </w:r>
            <w:r>
              <w:rPr>
                <w:sz w:val="20"/>
              </w:rPr>
              <w:t>and</w:t>
            </w:r>
            <w:r>
              <w:rPr>
                <w:spacing w:val="-3"/>
                <w:sz w:val="20"/>
              </w:rPr>
              <w:t xml:space="preserve"> </w:t>
            </w:r>
            <w:r>
              <w:rPr>
                <w:sz w:val="20"/>
              </w:rPr>
              <w:t>low-value</w:t>
            </w:r>
            <w:r>
              <w:rPr>
                <w:spacing w:val="-3"/>
                <w:sz w:val="20"/>
              </w:rPr>
              <w:t xml:space="preserve"> </w:t>
            </w:r>
            <w:r>
              <w:rPr>
                <w:sz w:val="20"/>
              </w:rPr>
              <w:t>assets</w:t>
            </w:r>
            <w:r>
              <w:rPr>
                <w:spacing w:val="-3"/>
                <w:sz w:val="20"/>
              </w:rPr>
              <w:t xml:space="preserve"> </w:t>
            </w:r>
            <w:r>
              <w:rPr>
                <w:sz w:val="20"/>
              </w:rPr>
              <w:t>lease</w:t>
            </w:r>
            <w:r>
              <w:rPr>
                <w:spacing w:val="-2"/>
                <w:sz w:val="20"/>
              </w:rPr>
              <w:t xml:space="preserve"> payments</w:t>
            </w:r>
          </w:p>
        </w:tc>
        <w:tc>
          <w:tcPr>
            <w:tcW w:w="1716" w:type="dxa"/>
            <w:tcBorders>
              <w:top w:val="single" w:sz="8" w:space="0" w:color="000000"/>
              <w:bottom w:val="single" w:sz="8" w:space="0" w:color="000000"/>
            </w:tcBorders>
          </w:tcPr>
          <w:p w14:paraId="56AE7322" w14:textId="77777777" w:rsidR="00F34A36" w:rsidRDefault="00F34A36">
            <w:pPr>
              <w:pStyle w:val="TableParagraph"/>
              <w:spacing w:before="95"/>
              <w:jc w:val="left"/>
              <w:rPr>
                <w:sz w:val="20"/>
              </w:rPr>
            </w:pPr>
          </w:p>
          <w:p w14:paraId="56AE7323" w14:textId="77777777" w:rsidR="00F34A36" w:rsidRDefault="00842BCA">
            <w:pPr>
              <w:pStyle w:val="TableParagraph"/>
              <w:ind w:right="356"/>
              <w:rPr>
                <w:b/>
                <w:sz w:val="20"/>
              </w:rPr>
            </w:pPr>
            <w:r>
              <w:rPr>
                <w:b/>
                <w:spacing w:val="-2"/>
                <w:sz w:val="20"/>
              </w:rPr>
              <w:t>105,919</w:t>
            </w:r>
          </w:p>
        </w:tc>
        <w:tc>
          <w:tcPr>
            <w:tcW w:w="1160" w:type="dxa"/>
            <w:tcBorders>
              <w:top w:val="single" w:sz="8" w:space="0" w:color="000000"/>
              <w:bottom w:val="single" w:sz="8" w:space="0" w:color="000000"/>
            </w:tcBorders>
          </w:tcPr>
          <w:p w14:paraId="56AE7324" w14:textId="77777777" w:rsidR="00F34A36" w:rsidRDefault="00F34A36">
            <w:pPr>
              <w:pStyle w:val="TableParagraph"/>
              <w:spacing w:before="95"/>
              <w:jc w:val="left"/>
              <w:rPr>
                <w:sz w:val="20"/>
              </w:rPr>
            </w:pPr>
          </w:p>
          <w:p w14:paraId="56AE7325" w14:textId="77777777" w:rsidR="00F34A36" w:rsidRDefault="00842BCA">
            <w:pPr>
              <w:pStyle w:val="TableParagraph"/>
              <w:ind w:right="78"/>
              <w:rPr>
                <w:sz w:val="20"/>
              </w:rPr>
            </w:pPr>
            <w:r>
              <w:rPr>
                <w:spacing w:val="-2"/>
                <w:sz w:val="20"/>
              </w:rPr>
              <w:t>104,723</w:t>
            </w:r>
          </w:p>
        </w:tc>
      </w:tr>
      <w:tr w:rsidR="00F34A36" w14:paraId="56AE732D" w14:textId="77777777">
        <w:trPr>
          <w:trHeight w:val="582"/>
        </w:trPr>
        <w:tc>
          <w:tcPr>
            <w:tcW w:w="5467" w:type="dxa"/>
          </w:tcPr>
          <w:p w14:paraId="56AE7327" w14:textId="77777777" w:rsidR="00F34A36" w:rsidRDefault="00842BCA">
            <w:pPr>
              <w:pStyle w:val="TableParagraph"/>
              <w:spacing w:before="28"/>
              <w:ind w:right="76"/>
              <w:rPr>
                <w:b/>
                <w:sz w:val="20"/>
              </w:rPr>
            </w:pPr>
            <w:r>
              <w:rPr>
                <w:b/>
                <w:sz w:val="20"/>
              </w:rPr>
              <w:t>Employee</w:t>
            </w:r>
            <w:r>
              <w:rPr>
                <w:b/>
                <w:spacing w:val="11"/>
                <w:sz w:val="20"/>
              </w:rPr>
              <w:t xml:space="preserve"> </w:t>
            </w:r>
            <w:r>
              <w:rPr>
                <w:b/>
                <w:sz w:val="20"/>
              </w:rPr>
              <w:t>benefits</w:t>
            </w:r>
            <w:r>
              <w:rPr>
                <w:b/>
                <w:spacing w:val="11"/>
                <w:sz w:val="20"/>
              </w:rPr>
              <w:t xml:space="preserve"> </w:t>
            </w:r>
            <w:r>
              <w:rPr>
                <w:b/>
                <w:spacing w:val="-2"/>
                <w:sz w:val="20"/>
              </w:rPr>
              <w:t>expense</w:t>
            </w:r>
          </w:p>
          <w:p w14:paraId="56AE7328" w14:textId="77777777" w:rsidR="00F34A36" w:rsidRDefault="00842BCA">
            <w:pPr>
              <w:pStyle w:val="TableParagraph"/>
              <w:spacing w:before="50"/>
              <w:ind w:right="78"/>
              <w:rPr>
                <w:sz w:val="20"/>
              </w:rPr>
            </w:pPr>
            <w:r>
              <w:rPr>
                <w:sz w:val="20"/>
              </w:rPr>
              <w:t>Defined</w:t>
            </w:r>
            <w:r>
              <w:rPr>
                <w:spacing w:val="-10"/>
                <w:sz w:val="20"/>
              </w:rPr>
              <w:t xml:space="preserve"> </w:t>
            </w:r>
            <w:r>
              <w:rPr>
                <w:sz w:val="20"/>
              </w:rPr>
              <w:t>contribution</w:t>
            </w:r>
            <w:r>
              <w:rPr>
                <w:spacing w:val="-10"/>
                <w:sz w:val="20"/>
              </w:rPr>
              <w:t xml:space="preserve"> </w:t>
            </w:r>
            <w:r>
              <w:rPr>
                <w:sz w:val="20"/>
              </w:rPr>
              <w:t>superannuation</w:t>
            </w:r>
            <w:r>
              <w:rPr>
                <w:spacing w:val="-10"/>
                <w:sz w:val="20"/>
              </w:rPr>
              <w:t xml:space="preserve"> </w:t>
            </w:r>
            <w:r>
              <w:rPr>
                <w:spacing w:val="-2"/>
                <w:sz w:val="20"/>
              </w:rPr>
              <w:t>expense</w:t>
            </w:r>
          </w:p>
        </w:tc>
        <w:tc>
          <w:tcPr>
            <w:tcW w:w="1716" w:type="dxa"/>
            <w:tcBorders>
              <w:top w:val="single" w:sz="8" w:space="0" w:color="000000"/>
              <w:bottom w:val="single" w:sz="8" w:space="0" w:color="000000"/>
            </w:tcBorders>
          </w:tcPr>
          <w:p w14:paraId="56AE7329" w14:textId="77777777" w:rsidR="00F34A36" w:rsidRDefault="00F34A36">
            <w:pPr>
              <w:pStyle w:val="TableParagraph"/>
              <w:spacing w:before="95"/>
              <w:jc w:val="left"/>
              <w:rPr>
                <w:sz w:val="20"/>
              </w:rPr>
            </w:pPr>
          </w:p>
          <w:p w14:paraId="56AE732A" w14:textId="77777777" w:rsidR="00F34A36" w:rsidRDefault="00842BCA">
            <w:pPr>
              <w:pStyle w:val="TableParagraph"/>
              <w:ind w:right="356"/>
              <w:rPr>
                <w:b/>
                <w:sz w:val="20"/>
              </w:rPr>
            </w:pPr>
            <w:r>
              <w:rPr>
                <w:b/>
                <w:spacing w:val="-2"/>
                <w:sz w:val="20"/>
              </w:rPr>
              <w:t>776,991</w:t>
            </w:r>
          </w:p>
        </w:tc>
        <w:tc>
          <w:tcPr>
            <w:tcW w:w="1160" w:type="dxa"/>
            <w:tcBorders>
              <w:top w:val="single" w:sz="8" w:space="0" w:color="000000"/>
              <w:bottom w:val="single" w:sz="8" w:space="0" w:color="000000"/>
            </w:tcBorders>
          </w:tcPr>
          <w:p w14:paraId="56AE732B" w14:textId="77777777" w:rsidR="00F34A36" w:rsidRDefault="00F34A36">
            <w:pPr>
              <w:pStyle w:val="TableParagraph"/>
              <w:spacing w:before="95"/>
              <w:jc w:val="left"/>
              <w:rPr>
                <w:sz w:val="20"/>
              </w:rPr>
            </w:pPr>
          </w:p>
          <w:p w14:paraId="56AE732C" w14:textId="77777777" w:rsidR="00F34A36" w:rsidRDefault="00842BCA">
            <w:pPr>
              <w:pStyle w:val="TableParagraph"/>
              <w:ind w:right="78"/>
              <w:rPr>
                <w:sz w:val="20"/>
              </w:rPr>
            </w:pPr>
            <w:r>
              <w:rPr>
                <w:spacing w:val="-2"/>
                <w:sz w:val="20"/>
              </w:rPr>
              <w:t>740,343</w:t>
            </w:r>
          </w:p>
        </w:tc>
      </w:tr>
    </w:tbl>
    <w:p w14:paraId="56AE732E" w14:textId="77777777" w:rsidR="00F34A36" w:rsidRDefault="00F34A36">
      <w:pPr>
        <w:pStyle w:val="BodyText"/>
        <w:spacing w:before="2"/>
        <w:ind w:left="0"/>
      </w:pPr>
    </w:p>
    <w:p w14:paraId="56AE732F" w14:textId="77777777" w:rsidR="00F34A36" w:rsidRDefault="00842BCA">
      <w:pPr>
        <w:tabs>
          <w:tab w:val="left" w:pos="1752"/>
        </w:tabs>
        <w:ind w:left="312"/>
        <w:rPr>
          <w:b/>
          <w:sz w:val="32"/>
        </w:rPr>
      </w:pPr>
      <w:bookmarkStart w:id="146" w:name="Note_6_Cash_and_cash_equivalents"/>
      <w:bookmarkEnd w:id="146"/>
      <w:r>
        <w:rPr>
          <w:b/>
          <w:color w:val="005496"/>
          <w:sz w:val="32"/>
        </w:rPr>
        <w:t>Note</w:t>
      </w:r>
      <w:r>
        <w:rPr>
          <w:b/>
          <w:color w:val="005496"/>
          <w:spacing w:val="-5"/>
          <w:sz w:val="32"/>
        </w:rPr>
        <w:t xml:space="preserve"> </w:t>
      </w:r>
      <w:r>
        <w:rPr>
          <w:b/>
          <w:color w:val="005496"/>
          <w:spacing w:val="-10"/>
          <w:sz w:val="32"/>
        </w:rPr>
        <w:t>6</w:t>
      </w:r>
      <w:r>
        <w:rPr>
          <w:b/>
          <w:color w:val="005496"/>
          <w:sz w:val="32"/>
        </w:rPr>
        <w:tab/>
        <w:t>Cash</w:t>
      </w:r>
      <w:r>
        <w:rPr>
          <w:b/>
          <w:color w:val="005496"/>
          <w:spacing w:val="-2"/>
          <w:sz w:val="32"/>
        </w:rPr>
        <w:t xml:space="preserve"> </w:t>
      </w:r>
      <w:r>
        <w:rPr>
          <w:b/>
          <w:color w:val="005496"/>
          <w:sz w:val="32"/>
        </w:rPr>
        <w:t xml:space="preserve">and cash </w:t>
      </w:r>
      <w:r>
        <w:rPr>
          <w:b/>
          <w:color w:val="005496"/>
          <w:spacing w:val="-2"/>
          <w:sz w:val="32"/>
        </w:rPr>
        <w:t>equivalents</w:t>
      </w:r>
    </w:p>
    <w:p w14:paraId="56AE7330" w14:textId="77777777" w:rsidR="00F34A36" w:rsidRDefault="00F34A36">
      <w:pPr>
        <w:pStyle w:val="BodyText"/>
        <w:spacing w:before="2"/>
        <w:ind w:left="0"/>
        <w:rPr>
          <w:b/>
          <w:sz w:val="14"/>
        </w:rPr>
      </w:pPr>
    </w:p>
    <w:tbl>
      <w:tblPr>
        <w:tblW w:w="0" w:type="auto"/>
        <w:tblInd w:w="5802" w:type="dxa"/>
        <w:tblLayout w:type="fixed"/>
        <w:tblCellMar>
          <w:left w:w="0" w:type="dxa"/>
          <w:right w:w="0" w:type="dxa"/>
        </w:tblCellMar>
        <w:tblLook w:val="01E0" w:firstRow="1" w:lastRow="1" w:firstColumn="1" w:lastColumn="1" w:noHBand="0" w:noVBand="0"/>
      </w:tblPr>
      <w:tblGrid>
        <w:gridCol w:w="1575"/>
        <w:gridCol w:w="1632"/>
        <w:gridCol w:w="1244"/>
      </w:tblGrid>
      <w:tr w:rsidR="00F34A36" w14:paraId="56AE7334" w14:textId="77777777">
        <w:trPr>
          <w:trHeight w:val="274"/>
        </w:trPr>
        <w:tc>
          <w:tcPr>
            <w:tcW w:w="1575" w:type="dxa"/>
          </w:tcPr>
          <w:p w14:paraId="56AE7331" w14:textId="77777777" w:rsidR="00F34A36" w:rsidRDefault="00842BCA">
            <w:pPr>
              <w:pStyle w:val="TableParagraph"/>
              <w:spacing w:line="223" w:lineRule="exact"/>
              <w:ind w:right="77"/>
              <w:rPr>
                <w:b/>
                <w:sz w:val="20"/>
              </w:rPr>
            </w:pPr>
            <w:r>
              <w:rPr>
                <w:b/>
                <w:sz w:val="20"/>
              </w:rPr>
              <w:t xml:space="preserve">Current </w:t>
            </w:r>
            <w:r>
              <w:rPr>
                <w:b/>
                <w:spacing w:val="-2"/>
                <w:sz w:val="20"/>
              </w:rPr>
              <w:t>assets</w:t>
            </w:r>
          </w:p>
        </w:tc>
        <w:tc>
          <w:tcPr>
            <w:tcW w:w="1632" w:type="dxa"/>
          </w:tcPr>
          <w:p w14:paraId="56AE7332" w14:textId="77777777" w:rsidR="00F34A36" w:rsidRDefault="00842BCA">
            <w:pPr>
              <w:pStyle w:val="TableParagraph"/>
              <w:spacing w:line="223" w:lineRule="exact"/>
              <w:ind w:right="271"/>
              <w:rPr>
                <w:b/>
                <w:sz w:val="20"/>
              </w:rPr>
            </w:pPr>
            <w:r>
              <w:rPr>
                <w:b/>
                <w:sz w:val="20"/>
              </w:rPr>
              <w:t>2026</w:t>
            </w:r>
            <w:r>
              <w:rPr>
                <w:b/>
                <w:spacing w:val="-3"/>
                <w:sz w:val="20"/>
              </w:rPr>
              <w:t xml:space="preserve"> </w:t>
            </w:r>
            <w:r>
              <w:rPr>
                <w:b/>
                <w:spacing w:val="-10"/>
                <w:sz w:val="20"/>
              </w:rPr>
              <w:t>$</w:t>
            </w:r>
          </w:p>
        </w:tc>
        <w:tc>
          <w:tcPr>
            <w:tcW w:w="1244" w:type="dxa"/>
          </w:tcPr>
          <w:p w14:paraId="56AE7333"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338" w14:textId="77777777">
        <w:trPr>
          <w:trHeight w:val="325"/>
        </w:trPr>
        <w:tc>
          <w:tcPr>
            <w:tcW w:w="1575" w:type="dxa"/>
          </w:tcPr>
          <w:p w14:paraId="56AE7335" w14:textId="77777777" w:rsidR="00F34A36" w:rsidRDefault="00842BCA">
            <w:pPr>
              <w:pStyle w:val="TableParagraph"/>
              <w:spacing w:before="44"/>
              <w:ind w:right="77"/>
              <w:rPr>
                <w:sz w:val="20"/>
              </w:rPr>
            </w:pPr>
            <w:r>
              <w:rPr>
                <w:sz w:val="20"/>
              </w:rPr>
              <w:t>Cash</w:t>
            </w:r>
            <w:r>
              <w:rPr>
                <w:spacing w:val="-2"/>
                <w:sz w:val="20"/>
              </w:rPr>
              <w:t xml:space="preserve"> </w:t>
            </w:r>
            <w:r>
              <w:rPr>
                <w:sz w:val="20"/>
              </w:rPr>
              <w:t>at</w:t>
            </w:r>
            <w:r>
              <w:rPr>
                <w:spacing w:val="-1"/>
                <w:sz w:val="20"/>
              </w:rPr>
              <w:t xml:space="preserve"> </w:t>
            </w:r>
            <w:r>
              <w:rPr>
                <w:spacing w:val="-4"/>
                <w:sz w:val="20"/>
              </w:rPr>
              <w:t>bank</w:t>
            </w:r>
          </w:p>
        </w:tc>
        <w:tc>
          <w:tcPr>
            <w:tcW w:w="1632" w:type="dxa"/>
          </w:tcPr>
          <w:p w14:paraId="56AE7336" w14:textId="77777777" w:rsidR="00F34A36" w:rsidRDefault="00842BCA">
            <w:pPr>
              <w:pStyle w:val="TableParagraph"/>
              <w:spacing w:before="44"/>
              <w:ind w:right="271"/>
              <w:rPr>
                <w:b/>
                <w:sz w:val="20"/>
              </w:rPr>
            </w:pPr>
            <w:r>
              <w:rPr>
                <w:b/>
                <w:spacing w:val="-2"/>
                <w:sz w:val="20"/>
              </w:rPr>
              <w:t>3,124,792</w:t>
            </w:r>
          </w:p>
        </w:tc>
        <w:tc>
          <w:tcPr>
            <w:tcW w:w="1244" w:type="dxa"/>
          </w:tcPr>
          <w:p w14:paraId="56AE7337" w14:textId="77777777" w:rsidR="00F34A36" w:rsidRDefault="00842BCA">
            <w:pPr>
              <w:pStyle w:val="TableParagraph"/>
              <w:spacing w:before="44"/>
              <w:ind w:right="77"/>
              <w:rPr>
                <w:sz w:val="20"/>
              </w:rPr>
            </w:pPr>
            <w:r>
              <w:rPr>
                <w:spacing w:val="-2"/>
                <w:sz w:val="20"/>
              </w:rPr>
              <w:t>2,816,732</w:t>
            </w:r>
          </w:p>
        </w:tc>
      </w:tr>
      <w:tr w:rsidR="00F34A36" w14:paraId="56AE733C" w14:textId="77777777">
        <w:trPr>
          <w:trHeight w:val="322"/>
        </w:trPr>
        <w:tc>
          <w:tcPr>
            <w:tcW w:w="1575" w:type="dxa"/>
          </w:tcPr>
          <w:p w14:paraId="56AE7339" w14:textId="77777777" w:rsidR="00F34A36" w:rsidRDefault="00842BCA">
            <w:pPr>
              <w:pStyle w:val="TableParagraph"/>
              <w:spacing w:before="44"/>
              <w:ind w:right="77"/>
              <w:rPr>
                <w:sz w:val="20"/>
              </w:rPr>
            </w:pPr>
            <w:r>
              <w:rPr>
                <w:sz w:val="20"/>
              </w:rPr>
              <w:t>Cash</w:t>
            </w:r>
            <w:r>
              <w:rPr>
                <w:spacing w:val="-2"/>
                <w:sz w:val="20"/>
              </w:rPr>
              <w:t xml:space="preserve"> </w:t>
            </w:r>
            <w:r>
              <w:rPr>
                <w:sz w:val="20"/>
              </w:rPr>
              <w:t>on</w:t>
            </w:r>
            <w:r>
              <w:rPr>
                <w:spacing w:val="-2"/>
                <w:sz w:val="20"/>
              </w:rPr>
              <w:t xml:space="preserve"> deposit</w:t>
            </w:r>
          </w:p>
        </w:tc>
        <w:tc>
          <w:tcPr>
            <w:tcW w:w="1632" w:type="dxa"/>
            <w:tcBorders>
              <w:bottom w:val="single" w:sz="8" w:space="0" w:color="000000"/>
            </w:tcBorders>
          </w:tcPr>
          <w:p w14:paraId="56AE733A" w14:textId="77777777" w:rsidR="00F34A36" w:rsidRDefault="00842BCA">
            <w:pPr>
              <w:pStyle w:val="TableParagraph"/>
              <w:spacing w:before="44"/>
              <w:ind w:right="271"/>
              <w:rPr>
                <w:b/>
                <w:sz w:val="20"/>
              </w:rPr>
            </w:pPr>
            <w:r>
              <w:rPr>
                <w:b/>
                <w:spacing w:val="-2"/>
                <w:sz w:val="20"/>
              </w:rPr>
              <w:t>3,240,896</w:t>
            </w:r>
          </w:p>
        </w:tc>
        <w:tc>
          <w:tcPr>
            <w:tcW w:w="1244" w:type="dxa"/>
            <w:tcBorders>
              <w:bottom w:val="single" w:sz="8" w:space="0" w:color="000000"/>
            </w:tcBorders>
          </w:tcPr>
          <w:p w14:paraId="56AE733B" w14:textId="77777777" w:rsidR="00F34A36" w:rsidRDefault="00842BCA">
            <w:pPr>
              <w:pStyle w:val="TableParagraph"/>
              <w:spacing w:before="44"/>
              <w:ind w:right="77"/>
              <w:rPr>
                <w:sz w:val="20"/>
              </w:rPr>
            </w:pPr>
            <w:r>
              <w:rPr>
                <w:spacing w:val="-2"/>
                <w:sz w:val="20"/>
              </w:rPr>
              <w:t>2,400,000</w:t>
            </w:r>
          </w:p>
        </w:tc>
      </w:tr>
      <w:tr w:rsidR="00F34A36" w14:paraId="56AE7340" w14:textId="77777777">
        <w:trPr>
          <w:trHeight w:val="293"/>
        </w:trPr>
        <w:tc>
          <w:tcPr>
            <w:tcW w:w="1575" w:type="dxa"/>
          </w:tcPr>
          <w:p w14:paraId="56AE733D" w14:textId="77777777" w:rsidR="00F34A36" w:rsidRDefault="00F34A36">
            <w:pPr>
              <w:pStyle w:val="TableParagraph"/>
              <w:jc w:val="left"/>
              <w:rPr>
                <w:rFonts w:ascii="Times New Roman"/>
              </w:rPr>
            </w:pPr>
          </w:p>
        </w:tc>
        <w:tc>
          <w:tcPr>
            <w:tcW w:w="1632" w:type="dxa"/>
            <w:tcBorders>
              <w:top w:val="single" w:sz="8" w:space="0" w:color="000000"/>
              <w:bottom w:val="double" w:sz="6" w:space="0" w:color="000000"/>
            </w:tcBorders>
          </w:tcPr>
          <w:p w14:paraId="56AE733E" w14:textId="77777777" w:rsidR="00F34A36" w:rsidRDefault="00842BCA">
            <w:pPr>
              <w:pStyle w:val="TableParagraph"/>
              <w:spacing w:before="27"/>
              <w:ind w:right="271"/>
              <w:rPr>
                <w:b/>
                <w:sz w:val="20"/>
              </w:rPr>
            </w:pPr>
            <w:r>
              <w:rPr>
                <w:b/>
                <w:spacing w:val="-2"/>
                <w:sz w:val="20"/>
              </w:rPr>
              <w:t>6,365,688</w:t>
            </w:r>
          </w:p>
        </w:tc>
        <w:tc>
          <w:tcPr>
            <w:tcW w:w="1244" w:type="dxa"/>
            <w:tcBorders>
              <w:top w:val="single" w:sz="8" w:space="0" w:color="000000"/>
              <w:bottom w:val="double" w:sz="6" w:space="0" w:color="000000"/>
            </w:tcBorders>
          </w:tcPr>
          <w:p w14:paraId="56AE733F" w14:textId="77777777" w:rsidR="00F34A36" w:rsidRDefault="00842BCA">
            <w:pPr>
              <w:pStyle w:val="TableParagraph"/>
              <w:spacing w:before="27"/>
              <w:ind w:right="77"/>
              <w:rPr>
                <w:sz w:val="20"/>
              </w:rPr>
            </w:pPr>
            <w:r>
              <w:rPr>
                <w:spacing w:val="-2"/>
                <w:sz w:val="20"/>
              </w:rPr>
              <w:t>5,216,732</w:t>
            </w:r>
          </w:p>
        </w:tc>
      </w:tr>
    </w:tbl>
    <w:p w14:paraId="56AE7341" w14:textId="77777777" w:rsidR="00F34A36" w:rsidRDefault="00842BCA">
      <w:pPr>
        <w:tabs>
          <w:tab w:val="left" w:pos="1752"/>
        </w:tabs>
        <w:spacing w:before="272"/>
        <w:ind w:left="312"/>
        <w:rPr>
          <w:b/>
          <w:sz w:val="32"/>
        </w:rPr>
      </w:pPr>
      <w:bookmarkStart w:id="147" w:name="Note_7_Trade_and_other_receivables"/>
      <w:bookmarkEnd w:id="147"/>
      <w:r>
        <w:rPr>
          <w:b/>
          <w:color w:val="005496"/>
          <w:sz w:val="32"/>
        </w:rPr>
        <w:t>Note</w:t>
      </w:r>
      <w:r>
        <w:rPr>
          <w:b/>
          <w:color w:val="005496"/>
          <w:spacing w:val="-5"/>
          <w:sz w:val="32"/>
        </w:rPr>
        <w:t xml:space="preserve"> </w:t>
      </w:r>
      <w:r>
        <w:rPr>
          <w:b/>
          <w:color w:val="005496"/>
          <w:spacing w:val="-10"/>
          <w:sz w:val="32"/>
        </w:rPr>
        <w:t>7</w:t>
      </w:r>
      <w:r>
        <w:rPr>
          <w:b/>
          <w:color w:val="005496"/>
          <w:sz w:val="32"/>
        </w:rPr>
        <w:tab/>
        <w:t>Trade</w:t>
      </w:r>
      <w:r>
        <w:rPr>
          <w:b/>
          <w:color w:val="005496"/>
          <w:spacing w:val="-9"/>
          <w:sz w:val="32"/>
        </w:rPr>
        <w:t xml:space="preserve"> </w:t>
      </w:r>
      <w:r>
        <w:rPr>
          <w:b/>
          <w:color w:val="005496"/>
          <w:sz w:val="32"/>
        </w:rPr>
        <w:t>and</w:t>
      </w:r>
      <w:r>
        <w:rPr>
          <w:b/>
          <w:color w:val="005496"/>
          <w:spacing w:val="-8"/>
          <w:sz w:val="32"/>
        </w:rPr>
        <w:t xml:space="preserve"> </w:t>
      </w:r>
      <w:r>
        <w:rPr>
          <w:b/>
          <w:color w:val="005496"/>
          <w:sz w:val="32"/>
        </w:rPr>
        <w:t>other</w:t>
      </w:r>
      <w:r>
        <w:rPr>
          <w:b/>
          <w:color w:val="005496"/>
          <w:spacing w:val="-8"/>
          <w:sz w:val="32"/>
        </w:rPr>
        <w:t xml:space="preserve"> </w:t>
      </w:r>
      <w:r>
        <w:rPr>
          <w:b/>
          <w:color w:val="005496"/>
          <w:spacing w:val="-2"/>
          <w:sz w:val="32"/>
        </w:rPr>
        <w:t>receivables</w:t>
      </w:r>
    </w:p>
    <w:p w14:paraId="56AE7342" w14:textId="77777777" w:rsidR="00F34A36" w:rsidRDefault="00F34A36">
      <w:pPr>
        <w:pStyle w:val="BodyText"/>
        <w:spacing w:before="11"/>
        <w:ind w:left="0"/>
        <w:rPr>
          <w:b/>
          <w:sz w:val="13"/>
        </w:rPr>
      </w:pPr>
    </w:p>
    <w:tbl>
      <w:tblPr>
        <w:tblW w:w="0" w:type="auto"/>
        <w:tblInd w:w="5361" w:type="dxa"/>
        <w:tblLayout w:type="fixed"/>
        <w:tblCellMar>
          <w:left w:w="0" w:type="dxa"/>
          <w:right w:w="0" w:type="dxa"/>
        </w:tblCellMar>
        <w:tblLook w:val="01E0" w:firstRow="1" w:lastRow="1" w:firstColumn="1" w:lastColumn="1" w:noHBand="0" w:noVBand="0"/>
      </w:tblPr>
      <w:tblGrid>
        <w:gridCol w:w="2016"/>
        <w:gridCol w:w="1725"/>
        <w:gridCol w:w="1150"/>
      </w:tblGrid>
      <w:tr w:rsidR="00F34A36" w14:paraId="56AE7346" w14:textId="77777777">
        <w:trPr>
          <w:trHeight w:val="274"/>
        </w:trPr>
        <w:tc>
          <w:tcPr>
            <w:tcW w:w="2016" w:type="dxa"/>
          </w:tcPr>
          <w:p w14:paraId="56AE7343" w14:textId="77777777" w:rsidR="00F34A36" w:rsidRDefault="00842BCA">
            <w:pPr>
              <w:pStyle w:val="TableParagraph"/>
              <w:spacing w:line="223" w:lineRule="exact"/>
              <w:ind w:right="78"/>
              <w:rPr>
                <w:b/>
                <w:sz w:val="20"/>
              </w:rPr>
            </w:pPr>
            <w:r>
              <w:rPr>
                <w:b/>
                <w:sz w:val="20"/>
              </w:rPr>
              <w:t xml:space="preserve">Current </w:t>
            </w:r>
            <w:r>
              <w:rPr>
                <w:b/>
                <w:spacing w:val="-2"/>
                <w:sz w:val="20"/>
              </w:rPr>
              <w:t>assets</w:t>
            </w:r>
          </w:p>
        </w:tc>
        <w:tc>
          <w:tcPr>
            <w:tcW w:w="1725" w:type="dxa"/>
          </w:tcPr>
          <w:p w14:paraId="56AE7344" w14:textId="77777777" w:rsidR="00F34A36" w:rsidRDefault="00842BCA">
            <w:pPr>
              <w:pStyle w:val="TableParagraph"/>
              <w:spacing w:line="223" w:lineRule="exact"/>
              <w:ind w:right="365"/>
              <w:rPr>
                <w:b/>
                <w:sz w:val="20"/>
              </w:rPr>
            </w:pPr>
            <w:r>
              <w:rPr>
                <w:b/>
                <w:sz w:val="20"/>
              </w:rPr>
              <w:t>2026</w:t>
            </w:r>
            <w:r>
              <w:rPr>
                <w:b/>
                <w:spacing w:val="-3"/>
                <w:sz w:val="20"/>
              </w:rPr>
              <w:t xml:space="preserve"> </w:t>
            </w:r>
            <w:r>
              <w:rPr>
                <w:b/>
                <w:spacing w:val="-10"/>
                <w:sz w:val="20"/>
              </w:rPr>
              <w:t>$</w:t>
            </w:r>
          </w:p>
        </w:tc>
        <w:tc>
          <w:tcPr>
            <w:tcW w:w="1150" w:type="dxa"/>
          </w:tcPr>
          <w:p w14:paraId="56AE7345"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34A" w14:textId="77777777">
        <w:trPr>
          <w:trHeight w:val="330"/>
        </w:trPr>
        <w:tc>
          <w:tcPr>
            <w:tcW w:w="2016" w:type="dxa"/>
          </w:tcPr>
          <w:p w14:paraId="56AE7347" w14:textId="77777777" w:rsidR="00F34A36" w:rsidRDefault="00842BCA">
            <w:pPr>
              <w:pStyle w:val="TableParagraph"/>
              <w:spacing w:before="44"/>
              <w:ind w:right="78"/>
              <w:rPr>
                <w:sz w:val="20"/>
              </w:rPr>
            </w:pPr>
            <w:r>
              <w:rPr>
                <w:sz w:val="20"/>
              </w:rPr>
              <w:t>Trade</w:t>
            </w:r>
            <w:r>
              <w:rPr>
                <w:spacing w:val="-11"/>
                <w:sz w:val="20"/>
              </w:rPr>
              <w:t xml:space="preserve"> </w:t>
            </w:r>
            <w:r>
              <w:rPr>
                <w:spacing w:val="-2"/>
                <w:sz w:val="20"/>
              </w:rPr>
              <w:t>receivables</w:t>
            </w:r>
          </w:p>
        </w:tc>
        <w:tc>
          <w:tcPr>
            <w:tcW w:w="1725" w:type="dxa"/>
          </w:tcPr>
          <w:p w14:paraId="56AE7348" w14:textId="77777777" w:rsidR="00F34A36" w:rsidRDefault="00842BCA">
            <w:pPr>
              <w:pStyle w:val="TableParagraph"/>
              <w:spacing w:before="54"/>
              <w:ind w:right="345"/>
              <w:rPr>
                <w:b/>
                <w:sz w:val="20"/>
              </w:rPr>
            </w:pPr>
            <w:r>
              <w:rPr>
                <w:b/>
                <w:spacing w:val="-2"/>
                <w:sz w:val="20"/>
              </w:rPr>
              <w:t>118,070</w:t>
            </w:r>
          </w:p>
        </w:tc>
        <w:tc>
          <w:tcPr>
            <w:tcW w:w="1150" w:type="dxa"/>
          </w:tcPr>
          <w:p w14:paraId="56AE7349" w14:textId="77777777" w:rsidR="00F34A36" w:rsidRDefault="00842BCA">
            <w:pPr>
              <w:pStyle w:val="TableParagraph"/>
              <w:spacing w:before="44"/>
              <w:ind w:right="77"/>
              <w:rPr>
                <w:sz w:val="20"/>
              </w:rPr>
            </w:pPr>
            <w:r>
              <w:rPr>
                <w:spacing w:val="-2"/>
                <w:sz w:val="20"/>
              </w:rPr>
              <w:t>133,210</w:t>
            </w:r>
          </w:p>
        </w:tc>
      </w:tr>
      <w:tr w:rsidR="00F34A36" w14:paraId="56AE734E" w14:textId="77777777">
        <w:trPr>
          <w:trHeight w:val="325"/>
        </w:trPr>
        <w:tc>
          <w:tcPr>
            <w:tcW w:w="2016" w:type="dxa"/>
          </w:tcPr>
          <w:p w14:paraId="56AE734B" w14:textId="77777777" w:rsidR="00F34A36" w:rsidRDefault="00842BCA">
            <w:pPr>
              <w:pStyle w:val="TableParagraph"/>
              <w:spacing w:before="39"/>
              <w:ind w:right="79"/>
              <w:rPr>
                <w:sz w:val="20"/>
              </w:rPr>
            </w:pPr>
            <w:r>
              <w:rPr>
                <w:sz w:val="20"/>
              </w:rPr>
              <w:t xml:space="preserve">Other </w:t>
            </w:r>
            <w:r>
              <w:rPr>
                <w:spacing w:val="-2"/>
                <w:sz w:val="20"/>
              </w:rPr>
              <w:t>receivables</w:t>
            </w:r>
          </w:p>
        </w:tc>
        <w:tc>
          <w:tcPr>
            <w:tcW w:w="1725" w:type="dxa"/>
          </w:tcPr>
          <w:p w14:paraId="56AE734C" w14:textId="77777777" w:rsidR="00F34A36" w:rsidRDefault="00842BCA">
            <w:pPr>
              <w:pStyle w:val="TableParagraph"/>
              <w:spacing w:before="49"/>
              <w:ind w:right="345"/>
              <w:rPr>
                <w:b/>
                <w:sz w:val="20"/>
              </w:rPr>
            </w:pPr>
            <w:r>
              <w:rPr>
                <w:b/>
                <w:spacing w:val="-2"/>
                <w:sz w:val="20"/>
              </w:rPr>
              <w:t>60,996</w:t>
            </w:r>
          </w:p>
        </w:tc>
        <w:tc>
          <w:tcPr>
            <w:tcW w:w="1150" w:type="dxa"/>
          </w:tcPr>
          <w:p w14:paraId="56AE734D" w14:textId="77777777" w:rsidR="00F34A36" w:rsidRDefault="00842BCA">
            <w:pPr>
              <w:pStyle w:val="TableParagraph"/>
              <w:spacing w:before="39"/>
              <w:ind w:right="78"/>
              <w:rPr>
                <w:sz w:val="20"/>
              </w:rPr>
            </w:pPr>
            <w:r>
              <w:rPr>
                <w:spacing w:val="-10"/>
                <w:sz w:val="20"/>
              </w:rPr>
              <w:t>-</w:t>
            </w:r>
          </w:p>
        </w:tc>
      </w:tr>
      <w:tr w:rsidR="00F34A36" w14:paraId="56AE7352" w14:textId="77777777">
        <w:trPr>
          <w:trHeight w:val="317"/>
        </w:trPr>
        <w:tc>
          <w:tcPr>
            <w:tcW w:w="2016" w:type="dxa"/>
          </w:tcPr>
          <w:p w14:paraId="56AE734F" w14:textId="77777777" w:rsidR="00F34A36" w:rsidRDefault="00842BCA">
            <w:pPr>
              <w:pStyle w:val="TableParagraph"/>
              <w:spacing w:before="39"/>
              <w:ind w:right="78"/>
              <w:rPr>
                <w:sz w:val="20"/>
              </w:rPr>
            </w:pPr>
            <w:r>
              <w:rPr>
                <w:spacing w:val="-2"/>
                <w:sz w:val="20"/>
              </w:rPr>
              <w:t>Deposits</w:t>
            </w:r>
          </w:p>
        </w:tc>
        <w:tc>
          <w:tcPr>
            <w:tcW w:w="1725" w:type="dxa"/>
            <w:tcBorders>
              <w:bottom w:val="single" w:sz="8" w:space="0" w:color="000000"/>
            </w:tcBorders>
          </w:tcPr>
          <w:p w14:paraId="56AE7350" w14:textId="77777777" w:rsidR="00F34A36" w:rsidRDefault="00842BCA">
            <w:pPr>
              <w:pStyle w:val="TableParagraph"/>
              <w:spacing w:before="49"/>
              <w:ind w:right="365"/>
              <w:rPr>
                <w:b/>
                <w:sz w:val="20"/>
              </w:rPr>
            </w:pPr>
            <w:r>
              <w:rPr>
                <w:b/>
                <w:spacing w:val="-2"/>
                <w:sz w:val="20"/>
              </w:rPr>
              <w:t>3,003</w:t>
            </w:r>
          </w:p>
        </w:tc>
        <w:tc>
          <w:tcPr>
            <w:tcW w:w="1150" w:type="dxa"/>
            <w:tcBorders>
              <w:bottom w:val="single" w:sz="8" w:space="0" w:color="000000"/>
            </w:tcBorders>
          </w:tcPr>
          <w:p w14:paraId="56AE7351" w14:textId="77777777" w:rsidR="00F34A36" w:rsidRDefault="00842BCA">
            <w:pPr>
              <w:pStyle w:val="TableParagraph"/>
              <w:spacing w:before="39"/>
              <w:ind w:right="77"/>
              <w:rPr>
                <w:sz w:val="20"/>
              </w:rPr>
            </w:pPr>
            <w:r>
              <w:rPr>
                <w:spacing w:val="-2"/>
                <w:sz w:val="20"/>
              </w:rPr>
              <w:t>3,003</w:t>
            </w:r>
          </w:p>
        </w:tc>
      </w:tr>
      <w:tr w:rsidR="00F34A36" w14:paraId="56AE7356" w14:textId="77777777">
        <w:trPr>
          <w:trHeight w:val="305"/>
        </w:trPr>
        <w:tc>
          <w:tcPr>
            <w:tcW w:w="2016" w:type="dxa"/>
          </w:tcPr>
          <w:p w14:paraId="56AE7353" w14:textId="77777777" w:rsidR="00F34A36" w:rsidRDefault="00842BCA">
            <w:pPr>
              <w:pStyle w:val="TableParagraph"/>
              <w:spacing w:before="27"/>
              <w:ind w:right="78"/>
              <w:rPr>
                <w:b/>
                <w:sz w:val="20"/>
              </w:rPr>
            </w:pPr>
            <w:r>
              <w:rPr>
                <w:b/>
                <w:sz w:val="20"/>
              </w:rPr>
              <w:t>Total</w:t>
            </w:r>
            <w:r>
              <w:rPr>
                <w:b/>
                <w:spacing w:val="-8"/>
                <w:sz w:val="20"/>
              </w:rPr>
              <w:t xml:space="preserve"> </w:t>
            </w:r>
            <w:r>
              <w:rPr>
                <w:b/>
                <w:sz w:val="20"/>
              </w:rPr>
              <w:t>current</w:t>
            </w:r>
            <w:r>
              <w:rPr>
                <w:b/>
                <w:spacing w:val="-7"/>
                <w:sz w:val="20"/>
              </w:rPr>
              <w:t xml:space="preserve"> </w:t>
            </w:r>
            <w:r>
              <w:rPr>
                <w:b/>
                <w:spacing w:val="-2"/>
                <w:sz w:val="20"/>
              </w:rPr>
              <w:t>assets</w:t>
            </w:r>
          </w:p>
        </w:tc>
        <w:tc>
          <w:tcPr>
            <w:tcW w:w="1725" w:type="dxa"/>
            <w:tcBorders>
              <w:top w:val="single" w:sz="8" w:space="0" w:color="000000"/>
              <w:bottom w:val="single" w:sz="8" w:space="0" w:color="000000"/>
            </w:tcBorders>
          </w:tcPr>
          <w:p w14:paraId="56AE7354" w14:textId="77777777" w:rsidR="00F34A36" w:rsidRDefault="00842BCA">
            <w:pPr>
              <w:pStyle w:val="TableParagraph"/>
              <w:spacing w:before="37"/>
              <w:ind w:right="365"/>
              <w:rPr>
                <w:b/>
                <w:sz w:val="20"/>
              </w:rPr>
            </w:pPr>
            <w:r>
              <w:rPr>
                <w:b/>
                <w:spacing w:val="-2"/>
                <w:sz w:val="20"/>
              </w:rPr>
              <w:t>182,069</w:t>
            </w:r>
          </w:p>
        </w:tc>
        <w:tc>
          <w:tcPr>
            <w:tcW w:w="1150" w:type="dxa"/>
            <w:tcBorders>
              <w:top w:val="single" w:sz="8" w:space="0" w:color="000000"/>
              <w:bottom w:val="single" w:sz="8" w:space="0" w:color="000000"/>
            </w:tcBorders>
          </w:tcPr>
          <w:p w14:paraId="56AE7355" w14:textId="77777777" w:rsidR="00F34A36" w:rsidRDefault="00842BCA">
            <w:pPr>
              <w:pStyle w:val="TableParagraph"/>
              <w:spacing w:before="27"/>
              <w:ind w:right="77"/>
              <w:rPr>
                <w:sz w:val="20"/>
              </w:rPr>
            </w:pPr>
            <w:r>
              <w:rPr>
                <w:spacing w:val="-2"/>
                <w:sz w:val="20"/>
              </w:rPr>
              <w:t>136,213</w:t>
            </w:r>
          </w:p>
        </w:tc>
      </w:tr>
    </w:tbl>
    <w:p w14:paraId="56AE7357" w14:textId="77777777" w:rsidR="00F34A36" w:rsidRDefault="00F34A36">
      <w:pPr>
        <w:pStyle w:val="BodyText"/>
        <w:spacing w:before="70" w:after="1"/>
        <w:ind w:left="0"/>
        <w:rPr>
          <w:b/>
          <w:sz w:val="20"/>
        </w:rPr>
      </w:pPr>
    </w:p>
    <w:tbl>
      <w:tblPr>
        <w:tblW w:w="0" w:type="auto"/>
        <w:tblInd w:w="5401" w:type="dxa"/>
        <w:tblLayout w:type="fixed"/>
        <w:tblCellMar>
          <w:left w:w="0" w:type="dxa"/>
          <w:right w:w="0" w:type="dxa"/>
        </w:tblCellMar>
        <w:tblLook w:val="01E0" w:firstRow="1" w:lastRow="1" w:firstColumn="1" w:lastColumn="1" w:noHBand="0" w:noVBand="0"/>
      </w:tblPr>
      <w:tblGrid>
        <w:gridCol w:w="1996"/>
        <w:gridCol w:w="1715"/>
        <w:gridCol w:w="1150"/>
      </w:tblGrid>
      <w:tr w:rsidR="00F34A36" w14:paraId="56AE735B" w14:textId="77777777">
        <w:trPr>
          <w:trHeight w:val="272"/>
        </w:trPr>
        <w:tc>
          <w:tcPr>
            <w:tcW w:w="1996" w:type="dxa"/>
          </w:tcPr>
          <w:p w14:paraId="56AE7358" w14:textId="77777777" w:rsidR="00F34A36" w:rsidRDefault="00842BCA">
            <w:pPr>
              <w:pStyle w:val="TableParagraph"/>
              <w:spacing w:line="223" w:lineRule="exact"/>
              <w:ind w:right="88"/>
              <w:rPr>
                <w:b/>
                <w:sz w:val="20"/>
              </w:rPr>
            </w:pPr>
            <w:r>
              <w:rPr>
                <w:b/>
                <w:sz w:val="20"/>
              </w:rPr>
              <w:t xml:space="preserve">Non-Current </w:t>
            </w:r>
            <w:r>
              <w:rPr>
                <w:b/>
                <w:spacing w:val="-2"/>
                <w:sz w:val="20"/>
              </w:rPr>
              <w:t>assets</w:t>
            </w:r>
          </w:p>
        </w:tc>
        <w:tc>
          <w:tcPr>
            <w:tcW w:w="1715" w:type="dxa"/>
          </w:tcPr>
          <w:p w14:paraId="56AE7359" w14:textId="77777777" w:rsidR="00F34A36" w:rsidRDefault="00842BCA">
            <w:pPr>
              <w:pStyle w:val="TableParagraph"/>
              <w:spacing w:line="223" w:lineRule="exact"/>
              <w:ind w:right="365"/>
              <w:rPr>
                <w:b/>
                <w:sz w:val="20"/>
              </w:rPr>
            </w:pPr>
            <w:r>
              <w:rPr>
                <w:b/>
                <w:sz w:val="20"/>
              </w:rPr>
              <w:t>2026</w:t>
            </w:r>
            <w:r>
              <w:rPr>
                <w:b/>
                <w:spacing w:val="-3"/>
                <w:sz w:val="20"/>
              </w:rPr>
              <w:t xml:space="preserve"> </w:t>
            </w:r>
            <w:r>
              <w:rPr>
                <w:b/>
                <w:spacing w:val="-10"/>
                <w:sz w:val="20"/>
              </w:rPr>
              <w:t>$</w:t>
            </w:r>
          </w:p>
        </w:tc>
        <w:tc>
          <w:tcPr>
            <w:tcW w:w="1150" w:type="dxa"/>
          </w:tcPr>
          <w:p w14:paraId="56AE735A"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35F" w14:textId="77777777">
        <w:trPr>
          <w:trHeight w:val="306"/>
        </w:trPr>
        <w:tc>
          <w:tcPr>
            <w:tcW w:w="1996" w:type="dxa"/>
          </w:tcPr>
          <w:p w14:paraId="56AE735C" w14:textId="77777777" w:rsidR="00F34A36" w:rsidRDefault="00842BCA">
            <w:pPr>
              <w:pStyle w:val="TableParagraph"/>
              <w:spacing w:before="46"/>
              <w:ind w:right="89"/>
              <w:rPr>
                <w:sz w:val="20"/>
              </w:rPr>
            </w:pPr>
            <w:r>
              <w:rPr>
                <w:sz w:val="20"/>
              </w:rPr>
              <w:t xml:space="preserve">Other </w:t>
            </w:r>
            <w:r>
              <w:rPr>
                <w:spacing w:val="-2"/>
                <w:sz w:val="20"/>
              </w:rPr>
              <w:t>receivables</w:t>
            </w:r>
          </w:p>
        </w:tc>
        <w:tc>
          <w:tcPr>
            <w:tcW w:w="1715" w:type="dxa"/>
            <w:tcBorders>
              <w:bottom w:val="single" w:sz="8" w:space="0" w:color="000000"/>
            </w:tcBorders>
          </w:tcPr>
          <w:p w14:paraId="56AE735D" w14:textId="77777777" w:rsidR="00F34A36" w:rsidRDefault="00842BCA">
            <w:pPr>
              <w:pStyle w:val="TableParagraph"/>
              <w:spacing w:before="42"/>
              <w:ind w:right="345"/>
              <w:rPr>
                <w:b/>
                <w:sz w:val="20"/>
              </w:rPr>
            </w:pPr>
            <w:r>
              <w:rPr>
                <w:b/>
                <w:spacing w:val="-2"/>
                <w:sz w:val="20"/>
              </w:rPr>
              <w:t>42,324</w:t>
            </w:r>
          </w:p>
        </w:tc>
        <w:tc>
          <w:tcPr>
            <w:tcW w:w="1150" w:type="dxa"/>
            <w:tcBorders>
              <w:bottom w:val="single" w:sz="8" w:space="0" w:color="000000"/>
            </w:tcBorders>
          </w:tcPr>
          <w:p w14:paraId="56AE735E" w14:textId="77777777" w:rsidR="00F34A36" w:rsidRDefault="00842BCA">
            <w:pPr>
              <w:pStyle w:val="TableParagraph"/>
              <w:spacing w:before="47"/>
              <w:ind w:right="78"/>
              <w:rPr>
                <w:sz w:val="20"/>
              </w:rPr>
            </w:pPr>
            <w:r>
              <w:rPr>
                <w:spacing w:val="-10"/>
                <w:sz w:val="20"/>
              </w:rPr>
              <w:t>-</w:t>
            </w:r>
          </w:p>
        </w:tc>
      </w:tr>
      <w:tr w:rsidR="00F34A36" w14:paraId="56AE7363" w14:textId="77777777">
        <w:trPr>
          <w:trHeight w:val="293"/>
        </w:trPr>
        <w:tc>
          <w:tcPr>
            <w:tcW w:w="1996" w:type="dxa"/>
          </w:tcPr>
          <w:p w14:paraId="56AE7360" w14:textId="77777777" w:rsidR="00F34A36" w:rsidRDefault="00F34A36">
            <w:pPr>
              <w:pStyle w:val="TableParagraph"/>
              <w:jc w:val="left"/>
              <w:rPr>
                <w:rFonts w:ascii="Times New Roman"/>
              </w:rPr>
            </w:pPr>
          </w:p>
        </w:tc>
        <w:tc>
          <w:tcPr>
            <w:tcW w:w="1715" w:type="dxa"/>
            <w:tcBorders>
              <w:top w:val="single" w:sz="8" w:space="0" w:color="000000"/>
              <w:bottom w:val="double" w:sz="6" w:space="0" w:color="000000"/>
            </w:tcBorders>
          </w:tcPr>
          <w:p w14:paraId="56AE7361" w14:textId="77777777" w:rsidR="00F34A36" w:rsidRDefault="00842BCA">
            <w:pPr>
              <w:pStyle w:val="TableParagraph"/>
              <w:spacing w:before="27"/>
              <w:ind w:right="365"/>
              <w:rPr>
                <w:b/>
                <w:sz w:val="20"/>
              </w:rPr>
            </w:pPr>
            <w:r>
              <w:rPr>
                <w:b/>
                <w:spacing w:val="-2"/>
                <w:sz w:val="20"/>
              </w:rPr>
              <w:t>224,393</w:t>
            </w:r>
          </w:p>
        </w:tc>
        <w:tc>
          <w:tcPr>
            <w:tcW w:w="1150" w:type="dxa"/>
            <w:tcBorders>
              <w:top w:val="single" w:sz="8" w:space="0" w:color="000000"/>
              <w:bottom w:val="double" w:sz="6" w:space="0" w:color="000000"/>
            </w:tcBorders>
          </w:tcPr>
          <w:p w14:paraId="56AE7362" w14:textId="77777777" w:rsidR="00F34A36" w:rsidRDefault="00842BCA">
            <w:pPr>
              <w:pStyle w:val="TableParagraph"/>
              <w:spacing w:before="27"/>
              <w:ind w:right="77"/>
              <w:rPr>
                <w:sz w:val="20"/>
              </w:rPr>
            </w:pPr>
            <w:r>
              <w:rPr>
                <w:spacing w:val="-2"/>
                <w:sz w:val="20"/>
              </w:rPr>
              <w:t>136,213</w:t>
            </w:r>
          </w:p>
        </w:tc>
      </w:tr>
    </w:tbl>
    <w:p w14:paraId="56AE7364" w14:textId="77777777" w:rsidR="00F34A36" w:rsidRDefault="00842BCA">
      <w:pPr>
        <w:tabs>
          <w:tab w:val="left" w:pos="1752"/>
        </w:tabs>
        <w:spacing w:before="272"/>
        <w:ind w:left="312"/>
        <w:rPr>
          <w:b/>
          <w:sz w:val="32"/>
        </w:rPr>
      </w:pPr>
      <w:bookmarkStart w:id="148" w:name="Note_8_Financial_assets_at_fair_value_th"/>
      <w:bookmarkEnd w:id="148"/>
      <w:r>
        <w:rPr>
          <w:b/>
          <w:color w:val="005496"/>
          <w:sz w:val="32"/>
        </w:rPr>
        <w:t>Note</w:t>
      </w:r>
      <w:r>
        <w:rPr>
          <w:b/>
          <w:color w:val="005496"/>
          <w:spacing w:val="-5"/>
          <w:sz w:val="32"/>
        </w:rPr>
        <w:t xml:space="preserve"> </w:t>
      </w:r>
      <w:r>
        <w:rPr>
          <w:b/>
          <w:color w:val="005496"/>
          <w:spacing w:val="-10"/>
          <w:sz w:val="32"/>
        </w:rPr>
        <w:t>8</w:t>
      </w:r>
      <w:r>
        <w:rPr>
          <w:b/>
          <w:color w:val="005496"/>
          <w:sz w:val="32"/>
        </w:rPr>
        <w:tab/>
        <w:t>Financial</w:t>
      </w:r>
      <w:r>
        <w:rPr>
          <w:b/>
          <w:color w:val="005496"/>
          <w:spacing w:val="-2"/>
          <w:sz w:val="32"/>
        </w:rPr>
        <w:t xml:space="preserve"> </w:t>
      </w:r>
      <w:r>
        <w:rPr>
          <w:b/>
          <w:color w:val="005496"/>
          <w:sz w:val="32"/>
        </w:rPr>
        <w:t>assets</w:t>
      </w:r>
      <w:r>
        <w:rPr>
          <w:b/>
          <w:color w:val="005496"/>
          <w:spacing w:val="-2"/>
          <w:sz w:val="32"/>
        </w:rPr>
        <w:t xml:space="preserve"> </w:t>
      </w:r>
      <w:r>
        <w:rPr>
          <w:b/>
          <w:color w:val="005496"/>
          <w:sz w:val="32"/>
        </w:rPr>
        <w:t>at</w:t>
      </w:r>
      <w:r>
        <w:rPr>
          <w:b/>
          <w:color w:val="005496"/>
          <w:spacing w:val="-1"/>
          <w:sz w:val="32"/>
        </w:rPr>
        <w:t xml:space="preserve"> </w:t>
      </w:r>
      <w:r>
        <w:rPr>
          <w:b/>
          <w:color w:val="005496"/>
          <w:sz w:val="32"/>
        </w:rPr>
        <w:t>fair</w:t>
      </w:r>
      <w:r>
        <w:rPr>
          <w:b/>
          <w:color w:val="005496"/>
          <w:spacing w:val="-2"/>
          <w:sz w:val="32"/>
        </w:rPr>
        <w:t xml:space="preserve"> </w:t>
      </w:r>
      <w:r>
        <w:rPr>
          <w:b/>
          <w:color w:val="005496"/>
          <w:sz w:val="32"/>
        </w:rPr>
        <w:t>value</w:t>
      </w:r>
      <w:r>
        <w:rPr>
          <w:b/>
          <w:color w:val="005496"/>
          <w:spacing w:val="-2"/>
          <w:sz w:val="32"/>
        </w:rPr>
        <w:t xml:space="preserve"> </w:t>
      </w:r>
      <w:r>
        <w:rPr>
          <w:b/>
          <w:color w:val="005496"/>
          <w:sz w:val="32"/>
        </w:rPr>
        <w:t>through</w:t>
      </w:r>
      <w:r>
        <w:rPr>
          <w:b/>
          <w:color w:val="005496"/>
          <w:spacing w:val="-1"/>
          <w:sz w:val="32"/>
        </w:rPr>
        <w:t xml:space="preserve"> </w:t>
      </w:r>
      <w:r>
        <w:rPr>
          <w:b/>
          <w:color w:val="005496"/>
          <w:sz w:val="32"/>
        </w:rPr>
        <w:t>profit</w:t>
      </w:r>
      <w:r>
        <w:rPr>
          <w:b/>
          <w:color w:val="005496"/>
          <w:spacing w:val="-2"/>
          <w:sz w:val="32"/>
        </w:rPr>
        <w:t xml:space="preserve"> </w:t>
      </w:r>
      <w:r>
        <w:rPr>
          <w:b/>
          <w:color w:val="005496"/>
          <w:sz w:val="32"/>
        </w:rPr>
        <w:t>or</w:t>
      </w:r>
      <w:r>
        <w:rPr>
          <w:b/>
          <w:color w:val="005496"/>
          <w:spacing w:val="-1"/>
          <w:sz w:val="32"/>
        </w:rPr>
        <w:t xml:space="preserve"> </w:t>
      </w:r>
      <w:r>
        <w:rPr>
          <w:b/>
          <w:color w:val="005496"/>
          <w:spacing w:val="-4"/>
          <w:sz w:val="32"/>
        </w:rPr>
        <w:t>loss</w:t>
      </w:r>
    </w:p>
    <w:p w14:paraId="56AE7365" w14:textId="77777777" w:rsidR="00F34A36" w:rsidRDefault="00F34A36">
      <w:pPr>
        <w:pStyle w:val="BodyText"/>
        <w:spacing w:before="8" w:after="1"/>
        <w:ind w:left="0"/>
        <w:rPr>
          <w:b/>
          <w:sz w:val="14"/>
        </w:rPr>
      </w:pPr>
    </w:p>
    <w:tbl>
      <w:tblPr>
        <w:tblW w:w="0" w:type="auto"/>
        <w:tblInd w:w="4523" w:type="dxa"/>
        <w:tblLayout w:type="fixed"/>
        <w:tblCellMar>
          <w:left w:w="0" w:type="dxa"/>
          <w:right w:w="0" w:type="dxa"/>
        </w:tblCellMar>
        <w:tblLook w:val="01E0" w:firstRow="1" w:lastRow="1" w:firstColumn="1" w:lastColumn="1" w:noHBand="0" w:noVBand="0"/>
      </w:tblPr>
      <w:tblGrid>
        <w:gridCol w:w="3131"/>
        <w:gridCol w:w="1438"/>
        <w:gridCol w:w="1130"/>
      </w:tblGrid>
      <w:tr w:rsidR="00F34A36" w14:paraId="56AE7369" w14:textId="77777777">
        <w:trPr>
          <w:trHeight w:val="274"/>
        </w:trPr>
        <w:tc>
          <w:tcPr>
            <w:tcW w:w="3131" w:type="dxa"/>
          </w:tcPr>
          <w:p w14:paraId="56AE7366" w14:textId="77777777" w:rsidR="00F34A36" w:rsidRDefault="00842BCA">
            <w:pPr>
              <w:pStyle w:val="TableParagraph"/>
              <w:spacing w:line="223" w:lineRule="exact"/>
              <w:ind w:right="355"/>
              <w:rPr>
                <w:b/>
                <w:sz w:val="20"/>
              </w:rPr>
            </w:pPr>
            <w:r>
              <w:rPr>
                <w:b/>
                <w:sz w:val="20"/>
              </w:rPr>
              <w:t xml:space="preserve">Non-current </w:t>
            </w:r>
            <w:r>
              <w:rPr>
                <w:b/>
                <w:spacing w:val="-2"/>
                <w:sz w:val="20"/>
              </w:rPr>
              <w:t>assets</w:t>
            </w:r>
          </w:p>
        </w:tc>
        <w:tc>
          <w:tcPr>
            <w:tcW w:w="1438" w:type="dxa"/>
          </w:tcPr>
          <w:p w14:paraId="56AE7367" w14:textId="77777777" w:rsidR="00F34A36" w:rsidRDefault="00842BCA">
            <w:pPr>
              <w:pStyle w:val="TableParagraph"/>
              <w:spacing w:line="223" w:lineRule="exact"/>
              <w:ind w:right="355"/>
              <w:rPr>
                <w:b/>
                <w:sz w:val="20"/>
              </w:rPr>
            </w:pPr>
            <w:r>
              <w:rPr>
                <w:b/>
                <w:sz w:val="20"/>
              </w:rPr>
              <w:t>2026</w:t>
            </w:r>
            <w:r>
              <w:rPr>
                <w:b/>
                <w:spacing w:val="-3"/>
                <w:sz w:val="20"/>
              </w:rPr>
              <w:t xml:space="preserve"> </w:t>
            </w:r>
            <w:r>
              <w:rPr>
                <w:b/>
                <w:spacing w:val="-10"/>
                <w:sz w:val="20"/>
              </w:rPr>
              <w:t>$</w:t>
            </w:r>
          </w:p>
        </w:tc>
        <w:tc>
          <w:tcPr>
            <w:tcW w:w="1130" w:type="dxa"/>
          </w:tcPr>
          <w:p w14:paraId="56AE7368" w14:textId="77777777" w:rsidR="00F34A36" w:rsidRDefault="00842BCA">
            <w:pPr>
              <w:pStyle w:val="TableParagraph"/>
              <w:spacing w:line="223" w:lineRule="exact"/>
              <w:ind w:right="47"/>
              <w:rPr>
                <w:b/>
                <w:sz w:val="20"/>
              </w:rPr>
            </w:pPr>
            <w:r>
              <w:rPr>
                <w:b/>
                <w:sz w:val="20"/>
              </w:rPr>
              <w:t>2025</w:t>
            </w:r>
            <w:r>
              <w:rPr>
                <w:b/>
                <w:spacing w:val="-3"/>
                <w:sz w:val="20"/>
              </w:rPr>
              <w:t xml:space="preserve"> </w:t>
            </w:r>
            <w:r>
              <w:rPr>
                <w:b/>
                <w:spacing w:val="-10"/>
                <w:sz w:val="20"/>
              </w:rPr>
              <w:t>$</w:t>
            </w:r>
          </w:p>
        </w:tc>
      </w:tr>
      <w:tr w:rsidR="00F34A36" w14:paraId="56AE736D" w14:textId="77777777">
        <w:trPr>
          <w:trHeight w:val="274"/>
        </w:trPr>
        <w:tc>
          <w:tcPr>
            <w:tcW w:w="3131" w:type="dxa"/>
          </w:tcPr>
          <w:p w14:paraId="56AE736A" w14:textId="77777777" w:rsidR="00F34A36" w:rsidRDefault="00842BCA">
            <w:pPr>
              <w:pStyle w:val="TableParagraph"/>
              <w:spacing w:before="44" w:line="210" w:lineRule="exact"/>
              <w:ind w:right="355"/>
              <w:rPr>
                <w:sz w:val="20"/>
              </w:rPr>
            </w:pPr>
            <w:r>
              <w:rPr>
                <w:sz w:val="20"/>
              </w:rPr>
              <w:t>Investments</w:t>
            </w:r>
            <w:r>
              <w:rPr>
                <w:spacing w:val="-3"/>
                <w:sz w:val="20"/>
              </w:rPr>
              <w:t xml:space="preserve"> </w:t>
            </w:r>
            <w:r>
              <w:rPr>
                <w:sz w:val="20"/>
              </w:rPr>
              <w:t>in</w:t>
            </w:r>
            <w:r>
              <w:rPr>
                <w:spacing w:val="-2"/>
                <w:sz w:val="20"/>
              </w:rPr>
              <w:t xml:space="preserve"> </w:t>
            </w:r>
            <w:r>
              <w:rPr>
                <w:sz w:val="20"/>
              </w:rPr>
              <w:t>managed</w:t>
            </w:r>
            <w:r>
              <w:rPr>
                <w:spacing w:val="-2"/>
                <w:sz w:val="20"/>
              </w:rPr>
              <w:t xml:space="preserve"> funds</w:t>
            </w:r>
          </w:p>
        </w:tc>
        <w:tc>
          <w:tcPr>
            <w:tcW w:w="1438" w:type="dxa"/>
          </w:tcPr>
          <w:p w14:paraId="56AE736B" w14:textId="77777777" w:rsidR="00F34A36" w:rsidRDefault="00842BCA">
            <w:pPr>
              <w:pStyle w:val="TableParagraph"/>
              <w:spacing w:before="44" w:line="210" w:lineRule="exact"/>
              <w:ind w:right="355"/>
              <w:rPr>
                <w:b/>
                <w:sz w:val="20"/>
              </w:rPr>
            </w:pPr>
            <w:r>
              <w:rPr>
                <w:b/>
                <w:spacing w:val="-2"/>
                <w:sz w:val="20"/>
              </w:rPr>
              <w:t>857,488</w:t>
            </w:r>
          </w:p>
        </w:tc>
        <w:tc>
          <w:tcPr>
            <w:tcW w:w="1130" w:type="dxa"/>
          </w:tcPr>
          <w:p w14:paraId="56AE736C" w14:textId="77777777" w:rsidR="00F34A36" w:rsidRDefault="00842BCA">
            <w:pPr>
              <w:pStyle w:val="TableParagraph"/>
              <w:spacing w:before="44" w:line="210" w:lineRule="exact"/>
              <w:ind w:right="47"/>
              <w:rPr>
                <w:sz w:val="20"/>
              </w:rPr>
            </w:pPr>
            <w:r>
              <w:rPr>
                <w:spacing w:val="-2"/>
                <w:sz w:val="20"/>
              </w:rPr>
              <w:t>857,020</w:t>
            </w:r>
          </w:p>
        </w:tc>
      </w:tr>
    </w:tbl>
    <w:p w14:paraId="56AE736E" w14:textId="77777777" w:rsidR="00F34A36" w:rsidRDefault="00F34A36">
      <w:pPr>
        <w:pStyle w:val="TableParagraph"/>
        <w:spacing w:line="210" w:lineRule="exact"/>
        <w:rPr>
          <w:sz w:val="20"/>
        </w:rPr>
        <w:sectPr w:rsidR="00F34A36">
          <w:pgSz w:w="11910" w:h="16840"/>
          <w:pgMar w:top="1540" w:right="850" w:bottom="720" w:left="708" w:header="0" w:footer="521" w:gutter="0"/>
          <w:cols w:space="720"/>
        </w:sectPr>
      </w:pPr>
    </w:p>
    <w:p w14:paraId="56AE736F" w14:textId="77777777" w:rsidR="00F34A36" w:rsidRDefault="00842BCA">
      <w:pPr>
        <w:tabs>
          <w:tab w:val="left" w:pos="1752"/>
        </w:tabs>
        <w:spacing w:before="76"/>
        <w:ind w:left="312"/>
        <w:rPr>
          <w:b/>
          <w:sz w:val="32"/>
        </w:rPr>
      </w:pPr>
      <w:bookmarkStart w:id="149" w:name="Note_9_Property,_plant_and_equipment_"/>
      <w:bookmarkEnd w:id="149"/>
      <w:r>
        <w:rPr>
          <w:b/>
          <w:color w:val="005496"/>
          <w:sz w:val="32"/>
        </w:rPr>
        <w:lastRenderedPageBreak/>
        <w:t>Note</w:t>
      </w:r>
      <w:r>
        <w:rPr>
          <w:b/>
          <w:color w:val="005496"/>
          <w:spacing w:val="-5"/>
          <w:sz w:val="32"/>
        </w:rPr>
        <w:t xml:space="preserve"> </w:t>
      </w:r>
      <w:r>
        <w:rPr>
          <w:b/>
          <w:color w:val="005496"/>
          <w:spacing w:val="-10"/>
          <w:sz w:val="32"/>
        </w:rPr>
        <w:t>9</w:t>
      </w:r>
      <w:r>
        <w:rPr>
          <w:b/>
          <w:color w:val="005496"/>
          <w:sz w:val="32"/>
        </w:rPr>
        <w:tab/>
        <w:t>Property,</w:t>
      </w:r>
      <w:r>
        <w:rPr>
          <w:b/>
          <w:color w:val="005496"/>
          <w:spacing w:val="-11"/>
          <w:sz w:val="32"/>
        </w:rPr>
        <w:t xml:space="preserve"> </w:t>
      </w:r>
      <w:r>
        <w:rPr>
          <w:b/>
          <w:color w:val="005496"/>
          <w:sz w:val="32"/>
        </w:rPr>
        <w:t>plant</w:t>
      </w:r>
      <w:r>
        <w:rPr>
          <w:b/>
          <w:color w:val="005496"/>
          <w:spacing w:val="-10"/>
          <w:sz w:val="32"/>
        </w:rPr>
        <w:t xml:space="preserve"> </w:t>
      </w:r>
      <w:r>
        <w:rPr>
          <w:b/>
          <w:color w:val="005496"/>
          <w:sz w:val="32"/>
        </w:rPr>
        <w:t>and</w:t>
      </w:r>
      <w:r>
        <w:rPr>
          <w:b/>
          <w:color w:val="005496"/>
          <w:spacing w:val="-10"/>
          <w:sz w:val="32"/>
        </w:rPr>
        <w:t xml:space="preserve"> </w:t>
      </w:r>
      <w:r>
        <w:rPr>
          <w:b/>
          <w:color w:val="005496"/>
          <w:spacing w:val="-2"/>
          <w:sz w:val="32"/>
        </w:rPr>
        <w:t>equipment</w:t>
      </w:r>
    </w:p>
    <w:p w14:paraId="56AE7370" w14:textId="77777777" w:rsidR="00F34A36" w:rsidRDefault="00F34A36">
      <w:pPr>
        <w:pStyle w:val="BodyText"/>
        <w:spacing w:before="1"/>
        <w:ind w:left="0"/>
        <w:rPr>
          <w:b/>
          <w:sz w:val="19"/>
        </w:rPr>
      </w:pPr>
    </w:p>
    <w:tbl>
      <w:tblPr>
        <w:tblW w:w="0" w:type="auto"/>
        <w:tblInd w:w="4303" w:type="dxa"/>
        <w:tblLayout w:type="fixed"/>
        <w:tblCellMar>
          <w:left w:w="0" w:type="dxa"/>
          <w:right w:w="0" w:type="dxa"/>
        </w:tblCellMar>
        <w:tblLook w:val="01E0" w:firstRow="1" w:lastRow="1" w:firstColumn="1" w:lastColumn="1" w:noHBand="0" w:noVBand="0"/>
      </w:tblPr>
      <w:tblGrid>
        <w:gridCol w:w="3132"/>
        <w:gridCol w:w="1650"/>
        <w:gridCol w:w="1228"/>
      </w:tblGrid>
      <w:tr w:rsidR="00F34A36" w14:paraId="56AE7374" w14:textId="77777777">
        <w:trPr>
          <w:trHeight w:val="264"/>
        </w:trPr>
        <w:tc>
          <w:tcPr>
            <w:tcW w:w="3132" w:type="dxa"/>
          </w:tcPr>
          <w:p w14:paraId="56AE7371" w14:textId="77777777" w:rsidR="00F34A36" w:rsidRDefault="00842BCA">
            <w:pPr>
              <w:pStyle w:val="TableParagraph"/>
              <w:spacing w:line="223" w:lineRule="exact"/>
              <w:ind w:right="78"/>
              <w:rPr>
                <w:b/>
                <w:sz w:val="20"/>
              </w:rPr>
            </w:pPr>
            <w:bookmarkStart w:id="150" w:name="Non-current_assets2026_$2025_$Leasehold_"/>
            <w:bookmarkEnd w:id="150"/>
            <w:r>
              <w:rPr>
                <w:b/>
                <w:sz w:val="20"/>
              </w:rPr>
              <w:t xml:space="preserve">Non-current </w:t>
            </w:r>
            <w:r>
              <w:rPr>
                <w:b/>
                <w:spacing w:val="-2"/>
                <w:sz w:val="20"/>
              </w:rPr>
              <w:t>assets</w:t>
            </w:r>
          </w:p>
        </w:tc>
        <w:tc>
          <w:tcPr>
            <w:tcW w:w="1650" w:type="dxa"/>
          </w:tcPr>
          <w:p w14:paraId="56AE7372" w14:textId="77777777" w:rsidR="00F34A36" w:rsidRDefault="00842BCA">
            <w:pPr>
              <w:pStyle w:val="TableParagraph"/>
              <w:spacing w:line="223" w:lineRule="exact"/>
              <w:ind w:right="290"/>
              <w:rPr>
                <w:b/>
                <w:sz w:val="20"/>
              </w:rPr>
            </w:pPr>
            <w:r>
              <w:rPr>
                <w:b/>
                <w:sz w:val="20"/>
              </w:rPr>
              <w:t>2026</w:t>
            </w:r>
            <w:r>
              <w:rPr>
                <w:b/>
                <w:spacing w:val="-3"/>
                <w:sz w:val="20"/>
              </w:rPr>
              <w:t xml:space="preserve"> </w:t>
            </w:r>
            <w:r>
              <w:rPr>
                <w:b/>
                <w:spacing w:val="-10"/>
                <w:sz w:val="20"/>
              </w:rPr>
              <w:t>$</w:t>
            </w:r>
          </w:p>
        </w:tc>
        <w:tc>
          <w:tcPr>
            <w:tcW w:w="1228" w:type="dxa"/>
          </w:tcPr>
          <w:p w14:paraId="56AE7373" w14:textId="77777777" w:rsidR="00F34A36" w:rsidRDefault="00842BCA">
            <w:pPr>
              <w:pStyle w:val="TableParagraph"/>
              <w:spacing w:line="223" w:lineRule="exact"/>
              <w:ind w:right="80"/>
              <w:rPr>
                <w:b/>
                <w:sz w:val="20"/>
              </w:rPr>
            </w:pPr>
            <w:r>
              <w:rPr>
                <w:b/>
                <w:sz w:val="20"/>
              </w:rPr>
              <w:t>2025</w:t>
            </w:r>
            <w:r>
              <w:rPr>
                <w:b/>
                <w:spacing w:val="-3"/>
                <w:sz w:val="20"/>
              </w:rPr>
              <w:t xml:space="preserve"> </w:t>
            </w:r>
            <w:r>
              <w:rPr>
                <w:b/>
                <w:spacing w:val="-10"/>
                <w:sz w:val="20"/>
              </w:rPr>
              <w:t>$</w:t>
            </w:r>
          </w:p>
        </w:tc>
      </w:tr>
      <w:tr w:rsidR="00F34A36" w14:paraId="56AE7378" w14:textId="77777777">
        <w:trPr>
          <w:trHeight w:val="325"/>
        </w:trPr>
        <w:tc>
          <w:tcPr>
            <w:tcW w:w="3132" w:type="dxa"/>
          </w:tcPr>
          <w:p w14:paraId="56AE7375" w14:textId="77777777" w:rsidR="00F34A36" w:rsidRDefault="00842BCA">
            <w:pPr>
              <w:pStyle w:val="TableParagraph"/>
              <w:spacing w:before="34"/>
              <w:ind w:right="78"/>
              <w:rPr>
                <w:sz w:val="20"/>
              </w:rPr>
            </w:pPr>
            <w:r>
              <w:rPr>
                <w:sz w:val="20"/>
              </w:rPr>
              <w:t>Leasehold</w:t>
            </w:r>
            <w:r>
              <w:rPr>
                <w:spacing w:val="-2"/>
                <w:sz w:val="20"/>
              </w:rPr>
              <w:t xml:space="preserve"> </w:t>
            </w:r>
            <w:r>
              <w:rPr>
                <w:sz w:val="20"/>
              </w:rPr>
              <w:t>improvements</w:t>
            </w:r>
            <w:r>
              <w:rPr>
                <w:spacing w:val="-2"/>
                <w:sz w:val="20"/>
              </w:rPr>
              <w:t xml:space="preserve"> </w:t>
            </w:r>
            <w:r>
              <w:rPr>
                <w:sz w:val="20"/>
              </w:rPr>
              <w:t>-</w:t>
            </w:r>
            <w:r>
              <w:rPr>
                <w:spacing w:val="-2"/>
                <w:sz w:val="20"/>
              </w:rPr>
              <w:t xml:space="preserve"> </w:t>
            </w:r>
            <w:r>
              <w:rPr>
                <w:sz w:val="20"/>
              </w:rPr>
              <w:t>at</w:t>
            </w:r>
            <w:r>
              <w:rPr>
                <w:spacing w:val="-2"/>
                <w:sz w:val="20"/>
              </w:rPr>
              <w:t xml:space="preserve"> </w:t>
            </w:r>
            <w:r>
              <w:rPr>
                <w:spacing w:val="-4"/>
                <w:sz w:val="20"/>
              </w:rPr>
              <w:t>cost</w:t>
            </w:r>
          </w:p>
        </w:tc>
        <w:tc>
          <w:tcPr>
            <w:tcW w:w="1650" w:type="dxa"/>
          </w:tcPr>
          <w:p w14:paraId="56AE7376" w14:textId="77777777" w:rsidR="00F34A36" w:rsidRDefault="00842BCA">
            <w:pPr>
              <w:pStyle w:val="TableParagraph"/>
              <w:spacing w:before="54"/>
              <w:ind w:right="290"/>
              <w:rPr>
                <w:b/>
                <w:sz w:val="20"/>
              </w:rPr>
            </w:pPr>
            <w:r>
              <w:rPr>
                <w:b/>
                <w:spacing w:val="-2"/>
                <w:sz w:val="20"/>
              </w:rPr>
              <w:t>960,510</w:t>
            </w:r>
          </w:p>
        </w:tc>
        <w:tc>
          <w:tcPr>
            <w:tcW w:w="1228" w:type="dxa"/>
          </w:tcPr>
          <w:p w14:paraId="56AE7377" w14:textId="77777777" w:rsidR="00F34A36" w:rsidRDefault="00842BCA">
            <w:pPr>
              <w:pStyle w:val="TableParagraph"/>
              <w:spacing w:before="54"/>
              <w:ind w:right="80"/>
              <w:rPr>
                <w:sz w:val="20"/>
              </w:rPr>
            </w:pPr>
            <w:r>
              <w:rPr>
                <w:spacing w:val="-2"/>
                <w:sz w:val="20"/>
              </w:rPr>
              <w:t>960,510</w:t>
            </w:r>
          </w:p>
        </w:tc>
      </w:tr>
      <w:tr w:rsidR="00F34A36" w14:paraId="56AE737C" w14:textId="77777777">
        <w:trPr>
          <w:trHeight w:val="311"/>
        </w:trPr>
        <w:tc>
          <w:tcPr>
            <w:tcW w:w="3132" w:type="dxa"/>
          </w:tcPr>
          <w:p w14:paraId="56AE7379" w14:textId="77777777" w:rsidR="00F34A36" w:rsidRDefault="00842BCA">
            <w:pPr>
              <w:pStyle w:val="TableParagraph"/>
              <w:spacing w:before="34"/>
              <w:ind w:right="78"/>
              <w:rPr>
                <w:sz w:val="20"/>
              </w:rPr>
            </w:pPr>
            <w:r>
              <w:rPr>
                <w:sz w:val="20"/>
              </w:rPr>
              <w:t>Less:</w:t>
            </w:r>
            <w:r>
              <w:rPr>
                <w:spacing w:val="-14"/>
                <w:sz w:val="20"/>
              </w:rPr>
              <w:t xml:space="preserve"> </w:t>
            </w:r>
            <w:r>
              <w:rPr>
                <w:sz w:val="20"/>
              </w:rPr>
              <w:t>Accumulated</w:t>
            </w:r>
            <w:r>
              <w:rPr>
                <w:spacing w:val="-7"/>
                <w:sz w:val="20"/>
              </w:rPr>
              <w:t xml:space="preserve"> </w:t>
            </w:r>
            <w:r>
              <w:rPr>
                <w:spacing w:val="-2"/>
                <w:sz w:val="20"/>
              </w:rPr>
              <w:t>depreciation</w:t>
            </w:r>
          </w:p>
        </w:tc>
        <w:tc>
          <w:tcPr>
            <w:tcW w:w="1650" w:type="dxa"/>
            <w:tcBorders>
              <w:bottom w:val="single" w:sz="8" w:space="0" w:color="000000"/>
            </w:tcBorders>
          </w:tcPr>
          <w:p w14:paraId="56AE737A" w14:textId="77777777" w:rsidR="00F34A36" w:rsidRDefault="00842BCA">
            <w:pPr>
              <w:pStyle w:val="TableParagraph"/>
              <w:spacing w:before="54"/>
              <w:ind w:right="290"/>
              <w:rPr>
                <w:b/>
                <w:sz w:val="20"/>
              </w:rPr>
            </w:pPr>
            <w:r>
              <w:rPr>
                <w:b/>
                <w:spacing w:val="-2"/>
                <w:sz w:val="20"/>
              </w:rPr>
              <w:t>(396,401)</w:t>
            </w:r>
          </w:p>
        </w:tc>
        <w:tc>
          <w:tcPr>
            <w:tcW w:w="1228" w:type="dxa"/>
            <w:tcBorders>
              <w:bottom w:val="single" w:sz="8" w:space="0" w:color="000000"/>
            </w:tcBorders>
          </w:tcPr>
          <w:p w14:paraId="56AE737B" w14:textId="77777777" w:rsidR="00F34A36" w:rsidRDefault="00842BCA">
            <w:pPr>
              <w:pStyle w:val="TableParagraph"/>
              <w:spacing w:before="54"/>
              <w:ind w:right="80"/>
              <w:rPr>
                <w:sz w:val="20"/>
              </w:rPr>
            </w:pPr>
            <w:r>
              <w:rPr>
                <w:spacing w:val="-2"/>
                <w:sz w:val="20"/>
              </w:rPr>
              <w:t>(213,447)</w:t>
            </w:r>
          </w:p>
        </w:tc>
      </w:tr>
      <w:tr w:rsidR="00F34A36" w14:paraId="56AE7380" w14:textId="77777777">
        <w:trPr>
          <w:trHeight w:val="305"/>
        </w:trPr>
        <w:tc>
          <w:tcPr>
            <w:tcW w:w="3132" w:type="dxa"/>
          </w:tcPr>
          <w:p w14:paraId="56AE737D" w14:textId="77777777" w:rsidR="00F34A36" w:rsidRDefault="00F34A36">
            <w:pPr>
              <w:pStyle w:val="TableParagraph"/>
              <w:jc w:val="left"/>
              <w:rPr>
                <w:rFonts w:ascii="Times New Roman"/>
                <w:sz w:val="20"/>
              </w:rPr>
            </w:pPr>
          </w:p>
        </w:tc>
        <w:tc>
          <w:tcPr>
            <w:tcW w:w="1650" w:type="dxa"/>
            <w:tcBorders>
              <w:top w:val="single" w:sz="8" w:space="0" w:color="000000"/>
              <w:bottom w:val="single" w:sz="8" w:space="0" w:color="000000"/>
            </w:tcBorders>
          </w:tcPr>
          <w:p w14:paraId="56AE737E" w14:textId="77777777" w:rsidR="00F34A36" w:rsidRDefault="00842BCA">
            <w:pPr>
              <w:pStyle w:val="TableParagraph"/>
              <w:spacing w:before="28"/>
              <w:ind w:right="290"/>
              <w:rPr>
                <w:b/>
                <w:sz w:val="20"/>
              </w:rPr>
            </w:pPr>
            <w:r>
              <w:rPr>
                <w:b/>
                <w:spacing w:val="-2"/>
                <w:sz w:val="20"/>
              </w:rPr>
              <w:t>564,109</w:t>
            </w:r>
          </w:p>
        </w:tc>
        <w:tc>
          <w:tcPr>
            <w:tcW w:w="1228" w:type="dxa"/>
            <w:tcBorders>
              <w:top w:val="single" w:sz="8" w:space="0" w:color="000000"/>
              <w:bottom w:val="single" w:sz="8" w:space="0" w:color="000000"/>
            </w:tcBorders>
          </w:tcPr>
          <w:p w14:paraId="56AE737F" w14:textId="77777777" w:rsidR="00F34A36" w:rsidRDefault="00842BCA">
            <w:pPr>
              <w:pStyle w:val="TableParagraph"/>
              <w:spacing w:before="28"/>
              <w:ind w:right="80"/>
              <w:rPr>
                <w:sz w:val="20"/>
              </w:rPr>
            </w:pPr>
            <w:r>
              <w:rPr>
                <w:spacing w:val="-2"/>
                <w:sz w:val="20"/>
              </w:rPr>
              <w:t>747,063</w:t>
            </w:r>
          </w:p>
        </w:tc>
      </w:tr>
      <w:tr w:rsidR="00F34A36" w14:paraId="56AE7384" w14:textId="77777777">
        <w:trPr>
          <w:trHeight w:val="485"/>
        </w:trPr>
        <w:tc>
          <w:tcPr>
            <w:tcW w:w="3132" w:type="dxa"/>
          </w:tcPr>
          <w:p w14:paraId="56AE7381" w14:textId="77777777" w:rsidR="00F34A36" w:rsidRDefault="00842BCA">
            <w:pPr>
              <w:pStyle w:val="TableParagraph"/>
              <w:spacing w:before="214"/>
              <w:ind w:right="77"/>
              <w:rPr>
                <w:sz w:val="20"/>
              </w:rPr>
            </w:pPr>
            <w:r>
              <w:rPr>
                <w:sz w:val="20"/>
              </w:rPr>
              <w:t>Office</w:t>
            </w:r>
            <w:r>
              <w:rPr>
                <w:spacing w:val="-3"/>
                <w:sz w:val="20"/>
              </w:rPr>
              <w:t xml:space="preserve"> </w:t>
            </w:r>
            <w:r>
              <w:rPr>
                <w:sz w:val="20"/>
              </w:rPr>
              <w:t>equipment</w:t>
            </w:r>
            <w:r>
              <w:rPr>
                <w:spacing w:val="-3"/>
                <w:sz w:val="20"/>
              </w:rPr>
              <w:t xml:space="preserve"> </w:t>
            </w:r>
            <w:r>
              <w:rPr>
                <w:sz w:val="20"/>
              </w:rPr>
              <w:t>-</w:t>
            </w:r>
            <w:r>
              <w:rPr>
                <w:spacing w:val="-2"/>
                <w:sz w:val="20"/>
              </w:rPr>
              <w:t xml:space="preserve"> </w:t>
            </w:r>
            <w:r>
              <w:rPr>
                <w:sz w:val="20"/>
              </w:rPr>
              <w:t>at</w:t>
            </w:r>
            <w:r>
              <w:rPr>
                <w:spacing w:val="-3"/>
                <w:sz w:val="20"/>
              </w:rPr>
              <w:t xml:space="preserve"> </w:t>
            </w:r>
            <w:r>
              <w:rPr>
                <w:spacing w:val="-4"/>
                <w:sz w:val="20"/>
              </w:rPr>
              <w:t>cost</w:t>
            </w:r>
          </w:p>
        </w:tc>
        <w:tc>
          <w:tcPr>
            <w:tcW w:w="1650" w:type="dxa"/>
            <w:tcBorders>
              <w:top w:val="single" w:sz="8" w:space="0" w:color="000000"/>
            </w:tcBorders>
          </w:tcPr>
          <w:p w14:paraId="56AE7382" w14:textId="77777777" w:rsidR="00F34A36" w:rsidRDefault="00842BCA">
            <w:pPr>
              <w:pStyle w:val="TableParagraph"/>
              <w:spacing w:before="214"/>
              <w:ind w:right="290"/>
              <w:rPr>
                <w:b/>
                <w:sz w:val="20"/>
              </w:rPr>
            </w:pPr>
            <w:r>
              <w:rPr>
                <w:b/>
                <w:spacing w:val="-2"/>
                <w:sz w:val="20"/>
              </w:rPr>
              <w:t>39,279</w:t>
            </w:r>
          </w:p>
        </w:tc>
        <w:tc>
          <w:tcPr>
            <w:tcW w:w="1228" w:type="dxa"/>
            <w:tcBorders>
              <w:top w:val="single" w:sz="8" w:space="0" w:color="000000"/>
            </w:tcBorders>
          </w:tcPr>
          <w:p w14:paraId="56AE7383" w14:textId="77777777" w:rsidR="00F34A36" w:rsidRDefault="00842BCA">
            <w:pPr>
              <w:pStyle w:val="TableParagraph"/>
              <w:spacing w:before="214"/>
              <w:ind w:right="80"/>
              <w:rPr>
                <w:sz w:val="20"/>
              </w:rPr>
            </w:pPr>
            <w:r>
              <w:rPr>
                <w:spacing w:val="-2"/>
                <w:sz w:val="20"/>
              </w:rPr>
              <w:t>304,963</w:t>
            </w:r>
          </w:p>
        </w:tc>
      </w:tr>
      <w:tr w:rsidR="00F34A36" w14:paraId="56AE7388" w14:textId="77777777">
        <w:trPr>
          <w:trHeight w:val="311"/>
        </w:trPr>
        <w:tc>
          <w:tcPr>
            <w:tcW w:w="3132" w:type="dxa"/>
          </w:tcPr>
          <w:p w14:paraId="56AE7385" w14:textId="77777777" w:rsidR="00F34A36" w:rsidRDefault="00842BCA">
            <w:pPr>
              <w:pStyle w:val="TableParagraph"/>
              <w:spacing w:before="34"/>
              <w:ind w:right="78"/>
              <w:rPr>
                <w:sz w:val="20"/>
              </w:rPr>
            </w:pPr>
            <w:r>
              <w:rPr>
                <w:sz w:val="20"/>
              </w:rPr>
              <w:t>Less:</w:t>
            </w:r>
            <w:r>
              <w:rPr>
                <w:spacing w:val="-14"/>
                <w:sz w:val="20"/>
              </w:rPr>
              <w:t xml:space="preserve"> </w:t>
            </w:r>
            <w:r>
              <w:rPr>
                <w:sz w:val="20"/>
              </w:rPr>
              <w:t>Accumulated</w:t>
            </w:r>
            <w:r>
              <w:rPr>
                <w:spacing w:val="-7"/>
                <w:sz w:val="20"/>
              </w:rPr>
              <w:t xml:space="preserve"> </w:t>
            </w:r>
            <w:r>
              <w:rPr>
                <w:spacing w:val="-2"/>
                <w:sz w:val="20"/>
              </w:rPr>
              <w:t>depreciation</w:t>
            </w:r>
          </w:p>
        </w:tc>
        <w:tc>
          <w:tcPr>
            <w:tcW w:w="1650" w:type="dxa"/>
            <w:tcBorders>
              <w:bottom w:val="single" w:sz="8" w:space="0" w:color="000000"/>
            </w:tcBorders>
          </w:tcPr>
          <w:p w14:paraId="56AE7386" w14:textId="77777777" w:rsidR="00F34A36" w:rsidRDefault="00842BCA">
            <w:pPr>
              <w:pStyle w:val="TableParagraph"/>
              <w:spacing w:before="54"/>
              <w:ind w:right="290"/>
              <w:rPr>
                <w:b/>
                <w:sz w:val="20"/>
              </w:rPr>
            </w:pPr>
            <w:r>
              <w:rPr>
                <w:b/>
                <w:spacing w:val="-2"/>
                <w:sz w:val="20"/>
              </w:rPr>
              <w:t>(28,163)</w:t>
            </w:r>
          </w:p>
        </w:tc>
        <w:tc>
          <w:tcPr>
            <w:tcW w:w="1228" w:type="dxa"/>
            <w:tcBorders>
              <w:bottom w:val="single" w:sz="8" w:space="0" w:color="000000"/>
            </w:tcBorders>
          </w:tcPr>
          <w:p w14:paraId="56AE7387" w14:textId="77777777" w:rsidR="00F34A36" w:rsidRDefault="00842BCA">
            <w:pPr>
              <w:pStyle w:val="TableParagraph"/>
              <w:spacing w:before="54"/>
              <w:ind w:right="80"/>
              <w:rPr>
                <w:sz w:val="20"/>
              </w:rPr>
            </w:pPr>
            <w:r>
              <w:rPr>
                <w:spacing w:val="-2"/>
                <w:sz w:val="20"/>
              </w:rPr>
              <w:t>(282,811)</w:t>
            </w:r>
          </w:p>
        </w:tc>
      </w:tr>
      <w:tr w:rsidR="00F34A36" w14:paraId="56AE738C" w14:textId="77777777">
        <w:trPr>
          <w:trHeight w:val="305"/>
        </w:trPr>
        <w:tc>
          <w:tcPr>
            <w:tcW w:w="3132" w:type="dxa"/>
          </w:tcPr>
          <w:p w14:paraId="56AE7389" w14:textId="77777777" w:rsidR="00F34A36" w:rsidRDefault="00F34A36">
            <w:pPr>
              <w:pStyle w:val="TableParagraph"/>
              <w:jc w:val="left"/>
              <w:rPr>
                <w:rFonts w:ascii="Times New Roman"/>
                <w:sz w:val="20"/>
              </w:rPr>
            </w:pPr>
          </w:p>
        </w:tc>
        <w:tc>
          <w:tcPr>
            <w:tcW w:w="1650" w:type="dxa"/>
            <w:tcBorders>
              <w:top w:val="single" w:sz="8" w:space="0" w:color="000000"/>
              <w:bottom w:val="single" w:sz="8" w:space="0" w:color="000000"/>
            </w:tcBorders>
          </w:tcPr>
          <w:p w14:paraId="56AE738A" w14:textId="77777777" w:rsidR="00F34A36" w:rsidRDefault="00842BCA">
            <w:pPr>
              <w:pStyle w:val="TableParagraph"/>
              <w:spacing w:before="28"/>
              <w:ind w:right="290"/>
              <w:rPr>
                <w:b/>
                <w:sz w:val="20"/>
              </w:rPr>
            </w:pPr>
            <w:r>
              <w:rPr>
                <w:b/>
                <w:spacing w:val="-2"/>
                <w:sz w:val="20"/>
              </w:rPr>
              <w:t>11,116</w:t>
            </w:r>
          </w:p>
        </w:tc>
        <w:tc>
          <w:tcPr>
            <w:tcW w:w="1228" w:type="dxa"/>
            <w:tcBorders>
              <w:top w:val="single" w:sz="8" w:space="0" w:color="000000"/>
              <w:bottom w:val="single" w:sz="8" w:space="0" w:color="000000"/>
            </w:tcBorders>
          </w:tcPr>
          <w:p w14:paraId="56AE738B" w14:textId="77777777" w:rsidR="00F34A36" w:rsidRDefault="00842BCA">
            <w:pPr>
              <w:pStyle w:val="TableParagraph"/>
              <w:spacing w:before="28"/>
              <w:ind w:right="80"/>
              <w:rPr>
                <w:sz w:val="20"/>
              </w:rPr>
            </w:pPr>
            <w:r>
              <w:rPr>
                <w:spacing w:val="-2"/>
                <w:sz w:val="20"/>
              </w:rPr>
              <w:t>22,152</w:t>
            </w:r>
          </w:p>
        </w:tc>
      </w:tr>
      <w:tr w:rsidR="00F34A36" w14:paraId="56AE7390" w14:textId="77777777">
        <w:trPr>
          <w:trHeight w:val="474"/>
        </w:trPr>
        <w:tc>
          <w:tcPr>
            <w:tcW w:w="3132" w:type="dxa"/>
          </w:tcPr>
          <w:p w14:paraId="56AE738D" w14:textId="77777777" w:rsidR="00F34A36" w:rsidRDefault="00842BCA">
            <w:pPr>
              <w:pStyle w:val="TableParagraph"/>
              <w:spacing w:before="203"/>
              <w:ind w:right="77"/>
              <w:rPr>
                <w:sz w:val="20"/>
              </w:rPr>
            </w:pPr>
            <w:r>
              <w:rPr>
                <w:sz w:val="20"/>
              </w:rPr>
              <w:t xml:space="preserve">Motor vehicles - at </w:t>
            </w:r>
            <w:r>
              <w:rPr>
                <w:spacing w:val="-4"/>
                <w:sz w:val="20"/>
              </w:rPr>
              <w:t>cost</w:t>
            </w:r>
          </w:p>
        </w:tc>
        <w:tc>
          <w:tcPr>
            <w:tcW w:w="1650" w:type="dxa"/>
            <w:tcBorders>
              <w:top w:val="single" w:sz="8" w:space="0" w:color="000000"/>
            </w:tcBorders>
          </w:tcPr>
          <w:p w14:paraId="56AE738E" w14:textId="77777777" w:rsidR="00F34A36" w:rsidRDefault="00842BCA">
            <w:pPr>
              <w:pStyle w:val="TableParagraph"/>
              <w:spacing w:before="203"/>
              <w:ind w:right="290"/>
              <w:rPr>
                <w:b/>
                <w:sz w:val="20"/>
              </w:rPr>
            </w:pPr>
            <w:r>
              <w:rPr>
                <w:b/>
                <w:spacing w:val="-2"/>
                <w:sz w:val="20"/>
              </w:rPr>
              <w:t>96,272</w:t>
            </w:r>
          </w:p>
        </w:tc>
        <w:tc>
          <w:tcPr>
            <w:tcW w:w="1228" w:type="dxa"/>
            <w:tcBorders>
              <w:top w:val="single" w:sz="8" w:space="0" w:color="000000"/>
            </w:tcBorders>
          </w:tcPr>
          <w:p w14:paraId="56AE738F" w14:textId="77777777" w:rsidR="00F34A36" w:rsidRDefault="00842BCA">
            <w:pPr>
              <w:pStyle w:val="TableParagraph"/>
              <w:spacing w:before="203"/>
              <w:ind w:right="80"/>
              <w:rPr>
                <w:sz w:val="20"/>
              </w:rPr>
            </w:pPr>
            <w:r>
              <w:rPr>
                <w:spacing w:val="-2"/>
                <w:sz w:val="20"/>
              </w:rPr>
              <w:t>131,535</w:t>
            </w:r>
          </w:p>
        </w:tc>
      </w:tr>
      <w:tr w:rsidR="00F34A36" w14:paraId="56AE7394" w14:textId="77777777">
        <w:trPr>
          <w:trHeight w:val="311"/>
        </w:trPr>
        <w:tc>
          <w:tcPr>
            <w:tcW w:w="3132" w:type="dxa"/>
          </w:tcPr>
          <w:p w14:paraId="56AE7391" w14:textId="77777777" w:rsidR="00F34A36" w:rsidRDefault="00842BCA">
            <w:pPr>
              <w:pStyle w:val="TableParagraph"/>
              <w:spacing w:before="34"/>
              <w:ind w:right="78"/>
              <w:rPr>
                <w:sz w:val="20"/>
              </w:rPr>
            </w:pPr>
            <w:r>
              <w:rPr>
                <w:sz w:val="20"/>
              </w:rPr>
              <w:t>Less:</w:t>
            </w:r>
            <w:r>
              <w:rPr>
                <w:spacing w:val="-14"/>
                <w:sz w:val="20"/>
              </w:rPr>
              <w:t xml:space="preserve"> </w:t>
            </w:r>
            <w:r>
              <w:rPr>
                <w:sz w:val="20"/>
              </w:rPr>
              <w:t>Accumulated</w:t>
            </w:r>
            <w:r>
              <w:rPr>
                <w:spacing w:val="-7"/>
                <w:sz w:val="20"/>
              </w:rPr>
              <w:t xml:space="preserve"> </w:t>
            </w:r>
            <w:r>
              <w:rPr>
                <w:spacing w:val="-2"/>
                <w:sz w:val="20"/>
              </w:rPr>
              <w:t>depreciation</w:t>
            </w:r>
          </w:p>
        </w:tc>
        <w:tc>
          <w:tcPr>
            <w:tcW w:w="1650" w:type="dxa"/>
            <w:tcBorders>
              <w:bottom w:val="single" w:sz="8" w:space="0" w:color="000000"/>
            </w:tcBorders>
          </w:tcPr>
          <w:p w14:paraId="56AE7392" w14:textId="77777777" w:rsidR="00F34A36" w:rsidRDefault="00842BCA">
            <w:pPr>
              <w:pStyle w:val="TableParagraph"/>
              <w:spacing w:before="54"/>
              <w:ind w:right="290"/>
              <w:rPr>
                <w:b/>
                <w:sz w:val="20"/>
              </w:rPr>
            </w:pPr>
            <w:r>
              <w:rPr>
                <w:b/>
                <w:spacing w:val="-2"/>
                <w:sz w:val="20"/>
              </w:rPr>
              <w:t>(87,744)</w:t>
            </w:r>
          </w:p>
        </w:tc>
        <w:tc>
          <w:tcPr>
            <w:tcW w:w="1228" w:type="dxa"/>
            <w:tcBorders>
              <w:bottom w:val="single" w:sz="8" w:space="0" w:color="000000"/>
            </w:tcBorders>
          </w:tcPr>
          <w:p w14:paraId="56AE7393" w14:textId="77777777" w:rsidR="00F34A36" w:rsidRDefault="00842BCA">
            <w:pPr>
              <w:pStyle w:val="TableParagraph"/>
              <w:spacing w:before="54"/>
              <w:ind w:right="80"/>
              <w:rPr>
                <w:sz w:val="20"/>
              </w:rPr>
            </w:pPr>
            <w:r>
              <w:rPr>
                <w:spacing w:val="-2"/>
                <w:sz w:val="20"/>
              </w:rPr>
              <w:t>(117,463)</w:t>
            </w:r>
          </w:p>
        </w:tc>
      </w:tr>
      <w:tr w:rsidR="00F34A36" w14:paraId="56AE7398" w14:textId="77777777">
        <w:trPr>
          <w:trHeight w:val="305"/>
        </w:trPr>
        <w:tc>
          <w:tcPr>
            <w:tcW w:w="3132" w:type="dxa"/>
          </w:tcPr>
          <w:p w14:paraId="56AE7395" w14:textId="77777777" w:rsidR="00F34A36" w:rsidRDefault="00842BCA">
            <w:pPr>
              <w:pStyle w:val="TableParagraph"/>
              <w:spacing w:before="28"/>
              <w:ind w:right="78"/>
              <w:rPr>
                <w:b/>
                <w:sz w:val="20"/>
              </w:rPr>
            </w:pPr>
            <w:r>
              <w:rPr>
                <w:b/>
                <w:sz w:val="20"/>
              </w:rPr>
              <w:t>Total</w:t>
            </w:r>
            <w:r>
              <w:rPr>
                <w:b/>
                <w:spacing w:val="-12"/>
                <w:sz w:val="20"/>
              </w:rPr>
              <w:t xml:space="preserve"> </w:t>
            </w:r>
            <w:r>
              <w:rPr>
                <w:b/>
                <w:sz w:val="20"/>
              </w:rPr>
              <w:t>motor</w:t>
            </w:r>
            <w:r>
              <w:rPr>
                <w:b/>
                <w:spacing w:val="-9"/>
                <w:sz w:val="20"/>
              </w:rPr>
              <w:t xml:space="preserve"> </w:t>
            </w:r>
            <w:r>
              <w:rPr>
                <w:b/>
                <w:spacing w:val="-2"/>
                <w:sz w:val="20"/>
              </w:rPr>
              <w:t>vehicles</w:t>
            </w:r>
          </w:p>
        </w:tc>
        <w:tc>
          <w:tcPr>
            <w:tcW w:w="1650" w:type="dxa"/>
            <w:tcBorders>
              <w:top w:val="single" w:sz="8" w:space="0" w:color="000000"/>
              <w:bottom w:val="single" w:sz="8" w:space="0" w:color="000000"/>
            </w:tcBorders>
          </w:tcPr>
          <w:p w14:paraId="56AE7396" w14:textId="77777777" w:rsidR="00F34A36" w:rsidRDefault="00842BCA">
            <w:pPr>
              <w:pStyle w:val="TableParagraph"/>
              <w:spacing w:before="28"/>
              <w:ind w:right="290"/>
              <w:rPr>
                <w:b/>
                <w:sz w:val="20"/>
              </w:rPr>
            </w:pPr>
            <w:r>
              <w:rPr>
                <w:b/>
                <w:spacing w:val="-2"/>
                <w:sz w:val="20"/>
              </w:rPr>
              <w:t>8,528</w:t>
            </w:r>
          </w:p>
        </w:tc>
        <w:tc>
          <w:tcPr>
            <w:tcW w:w="1228" w:type="dxa"/>
            <w:tcBorders>
              <w:top w:val="single" w:sz="8" w:space="0" w:color="000000"/>
              <w:bottom w:val="single" w:sz="8" w:space="0" w:color="000000"/>
            </w:tcBorders>
          </w:tcPr>
          <w:p w14:paraId="56AE7397" w14:textId="77777777" w:rsidR="00F34A36" w:rsidRDefault="00842BCA">
            <w:pPr>
              <w:pStyle w:val="TableParagraph"/>
              <w:spacing w:before="28"/>
              <w:ind w:right="80"/>
              <w:rPr>
                <w:sz w:val="20"/>
              </w:rPr>
            </w:pPr>
            <w:r>
              <w:rPr>
                <w:spacing w:val="-2"/>
                <w:sz w:val="20"/>
              </w:rPr>
              <w:t>14,072</w:t>
            </w:r>
          </w:p>
        </w:tc>
      </w:tr>
      <w:tr w:rsidR="00F34A36" w14:paraId="56AE739C" w14:textId="77777777">
        <w:trPr>
          <w:trHeight w:val="463"/>
        </w:trPr>
        <w:tc>
          <w:tcPr>
            <w:tcW w:w="3132" w:type="dxa"/>
          </w:tcPr>
          <w:p w14:paraId="56AE7399" w14:textId="77777777" w:rsidR="00F34A36" w:rsidRDefault="00F34A36">
            <w:pPr>
              <w:pStyle w:val="TableParagraph"/>
              <w:jc w:val="left"/>
              <w:rPr>
                <w:rFonts w:ascii="Times New Roman"/>
                <w:sz w:val="20"/>
              </w:rPr>
            </w:pPr>
          </w:p>
        </w:tc>
        <w:tc>
          <w:tcPr>
            <w:tcW w:w="1650" w:type="dxa"/>
            <w:tcBorders>
              <w:top w:val="single" w:sz="8" w:space="0" w:color="000000"/>
              <w:bottom w:val="double" w:sz="6" w:space="0" w:color="000000"/>
            </w:tcBorders>
          </w:tcPr>
          <w:p w14:paraId="56AE739A" w14:textId="77777777" w:rsidR="00F34A36" w:rsidRDefault="00842BCA">
            <w:pPr>
              <w:pStyle w:val="TableParagraph"/>
              <w:spacing w:before="218" w:line="225" w:lineRule="exact"/>
              <w:ind w:right="290"/>
              <w:rPr>
                <w:b/>
                <w:sz w:val="20"/>
              </w:rPr>
            </w:pPr>
            <w:r>
              <w:rPr>
                <w:b/>
                <w:spacing w:val="-2"/>
                <w:sz w:val="20"/>
              </w:rPr>
              <w:t>583,753</w:t>
            </w:r>
          </w:p>
        </w:tc>
        <w:tc>
          <w:tcPr>
            <w:tcW w:w="1228" w:type="dxa"/>
            <w:tcBorders>
              <w:top w:val="single" w:sz="8" w:space="0" w:color="000000"/>
              <w:bottom w:val="double" w:sz="6" w:space="0" w:color="000000"/>
            </w:tcBorders>
          </w:tcPr>
          <w:p w14:paraId="56AE739B" w14:textId="77777777" w:rsidR="00F34A36" w:rsidRDefault="00842BCA">
            <w:pPr>
              <w:pStyle w:val="TableParagraph"/>
              <w:spacing w:before="218" w:line="225" w:lineRule="exact"/>
              <w:ind w:right="80"/>
              <w:rPr>
                <w:sz w:val="20"/>
              </w:rPr>
            </w:pPr>
            <w:r>
              <w:rPr>
                <w:spacing w:val="-2"/>
                <w:sz w:val="20"/>
              </w:rPr>
              <w:t>783,287</w:t>
            </w:r>
          </w:p>
        </w:tc>
      </w:tr>
    </w:tbl>
    <w:p w14:paraId="56AE739D" w14:textId="77777777" w:rsidR="00F34A36" w:rsidRDefault="00842BCA">
      <w:pPr>
        <w:pStyle w:val="Heading8"/>
        <w:spacing w:before="197"/>
      </w:pPr>
      <w:r>
        <w:rPr>
          <w:color w:val="005496"/>
          <w:spacing w:val="-2"/>
        </w:rPr>
        <w:t>Reconciliations</w:t>
      </w:r>
    </w:p>
    <w:p w14:paraId="56AE739E" w14:textId="77777777" w:rsidR="00F34A36" w:rsidRDefault="00842BCA">
      <w:pPr>
        <w:pStyle w:val="BodyText"/>
        <w:spacing w:before="189"/>
      </w:pPr>
      <w:r>
        <w:t>Reconciliations</w:t>
      </w:r>
      <w:r>
        <w:rPr>
          <w:spacing w:val="-2"/>
        </w:rPr>
        <w:t xml:space="preserve"> </w:t>
      </w:r>
      <w:r>
        <w:t>of</w:t>
      </w:r>
      <w:r>
        <w:rPr>
          <w:spacing w:val="-2"/>
        </w:rPr>
        <w:t xml:space="preserve"> </w:t>
      </w:r>
      <w:r>
        <w:t>the</w:t>
      </w:r>
      <w:r>
        <w:rPr>
          <w:spacing w:val="-2"/>
        </w:rPr>
        <w:t xml:space="preserve"> </w:t>
      </w:r>
      <w:r>
        <w:t>written</w:t>
      </w:r>
      <w:r>
        <w:rPr>
          <w:spacing w:val="-2"/>
        </w:rPr>
        <w:t xml:space="preserve"> </w:t>
      </w:r>
      <w:r>
        <w:t>down</w:t>
      </w:r>
      <w:r>
        <w:rPr>
          <w:spacing w:val="-2"/>
        </w:rPr>
        <w:t xml:space="preserve"> </w:t>
      </w:r>
      <w:r>
        <w:t>values</w:t>
      </w:r>
      <w:r>
        <w:rPr>
          <w:spacing w:val="-2"/>
        </w:rPr>
        <w:t xml:space="preserve"> </w:t>
      </w:r>
      <w:r>
        <w:t>at</w:t>
      </w:r>
      <w:r>
        <w:rPr>
          <w:spacing w:val="-2"/>
        </w:rPr>
        <w:t xml:space="preserve"> </w:t>
      </w:r>
      <w:r>
        <w:t>the</w:t>
      </w:r>
      <w:r>
        <w:rPr>
          <w:spacing w:val="-2"/>
        </w:rPr>
        <w:t xml:space="preserve"> </w:t>
      </w:r>
      <w:r>
        <w:t>beginning</w:t>
      </w:r>
      <w:r>
        <w:rPr>
          <w:spacing w:val="-2"/>
        </w:rPr>
        <w:t xml:space="preserve"> </w:t>
      </w:r>
      <w:r>
        <w:t>and</w:t>
      </w:r>
      <w:r>
        <w:rPr>
          <w:spacing w:val="-2"/>
        </w:rPr>
        <w:t xml:space="preserve"> </w:t>
      </w:r>
      <w:r>
        <w:t>end</w:t>
      </w:r>
      <w:r>
        <w:rPr>
          <w:spacing w:val="-2"/>
        </w:rPr>
        <w:t xml:space="preserve"> </w:t>
      </w:r>
      <w:r>
        <w:t>of</w:t>
      </w:r>
      <w:r>
        <w:rPr>
          <w:spacing w:val="-2"/>
        </w:rPr>
        <w:t xml:space="preserve"> </w:t>
      </w:r>
      <w:r>
        <w:t>the</w:t>
      </w:r>
      <w:r>
        <w:rPr>
          <w:spacing w:val="-2"/>
        </w:rPr>
        <w:t xml:space="preserve"> </w:t>
      </w:r>
      <w:r>
        <w:t>current</w:t>
      </w:r>
      <w:r>
        <w:rPr>
          <w:spacing w:val="-1"/>
        </w:rPr>
        <w:t xml:space="preserve"> </w:t>
      </w:r>
      <w:r>
        <w:rPr>
          <w:spacing w:val="-2"/>
        </w:rPr>
        <w:t>financial</w:t>
      </w:r>
    </w:p>
    <w:p w14:paraId="56AE739F" w14:textId="77777777" w:rsidR="00F34A36" w:rsidRDefault="00842BCA">
      <w:pPr>
        <w:pStyle w:val="BodyText"/>
        <w:spacing w:before="84"/>
      </w:pPr>
      <w:r>
        <w:t>year</w:t>
      </w:r>
      <w:r>
        <w:rPr>
          <w:spacing w:val="-1"/>
        </w:rPr>
        <w:t xml:space="preserve"> </w:t>
      </w:r>
      <w:r>
        <w:t>are set</w:t>
      </w:r>
      <w:r>
        <w:rPr>
          <w:spacing w:val="-1"/>
        </w:rPr>
        <w:t xml:space="preserve"> </w:t>
      </w:r>
      <w:r>
        <w:t xml:space="preserve">out </w:t>
      </w:r>
      <w:r>
        <w:rPr>
          <w:spacing w:val="-2"/>
        </w:rPr>
        <w:t>below:</w:t>
      </w:r>
    </w:p>
    <w:p w14:paraId="56AE73A0" w14:textId="77777777" w:rsidR="00F34A36" w:rsidRDefault="00F34A36">
      <w:pPr>
        <w:pStyle w:val="BodyText"/>
        <w:spacing w:before="7" w:after="1"/>
        <w:ind w:left="0"/>
        <w:rPr>
          <w:sz w:val="20"/>
        </w:rPr>
      </w:pPr>
    </w:p>
    <w:tbl>
      <w:tblPr>
        <w:tblW w:w="0" w:type="auto"/>
        <w:tblInd w:w="1242" w:type="dxa"/>
        <w:tblLayout w:type="fixed"/>
        <w:tblCellMar>
          <w:left w:w="0" w:type="dxa"/>
          <w:right w:w="0" w:type="dxa"/>
        </w:tblCellMar>
        <w:tblLook w:val="01E0" w:firstRow="1" w:lastRow="1" w:firstColumn="1" w:lastColumn="1" w:noHBand="0" w:noVBand="0"/>
      </w:tblPr>
      <w:tblGrid>
        <w:gridCol w:w="2431"/>
        <w:gridCol w:w="1911"/>
        <w:gridCol w:w="1817"/>
        <w:gridCol w:w="1665"/>
        <w:gridCol w:w="1147"/>
      </w:tblGrid>
      <w:tr w:rsidR="00F34A36" w14:paraId="56AE73A6" w14:textId="77777777">
        <w:trPr>
          <w:trHeight w:val="593"/>
        </w:trPr>
        <w:tc>
          <w:tcPr>
            <w:tcW w:w="4342" w:type="dxa"/>
            <w:gridSpan w:val="2"/>
          </w:tcPr>
          <w:p w14:paraId="56AE73A1" w14:textId="77777777" w:rsidR="00F34A36" w:rsidRDefault="00842BCA">
            <w:pPr>
              <w:pStyle w:val="TableParagraph"/>
              <w:spacing w:line="292" w:lineRule="auto"/>
              <w:ind w:left="2518" w:right="287" w:firstLine="544"/>
              <w:jc w:val="left"/>
              <w:rPr>
                <w:b/>
                <w:sz w:val="20"/>
              </w:rPr>
            </w:pPr>
            <w:r>
              <w:rPr>
                <w:b/>
                <w:spacing w:val="-2"/>
                <w:sz w:val="20"/>
              </w:rPr>
              <w:t xml:space="preserve">Leasehold </w:t>
            </w:r>
            <w:r>
              <w:rPr>
                <w:b/>
                <w:sz w:val="20"/>
              </w:rPr>
              <w:t>Improvements</w:t>
            </w:r>
            <w:r>
              <w:rPr>
                <w:b/>
                <w:spacing w:val="-11"/>
                <w:sz w:val="20"/>
              </w:rPr>
              <w:t xml:space="preserve"> </w:t>
            </w:r>
            <w:r>
              <w:rPr>
                <w:b/>
                <w:spacing w:val="-10"/>
                <w:sz w:val="20"/>
              </w:rPr>
              <w:t>$</w:t>
            </w:r>
          </w:p>
        </w:tc>
        <w:tc>
          <w:tcPr>
            <w:tcW w:w="1817" w:type="dxa"/>
          </w:tcPr>
          <w:p w14:paraId="56AE73A2" w14:textId="77777777" w:rsidR="00F34A36" w:rsidRDefault="00842BCA">
            <w:pPr>
              <w:pStyle w:val="TableParagraph"/>
              <w:spacing w:line="223" w:lineRule="exact"/>
              <w:ind w:right="404"/>
              <w:rPr>
                <w:b/>
                <w:sz w:val="20"/>
              </w:rPr>
            </w:pPr>
            <w:r>
              <w:rPr>
                <w:b/>
                <w:spacing w:val="-2"/>
                <w:sz w:val="20"/>
              </w:rPr>
              <w:t>Office</w:t>
            </w:r>
          </w:p>
          <w:p w14:paraId="56AE73A3" w14:textId="77777777" w:rsidR="00F34A36" w:rsidRDefault="00842BCA">
            <w:pPr>
              <w:pStyle w:val="TableParagraph"/>
              <w:spacing w:before="50"/>
              <w:ind w:right="404"/>
              <w:rPr>
                <w:b/>
                <w:sz w:val="20"/>
              </w:rPr>
            </w:pPr>
            <w:r>
              <w:rPr>
                <w:b/>
                <w:sz w:val="20"/>
              </w:rPr>
              <w:t xml:space="preserve">Equipment </w:t>
            </w:r>
            <w:r>
              <w:rPr>
                <w:b/>
                <w:spacing w:val="-10"/>
                <w:sz w:val="20"/>
              </w:rPr>
              <w:t>$</w:t>
            </w:r>
          </w:p>
        </w:tc>
        <w:tc>
          <w:tcPr>
            <w:tcW w:w="1665" w:type="dxa"/>
          </w:tcPr>
          <w:p w14:paraId="56AE73A4" w14:textId="77777777" w:rsidR="00F34A36" w:rsidRDefault="00842BCA">
            <w:pPr>
              <w:pStyle w:val="TableParagraph"/>
              <w:spacing w:line="292" w:lineRule="auto"/>
              <w:ind w:left="327" w:right="360" w:firstLine="412"/>
              <w:jc w:val="left"/>
              <w:rPr>
                <w:b/>
                <w:sz w:val="20"/>
              </w:rPr>
            </w:pPr>
            <w:r>
              <w:rPr>
                <w:b/>
                <w:spacing w:val="-2"/>
                <w:sz w:val="20"/>
              </w:rPr>
              <w:t xml:space="preserve">Motor Vehicles </w:t>
            </w:r>
            <w:r>
              <w:rPr>
                <w:b/>
                <w:spacing w:val="-10"/>
                <w:sz w:val="20"/>
              </w:rPr>
              <w:t>$</w:t>
            </w:r>
          </w:p>
        </w:tc>
        <w:tc>
          <w:tcPr>
            <w:tcW w:w="1147" w:type="dxa"/>
          </w:tcPr>
          <w:p w14:paraId="56AE73A5" w14:textId="77777777" w:rsidR="00F34A36" w:rsidRDefault="00842BCA">
            <w:pPr>
              <w:pStyle w:val="TableParagraph"/>
              <w:spacing w:line="223" w:lineRule="exact"/>
              <w:ind w:right="77"/>
              <w:rPr>
                <w:b/>
                <w:sz w:val="20"/>
              </w:rPr>
            </w:pPr>
            <w:r>
              <w:rPr>
                <w:b/>
                <w:spacing w:val="-2"/>
                <w:sz w:val="20"/>
              </w:rPr>
              <w:t>Total</w:t>
            </w:r>
            <w:r>
              <w:rPr>
                <w:b/>
                <w:spacing w:val="-5"/>
                <w:sz w:val="20"/>
              </w:rPr>
              <w:t xml:space="preserve"> </w:t>
            </w:r>
            <w:r>
              <w:rPr>
                <w:b/>
                <w:spacing w:val="-10"/>
                <w:sz w:val="20"/>
              </w:rPr>
              <w:t>$</w:t>
            </w:r>
          </w:p>
        </w:tc>
      </w:tr>
      <w:tr w:rsidR="00F34A36" w14:paraId="56AE73AC" w14:textId="77777777">
        <w:trPr>
          <w:trHeight w:val="439"/>
        </w:trPr>
        <w:tc>
          <w:tcPr>
            <w:tcW w:w="2431" w:type="dxa"/>
          </w:tcPr>
          <w:p w14:paraId="56AE73A7" w14:textId="77777777" w:rsidR="00F34A36" w:rsidRDefault="00842BCA">
            <w:pPr>
              <w:pStyle w:val="TableParagraph"/>
              <w:spacing w:before="163"/>
              <w:ind w:right="77"/>
              <w:rPr>
                <w:sz w:val="20"/>
              </w:rPr>
            </w:pPr>
            <w:r>
              <w:rPr>
                <w:sz w:val="20"/>
              </w:rPr>
              <w:t>Balance</w:t>
            </w:r>
            <w:r>
              <w:rPr>
                <w:spacing w:val="-2"/>
                <w:sz w:val="20"/>
              </w:rPr>
              <w:t xml:space="preserve"> </w:t>
            </w:r>
            <w:r>
              <w:rPr>
                <w:sz w:val="20"/>
              </w:rPr>
              <w:t>at</w:t>
            </w:r>
            <w:r>
              <w:rPr>
                <w:spacing w:val="-1"/>
                <w:sz w:val="20"/>
              </w:rPr>
              <w:t xml:space="preserve"> </w:t>
            </w:r>
            <w:r>
              <w:rPr>
                <w:sz w:val="20"/>
              </w:rPr>
              <w:t>1</w:t>
            </w:r>
            <w:r>
              <w:rPr>
                <w:spacing w:val="-2"/>
                <w:sz w:val="20"/>
              </w:rPr>
              <w:t xml:space="preserve"> </w:t>
            </w:r>
            <w:r>
              <w:rPr>
                <w:sz w:val="20"/>
              </w:rPr>
              <w:t>July</w:t>
            </w:r>
            <w:r>
              <w:rPr>
                <w:spacing w:val="-1"/>
                <w:sz w:val="20"/>
              </w:rPr>
              <w:t xml:space="preserve"> </w:t>
            </w:r>
            <w:r>
              <w:rPr>
                <w:spacing w:val="-4"/>
                <w:sz w:val="20"/>
              </w:rPr>
              <w:t>2025</w:t>
            </w:r>
          </w:p>
        </w:tc>
        <w:tc>
          <w:tcPr>
            <w:tcW w:w="1911" w:type="dxa"/>
          </w:tcPr>
          <w:p w14:paraId="56AE73A8" w14:textId="77777777" w:rsidR="00F34A36" w:rsidRDefault="00842BCA">
            <w:pPr>
              <w:pStyle w:val="TableParagraph"/>
              <w:spacing w:before="83"/>
              <w:ind w:right="268"/>
              <w:rPr>
                <w:sz w:val="20"/>
              </w:rPr>
            </w:pPr>
            <w:r>
              <w:rPr>
                <w:spacing w:val="-2"/>
                <w:sz w:val="20"/>
              </w:rPr>
              <w:t>747,063</w:t>
            </w:r>
          </w:p>
        </w:tc>
        <w:tc>
          <w:tcPr>
            <w:tcW w:w="1817" w:type="dxa"/>
          </w:tcPr>
          <w:p w14:paraId="56AE73A9" w14:textId="77777777" w:rsidR="00F34A36" w:rsidRDefault="00842BCA">
            <w:pPr>
              <w:pStyle w:val="TableParagraph"/>
              <w:spacing w:before="83"/>
              <w:ind w:right="384"/>
              <w:rPr>
                <w:sz w:val="20"/>
              </w:rPr>
            </w:pPr>
            <w:r>
              <w:rPr>
                <w:spacing w:val="-2"/>
                <w:sz w:val="20"/>
              </w:rPr>
              <w:t>22,152</w:t>
            </w:r>
          </w:p>
        </w:tc>
        <w:tc>
          <w:tcPr>
            <w:tcW w:w="1665" w:type="dxa"/>
          </w:tcPr>
          <w:p w14:paraId="56AE73AA" w14:textId="77777777" w:rsidR="00F34A36" w:rsidRDefault="00842BCA">
            <w:pPr>
              <w:pStyle w:val="TableParagraph"/>
              <w:spacing w:before="83"/>
              <w:ind w:right="348"/>
              <w:rPr>
                <w:sz w:val="20"/>
              </w:rPr>
            </w:pPr>
            <w:r>
              <w:rPr>
                <w:spacing w:val="-2"/>
                <w:sz w:val="20"/>
              </w:rPr>
              <w:t>14,072</w:t>
            </w:r>
          </w:p>
        </w:tc>
        <w:tc>
          <w:tcPr>
            <w:tcW w:w="1147" w:type="dxa"/>
          </w:tcPr>
          <w:p w14:paraId="56AE73AB" w14:textId="77777777" w:rsidR="00F34A36" w:rsidRDefault="00842BCA">
            <w:pPr>
              <w:pStyle w:val="TableParagraph"/>
              <w:spacing w:before="83"/>
              <w:ind w:right="57"/>
              <w:rPr>
                <w:sz w:val="20"/>
              </w:rPr>
            </w:pPr>
            <w:r>
              <w:rPr>
                <w:spacing w:val="-2"/>
                <w:sz w:val="20"/>
              </w:rPr>
              <w:t>783,287</w:t>
            </w:r>
          </w:p>
        </w:tc>
      </w:tr>
      <w:tr w:rsidR="00F34A36" w14:paraId="56AE73B2" w14:textId="77777777">
        <w:trPr>
          <w:trHeight w:val="320"/>
        </w:trPr>
        <w:tc>
          <w:tcPr>
            <w:tcW w:w="2431" w:type="dxa"/>
          </w:tcPr>
          <w:p w14:paraId="56AE73AD" w14:textId="77777777" w:rsidR="00F34A36" w:rsidRDefault="00842BCA">
            <w:pPr>
              <w:pStyle w:val="TableParagraph"/>
              <w:spacing w:before="49"/>
              <w:ind w:right="77"/>
              <w:rPr>
                <w:sz w:val="20"/>
              </w:rPr>
            </w:pPr>
            <w:r>
              <w:rPr>
                <w:spacing w:val="-2"/>
                <w:sz w:val="20"/>
              </w:rPr>
              <w:t>Disposals</w:t>
            </w:r>
          </w:p>
        </w:tc>
        <w:tc>
          <w:tcPr>
            <w:tcW w:w="1911" w:type="dxa"/>
          </w:tcPr>
          <w:p w14:paraId="56AE73AE" w14:textId="77777777" w:rsidR="00F34A36" w:rsidRDefault="00842BCA">
            <w:pPr>
              <w:pStyle w:val="TableParagraph"/>
              <w:spacing w:before="39"/>
              <w:ind w:right="269"/>
              <w:rPr>
                <w:sz w:val="20"/>
              </w:rPr>
            </w:pPr>
            <w:r>
              <w:rPr>
                <w:spacing w:val="-10"/>
                <w:sz w:val="20"/>
              </w:rPr>
              <w:t>-</w:t>
            </w:r>
          </w:p>
        </w:tc>
        <w:tc>
          <w:tcPr>
            <w:tcW w:w="1817" w:type="dxa"/>
          </w:tcPr>
          <w:p w14:paraId="56AE73AF" w14:textId="77777777" w:rsidR="00F34A36" w:rsidRDefault="00842BCA">
            <w:pPr>
              <w:pStyle w:val="TableParagraph"/>
              <w:spacing w:before="39"/>
              <w:ind w:right="384"/>
              <w:rPr>
                <w:sz w:val="20"/>
              </w:rPr>
            </w:pPr>
            <w:r>
              <w:rPr>
                <w:spacing w:val="-10"/>
                <w:sz w:val="20"/>
              </w:rPr>
              <w:t>-</w:t>
            </w:r>
          </w:p>
        </w:tc>
        <w:tc>
          <w:tcPr>
            <w:tcW w:w="1665" w:type="dxa"/>
          </w:tcPr>
          <w:p w14:paraId="56AE73B0" w14:textId="77777777" w:rsidR="00F34A36" w:rsidRDefault="00842BCA">
            <w:pPr>
              <w:pStyle w:val="TableParagraph"/>
              <w:spacing w:before="39"/>
              <w:ind w:right="288"/>
              <w:rPr>
                <w:sz w:val="20"/>
              </w:rPr>
            </w:pPr>
            <w:r>
              <w:rPr>
                <w:spacing w:val="-2"/>
                <w:sz w:val="20"/>
              </w:rPr>
              <w:t>(1,622)</w:t>
            </w:r>
          </w:p>
        </w:tc>
        <w:tc>
          <w:tcPr>
            <w:tcW w:w="1147" w:type="dxa"/>
          </w:tcPr>
          <w:p w14:paraId="56AE73B1" w14:textId="77777777" w:rsidR="00F34A36" w:rsidRDefault="00842BCA">
            <w:pPr>
              <w:pStyle w:val="TableParagraph"/>
              <w:spacing w:before="39"/>
              <w:ind w:right="-15"/>
              <w:rPr>
                <w:sz w:val="20"/>
              </w:rPr>
            </w:pPr>
            <w:r>
              <w:rPr>
                <w:spacing w:val="-2"/>
                <w:sz w:val="20"/>
              </w:rPr>
              <w:t>(1,622)</w:t>
            </w:r>
          </w:p>
        </w:tc>
      </w:tr>
      <w:tr w:rsidR="00F34A36" w14:paraId="56AE73B8" w14:textId="77777777">
        <w:trPr>
          <w:trHeight w:val="311"/>
        </w:trPr>
        <w:tc>
          <w:tcPr>
            <w:tcW w:w="2431" w:type="dxa"/>
          </w:tcPr>
          <w:p w14:paraId="56AE73B3" w14:textId="77777777" w:rsidR="00F34A36" w:rsidRDefault="00842BCA">
            <w:pPr>
              <w:pStyle w:val="TableParagraph"/>
              <w:spacing w:before="34"/>
              <w:ind w:right="78"/>
              <w:rPr>
                <w:sz w:val="20"/>
              </w:rPr>
            </w:pPr>
            <w:r>
              <w:rPr>
                <w:sz w:val="20"/>
              </w:rPr>
              <w:t>Depreciation</w:t>
            </w:r>
            <w:r>
              <w:rPr>
                <w:spacing w:val="-11"/>
                <w:sz w:val="20"/>
              </w:rPr>
              <w:t xml:space="preserve"> </w:t>
            </w:r>
            <w:r>
              <w:rPr>
                <w:spacing w:val="-2"/>
                <w:sz w:val="20"/>
              </w:rPr>
              <w:t>expense</w:t>
            </w:r>
          </w:p>
        </w:tc>
        <w:tc>
          <w:tcPr>
            <w:tcW w:w="1911" w:type="dxa"/>
            <w:tcBorders>
              <w:bottom w:val="single" w:sz="8" w:space="0" w:color="000000"/>
            </w:tcBorders>
          </w:tcPr>
          <w:p w14:paraId="56AE73B4" w14:textId="77777777" w:rsidR="00F34A36" w:rsidRDefault="00842BCA">
            <w:pPr>
              <w:pStyle w:val="TableParagraph"/>
              <w:spacing w:before="44"/>
              <w:ind w:right="208"/>
              <w:rPr>
                <w:sz w:val="20"/>
              </w:rPr>
            </w:pPr>
            <w:r>
              <w:rPr>
                <w:spacing w:val="-2"/>
                <w:sz w:val="20"/>
              </w:rPr>
              <w:t>(182,954)</w:t>
            </w:r>
          </w:p>
        </w:tc>
        <w:tc>
          <w:tcPr>
            <w:tcW w:w="1817" w:type="dxa"/>
            <w:tcBorders>
              <w:bottom w:val="single" w:sz="8" w:space="0" w:color="000000"/>
            </w:tcBorders>
          </w:tcPr>
          <w:p w14:paraId="56AE73B5" w14:textId="77777777" w:rsidR="00F34A36" w:rsidRDefault="00842BCA">
            <w:pPr>
              <w:pStyle w:val="TableParagraph"/>
              <w:spacing w:before="44"/>
              <w:ind w:right="324"/>
              <w:rPr>
                <w:sz w:val="20"/>
              </w:rPr>
            </w:pPr>
            <w:r>
              <w:rPr>
                <w:spacing w:val="-2"/>
                <w:sz w:val="20"/>
              </w:rPr>
              <w:t>(11,036)</w:t>
            </w:r>
          </w:p>
        </w:tc>
        <w:tc>
          <w:tcPr>
            <w:tcW w:w="1665" w:type="dxa"/>
            <w:tcBorders>
              <w:bottom w:val="single" w:sz="8" w:space="0" w:color="000000"/>
            </w:tcBorders>
          </w:tcPr>
          <w:p w14:paraId="56AE73B6" w14:textId="77777777" w:rsidR="00F34A36" w:rsidRDefault="00842BCA">
            <w:pPr>
              <w:pStyle w:val="TableParagraph"/>
              <w:spacing w:before="44"/>
              <w:ind w:right="288"/>
              <w:rPr>
                <w:sz w:val="20"/>
              </w:rPr>
            </w:pPr>
            <w:r>
              <w:rPr>
                <w:spacing w:val="-2"/>
                <w:sz w:val="20"/>
              </w:rPr>
              <w:t>(3,922)</w:t>
            </w:r>
          </w:p>
        </w:tc>
        <w:tc>
          <w:tcPr>
            <w:tcW w:w="1147" w:type="dxa"/>
            <w:tcBorders>
              <w:bottom w:val="single" w:sz="8" w:space="0" w:color="000000"/>
            </w:tcBorders>
          </w:tcPr>
          <w:p w14:paraId="56AE73B7" w14:textId="77777777" w:rsidR="00F34A36" w:rsidRDefault="00842BCA">
            <w:pPr>
              <w:pStyle w:val="TableParagraph"/>
              <w:spacing w:before="44"/>
              <w:ind w:right="-15"/>
              <w:rPr>
                <w:sz w:val="20"/>
              </w:rPr>
            </w:pPr>
            <w:r>
              <w:rPr>
                <w:spacing w:val="-2"/>
                <w:sz w:val="20"/>
              </w:rPr>
              <w:t>(197,912)</w:t>
            </w:r>
          </w:p>
        </w:tc>
      </w:tr>
      <w:tr w:rsidR="00F34A36" w14:paraId="56AE73BE" w14:textId="77777777">
        <w:trPr>
          <w:trHeight w:val="293"/>
        </w:trPr>
        <w:tc>
          <w:tcPr>
            <w:tcW w:w="2431" w:type="dxa"/>
          </w:tcPr>
          <w:p w14:paraId="56AE73B9" w14:textId="77777777" w:rsidR="00F34A36" w:rsidRDefault="00842BCA">
            <w:pPr>
              <w:pStyle w:val="TableParagraph"/>
              <w:spacing w:before="28"/>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30</w:t>
            </w:r>
            <w:r>
              <w:rPr>
                <w:b/>
                <w:spacing w:val="-3"/>
                <w:sz w:val="20"/>
              </w:rPr>
              <w:t xml:space="preserve"> </w:t>
            </w:r>
            <w:r>
              <w:rPr>
                <w:b/>
                <w:sz w:val="20"/>
              </w:rPr>
              <w:t>June</w:t>
            </w:r>
            <w:r>
              <w:rPr>
                <w:b/>
                <w:spacing w:val="-2"/>
                <w:sz w:val="20"/>
              </w:rPr>
              <w:t xml:space="preserve"> </w:t>
            </w:r>
            <w:r>
              <w:rPr>
                <w:b/>
                <w:spacing w:val="-4"/>
                <w:sz w:val="20"/>
              </w:rPr>
              <w:t>2026</w:t>
            </w:r>
          </w:p>
        </w:tc>
        <w:tc>
          <w:tcPr>
            <w:tcW w:w="1911" w:type="dxa"/>
            <w:tcBorders>
              <w:top w:val="single" w:sz="8" w:space="0" w:color="000000"/>
              <w:bottom w:val="double" w:sz="6" w:space="0" w:color="000000"/>
            </w:tcBorders>
          </w:tcPr>
          <w:p w14:paraId="56AE73BA" w14:textId="77777777" w:rsidR="00F34A36" w:rsidRDefault="00842BCA">
            <w:pPr>
              <w:pStyle w:val="TableParagraph"/>
              <w:spacing w:before="38"/>
              <w:ind w:right="288"/>
              <w:rPr>
                <w:sz w:val="20"/>
              </w:rPr>
            </w:pPr>
            <w:r>
              <w:rPr>
                <w:spacing w:val="-2"/>
                <w:sz w:val="20"/>
              </w:rPr>
              <w:t>564,109</w:t>
            </w:r>
          </w:p>
        </w:tc>
        <w:tc>
          <w:tcPr>
            <w:tcW w:w="1817" w:type="dxa"/>
            <w:tcBorders>
              <w:top w:val="single" w:sz="8" w:space="0" w:color="000000"/>
              <w:bottom w:val="double" w:sz="6" w:space="0" w:color="000000"/>
            </w:tcBorders>
          </w:tcPr>
          <w:p w14:paraId="56AE73BB" w14:textId="77777777" w:rsidR="00F34A36" w:rsidRDefault="00842BCA">
            <w:pPr>
              <w:pStyle w:val="TableParagraph"/>
              <w:spacing w:before="38"/>
              <w:ind w:right="404"/>
              <w:rPr>
                <w:sz w:val="20"/>
              </w:rPr>
            </w:pPr>
            <w:r>
              <w:rPr>
                <w:spacing w:val="-2"/>
                <w:sz w:val="20"/>
              </w:rPr>
              <w:t>11,116</w:t>
            </w:r>
          </w:p>
        </w:tc>
        <w:tc>
          <w:tcPr>
            <w:tcW w:w="1665" w:type="dxa"/>
            <w:tcBorders>
              <w:top w:val="single" w:sz="8" w:space="0" w:color="000000"/>
              <w:bottom w:val="double" w:sz="6" w:space="0" w:color="000000"/>
            </w:tcBorders>
          </w:tcPr>
          <w:p w14:paraId="56AE73BC" w14:textId="77777777" w:rsidR="00F34A36" w:rsidRDefault="00842BCA">
            <w:pPr>
              <w:pStyle w:val="TableParagraph"/>
              <w:spacing w:before="38"/>
              <w:ind w:right="368"/>
              <w:rPr>
                <w:sz w:val="20"/>
              </w:rPr>
            </w:pPr>
            <w:r>
              <w:rPr>
                <w:spacing w:val="-2"/>
                <w:sz w:val="20"/>
              </w:rPr>
              <w:t>8,528</w:t>
            </w:r>
          </w:p>
        </w:tc>
        <w:tc>
          <w:tcPr>
            <w:tcW w:w="1147" w:type="dxa"/>
            <w:tcBorders>
              <w:top w:val="single" w:sz="8" w:space="0" w:color="000000"/>
              <w:bottom w:val="double" w:sz="6" w:space="0" w:color="000000"/>
            </w:tcBorders>
          </w:tcPr>
          <w:p w14:paraId="56AE73BD" w14:textId="77777777" w:rsidR="00F34A36" w:rsidRDefault="00842BCA">
            <w:pPr>
              <w:pStyle w:val="TableParagraph"/>
              <w:spacing w:before="38"/>
              <w:ind w:left="344"/>
              <w:jc w:val="left"/>
              <w:rPr>
                <w:sz w:val="20"/>
              </w:rPr>
            </w:pPr>
            <w:r>
              <w:rPr>
                <w:spacing w:val="-2"/>
                <w:sz w:val="20"/>
              </w:rPr>
              <w:t>583,753</w:t>
            </w:r>
          </w:p>
        </w:tc>
      </w:tr>
    </w:tbl>
    <w:p w14:paraId="56AE73BF" w14:textId="77777777" w:rsidR="00F34A36" w:rsidRDefault="00842BCA">
      <w:pPr>
        <w:pStyle w:val="Heading7"/>
        <w:tabs>
          <w:tab w:val="left" w:pos="1752"/>
        </w:tabs>
        <w:spacing w:before="272"/>
      </w:pPr>
      <w:bookmarkStart w:id="151" w:name="Note_10_Right-of-use_assets"/>
      <w:bookmarkEnd w:id="151"/>
      <w:r>
        <w:rPr>
          <w:color w:val="005496"/>
        </w:rPr>
        <w:t>Note</w:t>
      </w:r>
      <w:r>
        <w:rPr>
          <w:color w:val="005496"/>
          <w:spacing w:val="-5"/>
        </w:rPr>
        <w:t xml:space="preserve"> 10</w:t>
      </w:r>
      <w:r>
        <w:rPr>
          <w:color w:val="005496"/>
        </w:rPr>
        <w:tab/>
        <w:t>Right-of-use</w:t>
      </w:r>
      <w:r>
        <w:rPr>
          <w:color w:val="005496"/>
          <w:spacing w:val="-11"/>
        </w:rPr>
        <w:t xml:space="preserve"> </w:t>
      </w:r>
      <w:r>
        <w:rPr>
          <w:color w:val="005496"/>
          <w:spacing w:val="-2"/>
        </w:rPr>
        <w:t>assets</w:t>
      </w:r>
    </w:p>
    <w:p w14:paraId="56AE73C0" w14:textId="77777777" w:rsidR="00F34A36" w:rsidRDefault="00F34A36">
      <w:pPr>
        <w:pStyle w:val="BodyText"/>
        <w:spacing w:before="11"/>
        <w:ind w:left="0"/>
        <w:rPr>
          <w:b/>
          <w:sz w:val="13"/>
        </w:rPr>
      </w:pPr>
    </w:p>
    <w:tbl>
      <w:tblPr>
        <w:tblW w:w="0" w:type="auto"/>
        <w:tblInd w:w="4358" w:type="dxa"/>
        <w:tblLayout w:type="fixed"/>
        <w:tblCellMar>
          <w:left w:w="0" w:type="dxa"/>
          <w:right w:w="0" w:type="dxa"/>
        </w:tblCellMar>
        <w:tblLook w:val="01E0" w:firstRow="1" w:lastRow="1" w:firstColumn="1" w:lastColumn="1" w:noHBand="0" w:noVBand="0"/>
      </w:tblPr>
      <w:tblGrid>
        <w:gridCol w:w="2954"/>
        <w:gridCol w:w="1652"/>
        <w:gridCol w:w="1224"/>
      </w:tblGrid>
      <w:tr w:rsidR="00F34A36" w14:paraId="56AE73C4" w14:textId="77777777">
        <w:trPr>
          <w:trHeight w:val="274"/>
        </w:trPr>
        <w:tc>
          <w:tcPr>
            <w:tcW w:w="2954" w:type="dxa"/>
          </w:tcPr>
          <w:p w14:paraId="56AE73C1" w14:textId="77777777" w:rsidR="00F34A36" w:rsidRDefault="00842BCA">
            <w:pPr>
              <w:pStyle w:val="TableParagraph"/>
              <w:spacing w:line="223" w:lineRule="exact"/>
              <w:ind w:right="78"/>
              <w:rPr>
                <w:b/>
                <w:sz w:val="20"/>
              </w:rPr>
            </w:pPr>
            <w:r>
              <w:rPr>
                <w:b/>
                <w:sz w:val="20"/>
              </w:rPr>
              <w:t xml:space="preserve">Non-current </w:t>
            </w:r>
            <w:r>
              <w:rPr>
                <w:b/>
                <w:spacing w:val="-2"/>
                <w:sz w:val="20"/>
              </w:rPr>
              <w:t>assets</w:t>
            </w:r>
          </w:p>
        </w:tc>
        <w:tc>
          <w:tcPr>
            <w:tcW w:w="1652" w:type="dxa"/>
          </w:tcPr>
          <w:p w14:paraId="56AE73C2" w14:textId="77777777" w:rsidR="00F34A36" w:rsidRDefault="00842BCA">
            <w:pPr>
              <w:pStyle w:val="TableParagraph"/>
              <w:spacing w:line="223" w:lineRule="exact"/>
              <w:ind w:right="292"/>
              <w:rPr>
                <w:b/>
                <w:sz w:val="20"/>
              </w:rPr>
            </w:pPr>
            <w:r>
              <w:rPr>
                <w:b/>
                <w:sz w:val="20"/>
              </w:rPr>
              <w:t>2026</w:t>
            </w:r>
            <w:r>
              <w:rPr>
                <w:b/>
                <w:spacing w:val="-3"/>
                <w:sz w:val="20"/>
              </w:rPr>
              <w:t xml:space="preserve"> </w:t>
            </w:r>
            <w:r>
              <w:rPr>
                <w:b/>
                <w:spacing w:val="-10"/>
                <w:sz w:val="20"/>
              </w:rPr>
              <w:t>$</w:t>
            </w:r>
          </w:p>
        </w:tc>
        <w:tc>
          <w:tcPr>
            <w:tcW w:w="1224" w:type="dxa"/>
          </w:tcPr>
          <w:p w14:paraId="56AE73C3"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3C8" w14:textId="77777777">
        <w:trPr>
          <w:trHeight w:val="330"/>
        </w:trPr>
        <w:tc>
          <w:tcPr>
            <w:tcW w:w="2954" w:type="dxa"/>
          </w:tcPr>
          <w:p w14:paraId="56AE73C5" w14:textId="77777777" w:rsidR="00F34A36" w:rsidRDefault="00842BCA">
            <w:pPr>
              <w:pStyle w:val="TableParagraph"/>
              <w:spacing w:before="44"/>
              <w:ind w:right="78"/>
              <w:rPr>
                <w:sz w:val="20"/>
              </w:rPr>
            </w:pPr>
            <w:r>
              <w:rPr>
                <w:sz w:val="20"/>
              </w:rPr>
              <w:t>Buildings</w:t>
            </w:r>
            <w:r>
              <w:rPr>
                <w:spacing w:val="-5"/>
                <w:sz w:val="20"/>
              </w:rPr>
              <w:t xml:space="preserve"> </w:t>
            </w:r>
            <w:r>
              <w:rPr>
                <w:sz w:val="20"/>
              </w:rPr>
              <w:t>-</w:t>
            </w:r>
            <w:r>
              <w:rPr>
                <w:spacing w:val="-4"/>
                <w:sz w:val="20"/>
              </w:rPr>
              <w:t xml:space="preserve"> </w:t>
            </w:r>
            <w:r>
              <w:rPr>
                <w:sz w:val="20"/>
              </w:rPr>
              <w:t>right-of-</w:t>
            </w:r>
            <w:r>
              <w:rPr>
                <w:spacing w:val="-5"/>
                <w:sz w:val="20"/>
              </w:rPr>
              <w:t>use</w:t>
            </w:r>
          </w:p>
        </w:tc>
        <w:tc>
          <w:tcPr>
            <w:tcW w:w="1652" w:type="dxa"/>
          </w:tcPr>
          <w:p w14:paraId="56AE73C6" w14:textId="77777777" w:rsidR="00F34A36" w:rsidRDefault="00842BCA">
            <w:pPr>
              <w:pStyle w:val="TableParagraph"/>
              <w:spacing w:before="54"/>
              <w:ind w:right="272"/>
              <w:rPr>
                <w:b/>
                <w:sz w:val="20"/>
              </w:rPr>
            </w:pPr>
            <w:r>
              <w:rPr>
                <w:b/>
                <w:spacing w:val="-2"/>
                <w:sz w:val="20"/>
              </w:rPr>
              <w:t>1,008,254</w:t>
            </w:r>
          </w:p>
        </w:tc>
        <w:tc>
          <w:tcPr>
            <w:tcW w:w="1224" w:type="dxa"/>
          </w:tcPr>
          <w:p w14:paraId="56AE73C7" w14:textId="77777777" w:rsidR="00F34A36" w:rsidRDefault="00842BCA">
            <w:pPr>
              <w:pStyle w:val="TableParagraph"/>
              <w:spacing w:before="54"/>
              <w:ind w:right="58"/>
              <w:rPr>
                <w:sz w:val="20"/>
              </w:rPr>
            </w:pPr>
            <w:r>
              <w:rPr>
                <w:spacing w:val="-2"/>
                <w:sz w:val="20"/>
              </w:rPr>
              <w:t>1,008,254</w:t>
            </w:r>
          </w:p>
        </w:tc>
      </w:tr>
      <w:tr w:rsidR="00F34A36" w14:paraId="56AE73CC" w14:textId="77777777">
        <w:trPr>
          <w:trHeight w:val="316"/>
        </w:trPr>
        <w:tc>
          <w:tcPr>
            <w:tcW w:w="2954" w:type="dxa"/>
          </w:tcPr>
          <w:p w14:paraId="56AE73C9" w14:textId="77777777" w:rsidR="00F34A36" w:rsidRDefault="00842BCA">
            <w:pPr>
              <w:pStyle w:val="TableParagraph"/>
              <w:spacing w:before="39"/>
              <w:ind w:right="78"/>
              <w:rPr>
                <w:sz w:val="20"/>
              </w:rPr>
            </w:pPr>
            <w:r>
              <w:rPr>
                <w:sz w:val="20"/>
              </w:rPr>
              <w:t>Less:</w:t>
            </w:r>
            <w:r>
              <w:rPr>
                <w:spacing w:val="-14"/>
                <w:sz w:val="20"/>
              </w:rPr>
              <w:t xml:space="preserve"> </w:t>
            </w:r>
            <w:r>
              <w:rPr>
                <w:sz w:val="20"/>
              </w:rPr>
              <w:t>Accumulated</w:t>
            </w:r>
            <w:r>
              <w:rPr>
                <w:spacing w:val="-7"/>
                <w:sz w:val="20"/>
              </w:rPr>
              <w:t xml:space="preserve"> </w:t>
            </w:r>
            <w:r>
              <w:rPr>
                <w:spacing w:val="-2"/>
                <w:sz w:val="20"/>
              </w:rPr>
              <w:t>depreciation</w:t>
            </w:r>
          </w:p>
        </w:tc>
        <w:tc>
          <w:tcPr>
            <w:tcW w:w="1652" w:type="dxa"/>
            <w:tcBorders>
              <w:bottom w:val="single" w:sz="8" w:space="0" w:color="000000"/>
            </w:tcBorders>
          </w:tcPr>
          <w:p w14:paraId="56AE73CA" w14:textId="77777777" w:rsidR="00F34A36" w:rsidRDefault="00842BCA">
            <w:pPr>
              <w:pStyle w:val="TableParagraph"/>
              <w:spacing w:before="49"/>
              <w:ind w:right="292"/>
              <w:rPr>
                <w:b/>
                <w:sz w:val="20"/>
              </w:rPr>
            </w:pPr>
            <w:r>
              <w:rPr>
                <w:b/>
                <w:spacing w:val="-2"/>
                <w:sz w:val="20"/>
              </w:rPr>
              <w:t>(416,105)</w:t>
            </w:r>
          </w:p>
        </w:tc>
        <w:tc>
          <w:tcPr>
            <w:tcW w:w="1224" w:type="dxa"/>
            <w:tcBorders>
              <w:bottom w:val="single" w:sz="8" w:space="0" w:color="000000"/>
            </w:tcBorders>
          </w:tcPr>
          <w:p w14:paraId="56AE73CB" w14:textId="77777777" w:rsidR="00F34A36" w:rsidRDefault="00842BCA">
            <w:pPr>
              <w:pStyle w:val="TableParagraph"/>
              <w:spacing w:before="49"/>
              <w:ind w:right="78"/>
              <w:rPr>
                <w:sz w:val="20"/>
              </w:rPr>
            </w:pPr>
            <w:r>
              <w:rPr>
                <w:spacing w:val="-2"/>
                <w:sz w:val="20"/>
              </w:rPr>
              <w:t>(224,056)</w:t>
            </w:r>
          </w:p>
        </w:tc>
      </w:tr>
      <w:tr w:rsidR="00F34A36" w14:paraId="56AE73D0" w14:textId="77777777">
        <w:trPr>
          <w:trHeight w:val="305"/>
        </w:trPr>
        <w:tc>
          <w:tcPr>
            <w:tcW w:w="2954" w:type="dxa"/>
          </w:tcPr>
          <w:p w14:paraId="56AE73CD" w14:textId="77777777" w:rsidR="00F34A36" w:rsidRDefault="00F34A36">
            <w:pPr>
              <w:pStyle w:val="TableParagraph"/>
              <w:jc w:val="left"/>
              <w:rPr>
                <w:rFonts w:ascii="Times New Roman"/>
                <w:sz w:val="20"/>
              </w:rPr>
            </w:pPr>
          </w:p>
        </w:tc>
        <w:tc>
          <w:tcPr>
            <w:tcW w:w="1652" w:type="dxa"/>
            <w:tcBorders>
              <w:top w:val="single" w:sz="8" w:space="0" w:color="000000"/>
              <w:bottom w:val="single" w:sz="8" w:space="0" w:color="000000"/>
            </w:tcBorders>
          </w:tcPr>
          <w:p w14:paraId="56AE73CE" w14:textId="77777777" w:rsidR="00F34A36" w:rsidRDefault="00842BCA">
            <w:pPr>
              <w:pStyle w:val="TableParagraph"/>
              <w:spacing w:before="38"/>
              <w:ind w:right="272"/>
              <w:rPr>
                <w:b/>
                <w:sz w:val="20"/>
              </w:rPr>
            </w:pPr>
            <w:r>
              <w:rPr>
                <w:b/>
                <w:spacing w:val="-2"/>
                <w:sz w:val="20"/>
              </w:rPr>
              <w:t>592,149</w:t>
            </w:r>
          </w:p>
        </w:tc>
        <w:tc>
          <w:tcPr>
            <w:tcW w:w="1224" w:type="dxa"/>
            <w:tcBorders>
              <w:top w:val="single" w:sz="8" w:space="0" w:color="000000"/>
              <w:bottom w:val="single" w:sz="8" w:space="0" w:color="000000"/>
            </w:tcBorders>
          </w:tcPr>
          <w:p w14:paraId="56AE73CF" w14:textId="77777777" w:rsidR="00F34A36" w:rsidRDefault="00842BCA">
            <w:pPr>
              <w:pStyle w:val="TableParagraph"/>
              <w:spacing w:before="38"/>
              <w:ind w:right="78"/>
              <w:rPr>
                <w:sz w:val="20"/>
              </w:rPr>
            </w:pPr>
            <w:r>
              <w:rPr>
                <w:spacing w:val="-2"/>
                <w:sz w:val="20"/>
              </w:rPr>
              <w:t>784,198</w:t>
            </w:r>
          </w:p>
        </w:tc>
      </w:tr>
    </w:tbl>
    <w:p w14:paraId="56AE73D1" w14:textId="77777777" w:rsidR="00F34A36" w:rsidRDefault="00842BCA">
      <w:pPr>
        <w:pStyle w:val="BodyText"/>
        <w:spacing w:before="237" w:line="312" w:lineRule="auto"/>
        <w:ind w:right="321"/>
      </w:pPr>
      <w:r>
        <w:t>The</w:t>
      </w:r>
      <w:r>
        <w:rPr>
          <w:spacing w:val="-3"/>
        </w:rPr>
        <w:t xml:space="preserve"> </w:t>
      </w:r>
      <w:r>
        <w:t>Company</w:t>
      </w:r>
      <w:r>
        <w:rPr>
          <w:spacing w:val="-3"/>
        </w:rPr>
        <w:t xml:space="preserve"> </w:t>
      </w:r>
      <w:r>
        <w:t>leases</w:t>
      </w:r>
      <w:r>
        <w:rPr>
          <w:spacing w:val="-3"/>
        </w:rPr>
        <w:t xml:space="preserve"> </w:t>
      </w:r>
      <w:r>
        <w:t>land</w:t>
      </w:r>
      <w:r>
        <w:rPr>
          <w:spacing w:val="-3"/>
        </w:rPr>
        <w:t xml:space="preserve"> </w:t>
      </w:r>
      <w:r>
        <w:t>and</w:t>
      </w:r>
      <w:r>
        <w:rPr>
          <w:spacing w:val="-3"/>
        </w:rPr>
        <w:t xml:space="preserve"> </w:t>
      </w:r>
      <w:r>
        <w:t>buildings</w:t>
      </w:r>
      <w:r>
        <w:rPr>
          <w:spacing w:val="-3"/>
        </w:rPr>
        <w:t xml:space="preserve"> </w:t>
      </w:r>
      <w:r>
        <w:t>for</w:t>
      </w:r>
      <w:r>
        <w:rPr>
          <w:spacing w:val="-3"/>
        </w:rPr>
        <w:t xml:space="preserve"> </w:t>
      </w:r>
      <w:r>
        <w:t>its</w:t>
      </w:r>
      <w:r>
        <w:rPr>
          <w:spacing w:val="-3"/>
        </w:rPr>
        <w:t xml:space="preserve"> </w:t>
      </w:r>
      <w:r>
        <w:t>offices</w:t>
      </w:r>
      <w:r>
        <w:rPr>
          <w:spacing w:val="-3"/>
        </w:rPr>
        <w:t xml:space="preserve"> </w:t>
      </w:r>
      <w:r>
        <w:t>under</w:t>
      </w:r>
      <w:r>
        <w:rPr>
          <w:spacing w:val="-3"/>
        </w:rPr>
        <w:t xml:space="preserve"> </w:t>
      </w:r>
      <w:r>
        <w:t>agreements</w:t>
      </w:r>
      <w:r>
        <w:rPr>
          <w:spacing w:val="-3"/>
        </w:rPr>
        <w:t xml:space="preserve"> </w:t>
      </w:r>
      <w:r>
        <w:t>of</w:t>
      </w:r>
      <w:r>
        <w:rPr>
          <w:spacing w:val="-3"/>
        </w:rPr>
        <w:t xml:space="preserve"> </w:t>
      </w:r>
      <w:r>
        <w:t>5</w:t>
      </w:r>
      <w:r>
        <w:rPr>
          <w:spacing w:val="-3"/>
        </w:rPr>
        <w:t xml:space="preserve"> </w:t>
      </w:r>
      <w:r>
        <w:t>years</w:t>
      </w:r>
      <w:r>
        <w:rPr>
          <w:spacing w:val="-3"/>
        </w:rPr>
        <w:t xml:space="preserve"> </w:t>
      </w:r>
      <w:r>
        <w:t>with,</w:t>
      </w:r>
      <w:r>
        <w:rPr>
          <w:spacing w:val="-3"/>
        </w:rPr>
        <w:t xml:space="preserve"> </w:t>
      </w:r>
      <w:r>
        <w:t>in some cases, options to extend. The leases have various escalation clauses. On renewal, the terms of the leases are renegotiated. The Company also leases a vehicle under an agreement of 3 years.</w:t>
      </w:r>
    </w:p>
    <w:p w14:paraId="56AE73D2" w14:textId="77777777" w:rsidR="00F34A36" w:rsidRDefault="00F34A36">
      <w:pPr>
        <w:pStyle w:val="BodyText"/>
        <w:spacing w:line="312" w:lineRule="auto"/>
        <w:sectPr w:rsidR="00F34A36">
          <w:pgSz w:w="11910" w:h="16840"/>
          <w:pgMar w:top="1540" w:right="850" w:bottom="720" w:left="708" w:header="0" w:footer="531" w:gutter="0"/>
          <w:cols w:space="720"/>
        </w:sectPr>
      </w:pPr>
    </w:p>
    <w:p w14:paraId="56AE73D3" w14:textId="77777777" w:rsidR="00F34A36" w:rsidRDefault="00842BCA">
      <w:pPr>
        <w:pStyle w:val="Heading8"/>
        <w:spacing w:before="64"/>
      </w:pPr>
      <w:bookmarkStart w:id="152" w:name="Reconciliations"/>
      <w:bookmarkEnd w:id="152"/>
      <w:r>
        <w:rPr>
          <w:color w:val="005496"/>
          <w:spacing w:val="-2"/>
        </w:rPr>
        <w:lastRenderedPageBreak/>
        <w:t>Reconciliations</w:t>
      </w:r>
    </w:p>
    <w:p w14:paraId="56AE73D4" w14:textId="77777777" w:rsidR="00F34A36" w:rsidRDefault="00842BCA">
      <w:pPr>
        <w:pStyle w:val="BodyText"/>
        <w:spacing w:before="189"/>
      </w:pPr>
      <w:r>
        <w:t>Reconciliations</w:t>
      </w:r>
      <w:r>
        <w:rPr>
          <w:spacing w:val="-2"/>
        </w:rPr>
        <w:t xml:space="preserve"> </w:t>
      </w:r>
      <w:r>
        <w:t>of</w:t>
      </w:r>
      <w:r>
        <w:rPr>
          <w:spacing w:val="-2"/>
        </w:rPr>
        <w:t xml:space="preserve"> </w:t>
      </w:r>
      <w:r>
        <w:t>the</w:t>
      </w:r>
      <w:r>
        <w:rPr>
          <w:spacing w:val="-2"/>
        </w:rPr>
        <w:t xml:space="preserve"> </w:t>
      </w:r>
      <w:r>
        <w:t>written</w:t>
      </w:r>
      <w:r>
        <w:rPr>
          <w:spacing w:val="-2"/>
        </w:rPr>
        <w:t xml:space="preserve"> </w:t>
      </w:r>
      <w:r>
        <w:t>down</w:t>
      </w:r>
      <w:r>
        <w:rPr>
          <w:spacing w:val="-2"/>
        </w:rPr>
        <w:t xml:space="preserve"> </w:t>
      </w:r>
      <w:r>
        <w:t>values</w:t>
      </w:r>
      <w:r>
        <w:rPr>
          <w:spacing w:val="-2"/>
        </w:rPr>
        <w:t xml:space="preserve"> </w:t>
      </w:r>
      <w:r>
        <w:t>at</w:t>
      </w:r>
      <w:r>
        <w:rPr>
          <w:spacing w:val="-2"/>
        </w:rPr>
        <w:t xml:space="preserve"> </w:t>
      </w:r>
      <w:r>
        <w:t>the</w:t>
      </w:r>
      <w:r>
        <w:rPr>
          <w:spacing w:val="-2"/>
        </w:rPr>
        <w:t xml:space="preserve"> </w:t>
      </w:r>
      <w:r>
        <w:t>beginning</w:t>
      </w:r>
      <w:r>
        <w:rPr>
          <w:spacing w:val="-2"/>
        </w:rPr>
        <w:t xml:space="preserve"> </w:t>
      </w:r>
      <w:r>
        <w:t>and</w:t>
      </w:r>
      <w:r>
        <w:rPr>
          <w:spacing w:val="-2"/>
        </w:rPr>
        <w:t xml:space="preserve"> </w:t>
      </w:r>
      <w:r>
        <w:t>end</w:t>
      </w:r>
      <w:r>
        <w:rPr>
          <w:spacing w:val="-2"/>
        </w:rPr>
        <w:t xml:space="preserve"> </w:t>
      </w:r>
      <w:r>
        <w:t>of</w:t>
      </w:r>
      <w:r>
        <w:rPr>
          <w:spacing w:val="-2"/>
        </w:rPr>
        <w:t xml:space="preserve"> </w:t>
      </w:r>
      <w:r>
        <w:t>the</w:t>
      </w:r>
      <w:r>
        <w:rPr>
          <w:spacing w:val="-2"/>
        </w:rPr>
        <w:t xml:space="preserve"> </w:t>
      </w:r>
      <w:r>
        <w:t>current</w:t>
      </w:r>
      <w:r>
        <w:rPr>
          <w:spacing w:val="-1"/>
        </w:rPr>
        <w:t xml:space="preserve"> </w:t>
      </w:r>
      <w:r>
        <w:rPr>
          <w:spacing w:val="-2"/>
        </w:rPr>
        <w:t>financial</w:t>
      </w:r>
    </w:p>
    <w:p w14:paraId="56AE73D5" w14:textId="77777777" w:rsidR="00F34A36" w:rsidRDefault="00842BCA">
      <w:pPr>
        <w:pStyle w:val="BodyText"/>
        <w:spacing w:before="84"/>
      </w:pPr>
      <w:r>
        <w:t>year</w:t>
      </w:r>
      <w:r>
        <w:rPr>
          <w:spacing w:val="-1"/>
        </w:rPr>
        <w:t xml:space="preserve"> </w:t>
      </w:r>
      <w:r>
        <w:t>are set</w:t>
      </w:r>
      <w:r>
        <w:rPr>
          <w:spacing w:val="-1"/>
        </w:rPr>
        <w:t xml:space="preserve"> </w:t>
      </w:r>
      <w:r>
        <w:t xml:space="preserve">out </w:t>
      </w:r>
      <w:r>
        <w:rPr>
          <w:spacing w:val="-2"/>
        </w:rPr>
        <w:t>below:</w:t>
      </w:r>
    </w:p>
    <w:p w14:paraId="56AE73D6" w14:textId="77777777" w:rsidR="00F34A36" w:rsidRDefault="00F34A36">
      <w:pPr>
        <w:pStyle w:val="BodyText"/>
        <w:spacing w:before="4"/>
        <w:ind w:left="0"/>
        <w:rPr>
          <w:sz w:val="20"/>
        </w:rPr>
      </w:pPr>
    </w:p>
    <w:tbl>
      <w:tblPr>
        <w:tblW w:w="0" w:type="auto"/>
        <w:tblInd w:w="6052" w:type="dxa"/>
        <w:tblLayout w:type="fixed"/>
        <w:tblCellMar>
          <w:left w:w="0" w:type="dxa"/>
          <w:right w:w="0" w:type="dxa"/>
        </w:tblCellMar>
        <w:tblLook w:val="01E0" w:firstRow="1" w:lastRow="1" w:firstColumn="1" w:lastColumn="1" w:noHBand="0" w:noVBand="0"/>
      </w:tblPr>
      <w:tblGrid>
        <w:gridCol w:w="2431"/>
        <w:gridCol w:w="1700"/>
      </w:tblGrid>
      <w:tr w:rsidR="00F34A36" w14:paraId="56AE73D9" w14:textId="77777777">
        <w:trPr>
          <w:trHeight w:val="430"/>
        </w:trPr>
        <w:tc>
          <w:tcPr>
            <w:tcW w:w="2431" w:type="dxa"/>
          </w:tcPr>
          <w:p w14:paraId="56AE73D7" w14:textId="77777777" w:rsidR="00F34A36" w:rsidRDefault="00F34A36">
            <w:pPr>
              <w:pStyle w:val="TableParagraph"/>
              <w:jc w:val="left"/>
              <w:rPr>
                <w:rFonts w:ascii="Times New Roman"/>
                <w:sz w:val="20"/>
              </w:rPr>
            </w:pPr>
          </w:p>
        </w:tc>
        <w:tc>
          <w:tcPr>
            <w:tcW w:w="1700" w:type="dxa"/>
          </w:tcPr>
          <w:p w14:paraId="56AE73D8" w14:textId="77777777" w:rsidR="00F34A36" w:rsidRDefault="00842BCA">
            <w:pPr>
              <w:pStyle w:val="TableParagraph"/>
              <w:spacing w:line="223" w:lineRule="exact"/>
              <w:ind w:right="77"/>
              <w:rPr>
                <w:b/>
                <w:sz w:val="20"/>
              </w:rPr>
            </w:pPr>
            <w:r>
              <w:rPr>
                <w:b/>
                <w:sz w:val="20"/>
              </w:rPr>
              <w:t>Buildings</w:t>
            </w:r>
            <w:r>
              <w:rPr>
                <w:b/>
                <w:spacing w:val="-8"/>
                <w:sz w:val="20"/>
              </w:rPr>
              <w:t xml:space="preserve"> </w:t>
            </w:r>
            <w:r>
              <w:rPr>
                <w:b/>
                <w:spacing w:val="-10"/>
                <w:sz w:val="20"/>
              </w:rPr>
              <w:t>$</w:t>
            </w:r>
          </w:p>
        </w:tc>
      </w:tr>
      <w:tr w:rsidR="00F34A36" w14:paraId="56AE73DC" w14:textId="77777777">
        <w:trPr>
          <w:trHeight w:val="507"/>
        </w:trPr>
        <w:tc>
          <w:tcPr>
            <w:tcW w:w="2431" w:type="dxa"/>
          </w:tcPr>
          <w:p w14:paraId="56AE73DA" w14:textId="77777777" w:rsidR="00F34A36" w:rsidRDefault="00842BCA">
            <w:pPr>
              <w:pStyle w:val="TableParagraph"/>
              <w:spacing w:before="200"/>
              <w:ind w:right="77"/>
              <w:rPr>
                <w:sz w:val="20"/>
              </w:rPr>
            </w:pPr>
            <w:r>
              <w:rPr>
                <w:sz w:val="20"/>
              </w:rPr>
              <w:t>Balance</w:t>
            </w:r>
            <w:r>
              <w:rPr>
                <w:spacing w:val="-2"/>
                <w:sz w:val="20"/>
              </w:rPr>
              <w:t xml:space="preserve"> </w:t>
            </w:r>
            <w:r>
              <w:rPr>
                <w:sz w:val="20"/>
              </w:rPr>
              <w:t>at</w:t>
            </w:r>
            <w:r>
              <w:rPr>
                <w:spacing w:val="-1"/>
                <w:sz w:val="20"/>
              </w:rPr>
              <w:t xml:space="preserve"> </w:t>
            </w:r>
            <w:r>
              <w:rPr>
                <w:sz w:val="20"/>
              </w:rPr>
              <w:t>1</w:t>
            </w:r>
            <w:r>
              <w:rPr>
                <w:spacing w:val="-2"/>
                <w:sz w:val="20"/>
              </w:rPr>
              <w:t xml:space="preserve"> </w:t>
            </w:r>
            <w:r>
              <w:rPr>
                <w:sz w:val="20"/>
              </w:rPr>
              <w:t>July</w:t>
            </w:r>
            <w:r>
              <w:rPr>
                <w:spacing w:val="-1"/>
                <w:sz w:val="20"/>
              </w:rPr>
              <w:t xml:space="preserve"> </w:t>
            </w:r>
            <w:r>
              <w:rPr>
                <w:spacing w:val="-4"/>
                <w:sz w:val="20"/>
              </w:rPr>
              <w:t>2025</w:t>
            </w:r>
          </w:p>
        </w:tc>
        <w:tc>
          <w:tcPr>
            <w:tcW w:w="1700" w:type="dxa"/>
          </w:tcPr>
          <w:p w14:paraId="56AE73DB" w14:textId="77777777" w:rsidR="00F34A36" w:rsidRDefault="00842BCA">
            <w:pPr>
              <w:pStyle w:val="TableParagraph"/>
              <w:spacing w:before="200"/>
              <w:ind w:right="57"/>
              <w:rPr>
                <w:b/>
                <w:sz w:val="20"/>
              </w:rPr>
            </w:pPr>
            <w:r>
              <w:rPr>
                <w:b/>
                <w:spacing w:val="-2"/>
                <w:sz w:val="20"/>
              </w:rPr>
              <w:t>784,198</w:t>
            </w:r>
          </w:p>
        </w:tc>
      </w:tr>
      <w:tr w:rsidR="00F34A36" w14:paraId="56AE73DF" w14:textId="77777777">
        <w:trPr>
          <w:trHeight w:val="364"/>
        </w:trPr>
        <w:tc>
          <w:tcPr>
            <w:tcW w:w="2431" w:type="dxa"/>
          </w:tcPr>
          <w:p w14:paraId="56AE73DD" w14:textId="77777777" w:rsidR="00F34A36" w:rsidRDefault="00842BCA">
            <w:pPr>
              <w:pStyle w:val="TableParagraph"/>
              <w:spacing w:before="71"/>
              <w:ind w:right="78"/>
              <w:rPr>
                <w:sz w:val="20"/>
              </w:rPr>
            </w:pPr>
            <w:r>
              <w:rPr>
                <w:sz w:val="20"/>
              </w:rPr>
              <w:t>Depreciation</w:t>
            </w:r>
            <w:r>
              <w:rPr>
                <w:spacing w:val="-11"/>
                <w:sz w:val="20"/>
              </w:rPr>
              <w:t xml:space="preserve"> </w:t>
            </w:r>
            <w:r>
              <w:rPr>
                <w:spacing w:val="-2"/>
                <w:sz w:val="20"/>
              </w:rPr>
              <w:t>expense</w:t>
            </w:r>
          </w:p>
        </w:tc>
        <w:tc>
          <w:tcPr>
            <w:tcW w:w="1700" w:type="dxa"/>
            <w:tcBorders>
              <w:bottom w:val="single" w:sz="8" w:space="0" w:color="000000"/>
            </w:tcBorders>
          </w:tcPr>
          <w:p w14:paraId="56AE73DE" w14:textId="77777777" w:rsidR="00F34A36" w:rsidRDefault="00842BCA">
            <w:pPr>
              <w:pStyle w:val="TableParagraph"/>
              <w:spacing w:before="71"/>
              <w:ind w:right="76"/>
              <w:rPr>
                <w:b/>
                <w:sz w:val="20"/>
              </w:rPr>
            </w:pPr>
            <w:r>
              <w:rPr>
                <w:b/>
                <w:spacing w:val="-2"/>
                <w:sz w:val="20"/>
              </w:rPr>
              <w:t>(192,049)</w:t>
            </w:r>
          </w:p>
        </w:tc>
      </w:tr>
      <w:tr w:rsidR="00F34A36" w14:paraId="56AE73E2" w14:textId="77777777">
        <w:trPr>
          <w:trHeight w:val="304"/>
        </w:trPr>
        <w:tc>
          <w:tcPr>
            <w:tcW w:w="2431" w:type="dxa"/>
          </w:tcPr>
          <w:p w14:paraId="56AE73E0" w14:textId="77777777" w:rsidR="00F34A36" w:rsidRDefault="00842BCA">
            <w:pPr>
              <w:pStyle w:val="TableParagraph"/>
              <w:spacing w:before="37"/>
              <w:ind w:right="78"/>
              <w:rPr>
                <w:b/>
                <w:sz w:val="20"/>
              </w:rPr>
            </w:pPr>
            <w:r>
              <w:rPr>
                <w:b/>
                <w:sz w:val="20"/>
              </w:rPr>
              <w:t>Balance</w:t>
            </w:r>
            <w:r>
              <w:rPr>
                <w:b/>
                <w:spacing w:val="-3"/>
                <w:sz w:val="20"/>
              </w:rPr>
              <w:t xml:space="preserve"> </w:t>
            </w:r>
            <w:r>
              <w:rPr>
                <w:b/>
                <w:sz w:val="20"/>
              </w:rPr>
              <w:t>at</w:t>
            </w:r>
            <w:r>
              <w:rPr>
                <w:b/>
                <w:spacing w:val="-2"/>
                <w:sz w:val="20"/>
              </w:rPr>
              <w:t xml:space="preserve"> </w:t>
            </w:r>
            <w:r>
              <w:rPr>
                <w:b/>
                <w:sz w:val="20"/>
              </w:rPr>
              <w:t>30</w:t>
            </w:r>
            <w:r>
              <w:rPr>
                <w:b/>
                <w:spacing w:val="-3"/>
                <w:sz w:val="20"/>
              </w:rPr>
              <w:t xml:space="preserve"> </w:t>
            </w:r>
            <w:r>
              <w:rPr>
                <w:b/>
                <w:sz w:val="20"/>
              </w:rPr>
              <w:t>June</w:t>
            </w:r>
            <w:r>
              <w:rPr>
                <w:b/>
                <w:spacing w:val="-2"/>
                <w:sz w:val="20"/>
              </w:rPr>
              <w:t xml:space="preserve"> </w:t>
            </w:r>
            <w:r>
              <w:rPr>
                <w:b/>
                <w:spacing w:val="-4"/>
                <w:sz w:val="20"/>
              </w:rPr>
              <w:t>2026</w:t>
            </w:r>
          </w:p>
        </w:tc>
        <w:tc>
          <w:tcPr>
            <w:tcW w:w="1700" w:type="dxa"/>
            <w:tcBorders>
              <w:top w:val="single" w:sz="8" w:space="0" w:color="000000"/>
              <w:bottom w:val="single" w:sz="8" w:space="0" w:color="000000"/>
            </w:tcBorders>
          </w:tcPr>
          <w:p w14:paraId="56AE73E1" w14:textId="77777777" w:rsidR="00F34A36" w:rsidRDefault="00842BCA">
            <w:pPr>
              <w:pStyle w:val="TableParagraph"/>
              <w:spacing w:before="37"/>
              <w:ind w:right="57"/>
              <w:rPr>
                <w:b/>
                <w:sz w:val="20"/>
              </w:rPr>
            </w:pPr>
            <w:r>
              <w:rPr>
                <w:b/>
                <w:spacing w:val="-2"/>
                <w:sz w:val="20"/>
              </w:rPr>
              <w:t>592,149</w:t>
            </w:r>
          </w:p>
        </w:tc>
      </w:tr>
    </w:tbl>
    <w:p w14:paraId="56AE73E3" w14:textId="77777777" w:rsidR="00F34A36" w:rsidRDefault="00F34A36">
      <w:pPr>
        <w:pStyle w:val="BodyText"/>
        <w:spacing w:before="2"/>
        <w:ind w:left="0"/>
      </w:pPr>
    </w:p>
    <w:p w14:paraId="56AE73E4" w14:textId="77777777" w:rsidR="00F34A36" w:rsidRDefault="00842BCA">
      <w:pPr>
        <w:tabs>
          <w:tab w:val="left" w:pos="1752"/>
        </w:tabs>
        <w:spacing w:before="1"/>
        <w:ind w:left="312"/>
        <w:rPr>
          <w:b/>
          <w:sz w:val="32"/>
        </w:rPr>
      </w:pPr>
      <w:bookmarkStart w:id="153" w:name="Note_11_Trade_and_Other_Payables_"/>
      <w:bookmarkEnd w:id="153"/>
      <w:r>
        <w:rPr>
          <w:b/>
          <w:color w:val="005496"/>
          <w:sz w:val="32"/>
        </w:rPr>
        <w:t>Note</w:t>
      </w:r>
      <w:r>
        <w:rPr>
          <w:b/>
          <w:color w:val="005496"/>
          <w:spacing w:val="-5"/>
          <w:sz w:val="32"/>
        </w:rPr>
        <w:t xml:space="preserve"> 11</w:t>
      </w:r>
      <w:r>
        <w:rPr>
          <w:b/>
          <w:color w:val="005496"/>
          <w:sz w:val="32"/>
        </w:rPr>
        <w:tab/>
        <w:t>Trade</w:t>
      </w:r>
      <w:r>
        <w:rPr>
          <w:b/>
          <w:color w:val="005496"/>
          <w:spacing w:val="-9"/>
          <w:sz w:val="32"/>
        </w:rPr>
        <w:t xml:space="preserve"> </w:t>
      </w:r>
      <w:r>
        <w:rPr>
          <w:b/>
          <w:color w:val="005496"/>
          <w:sz w:val="32"/>
        </w:rPr>
        <w:t>and</w:t>
      </w:r>
      <w:r>
        <w:rPr>
          <w:b/>
          <w:color w:val="005496"/>
          <w:spacing w:val="-8"/>
          <w:sz w:val="32"/>
        </w:rPr>
        <w:t xml:space="preserve"> </w:t>
      </w:r>
      <w:r>
        <w:rPr>
          <w:b/>
          <w:color w:val="005496"/>
          <w:sz w:val="32"/>
        </w:rPr>
        <w:t>Other</w:t>
      </w:r>
      <w:r>
        <w:rPr>
          <w:b/>
          <w:color w:val="005496"/>
          <w:spacing w:val="-8"/>
          <w:sz w:val="32"/>
        </w:rPr>
        <w:t xml:space="preserve"> </w:t>
      </w:r>
      <w:r>
        <w:rPr>
          <w:b/>
          <w:color w:val="005496"/>
          <w:spacing w:val="-2"/>
          <w:sz w:val="32"/>
        </w:rPr>
        <w:t>Payables</w:t>
      </w:r>
    </w:p>
    <w:p w14:paraId="56AE73E5" w14:textId="77777777" w:rsidR="00F34A36" w:rsidRDefault="00F34A36">
      <w:pPr>
        <w:pStyle w:val="BodyText"/>
        <w:ind w:left="0"/>
        <w:rPr>
          <w:b/>
          <w:sz w:val="13"/>
        </w:rPr>
      </w:pPr>
    </w:p>
    <w:tbl>
      <w:tblPr>
        <w:tblW w:w="0" w:type="auto"/>
        <w:tblInd w:w="3670" w:type="dxa"/>
        <w:tblLayout w:type="fixed"/>
        <w:tblCellMar>
          <w:left w:w="0" w:type="dxa"/>
          <w:right w:w="0" w:type="dxa"/>
        </w:tblCellMar>
        <w:tblLook w:val="01E0" w:firstRow="1" w:lastRow="1" w:firstColumn="1" w:lastColumn="1" w:noHBand="0" w:noVBand="0"/>
      </w:tblPr>
      <w:tblGrid>
        <w:gridCol w:w="3688"/>
        <w:gridCol w:w="1726"/>
        <w:gridCol w:w="1151"/>
      </w:tblGrid>
      <w:tr w:rsidR="00F34A36" w14:paraId="56AE73E9" w14:textId="77777777">
        <w:trPr>
          <w:trHeight w:val="273"/>
        </w:trPr>
        <w:tc>
          <w:tcPr>
            <w:tcW w:w="3688" w:type="dxa"/>
          </w:tcPr>
          <w:p w14:paraId="56AE73E6" w14:textId="77777777" w:rsidR="00F34A36" w:rsidRDefault="00842BCA">
            <w:pPr>
              <w:pStyle w:val="TableParagraph"/>
              <w:spacing w:line="223" w:lineRule="exact"/>
              <w:ind w:right="78"/>
              <w:rPr>
                <w:b/>
                <w:sz w:val="20"/>
              </w:rPr>
            </w:pPr>
            <w:r>
              <w:rPr>
                <w:b/>
                <w:sz w:val="20"/>
              </w:rPr>
              <w:t xml:space="preserve">Current </w:t>
            </w:r>
            <w:r>
              <w:rPr>
                <w:b/>
                <w:spacing w:val="-2"/>
                <w:sz w:val="20"/>
              </w:rPr>
              <w:t>liabilities</w:t>
            </w:r>
          </w:p>
        </w:tc>
        <w:tc>
          <w:tcPr>
            <w:tcW w:w="1726" w:type="dxa"/>
          </w:tcPr>
          <w:p w14:paraId="56AE73E7" w14:textId="77777777" w:rsidR="00F34A36" w:rsidRDefault="00842BCA">
            <w:pPr>
              <w:pStyle w:val="TableParagraph"/>
              <w:spacing w:line="223" w:lineRule="exact"/>
              <w:ind w:right="366"/>
              <w:rPr>
                <w:b/>
                <w:sz w:val="20"/>
              </w:rPr>
            </w:pPr>
            <w:r>
              <w:rPr>
                <w:b/>
                <w:sz w:val="20"/>
              </w:rPr>
              <w:t>2026</w:t>
            </w:r>
            <w:r>
              <w:rPr>
                <w:b/>
                <w:spacing w:val="-3"/>
                <w:sz w:val="20"/>
              </w:rPr>
              <w:t xml:space="preserve"> </w:t>
            </w:r>
            <w:r>
              <w:rPr>
                <w:b/>
                <w:spacing w:val="-10"/>
                <w:sz w:val="20"/>
              </w:rPr>
              <w:t>$</w:t>
            </w:r>
          </w:p>
        </w:tc>
        <w:tc>
          <w:tcPr>
            <w:tcW w:w="1151" w:type="dxa"/>
          </w:tcPr>
          <w:p w14:paraId="56AE73E8" w14:textId="77777777" w:rsidR="00F34A36" w:rsidRDefault="00842BCA">
            <w:pPr>
              <w:pStyle w:val="TableParagraph"/>
              <w:spacing w:line="223" w:lineRule="exact"/>
              <w:ind w:right="79"/>
              <w:rPr>
                <w:b/>
                <w:sz w:val="20"/>
              </w:rPr>
            </w:pPr>
            <w:r>
              <w:rPr>
                <w:b/>
                <w:sz w:val="20"/>
              </w:rPr>
              <w:t>2025</w:t>
            </w:r>
            <w:r>
              <w:rPr>
                <w:b/>
                <w:spacing w:val="-3"/>
                <w:sz w:val="20"/>
              </w:rPr>
              <w:t xml:space="preserve"> </w:t>
            </w:r>
            <w:r>
              <w:rPr>
                <w:b/>
                <w:spacing w:val="-10"/>
                <w:sz w:val="20"/>
              </w:rPr>
              <w:t>$</w:t>
            </w:r>
          </w:p>
        </w:tc>
      </w:tr>
      <w:tr w:rsidR="00F34A36" w14:paraId="56AE73ED" w14:textId="77777777">
        <w:trPr>
          <w:trHeight w:val="329"/>
        </w:trPr>
        <w:tc>
          <w:tcPr>
            <w:tcW w:w="3688" w:type="dxa"/>
          </w:tcPr>
          <w:p w14:paraId="56AE73EA" w14:textId="77777777" w:rsidR="00F34A36" w:rsidRDefault="00842BCA">
            <w:pPr>
              <w:pStyle w:val="TableParagraph"/>
              <w:spacing w:before="44"/>
              <w:ind w:right="78"/>
              <w:rPr>
                <w:sz w:val="20"/>
              </w:rPr>
            </w:pPr>
            <w:r>
              <w:rPr>
                <w:sz w:val="20"/>
              </w:rPr>
              <w:t>Trade</w:t>
            </w:r>
            <w:r>
              <w:rPr>
                <w:spacing w:val="-11"/>
                <w:sz w:val="20"/>
              </w:rPr>
              <w:t xml:space="preserve"> </w:t>
            </w:r>
            <w:r>
              <w:rPr>
                <w:spacing w:val="-2"/>
                <w:sz w:val="20"/>
              </w:rPr>
              <w:t>payables</w:t>
            </w:r>
          </w:p>
        </w:tc>
        <w:tc>
          <w:tcPr>
            <w:tcW w:w="1726" w:type="dxa"/>
          </w:tcPr>
          <w:p w14:paraId="56AE73EB" w14:textId="77777777" w:rsidR="00F34A36" w:rsidRDefault="00842BCA">
            <w:pPr>
              <w:pStyle w:val="TableParagraph"/>
              <w:spacing w:before="53"/>
              <w:ind w:right="346"/>
              <w:rPr>
                <w:b/>
                <w:sz w:val="20"/>
              </w:rPr>
            </w:pPr>
            <w:r>
              <w:rPr>
                <w:b/>
                <w:spacing w:val="-2"/>
                <w:sz w:val="20"/>
              </w:rPr>
              <w:t>82,635</w:t>
            </w:r>
          </w:p>
        </w:tc>
        <w:tc>
          <w:tcPr>
            <w:tcW w:w="1151" w:type="dxa"/>
          </w:tcPr>
          <w:p w14:paraId="56AE73EC" w14:textId="77777777" w:rsidR="00F34A36" w:rsidRDefault="00842BCA">
            <w:pPr>
              <w:pStyle w:val="TableParagraph"/>
              <w:spacing w:before="44"/>
              <w:ind w:right="79"/>
              <w:rPr>
                <w:sz w:val="20"/>
              </w:rPr>
            </w:pPr>
            <w:r>
              <w:rPr>
                <w:spacing w:val="-2"/>
                <w:sz w:val="20"/>
              </w:rPr>
              <w:t>22,078</w:t>
            </w:r>
          </w:p>
        </w:tc>
      </w:tr>
      <w:tr w:rsidR="00F34A36" w14:paraId="56AE73F1" w14:textId="77777777">
        <w:trPr>
          <w:trHeight w:val="324"/>
        </w:trPr>
        <w:tc>
          <w:tcPr>
            <w:tcW w:w="3688" w:type="dxa"/>
          </w:tcPr>
          <w:p w14:paraId="56AE73EE" w14:textId="77777777" w:rsidR="00F34A36" w:rsidRDefault="00842BCA">
            <w:pPr>
              <w:pStyle w:val="TableParagraph"/>
              <w:spacing w:before="39"/>
              <w:ind w:right="78"/>
              <w:rPr>
                <w:sz w:val="20"/>
              </w:rPr>
            </w:pPr>
            <w:r>
              <w:rPr>
                <w:sz w:val="20"/>
              </w:rPr>
              <w:t>GST</w:t>
            </w:r>
            <w:r>
              <w:rPr>
                <w:spacing w:val="-14"/>
                <w:sz w:val="20"/>
              </w:rPr>
              <w:t xml:space="preserve"> </w:t>
            </w:r>
            <w:r>
              <w:rPr>
                <w:sz w:val="20"/>
              </w:rPr>
              <w:t>and</w:t>
            </w:r>
            <w:r>
              <w:rPr>
                <w:spacing w:val="-12"/>
                <w:sz w:val="20"/>
              </w:rPr>
              <w:t xml:space="preserve"> </w:t>
            </w:r>
            <w:r>
              <w:rPr>
                <w:sz w:val="20"/>
              </w:rPr>
              <w:t>PAYG</w:t>
            </w:r>
            <w:r>
              <w:rPr>
                <w:spacing w:val="-10"/>
                <w:sz w:val="20"/>
              </w:rPr>
              <w:t xml:space="preserve"> </w:t>
            </w:r>
            <w:r>
              <w:rPr>
                <w:spacing w:val="-2"/>
                <w:sz w:val="20"/>
              </w:rPr>
              <w:t>payable</w:t>
            </w:r>
          </w:p>
        </w:tc>
        <w:tc>
          <w:tcPr>
            <w:tcW w:w="1726" w:type="dxa"/>
          </w:tcPr>
          <w:p w14:paraId="56AE73EF" w14:textId="77777777" w:rsidR="00F34A36" w:rsidRDefault="00842BCA">
            <w:pPr>
              <w:pStyle w:val="TableParagraph"/>
              <w:spacing w:before="48"/>
              <w:ind w:right="346"/>
              <w:rPr>
                <w:b/>
                <w:sz w:val="20"/>
              </w:rPr>
            </w:pPr>
            <w:r>
              <w:rPr>
                <w:b/>
                <w:spacing w:val="-2"/>
                <w:sz w:val="20"/>
              </w:rPr>
              <w:t>194,815</w:t>
            </w:r>
          </w:p>
        </w:tc>
        <w:tc>
          <w:tcPr>
            <w:tcW w:w="1151" w:type="dxa"/>
          </w:tcPr>
          <w:p w14:paraId="56AE73F0" w14:textId="77777777" w:rsidR="00F34A36" w:rsidRDefault="00842BCA">
            <w:pPr>
              <w:pStyle w:val="TableParagraph"/>
              <w:spacing w:before="39"/>
              <w:ind w:right="79"/>
              <w:rPr>
                <w:sz w:val="20"/>
              </w:rPr>
            </w:pPr>
            <w:r>
              <w:rPr>
                <w:spacing w:val="-2"/>
                <w:sz w:val="20"/>
              </w:rPr>
              <w:t>308,647</w:t>
            </w:r>
          </w:p>
        </w:tc>
      </w:tr>
      <w:tr w:rsidR="00F34A36" w14:paraId="56AE73F5" w14:textId="77777777">
        <w:trPr>
          <w:trHeight w:val="315"/>
        </w:trPr>
        <w:tc>
          <w:tcPr>
            <w:tcW w:w="3688" w:type="dxa"/>
          </w:tcPr>
          <w:p w14:paraId="56AE73F2" w14:textId="77777777" w:rsidR="00F34A36" w:rsidRDefault="00842BCA">
            <w:pPr>
              <w:pStyle w:val="TableParagraph"/>
              <w:spacing w:before="39"/>
              <w:ind w:right="78"/>
              <w:rPr>
                <w:sz w:val="20"/>
              </w:rPr>
            </w:pPr>
            <w:r>
              <w:rPr>
                <w:sz w:val="20"/>
              </w:rPr>
              <w:t>Sundry</w:t>
            </w:r>
            <w:r>
              <w:rPr>
                <w:spacing w:val="-2"/>
                <w:sz w:val="20"/>
              </w:rPr>
              <w:t xml:space="preserve"> </w:t>
            </w:r>
            <w:r>
              <w:rPr>
                <w:sz w:val="20"/>
              </w:rPr>
              <w:t>payables</w:t>
            </w:r>
            <w:r>
              <w:rPr>
                <w:spacing w:val="-2"/>
                <w:sz w:val="20"/>
              </w:rPr>
              <w:t xml:space="preserve"> </w:t>
            </w:r>
            <w:r>
              <w:rPr>
                <w:sz w:val="20"/>
              </w:rPr>
              <w:t>and</w:t>
            </w:r>
            <w:r>
              <w:rPr>
                <w:spacing w:val="-2"/>
                <w:sz w:val="20"/>
              </w:rPr>
              <w:t xml:space="preserve"> </w:t>
            </w:r>
            <w:r>
              <w:rPr>
                <w:sz w:val="20"/>
              </w:rPr>
              <w:t>accrued</w:t>
            </w:r>
            <w:r>
              <w:rPr>
                <w:spacing w:val="-2"/>
                <w:sz w:val="20"/>
              </w:rPr>
              <w:t xml:space="preserve"> expenses</w:t>
            </w:r>
          </w:p>
        </w:tc>
        <w:tc>
          <w:tcPr>
            <w:tcW w:w="1726" w:type="dxa"/>
            <w:tcBorders>
              <w:bottom w:val="single" w:sz="8" w:space="0" w:color="000000"/>
            </w:tcBorders>
          </w:tcPr>
          <w:p w14:paraId="56AE73F3" w14:textId="77777777" w:rsidR="00F34A36" w:rsidRDefault="00842BCA">
            <w:pPr>
              <w:pStyle w:val="TableParagraph"/>
              <w:spacing w:before="48"/>
              <w:ind w:right="366"/>
              <w:rPr>
                <w:b/>
                <w:sz w:val="20"/>
              </w:rPr>
            </w:pPr>
            <w:r>
              <w:rPr>
                <w:b/>
                <w:spacing w:val="-2"/>
                <w:sz w:val="20"/>
              </w:rPr>
              <w:t>178,863</w:t>
            </w:r>
          </w:p>
        </w:tc>
        <w:tc>
          <w:tcPr>
            <w:tcW w:w="1151" w:type="dxa"/>
            <w:tcBorders>
              <w:bottom w:val="single" w:sz="8" w:space="0" w:color="000000"/>
            </w:tcBorders>
          </w:tcPr>
          <w:p w14:paraId="56AE73F4" w14:textId="77777777" w:rsidR="00F34A36" w:rsidRDefault="00842BCA">
            <w:pPr>
              <w:pStyle w:val="TableParagraph"/>
              <w:spacing w:before="39"/>
              <w:ind w:right="79"/>
              <w:rPr>
                <w:sz w:val="20"/>
              </w:rPr>
            </w:pPr>
            <w:r>
              <w:rPr>
                <w:spacing w:val="-2"/>
                <w:sz w:val="20"/>
              </w:rPr>
              <w:t>511,393</w:t>
            </w:r>
          </w:p>
        </w:tc>
      </w:tr>
      <w:tr w:rsidR="00F34A36" w14:paraId="56AE73F9" w14:textId="77777777">
        <w:trPr>
          <w:trHeight w:val="286"/>
        </w:trPr>
        <w:tc>
          <w:tcPr>
            <w:tcW w:w="3688" w:type="dxa"/>
          </w:tcPr>
          <w:p w14:paraId="56AE73F6" w14:textId="77777777" w:rsidR="00F34A36" w:rsidRDefault="00842BCA">
            <w:pPr>
              <w:pStyle w:val="TableParagraph"/>
              <w:spacing w:before="27"/>
              <w:ind w:right="78"/>
              <w:rPr>
                <w:b/>
                <w:sz w:val="20"/>
              </w:rPr>
            </w:pPr>
            <w:r>
              <w:rPr>
                <w:b/>
                <w:sz w:val="20"/>
              </w:rPr>
              <w:t>Total</w:t>
            </w:r>
            <w:r>
              <w:rPr>
                <w:b/>
                <w:spacing w:val="-8"/>
                <w:sz w:val="20"/>
              </w:rPr>
              <w:t xml:space="preserve"> </w:t>
            </w:r>
            <w:r>
              <w:rPr>
                <w:b/>
                <w:sz w:val="20"/>
              </w:rPr>
              <w:t>trade</w:t>
            </w:r>
            <w:r>
              <w:rPr>
                <w:b/>
                <w:spacing w:val="-6"/>
                <w:sz w:val="20"/>
              </w:rPr>
              <w:t xml:space="preserve"> </w:t>
            </w:r>
            <w:r>
              <w:rPr>
                <w:b/>
                <w:sz w:val="20"/>
              </w:rPr>
              <w:t>and</w:t>
            </w:r>
            <w:r>
              <w:rPr>
                <w:b/>
                <w:spacing w:val="-6"/>
                <w:sz w:val="20"/>
              </w:rPr>
              <w:t xml:space="preserve"> </w:t>
            </w:r>
            <w:r>
              <w:rPr>
                <w:b/>
                <w:sz w:val="20"/>
              </w:rPr>
              <w:t>other</w:t>
            </w:r>
            <w:r>
              <w:rPr>
                <w:b/>
                <w:spacing w:val="-5"/>
                <w:sz w:val="20"/>
              </w:rPr>
              <w:t xml:space="preserve"> </w:t>
            </w:r>
            <w:r>
              <w:rPr>
                <w:b/>
                <w:spacing w:val="-2"/>
                <w:sz w:val="20"/>
              </w:rPr>
              <w:t>payables</w:t>
            </w:r>
          </w:p>
        </w:tc>
        <w:tc>
          <w:tcPr>
            <w:tcW w:w="1726" w:type="dxa"/>
            <w:tcBorders>
              <w:top w:val="single" w:sz="8" w:space="0" w:color="000000"/>
              <w:bottom w:val="single" w:sz="18" w:space="0" w:color="000000"/>
            </w:tcBorders>
          </w:tcPr>
          <w:p w14:paraId="56AE73F7" w14:textId="77777777" w:rsidR="00F34A36" w:rsidRDefault="00842BCA">
            <w:pPr>
              <w:pStyle w:val="TableParagraph"/>
              <w:spacing w:before="37"/>
              <w:ind w:right="346"/>
              <w:rPr>
                <w:b/>
                <w:sz w:val="20"/>
              </w:rPr>
            </w:pPr>
            <w:r>
              <w:rPr>
                <w:b/>
                <w:spacing w:val="-2"/>
                <w:sz w:val="20"/>
              </w:rPr>
              <w:t>456,313</w:t>
            </w:r>
          </w:p>
        </w:tc>
        <w:tc>
          <w:tcPr>
            <w:tcW w:w="1151" w:type="dxa"/>
            <w:tcBorders>
              <w:top w:val="single" w:sz="8" w:space="0" w:color="000000"/>
              <w:bottom w:val="double" w:sz="6" w:space="0" w:color="000000"/>
            </w:tcBorders>
          </w:tcPr>
          <w:p w14:paraId="56AE73F8" w14:textId="77777777" w:rsidR="00F34A36" w:rsidRDefault="00842BCA">
            <w:pPr>
              <w:pStyle w:val="TableParagraph"/>
              <w:spacing w:before="27"/>
              <w:ind w:right="79"/>
              <w:rPr>
                <w:sz w:val="20"/>
              </w:rPr>
            </w:pPr>
            <w:r>
              <w:rPr>
                <w:spacing w:val="-2"/>
                <w:sz w:val="20"/>
              </w:rPr>
              <w:t>842,118</w:t>
            </w:r>
          </w:p>
        </w:tc>
      </w:tr>
    </w:tbl>
    <w:p w14:paraId="56AE73FA" w14:textId="77777777" w:rsidR="00F34A36" w:rsidRDefault="00842BCA">
      <w:pPr>
        <w:tabs>
          <w:tab w:val="left" w:pos="1752"/>
        </w:tabs>
        <w:spacing w:before="292"/>
        <w:ind w:left="312"/>
        <w:rPr>
          <w:b/>
          <w:sz w:val="32"/>
        </w:rPr>
      </w:pPr>
      <w:bookmarkStart w:id="154" w:name="Note_12_Lease_liabilities"/>
      <w:bookmarkEnd w:id="154"/>
      <w:r>
        <w:rPr>
          <w:b/>
          <w:color w:val="005496"/>
          <w:sz w:val="32"/>
        </w:rPr>
        <w:t>Note</w:t>
      </w:r>
      <w:r>
        <w:rPr>
          <w:b/>
          <w:color w:val="005496"/>
          <w:spacing w:val="-5"/>
          <w:sz w:val="32"/>
        </w:rPr>
        <w:t xml:space="preserve"> 12</w:t>
      </w:r>
      <w:r>
        <w:rPr>
          <w:b/>
          <w:color w:val="005496"/>
          <w:sz w:val="32"/>
        </w:rPr>
        <w:tab/>
        <w:t>Lease</w:t>
      </w:r>
      <w:r>
        <w:rPr>
          <w:b/>
          <w:color w:val="005496"/>
          <w:spacing w:val="-4"/>
          <w:sz w:val="32"/>
        </w:rPr>
        <w:t xml:space="preserve"> </w:t>
      </w:r>
      <w:r>
        <w:rPr>
          <w:b/>
          <w:color w:val="005496"/>
          <w:spacing w:val="-2"/>
          <w:sz w:val="32"/>
        </w:rPr>
        <w:t>liabilities</w:t>
      </w:r>
    </w:p>
    <w:p w14:paraId="56AE73FB" w14:textId="77777777" w:rsidR="00F34A36" w:rsidRDefault="00F34A36">
      <w:pPr>
        <w:pStyle w:val="BodyText"/>
        <w:spacing w:before="2" w:after="1"/>
        <w:ind w:left="0"/>
        <w:rPr>
          <w:b/>
          <w:sz w:val="14"/>
        </w:rPr>
      </w:pPr>
    </w:p>
    <w:tbl>
      <w:tblPr>
        <w:tblW w:w="0" w:type="auto"/>
        <w:tblInd w:w="349" w:type="dxa"/>
        <w:tblLayout w:type="fixed"/>
        <w:tblCellMar>
          <w:left w:w="0" w:type="dxa"/>
          <w:right w:w="0" w:type="dxa"/>
        </w:tblCellMar>
        <w:tblLook w:val="01E0" w:firstRow="1" w:lastRow="1" w:firstColumn="1" w:lastColumn="1" w:noHBand="0" w:noVBand="0"/>
      </w:tblPr>
      <w:tblGrid>
        <w:gridCol w:w="7028"/>
        <w:gridCol w:w="1632"/>
        <w:gridCol w:w="1244"/>
      </w:tblGrid>
      <w:tr w:rsidR="00F34A36" w14:paraId="56AE73FF" w14:textId="77777777">
        <w:trPr>
          <w:trHeight w:val="273"/>
        </w:trPr>
        <w:tc>
          <w:tcPr>
            <w:tcW w:w="7028" w:type="dxa"/>
          </w:tcPr>
          <w:p w14:paraId="56AE73FC" w14:textId="77777777" w:rsidR="00F34A36" w:rsidRDefault="00842BCA">
            <w:pPr>
              <w:pStyle w:val="TableParagraph"/>
              <w:spacing w:line="223" w:lineRule="exact"/>
              <w:ind w:right="78"/>
              <w:rPr>
                <w:b/>
                <w:sz w:val="20"/>
              </w:rPr>
            </w:pPr>
            <w:r>
              <w:rPr>
                <w:b/>
                <w:sz w:val="20"/>
              </w:rPr>
              <w:t>Lease</w:t>
            </w:r>
            <w:r>
              <w:rPr>
                <w:b/>
                <w:spacing w:val="-4"/>
                <w:sz w:val="20"/>
              </w:rPr>
              <w:t xml:space="preserve"> </w:t>
            </w:r>
            <w:r>
              <w:rPr>
                <w:b/>
                <w:spacing w:val="-2"/>
                <w:sz w:val="20"/>
              </w:rPr>
              <w:t>liabilities</w:t>
            </w:r>
          </w:p>
        </w:tc>
        <w:tc>
          <w:tcPr>
            <w:tcW w:w="1632" w:type="dxa"/>
          </w:tcPr>
          <w:p w14:paraId="56AE73FD" w14:textId="77777777" w:rsidR="00F34A36" w:rsidRDefault="00842BCA">
            <w:pPr>
              <w:pStyle w:val="TableParagraph"/>
              <w:spacing w:line="223" w:lineRule="exact"/>
              <w:ind w:right="272"/>
              <w:rPr>
                <w:b/>
                <w:sz w:val="20"/>
              </w:rPr>
            </w:pPr>
            <w:r>
              <w:rPr>
                <w:b/>
                <w:sz w:val="20"/>
              </w:rPr>
              <w:t>2026</w:t>
            </w:r>
            <w:r>
              <w:rPr>
                <w:b/>
                <w:spacing w:val="-3"/>
                <w:sz w:val="20"/>
              </w:rPr>
              <w:t xml:space="preserve"> </w:t>
            </w:r>
            <w:r>
              <w:rPr>
                <w:b/>
                <w:spacing w:val="-10"/>
                <w:sz w:val="20"/>
              </w:rPr>
              <w:t>$</w:t>
            </w:r>
          </w:p>
        </w:tc>
        <w:tc>
          <w:tcPr>
            <w:tcW w:w="1244" w:type="dxa"/>
          </w:tcPr>
          <w:p w14:paraId="56AE73FE"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406" w14:textId="77777777">
        <w:trPr>
          <w:trHeight w:val="659"/>
        </w:trPr>
        <w:tc>
          <w:tcPr>
            <w:tcW w:w="7028" w:type="dxa"/>
          </w:tcPr>
          <w:p w14:paraId="56AE7400" w14:textId="77777777" w:rsidR="00F34A36" w:rsidRDefault="00842BCA">
            <w:pPr>
              <w:pStyle w:val="TableParagraph"/>
              <w:spacing w:before="44"/>
              <w:ind w:right="76"/>
              <w:rPr>
                <w:b/>
                <w:sz w:val="20"/>
              </w:rPr>
            </w:pPr>
            <w:r>
              <w:rPr>
                <w:b/>
                <w:sz w:val="20"/>
              </w:rPr>
              <w:t>Current</w:t>
            </w:r>
            <w:r>
              <w:rPr>
                <w:b/>
                <w:spacing w:val="16"/>
                <w:sz w:val="20"/>
              </w:rPr>
              <w:t xml:space="preserve"> </w:t>
            </w:r>
            <w:r>
              <w:rPr>
                <w:b/>
                <w:spacing w:val="-2"/>
                <w:sz w:val="20"/>
              </w:rPr>
              <w:t>liabilities</w:t>
            </w:r>
          </w:p>
          <w:p w14:paraId="56AE7401" w14:textId="77777777" w:rsidR="00F34A36" w:rsidRDefault="00842BCA">
            <w:pPr>
              <w:pStyle w:val="TableParagraph"/>
              <w:spacing w:before="90"/>
              <w:ind w:right="76"/>
              <w:rPr>
                <w:sz w:val="20"/>
              </w:rPr>
            </w:pPr>
            <w:r>
              <w:rPr>
                <w:sz w:val="20"/>
              </w:rPr>
              <w:t>Lease</w:t>
            </w:r>
            <w:r>
              <w:rPr>
                <w:spacing w:val="8"/>
                <w:sz w:val="20"/>
              </w:rPr>
              <w:t xml:space="preserve"> </w:t>
            </w:r>
            <w:r>
              <w:rPr>
                <w:spacing w:val="-2"/>
                <w:sz w:val="20"/>
              </w:rPr>
              <w:t>liability</w:t>
            </w:r>
          </w:p>
        </w:tc>
        <w:tc>
          <w:tcPr>
            <w:tcW w:w="1632" w:type="dxa"/>
            <w:tcBorders>
              <w:bottom w:val="single" w:sz="8" w:space="0" w:color="000000"/>
            </w:tcBorders>
          </w:tcPr>
          <w:p w14:paraId="56AE7402" w14:textId="77777777" w:rsidR="00F34A36" w:rsidRDefault="00F34A36">
            <w:pPr>
              <w:pStyle w:val="TableParagraph"/>
              <w:spacing w:before="172"/>
              <w:jc w:val="left"/>
              <w:rPr>
                <w:b/>
                <w:sz w:val="20"/>
              </w:rPr>
            </w:pPr>
          </w:p>
          <w:p w14:paraId="56AE7403" w14:textId="77777777" w:rsidR="00F34A36" w:rsidRDefault="00842BCA">
            <w:pPr>
              <w:pStyle w:val="TableParagraph"/>
              <w:ind w:right="272"/>
              <w:rPr>
                <w:b/>
                <w:sz w:val="20"/>
              </w:rPr>
            </w:pPr>
            <w:r>
              <w:rPr>
                <w:b/>
                <w:spacing w:val="-2"/>
                <w:sz w:val="20"/>
              </w:rPr>
              <w:t>367,584</w:t>
            </w:r>
          </w:p>
        </w:tc>
        <w:tc>
          <w:tcPr>
            <w:tcW w:w="1244" w:type="dxa"/>
            <w:tcBorders>
              <w:bottom w:val="single" w:sz="8" w:space="0" w:color="000000"/>
            </w:tcBorders>
          </w:tcPr>
          <w:p w14:paraId="56AE7404" w14:textId="77777777" w:rsidR="00F34A36" w:rsidRDefault="00F34A36">
            <w:pPr>
              <w:pStyle w:val="TableParagraph"/>
              <w:spacing w:before="172"/>
              <w:jc w:val="left"/>
              <w:rPr>
                <w:b/>
                <w:sz w:val="20"/>
              </w:rPr>
            </w:pPr>
          </w:p>
          <w:p w14:paraId="56AE7405" w14:textId="77777777" w:rsidR="00F34A36" w:rsidRDefault="00842BCA">
            <w:pPr>
              <w:pStyle w:val="TableParagraph"/>
              <w:ind w:right="78"/>
              <w:rPr>
                <w:sz w:val="20"/>
              </w:rPr>
            </w:pPr>
            <w:r>
              <w:rPr>
                <w:spacing w:val="-2"/>
                <w:sz w:val="20"/>
              </w:rPr>
              <w:t>324,718</w:t>
            </w:r>
          </w:p>
        </w:tc>
      </w:tr>
      <w:tr w:rsidR="00F34A36" w14:paraId="56AE740D" w14:textId="77777777">
        <w:trPr>
          <w:trHeight w:val="580"/>
        </w:trPr>
        <w:tc>
          <w:tcPr>
            <w:tcW w:w="7028" w:type="dxa"/>
          </w:tcPr>
          <w:p w14:paraId="56AE7407" w14:textId="77777777" w:rsidR="00F34A36" w:rsidRDefault="00842BCA">
            <w:pPr>
              <w:pStyle w:val="TableParagraph"/>
              <w:spacing w:before="28"/>
              <w:ind w:right="76"/>
              <w:rPr>
                <w:b/>
                <w:sz w:val="20"/>
              </w:rPr>
            </w:pPr>
            <w:r>
              <w:rPr>
                <w:b/>
                <w:sz w:val="20"/>
              </w:rPr>
              <w:t>Non-current</w:t>
            </w:r>
            <w:r>
              <w:rPr>
                <w:b/>
                <w:spacing w:val="24"/>
                <w:sz w:val="20"/>
              </w:rPr>
              <w:t xml:space="preserve"> </w:t>
            </w:r>
            <w:r>
              <w:rPr>
                <w:b/>
                <w:spacing w:val="-2"/>
                <w:sz w:val="20"/>
              </w:rPr>
              <w:t>liabilities</w:t>
            </w:r>
          </w:p>
          <w:p w14:paraId="56AE7408" w14:textId="77777777" w:rsidR="00F34A36" w:rsidRDefault="00842BCA">
            <w:pPr>
              <w:pStyle w:val="TableParagraph"/>
              <w:spacing w:before="50"/>
              <w:ind w:right="78"/>
              <w:rPr>
                <w:sz w:val="20"/>
              </w:rPr>
            </w:pPr>
            <w:r>
              <w:rPr>
                <w:sz w:val="20"/>
              </w:rPr>
              <w:t>Lease</w:t>
            </w:r>
            <w:r>
              <w:rPr>
                <w:spacing w:val="-4"/>
                <w:sz w:val="20"/>
              </w:rPr>
              <w:t xml:space="preserve"> </w:t>
            </w:r>
            <w:r>
              <w:rPr>
                <w:spacing w:val="-2"/>
                <w:sz w:val="20"/>
              </w:rPr>
              <w:t>liability</w:t>
            </w:r>
          </w:p>
        </w:tc>
        <w:tc>
          <w:tcPr>
            <w:tcW w:w="1632" w:type="dxa"/>
            <w:tcBorders>
              <w:top w:val="single" w:sz="8" w:space="0" w:color="000000"/>
              <w:bottom w:val="single" w:sz="8" w:space="0" w:color="000000"/>
            </w:tcBorders>
          </w:tcPr>
          <w:p w14:paraId="56AE7409" w14:textId="77777777" w:rsidR="00F34A36" w:rsidRDefault="00F34A36">
            <w:pPr>
              <w:pStyle w:val="TableParagraph"/>
              <w:spacing w:before="92"/>
              <w:jc w:val="left"/>
              <w:rPr>
                <w:b/>
                <w:sz w:val="20"/>
              </w:rPr>
            </w:pPr>
          </w:p>
          <w:p w14:paraId="56AE740A" w14:textId="77777777" w:rsidR="00F34A36" w:rsidRDefault="00842BCA">
            <w:pPr>
              <w:pStyle w:val="TableParagraph"/>
              <w:ind w:right="272"/>
              <w:rPr>
                <w:b/>
                <w:sz w:val="20"/>
              </w:rPr>
            </w:pPr>
            <w:r>
              <w:rPr>
                <w:b/>
                <w:spacing w:val="-2"/>
                <w:sz w:val="20"/>
              </w:rPr>
              <w:t>920,906</w:t>
            </w:r>
          </w:p>
        </w:tc>
        <w:tc>
          <w:tcPr>
            <w:tcW w:w="1244" w:type="dxa"/>
            <w:tcBorders>
              <w:top w:val="single" w:sz="8" w:space="0" w:color="000000"/>
              <w:bottom w:val="single" w:sz="8" w:space="0" w:color="000000"/>
            </w:tcBorders>
          </w:tcPr>
          <w:p w14:paraId="56AE740B" w14:textId="77777777" w:rsidR="00F34A36" w:rsidRDefault="00F34A36">
            <w:pPr>
              <w:pStyle w:val="TableParagraph"/>
              <w:spacing w:before="92"/>
              <w:jc w:val="left"/>
              <w:rPr>
                <w:b/>
                <w:sz w:val="20"/>
              </w:rPr>
            </w:pPr>
          </w:p>
          <w:p w14:paraId="56AE740C" w14:textId="77777777" w:rsidR="00F34A36" w:rsidRDefault="00842BCA">
            <w:pPr>
              <w:pStyle w:val="TableParagraph"/>
              <w:ind w:right="78"/>
              <w:rPr>
                <w:sz w:val="20"/>
              </w:rPr>
            </w:pPr>
            <w:r>
              <w:rPr>
                <w:spacing w:val="-2"/>
                <w:sz w:val="20"/>
              </w:rPr>
              <w:t>1,288,491</w:t>
            </w:r>
          </w:p>
        </w:tc>
      </w:tr>
      <w:tr w:rsidR="00F34A36" w14:paraId="56AE7411" w14:textId="77777777">
        <w:trPr>
          <w:trHeight w:val="291"/>
        </w:trPr>
        <w:tc>
          <w:tcPr>
            <w:tcW w:w="7028" w:type="dxa"/>
          </w:tcPr>
          <w:p w14:paraId="56AE740E" w14:textId="77777777" w:rsidR="00F34A36" w:rsidRDefault="00842BCA">
            <w:pPr>
              <w:pStyle w:val="TableParagraph"/>
              <w:spacing w:before="28"/>
              <w:ind w:right="76"/>
              <w:rPr>
                <w:b/>
                <w:sz w:val="20"/>
              </w:rPr>
            </w:pPr>
            <w:r>
              <w:rPr>
                <w:b/>
                <w:sz w:val="20"/>
              </w:rPr>
              <w:t>Total</w:t>
            </w:r>
            <w:r>
              <w:rPr>
                <w:b/>
                <w:spacing w:val="2"/>
                <w:sz w:val="20"/>
              </w:rPr>
              <w:t xml:space="preserve"> </w:t>
            </w:r>
            <w:r>
              <w:rPr>
                <w:b/>
                <w:sz w:val="20"/>
              </w:rPr>
              <w:t>non-current</w:t>
            </w:r>
            <w:r>
              <w:rPr>
                <w:b/>
                <w:spacing w:val="7"/>
                <w:sz w:val="20"/>
              </w:rPr>
              <w:t xml:space="preserve"> </w:t>
            </w:r>
            <w:r>
              <w:rPr>
                <w:b/>
                <w:spacing w:val="-2"/>
                <w:sz w:val="20"/>
              </w:rPr>
              <w:t>liabilities</w:t>
            </w:r>
          </w:p>
        </w:tc>
        <w:tc>
          <w:tcPr>
            <w:tcW w:w="1632" w:type="dxa"/>
            <w:tcBorders>
              <w:top w:val="single" w:sz="8" w:space="0" w:color="000000"/>
              <w:bottom w:val="double" w:sz="6" w:space="0" w:color="000000"/>
            </w:tcBorders>
          </w:tcPr>
          <w:p w14:paraId="56AE740F" w14:textId="77777777" w:rsidR="00F34A36" w:rsidRDefault="00842BCA">
            <w:pPr>
              <w:pStyle w:val="TableParagraph"/>
              <w:spacing w:before="37"/>
              <w:ind w:right="272"/>
              <w:rPr>
                <w:b/>
                <w:sz w:val="20"/>
              </w:rPr>
            </w:pPr>
            <w:r>
              <w:rPr>
                <w:b/>
                <w:spacing w:val="-2"/>
                <w:sz w:val="20"/>
              </w:rPr>
              <w:t>1,288,490</w:t>
            </w:r>
          </w:p>
        </w:tc>
        <w:tc>
          <w:tcPr>
            <w:tcW w:w="1244" w:type="dxa"/>
            <w:tcBorders>
              <w:top w:val="single" w:sz="8" w:space="0" w:color="000000"/>
              <w:bottom w:val="double" w:sz="6" w:space="0" w:color="000000"/>
            </w:tcBorders>
          </w:tcPr>
          <w:p w14:paraId="56AE7410" w14:textId="77777777" w:rsidR="00F34A36" w:rsidRDefault="00842BCA">
            <w:pPr>
              <w:pStyle w:val="TableParagraph"/>
              <w:spacing w:before="47" w:line="225" w:lineRule="exact"/>
              <w:ind w:right="78"/>
              <w:rPr>
                <w:sz w:val="20"/>
              </w:rPr>
            </w:pPr>
            <w:r>
              <w:rPr>
                <w:spacing w:val="-2"/>
                <w:sz w:val="20"/>
              </w:rPr>
              <w:t>1,613,209</w:t>
            </w:r>
          </w:p>
        </w:tc>
      </w:tr>
      <w:tr w:rsidR="00F34A36" w14:paraId="56AE7415" w14:textId="77777777">
        <w:trPr>
          <w:trHeight w:val="826"/>
        </w:trPr>
        <w:tc>
          <w:tcPr>
            <w:tcW w:w="9904" w:type="dxa"/>
            <w:gridSpan w:val="3"/>
          </w:tcPr>
          <w:p w14:paraId="56AE7412" w14:textId="77777777" w:rsidR="00F34A36" w:rsidRDefault="00F34A36">
            <w:pPr>
              <w:pStyle w:val="TableParagraph"/>
              <w:spacing w:before="5"/>
              <w:jc w:val="left"/>
              <w:rPr>
                <w:b/>
                <w:sz w:val="20"/>
              </w:rPr>
            </w:pPr>
          </w:p>
          <w:p w14:paraId="56AE7413" w14:textId="77777777" w:rsidR="00F34A36" w:rsidRDefault="00842BCA">
            <w:pPr>
              <w:pStyle w:val="TableParagraph"/>
              <w:ind w:left="50"/>
              <w:jc w:val="left"/>
              <w:rPr>
                <w:b/>
                <w:sz w:val="20"/>
              </w:rPr>
            </w:pPr>
            <w:r>
              <w:rPr>
                <w:b/>
                <w:sz w:val="20"/>
              </w:rPr>
              <w:t>Future</w:t>
            </w:r>
            <w:r>
              <w:rPr>
                <w:b/>
                <w:spacing w:val="8"/>
                <w:sz w:val="20"/>
              </w:rPr>
              <w:t xml:space="preserve"> </w:t>
            </w:r>
            <w:r>
              <w:rPr>
                <w:b/>
                <w:sz w:val="20"/>
              </w:rPr>
              <w:t>lease</w:t>
            </w:r>
            <w:r>
              <w:rPr>
                <w:b/>
                <w:spacing w:val="9"/>
                <w:sz w:val="20"/>
              </w:rPr>
              <w:t xml:space="preserve"> </w:t>
            </w:r>
            <w:r>
              <w:rPr>
                <w:b/>
                <w:spacing w:val="-2"/>
                <w:sz w:val="20"/>
              </w:rPr>
              <w:t>payments</w:t>
            </w:r>
          </w:p>
          <w:p w14:paraId="56AE7414" w14:textId="77777777" w:rsidR="00F34A36" w:rsidRDefault="00842BCA">
            <w:pPr>
              <w:pStyle w:val="TableParagraph"/>
              <w:spacing w:before="90"/>
              <w:ind w:left="50"/>
              <w:jc w:val="left"/>
              <w:rPr>
                <w:sz w:val="20"/>
              </w:rPr>
            </w:pPr>
            <w:r>
              <w:rPr>
                <w:sz w:val="20"/>
              </w:rPr>
              <w:t>Future</w:t>
            </w:r>
            <w:r>
              <w:rPr>
                <w:spacing w:val="8"/>
                <w:sz w:val="20"/>
              </w:rPr>
              <w:t xml:space="preserve"> </w:t>
            </w:r>
            <w:r>
              <w:rPr>
                <w:sz w:val="20"/>
              </w:rPr>
              <w:t>lease</w:t>
            </w:r>
            <w:r>
              <w:rPr>
                <w:spacing w:val="9"/>
                <w:sz w:val="20"/>
              </w:rPr>
              <w:t xml:space="preserve"> </w:t>
            </w:r>
            <w:r>
              <w:rPr>
                <w:sz w:val="20"/>
              </w:rPr>
              <w:t>payments</w:t>
            </w:r>
            <w:r>
              <w:rPr>
                <w:spacing w:val="9"/>
                <w:sz w:val="20"/>
              </w:rPr>
              <w:t xml:space="preserve"> </w:t>
            </w:r>
            <w:r>
              <w:rPr>
                <w:sz w:val="20"/>
              </w:rPr>
              <w:t>are</w:t>
            </w:r>
            <w:r>
              <w:rPr>
                <w:spacing w:val="9"/>
                <w:sz w:val="20"/>
              </w:rPr>
              <w:t xml:space="preserve"> </w:t>
            </w:r>
            <w:r>
              <w:rPr>
                <w:sz w:val="20"/>
              </w:rPr>
              <w:t>due</w:t>
            </w:r>
            <w:r>
              <w:rPr>
                <w:spacing w:val="9"/>
                <w:sz w:val="20"/>
              </w:rPr>
              <w:t xml:space="preserve"> </w:t>
            </w:r>
            <w:r>
              <w:rPr>
                <w:sz w:val="20"/>
              </w:rPr>
              <w:t>as</w:t>
            </w:r>
            <w:r>
              <w:rPr>
                <w:spacing w:val="9"/>
                <w:sz w:val="20"/>
              </w:rPr>
              <w:t xml:space="preserve"> </w:t>
            </w:r>
            <w:r>
              <w:rPr>
                <w:spacing w:val="-2"/>
                <w:sz w:val="20"/>
              </w:rPr>
              <w:t>follows:</w:t>
            </w:r>
          </w:p>
        </w:tc>
      </w:tr>
      <w:tr w:rsidR="00F34A36" w14:paraId="56AE7419" w14:textId="77777777">
        <w:trPr>
          <w:trHeight w:val="310"/>
        </w:trPr>
        <w:tc>
          <w:tcPr>
            <w:tcW w:w="7028" w:type="dxa"/>
          </w:tcPr>
          <w:p w14:paraId="56AE7416" w14:textId="77777777" w:rsidR="00F34A36" w:rsidRDefault="00842BCA">
            <w:pPr>
              <w:pStyle w:val="TableParagraph"/>
              <w:spacing w:before="34"/>
              <w:ind w:right="76"/>
              <w:rPr>
                <w:sz w:val="20"/>
              </w:rPr>
            </w:pPr>
            <w:r>
              <w:rPr>
                <w:sz w:val="20"/>
              </w:rPr>
              <w:t>Within</w:t>
            </w:r>
            <w:r>
              <w:rPr>
                <w:spacing w:val="7"/>
                <w:sz w:val="20"/>
              </w:rPr>
              <w:t xml:space="preserve"> </w:t>
            </w:r>
            <w:r>
              <w:rPr>
                <w:sz w:val="20"/>
              </w:rPr>
              <w:t>one</w:t>
            </w:r>
            <w:r>
              <w:rPr>
                <w:spacing w:val="8"/>
                <w:sz w:val="20"/>
              </w:rPr>
              <w:t xml:space="preserve"> </w:t>
            </w:r>
            <w:r>
              <w:rPr>
                <w:spacing w:val="-4"/>
                <w:sz w:val="20"/>
              </w:rPr>
              <w:t>year</w:t>
            </w:r>
          </w:p>
        </w:tc>
        <w:tc>
          <w:tcPr>
            <w:tcW w:w="1632" w:type="dxa"/>
            <w:tcBorders>
              <w:bottom w:val="single" w:sz="8" w:space="0" w:color="000000"/>
            </w:tcBorders>
          </w:tcPr>
          <w:p w14:paraId="56AE7417" w14:textId="77777777" w:rsidR="00F34A36" w:rsidRDefault="00842BCA">
            <w:pPr>
              <w:pStyle w:val="TableParagraph"/>
              <w:spacing w:before="44"/>
              <w:ind w:right="272"/>
              <w:rPr>
                <w:b/>
                <w:sz w:val="20"/>
              </w:rPr>
            </w:pPr>
            <w:r>
              <w:rPr>
                <w:b/>
                <w:spacing w:val="-2"/>
                <w:sz w:val="20"/>
              </w:rPr>
              <w:t>451,051</w:t>
            </w:r>
          </w:p>
        </w:tc>
        <w:tc>
          <w:tcPr>
            <w:tcW w:w="1244" w:type="dxa"/>
            <w:tcBorders>
              <w:bottom w:val="single" w:sz="8" w:space="0" w:color="000000"/>
            </w:tcBorders>
          </w:tcPr>
          <w:p w14:paraId="56AE7418" w14:textId="77777777" w:rsidR="00F34A36" w:rsidRDefault="00842BCA">
            <w:pPr>
              <w:pStyle w:val="TableParagraph"/>
              <w:spacing w:before="53"/>
              <w:ind w:right="78"/>
              <w:rPr>
                <w:sz w:val="20"/>
              </w:rPr>
            </w:pPr>
            <w:r>
              <w:rPr>
                <w:spacing w:val="-2"/>
                <w:sz w:val="20"/>
              </w:rPr>
              <w:t>434,748</w:t>
            </w:r>
          </w:p>
        </w:tc>
      </w:tr>
      <w:tr w:rsidR="00F34A36" w14:paraId="56AE741D" w14:textId="77777777">
        <w:trPr>
          <w:trHeight w:val="304"/>
        </w:trPr>
        <w:tc>
          <w:tcPr>
            <w:tcW w:w="7028" w:type="dxa"/>
          </w:tcPr>
          <w:p w14:paraId="56AE741A" w14:textId="77777777" w:rsidR="00F34A36" w:rsidRDefault="00842BCA">
            <w:pPr>
              <w:pStyle w:val="TableParagraph"/>
              <w:spacing w:before="28"/>
              <w:ind w:right="76"/>
              <w:rPr>
                <w:sz w:val="20"/>
              </w:rPr>
            </w:pPr>
            <w:r>
              <w:rPr>
                <w:sz w:val="20"/>
              </w:rPr>
              <w:t>One</w:t>
            </w:r>
            <w:r>
              <w:rPr>
                <w:spacing w:val="6"/>
                <w:sz w:val="20"/>
              </w:rPr>
              <w:t xml:space="preserve"> </w:t>
            </w:r>
            <w:r>
              <w:rPr>
                <w:sz w:val="20"/>
              </w:rPr>
              <w:t>to</w:t>
            </w:r>
            <w:r>
              <w:rPr>
                <w:spacing w:val="6"/>
                <w:sz w:val="20"/>
              </w:rPr>
              <w:t xml:space="preserve"> </w:t>
            </w:r>
            <w:r>
              <w:rPr>
                <w:sz w:val="20"/>
              </w:rPr>
              <w:t>five</w:t>
            </w:r>
            <w:r>
              <w:rPr>
                <w:spacing w:val="6"/>
                <w:sz w:val="20"/>
              </w:rPr>
              <w:t xml:space="preserve"> </w:t>
            </w:r>
            <w:r>
              <w:rPr>
                <w:spacing w:val="-2"/>
                <w:sz w:val="20"/>
              </w:rPr>
              <w:t>years</w:t>
            </w:r>
          </w:p>
        </w:tc>
        <w:tc>
          <w:tcPr>
            <w:tcW w:w="1632" w:type="dxa"/>
            <w:tcBorders>
              <w:top w:val="single" w:sz="8" w:space="0" w:color="000000"/>
              <w:bottom w:val="single" w:sz="8" w:space="0" w:color="000000"/>
            </w:tcBorders>
          </w:tcPr>
          <w:p w14:paraId="56AE741B" w14:textId="77777777" w:rsidR="00F34A36" w:rsidRDefault="00842BCA">
            <w:pPr>
              <w:pStyle w:val="TableParagraph"/>
              <w:spacing w:before="37"/>
              <w:ind w:right="272"/>
              <w:rPr>
                <w:b/>
                <w:sz w:val="20"/>
              </w:rPr>
            </w:pPr>
            <w:r>
              <w:rPr>
                <w:b/>
                <w:spacing w:val="-2"/>
                <w:sz w:val="20"/>
              </w:rPr>
              <w:t>994,061</w:t>
            </w:r>
          </w:p>
        </w:tc>
        <w:tc>
          <w:tcPr>
            <w:tcW w:w="1244" w:type="dxa"/>
            <w:tcBorders>
              <w:top w:val="single" w:sz="8" w:space="0" w:color="000000"/>
              <w:bottom w:val="single" w:sz="8" w:space="0" w:color="000000"/>
            </w:tcBorders>
          </w:tcPr>
          <w:p w14:paraId="56AE741C" w14:textId="77777777" w:rsidR="00F34A36" w:rsidRDefault="00842BCA">
            <w:pPr>
              <w:pStyle w:val="TableParagraph"/>
              <w:spacing w:before="47"/>
              <w:ind w:right="78"/>
              <w:rPr>
                <w:sz w:val="20"/>
              </w:rPr>
            </w:pPr>
            <w:r>
              <w:rPr>
                <w:spacing w:val="-2"/>
                <w:sz w:val="20"/>
              </w:rPr>
              <w:t>1,445,112</w:t>
            </w:r>
          </w:p>
        </w:tc>
      </w:tr>
      <w:tr w:rsidR="00F34A36" w14:paraId="56AE7421" w14:textId="77777777">
        <w:trPr>
          <w:trHeight w:val="291"/>
        </w:trPr>
        <w:tc>
          <w:tcPr>
            <w:tcW w:w="7028" w:type="dxa"/>
          </w:tcPr>
          <w:p w14:paraId="56AE741E" w14:textId="77777777" w:rsidR="00F34A36" w:rsidRDefault="00842BCA">
            <w:pPr>
              <w:pStyle w:val="TableParagraph"/>
              <w:spacing w:before="28"/>
              <w:ind w:right="78"/>
              <w:rPr>
                <w:b/>
                <w:sz w:val="20"/>
              </w:rPr>
            </w:pPr>
            <w:r>
              <w:rPr>
                <w:b/>
                <w:sz w:val="20"/>
              </w:rPr>
              <w:t>Total</w:t>
            </w:r>
            <w:r>
              <w:rPr>
                <w:b/>
                <w:spacing w:val="-10"/>
                <w:sz w:val="20"/>
              </w:rPr>
              <w:t xml:space="preserve"> </w:t>
            </w:r>
            <w:r>
              <w:rPr>
                <w:b/>
                <w:sz w:val="20"/>
              </w:rPr>
              <w:t>lease</w:t>
            </w:r>
            <w:r>
              <w:rPr>
                <w:b/>
                <w:spacing w:val="-9"/>
                <w:sz w:val="20"/>
              </w:rPr>
              <w:t xml:space="preserve"> </w:t>
            </w:r>
            <w:r>
              <w:rPr>
                <w:b/>
                <w:spacing w:val="-2"/>
                <w:sz w:val="20"/>
              </w:rPr>
              <w:t>liabilities</w:t>
            </w:r>
          </w:p>
        </w:tc>
        <w:tc>
          <w:tcPr>
            <w:tcW w:w="1632" w:type="dxa"/>
            <w:tcBorders>
              <w:top w:val="single" w:sz="8" w:space="0" w:color="000000"/>
              <w:bottom w:val="double" w:sz="6" w:space="0" w:color="000000"/>
            </w:tcBorders>
          </w:tcPr>
          <w:p w14:paraId="56AE741F" w14:textId="77777777" w:rsidR="00F34A36" w:rsidRDefault="00842BCA">
            <w:pPr>
              <w:pStyle w:val="TableParagraph"/>
              <w:spacing w:before="37"/>
              <w:ind w:right="272"/>
              <w:rPr>
                <w:b/>
                <w:sz w:val="20"/>
              </w:rPr>
            </w:pPr>
            <w:r>
              <w:rPr>
                <w:b/>
                <w:spacing w:val="-2"/>
                <w:sz w:val="20"/>
              </w:rPr>
              <w:t>1,445,112</w:t>
            </w:r>
          </w:p>
        </w:tc>
        <w:tc>
          <w:tcPr>
            <w:tcW w:w="1244" w:type="dxa"/>
            <w:tcBorders>
              <w:top w:val="single" w:sz="8" w:space="0" w:color="000000"/>
              <w:bottom w:val="double" w:sz="6" w:space="0" w:color="000000"/>
            </w:tcBorders>
          </w:tcPr>
          <w:p w14:paraId="56AE7420" w14:textId="77777777" w:rsidR="00F34A36" w:rsidRDefault="00842BCA">
            <w:pPr>
              <w:pStyle w:val="TableParagraph"/>
              <w:spacing w:before="47" w:line="225" w:lineRule="exact"/>
              <w:ind w:right="78"/>
              <w:rPr>
                <w:sz w:val="20"/>
              </w:rPr>
            </w:pPr>
            <w:r>
              <w:rPr>
                <w:spacing w:val="-2"/>
                <w:sz w:val="20"/>
              </w:rPr>
              <w:t>1,879,860</w:t>
            </w:r>
          </w:p>
        </w:tc>
      </w:tr>
    </w:tbl>
    <w:p w14:paraId="56AE7422" w14:textId="77777777" w:rsidR="00F34A36" w:rsidRDefault="00842BCA">
      <w:pPr>
        <w:tabs>
          <w:tab w:val="left" w:pos="1752"/>
        </w:tabs>
        <w:spacing w:before="276"/>
        <w:ind w:left="312"/>
        <w:rPr>
          <w:b/>
          <w:sz w:val="32"/>
        </w:rPr>
      </w:pPr>
      <w:bookmarkStart w:id="155" w:name="Note_13_Employee_Benefits"/>
      <w:bookmarkEnd w:id="155"/>
      <w:r>
        <w:rPr>
          <w:b/>
          <w:color w:val="005496"/>
          <w:sz w:val="32"/>
        </w:rPr>
        <w:t>Note</w:t>
      </w:r>
      <w:r>
        <w:rPr>
          <w:b/>
          <w:color w:val="005496"/>
          <w:spacing w:val="-5"/>
          <w:sz w:val="32"/>
        </w:rPr>
        <w:t xml:space="preserve"> 13</w:t>
      </w:r>
      <w:r>
        <w:rPr>
          <w:b/>
          <w:color w:val="005496"/>
          <w:sz w:val="32"/>
        </w:rPr>
        <w:tab/>
        <w:t>Employee</w:t>
      </w:r>
      <w:r>
        <w:rPr>
          <w:b/>
          <w:color w:val="005496"/>
          <w:spacing w:val="-7"/>
          <w:sz w:val="32"/>
        </w:rPr>
        <w:t xml:space="preserve"> </w:t>
      </w:r>
      <w:r>
        <w:rPr>
          <w:b/>
          <w:color w:val="005496"/>
          <w:spacing w:val="-2"/>
          <w:sz w:val="32"/>
        </w:rPr>
        <w:t>Benefits</w:t>
      </w:r>
    </w:p>
    <w:p w14:paraId="56AE7423" w14:textId="77777777" w:rsidR="00F34A36" w:rsidRDefault="00F34A36">
      <w:pPr>
        <w:pStyle w:val="BodyText"/>
        <w:spacing w:before="2"/>
        <w:ind w:left="0"/>
        <w:rPr>
          <w:b/>
          <w:sz w:val="14"/>
        </w:rPr>
      </w:pPr>
    </w:p>
    <w:tbl>
      <w:tblPr>
        <w:tblW w:w="0" w:type="auto"/>
        <w:tblInd w:w="4676" w:type="dxa"/>
        <w:tblLayout w:type="fixed"/>
        <w:tblCellMar>
          <w:left w:w="0" w:type="dxa"/>
          <w:right w:w="0" w:type="dxa"/>
        </w:tblCellMar>
        <w:tblLook w:val="01E0" w:firstRow="1" w:lastRow="1" w:firstColumn="1" w:lastColumn="1" w:noHBand="0" w:noVBand="0"/>
      </w:tblPr>
      <w:tblGrid>
        <w:gridCol w:w="2682"/>
        <w:gridCol w:w="1725"/>
        <w:gridCol w:w="1150"/>
      </w:tblGrid>
      <w:tr w:rsidR="00F34A36" w14:paraId="56AE7427" w14:textId="77777777">
        <w:trPr>
          <w:trHeight w:val="320"/>
        </w:trPr>
        <w:tc>
          <w:tcPr>
            <w:tcW w:w="2682" w:type="dxa"/>
          </w:tcPr>
          <w:p w14:paraId="56AE7424" w14:textId="77777777" w:rsidR="00F34A36" w:rsidRDefault="00F34A36">
            <w:pPr>
              <w:pStyle w:val="TableParagraph"/>
              <w:jc w:val="left"/>
              <w:rPr>
                <w:rFonts w:ascii="Times New Roman"/>
                <w:sz w:val="20"/>
              </w:rPr>
            </w:pPr>
          </w:p>
        </w:tc>
        <w:tc>
          <w:tcPr>
            <w:tcW w:w="1725" w:type="dxa"/>
          </w:tcPr>
          <w:p w14:paraId="56AE7425" w14:textId="77777777" w:rsidR="00F34A36" w:rsidRDefault="00842BCA">
            <w:pPr>
              <w:pStyle w:val="TableParagraph"/>
              <w:spacing w:line="223" w:lineRule="exact"/>
              <w:ind w:right="364"/>
              <w:rPr>
                <w:b/>
                <w:sz w:val="20"/>
              </w:rPr>
            </w:pPr>
            <w:r>
              <w:rPr>
                <w:b/>
                <w:sz w:val="20"/>
              </w:rPr>
              <w:t>2026</w:t>
            </w:r>
            <w:r>
              <w:rPr>
                <w:b/>
                <w:spacing w:val="-3"/>
                <w:sz w:val="20"/>
              </w:rPr>
              <w:t xml:space="preserve"> </w:t>
            </w:r>
            <w:r>
              <w:rPr>
                <w:b/>
                <w:spacing w:val="-10"/>
                <w:sz w:val="20"/>
              </w:rPr>
              <w:t>$</w:t>
            </w:r>
          </w:p>
        </w:tc>
        <w:tc>
          <w:tcPr>
            <w:tcW w:w="1150" w:type="dxa"/>
          </w:tcPr>
          <w:p w14:paraId="56AE7426" w14:textId="77777777" w:rsidR="00F34A36" w:rsidRDefault="00842BCA">
            <w:pPr>
              <w:pStyle w:val="TableParagraph"/>
              <w:spacing w:line="223" w:lineRule="exact"/>
              <w:ind w:right="76"/>
              <w:rPr>
                <w:b/>
                <w:sz w:val="20"/>
              </w:rPr>
            </w:pPr>
            <w:r>
              <w:rPr>
                <w:b/>
                <w:sz w:val="20"/>
              </w:rPr>
              <w:t>2025</w:t>
            </w:r>
            <w:r>
              <w:rPr>
                <w:b/>
                <w:spacing w:val="-3"/>
                <w:sz w:val="20"/>
              </w:rPr>
              <w:t xml:space="preserve"> </w:t>
            </w:r>
            <w:r>
              <w:rPr>
                <w:b/>
                <w:spacing w:val="-10"/>
                <w:sz w:val="20"/>
              </w:rPr>
              <w:t>$</w:t>
            </w:r>
          </w:p>
        </w:tc>
      </w:tr>
      <w:tr w:rsidR="00F34A36" w14:paraId="56AE742B" w14:textId="77777777">
        <w:trPr>
          <w:trHeight w:val="361"/>
        </w:trPr>
        <w:tc>
          <w:tcPr>
            <w:tcW w:w="2682" w:type="dxa"/>
          </w:tcPr>
          <w:p w14:paraId="56AE7428" w14:textId="77777777" w:rsidR="00F34A36" w:rsidRDefault="00842BCA">
            <w:pPr>
              <w:pStyle w:val="TableParagraph"/>
              <w:spacing w:before="90"/>
              <w:ind w:right="78"/>
              <w:rPr>
                <w:b/>
                <w:sz w:val="20"/>
              </w:rPr>
            </w:pPr>
            <w:r>
              <w:rPr>
                <w:b/>
                <w:sz w:val="20"/>
              </w:rPr>
              <w:t xml:space="preserve">Current </w:t>
            </w:r>
            <w:r>
              <w:rPr>
                <w:b/>
                <w:spacing w:val="-2"/>
                <w:sz w:val="20"/>
              </w:rPr>
              <w:t>liabilities</w:t>
            </w:r>
          </w:p>
        </w:tc>
        <w:tc>
          <w:tcPr>
            <w:tcW w:w="1725" w:type="dxa"/>
          </w:tcPr>
          <w:p w14:paraId="56AE7429" w14:textId="77777777" w:rsidR="00F34A36" w:rsidRDefault="00F34A36">
            <w:pPr>
              <w:pStyle w:val="TableParagraph"/>
              <w:jc w:val="left"/>
              <w:rPr>
                <w:rFonts w:ascii="Times New Roman"/>
                <w:sz w:val="20"/>
              </w:rPr>
            </w:pPr>
          </w:p>
        </w:tc>
        <w:tc>
          <w:tcPr>
            <w:tcW w:w="1150" w:type="dxa"/>
          </w:tcPr>
          <w:p w14:paraId="56AE742A" w14:textId="77777777" w:rsidR="00F34A36" w:rsidRDefault="00F34A36">
            <w:pPr>
              <w:pStyle w:val="TableParagraph"/>
              <w:jc w:val="left"/>
              <w:rPr>
                <w:rFonts w:ascii="Times New Roman"/>
                <w:sz w:val="20"/>
              </w:rPr>
            </w:pPr>
          </w:p>
        </w:tc>
      </w:tr>
      <w:tr w:rsidR="00F34A36" w14:paraId="56AE742F" w14:textId="77777777">
        <w:trPr>
          <w:trHeight w:val="319"/>
        </w:trPr>
        <w:tc>
          <w:tcPr>
            <w:tcW w:w="2682" w:type="dxa"/>
          </w:tcPr>
          <w:p w14:paraId="56AE742C" w14:textId="77777777" w:rsidR="00F34A36" w:rsidRDefault="00842BCA">
            <w:pPr>
              <w:pStyle w:val="TableParagraph"/>
              <w:spacing w:before="34"/>
              <w:ind w:right="78"/>
              <w:rPr>
                <w:sz w:val="20"/>
              </w:rPr>
            </w:pPr>
            <w:r>
              <w:rPr>
                <w:sz w:val="20"/>
              </w:rPr>
              <w:t>Long</w:t>
            </w:r>
            <w:r>
              <w:rPr>
                <w:spacing w:val="-5"/>
                <w:sz w:val="20"/>
              </w:rPr>
              <w:t xml:space="preserve"> </w:t>
            </w:r>
            <w:r>
              <w:rPr>
                <w:sz w:val="20"/>
              </w:rPr>
              <w:t>service</w:t>
            </w:r>
            <w:r>
              <w:rPr>
                <w:spacing w:val="-4"/>
                <w:sz w:val="20"/>
              </w:rPr>
              <w:t xml:space="preserve"> </w:t>
            </w:r>
            <w:r>
              <w:rPr>
                <w:spacing w:val="-2"/>
                <w:sz w:val="20"/>
              </w:rPr>
              <w:t>leave</w:t>
            </w:r>
          </w:p>
        </w:tc>
        <w:tc>
          <w:tcPr>
            <w:tcW w:w="1725" w:type="dxa"/>
          </w:tcPr>
          <w:p w14:paraId="56AE742D" w14:textId="77777777" w:rsidR="00F34A36" w:rsidRDefault="00842BCA">
            <w:pPr>
              <w:pStyle w:val="TableParagraph"/>
              <w:spacing w:before="44"/>
              <w:ind w:right="344"/>
              <w:rPr>
                <w:b/>
                <w:sz w:val="20"/>
              </w:rPr>
            </w:pPr>
            <w:r>
              <w:rPr>
                <w:b/>
                <w:spacing w:val="-2"/>
                <w:sz w:val="20"/>
              </w:rPr>
              <w:t>196,511</w:t>
            </w:r>
          </w:p>
        </w:tc>
        <w:tc>
          <w:tcPr>
            <w:tcW w:w="1150" w:type="dxa"/>
          </w:tcPr>
          <w:p w14:paraId="56AE742E" w14:textId="77777777" w:rsidR="00F34A36" w:rsidRDefault="00842BCA">
            <w:pPr>
              <w:pStyle w:val="TableParagraph"/>
              <w:spacing w:before="34"/>
              <w:ind w:right="77"/>
              <w:rPr>
                <w:sz w:val="20"/>
              </w:rPr>
            </w:pPr>
            <w:r>
              <w:rPr>
                <w:spacing w:val="-2"/>
                <w:sz w:val="20"/>
              </w:rPr>
              <w:t>64,143</w:t>
            </w:r>
          </w:p>
        </w:tc>
      </w:tr>
      <w:tr w:rsidR="00F34A36" w14:paraId="56AE7433" w14:textId="77777777">
        <w:trPr>
          <w:trHeight w:val="315"/>
        </w:trPr>
        <w:tc>
          <w:tcPr>
            <w:tcW w:w="2682" w:type="dxa"/>
          </w:tcPr>
          <w:p w14:paraId="56AE7430" w14:textId="77777777" w:rsidR="00F34A36" w:rsidRDefault="00842BCA">
            <w:pPr>
              <w:pStyle w:val="TableParagraph"/>
              <w:spacing w:before="39"/>
              <w:ind w:right="79"/>
              <w:rPr>
                <w:sz w:val="20"/>
              </w:rPr>
            </w:pPr>
            <w:r>
              <w:rPr>
                <w:sz w:val="20"/>
              </w:rPr>
              <w:t>Employee</w:t>
            </w:r>
            <w:r>
              <w:rPr>
                <w:spacing w:val="-7"/>
                <w:sz w:val="20"/>
              </w:rPr>
              <w:t xml:space="preserve"> </w:t>
            </w:r>
            <w:r>
              <w:rPr>
                <w:spacing w:val="-2"/>
                <w:sz w:val="20"/>
              </w:rPr>
              <w:t>benefits</w:t>
            </w:r>
          </w:p>
        </w:tc>
        <w:tc>
          <w:tcPr>
            <w:tcW w:w="1725" w:type="dxa"/>
            <w:tcBorders>
              <w:bottom w:val="single" w:sz="8" w:space="0" w:color="000000"/>
            </w:tcBorders>
          </w:tcPr>
          <w:p w14:paraId="56AE7431" w14:textId="77777777" w:rsidR="00F34A36" w:rsidRDefault="00842BCA">
            <w:pPr>
              <w:pStyle w:val="TableParagraph"/>
              <w:spacing w:before="43"/>
              <w:ind w:right="345"/>
              <w:rPr>
                <w:b/>
                <w:sz w:val="20"/>
              </w:rPr>
            </w:pPr>
            <w:r>
              <w:rPr>
                <w:b/>
                <w:spacing w:val="-2"/>
                <w:sz w:val="20"/>
              </w:rPr>
              <w:t>491,176</w:t>
            </w:r>
          </w:p>
        </w:tc>
        <w:tc>
          <w:tcPr>
            <w:tcW w:w="1150" w:type="dxa"/>
            <w:tcBorders>
              <w:bottom w:val="single" w:sz="8" w:space="0" w:color="000000"/>
            </w:tcBorders>
          </w:tcPr>
          <w:p w14:paraId="56AE7432" w14:textId="77777777" w:rsidR="00F34A36" w:rsidRDefault="00842BCA">
            <w:pPr>
              <w:pStyle w:val="TableParagraph"/>
              <w:spacing w:before="39"/>
              <w:ind w:right="77"/>
              <w:rPr>
                <w:sz w:val="20"/>
              </w:rPr>
            </w:pPr>
            <w:r>
              <w:rPr>
                <w:spacing w:val="-2"/>
                <w:sz w:val="20"/>
              </w:rPr>
              <w:t>485,268</w:t>
            </w:r>
          </w:p>
        </w:tc>
      </w:tr>
      <w:tr w:rsidR="00F34A36" w14:paraId="56AE7437" w14:textId="77777777">
        <w:trPr>
          <w:trHeight w:val="304"/>
        </w:trPr>
        <w:tc>
          <w:tcPr>
            <w:tcW w:w="2682" w:type="dxa"/>
          </w:tcPr>
          <w:p w14:paraId="56AE7434" w14:textId="77777777" w:rsidR="00F34A36" w:rsidRDefault="00842BCA">
            <w:pPr>
              <w:pStyle w:val="TableParagraph"/>
              <w:spacing w:before="28"/>
              <w:ind w:right="78"/>
              <w:rPr>
                <w:b/>
                <w:sz w:val="20"/>
              </w:rPr>
            </w:pPr>
            <w:r>
              <w:rPr>
                <w:b/>
                <w:spacing w:val="-2"/>
                <w:sz w:val="20"/>
              </w:rPr>
              <w:t>Total</w:t>
            </w:r>
            <w:r>
              <w:rPr>
                <w:b/>
                <w:spacing w:val="-5"/>
                <w:sz w:val="20"/>
              </w:rPr>
              <w:t xml:space="preserve"> </w:t>
            </w:r>
            <w:r>
              <w:rPr>
                <w:b/>
                <w:spacing w:val="-2"/>
                <w:sz w:val="20"/>
              </w:rPr>
              <w:t>liabilities</w:t>
            </w:r>
          </w:p>
        </w:tc>
        <w:tc>
          <w:tcPr>
            <w:tcW w:w="1725" w:type="dxa"/>
            <w:tcBorders>
              <w:top w:val="single" w:sz="8" w:space="0" w:color="000000"/>
              <w:bottom w:val="single" w:sz="8" w:space="0" w:color="000000"/>
            </w:tcBorders>
          </w:tcPr>
          <w:p w14:paraId="56AE7435" w14:textId="77777777" w:rsidR="00F34A36" w:rsidRDefault="00842BCA">
            <w:pPr>
              <w:pStyle w:val="TableParagraph"/>
              <w:spacing w:before="37"/>
              <w:ind w:right="365"/>
              <w:rPr>
                <w:b/>
                <w:sz w:val="20"/>
              </w:rPr>
            </w:pPr>
            <w:r>
              <w:rPr>
                <w:b/>
                <w:spacing w:val="-2"/>
                <w:sz w:val="20"/>
              </w:rPr>
              <w:t>687,687</w:t>
            </w:r>
          </w:p>
        </w:tc>
        <w:tc>
          <w:tcPr>
            <w:tcW w:w="1150" w:type="dxa"/>
            <w:tcBorders>
              <w:top w:val="single" w:sz="8" w:space="0" w:color="000000"/>
              <w:bottom w:val="single" w:sz="8" w:space="0" w:color="000000"/>
            </w:tcBorders>
          </w:tcPr>
          <w:p w14:paraId="56AE7436" w14:textId="77777777" w:rsidR="00F34A36" w:rsidRDefault="00842BCA">
            <w:pPr>
              <w:pStyle w:val="TableParagraph"/>
              <w:spacing w:before="37"/>
              <w:ind w:right="76"/>
              <w:rPr>
                <w:sz w:val="20"/>
              </w:rPr>
            </w:pPr>
            <w:r>
              <w:rPr>
                <w:spacing w:val="-2"/>
                <w:sz w:val="20"/>
              </w:rPr>
              <w:t>549,411</w:t>
            </w:r>
          </w:p>
        </w:tc>
      </w:tr>
      <w:tr w:rsidR="00F34A36" w14:paraId="56AE743B" w14:textId="77777777">
        <w:trPr>
          <w:trHeight w:val="442"/>
        </w:trPr>
        <w:tc>
          <w:tcPr>
            <w:tcW w:w="2682" w:type="dxa"/>
          </w:tcPr>
          <w:p w14:paraId="56AE7438" w14:textId="77777777" w:rsidR="00F34A36" w:rsidRDefault="00842BCA">
            <w:pPr>
              <w:pStyle w:val="TableParagraph"/>
              <w:spacing w:before="171"/>
              <w:ind w:right="78"/>
              <w:rPr>
                <w:b/>
                <w:sz w:val="20"/>
              </w:rPr>
            </w:pPr>
            <w:r>
              <w:rPr>
                <w:b/>
                <w:sz w:val="20"/>
              </w:rPr>
              <w:t xml:space="preserve">Non-current </w:t>
            </w:r>
            <w:r>
              <w:rPr>
                <w:b/>
                <w:spacing w:val="-2"/>
                <w:sz w:val="20"/>
              </w:rPr>
              <w:t>liabilities</w:t>
            </w:r>
          </w:p>
        </w:tc>
        <w:tc>
          <w:tcPr>
            <w:tcW w:w="1725" w:type="dxa"/>
            <w:tcBorders>
              <w:top w:val="single" w:sz="8" w:space="0" w:color="000000"/>
            </w:tcBorders>
          </w:tcPr>
          <w:p w14:paraId="56AE7439" w14:textId="77777777" w:rsidR="00F34A36" w:rsidRDefault="00F34A36">
            <w:pPr>
              <w:pStyle w:val="TableParagraph"/>
              <w:jc w:val="left"/>
              <w:rPr>
                <w:rFonts w:ascii="Times New Roman"/>
                <w:sz w:val="20"/>
              </w:rPr>
            </w:pPr>
          </w:p>
        </w:tc>
        <w:tc>
          <w:tcPr>
            <w:tcW w:w="1150" w:type="dxa"/>
            <w:tcBorders>
              <w:top w:val="single" w:sz="8" w:space="0" w:color="000000"/>
            </w:tcBorders>
          </w:tcPr>
          <w:p w14:paraId="56AE743A" w14:textId="77777777" w:rsidR="00F34A36" w:rsidRDefault="00F34A36">
            <w:pPr>
              <w:pStyle w:val="TableParagraph"/>
              <w:jc w:val="left"/>
              <w:rPr>
                <w:rFonts w:ascii="Times New Roman"/>
                <w:sz w:val="20"/>
              </w:rPr>
            </w:pPr>
          </w:p>
        </w:tc>
      </w:tr>
      <w:tr w:rsidR="00F34A36" w14:paraId="56AE743F" w14:textId="77777777">
        <w:trPr>
          <w:trHeight w:val="311"/>
        </w:trPr>
        <w:tc>
          <w:tcPr>
            <w:tcW w:w="2682" w:type="dxa"/>
          </w:tcPr>
          <w:p w14:paraId="56AE743C" w14:textId="77777777" w:rsidR="00F34A36" w:rsidRDefault="00842BCA">
            <w:pPr>
              <w:pStyle w:val="TableParagraph"/>
              <w:spacing w:before="34"/>
              <w:ind w:right="78"/>
              <w:rPr>
                <w:sz w:val="20"/>
              </w:rPr>
            </w:pPr>
            <w:r>
              <w:rPr>
                <w:sz w:val="20"/>
              </w:rPr>
              <w:t>Long</w:t>
            </w:r>
            <w:r>
              <w:rPr>
                <w:spacing w:val="-5"/>
                <w:sz w:val="20"/>
              </w:rPr>
              <w:t xml:space="preserve"> </w:t>
            </w:r>
            <w:r>
              <w:rPr>
                <w:sz w:val="20"/>
              </w:rPr>
              <w:t>service</w:t>
            </w:r>
            <w:r>
              <w:rPr>
                <w:spacing w:val="-4"/>
                <w:sz w:val="20"/>
              </w:rPr>
              <w:t xml:space="preserve"> </w:t>
            </w:r>
            <w:r>
              <w:rPr>
                <w:spacing w:val="-2"/>
                <w:sz w:val="20"/>
              </w:rPr>
              <w:t>leave</w:t>
            </w:r>
          </w:p>
        </w:tc>
        <w:tc>
          <w:tcPr>
            <w:tcW w:w="1725" w:type="dxa"/>
            <w:tcBorders>
              <w:bottom w:val="single" w:sz="8" w:space="0" w:color="000000"/>
            </w:tcBorders>
          </w:tcPr>
          <w:p w14:paraId="56AE743D" w14:textId="77777777" w:rsidR="00F34A36" w:rsidRDefault="00842BCA">
            <w:pPr>
              <w:pStyle w:val="TableParagraph"/>
              <w:spacing w:before="44"/>
              <w:ind w:right="365"/>
              <w:rPr>
                <w:b/>
                <w:sz w:val="20"/>
              </w:rPr>
            </w:pPr>
            <w:r>
              <w:rPr>
                <w:b/>
                <w:spacing w:val="-2"/>
                <w:sz w:val="20"/>
              </w:rPr>
              <w:t>48,106</w:t>
            </w:r>
          </w:p>
        </w:tc>
        <w:tc>
          <w:tcPr>
            <w:tcW w:w="1150" w:type="dxa"/>
            <w:tcBorders>
              <w:bottom w:val="single" w:sz="8" w:space="0" w:color="000000"/>
            </w:tcBorders>
          </w:tcPr>
          <w:p w14:paraId="56AE743E" w14:textId="77777777" w:rsidR="00F34A36" w:rsidRDefault="00842BCA">
            <w:pPr>
              <w:pStyle w:val="TableParagraph"/>
              <w:spacing w:before="34"/>
              <w:ind w:right="77"/>
              <w:rPr>
                <w:sz w:val="20"/>
              </w:rPr>
            </w:pPr>
            <w:r>
              <w:rPr>
                <w:spacing w:val="-2"/>
                <w:sz w:val="20"/>
              </w:rPr>
              <w:t>68,464</w:t>
            </w:r>
          </w:p>
        </w:tc>
      </w:tr>
      <w:tr w:rsidR="00F34A36" w14:paraId="56AE7445" w14:textId="77777777">
        <w:trPr>
          <w:trHeight w:val="484"/>
        </w:trPr>
        <w:tc>
          <w:tcPr>
            <w:tcW w:w="2682" w:type="dxa"/>
          </w:tcPr>
          <w:p w14:paraId="56AE7440" w14:textId="77777777" w:rsidR="00F34A36" w:rsidRDefault="00F34A36">
            <w:pPr>
              <w:pStyle w:val="TableParagraph"/>
              <w:spacing w:before="9"/>
              <w:jc w:val="left"/>
              <w:rPr>
                <w:b/>
                <w:sz w:val="20"/>
              </w:rPr>
            </w:pPr>
          </w:p>
          <w:p w14:paraId="56AE7441" w14:textId="77777777" w:rsidR="00F34A36" w:rsidRDefault="00842BCA">
            <w:pPr>
              <w:pStyle w:val="TableParagraph"/>
              <w:spacing w:line="225" w:lineRule="exact"/>
              <w:ind w:right="78"/>
              <w:rPr>
                <w:b/>
                <w:sz w:val="20"/>
              </w:rPr>
            </w:pPr>
            <w:r>
              <w:rPr>
                <w:b/>
                <w:sz w:val="20"/>
              </w:rPr>
              <w:t>Total</w:t>
            </w:r>
            <w:r>
              <w:rPr>
                <w:b/>
                <w:spacing w:val="-8"/>
                <w:sz w:val="20"/>
              </w:rPr>
              <w:t xml:space="preserve"> </w:t>
            </w:r>
            <w:r>
              <w:rPr>
                <w:b/>
                <w:sz w:val="20"/>
              </w:rPr>
              <w:t>non-current</w:t>
            </w:r>
            <w:r>
              <w:rPr>
                <w:b/>
                <w:spacing w:val="-7"/>
                <w:sz w:val="20"/>
              </w:rPr>
              <w:t xml:space="preserve"> </w:t>
            </w:r>
            <w:r>
              <w:rPr>
                <w:b/>
                <w:spacing w:val="-2"/>
                <w:sz w:val="20"/>
              </w:rPr>
              <w:t>liabilities</w:t>
            </w:r>
          </w:p>
        </w:tc>
        <w:tc>
          <w:tcPr>
            <w:tcW w:w="1725" w:type="dxa"/>
            <w:tcBorders>
              <w:top w:val="single" w:sz="8" w:space="0" w:color="000000"/>
              <w:bottom w:val="double" w:sz="6" w:space="0" w:color="000000"/>
            </w:tcBorders>
          </w:tcPr>
          <w:p w14:paraId="56AE7442" w14:textId="77777777" w:rsidR="00F34A36" w:rsidRDefault="00842BCA">
            <w:pPr>
              <w:pStyle w:val="TableParagraph"/>
              <w:spacing w:before="217"/>
              <w:ind w:right="365"/>
              <w:rPr>
                <w:b/>
                <w:sz w:val="20"/>
              </w:rPr>
            </w:pPr>
            <w:r>
              <w:rPr>
                <w:b/>
                <w:spacing w:val="-2"/>
                <w:sz w:val="20"/>
              </w:rPr>
              <w:t>735,793</w:t>
            </w:r>
          </w:p>
        </w:tc>
        <w:tc>
          <w:tcPr>
            <w:tcW w:w="1150" w:type="dxa"/>
            <w:tcBorders>
              <w:top w:val="single" w:sz="8" w:space="0" w:color="000000"/>
              <w:bottom w:val="double" w:sz="6" w:space="0" w:color="000000"/>
            </w:tcBorders>
          </w:tcPr>
          <w:p w14:paraId="56AE7443" w14:textId="77777777" w:rsidR="00F34A36" w:rsidRDefault="00F34A36">
            <w:pPr>
              <w:pStyle w:val="TableParagraph"/>
              <w:spacing w:before="9"/>
              <w:jc w:val="left"/>
              <w:rPr>
                <w:b/>
                <w:sz w:val="20"/>
              </w:rPr>
            </w:pPr>
          </w:p>
          <w:p w14:paraId="56AE7444" w14:textId="77777777" w:rsidR="00F34A36" w:rsidRDefault="00842BCA">
            <w:pPr>
              <w:pStyle w:val="TableParagraph"/>
              <w:spacing w:line="225" w:lineRule="exact"/>
              <w:ind w:right="77"/>
              <w:rPr>
                <w:sz w:val="20"/>
              </w:rPr>
            </w:pPr>
            <w:r>
              <w:rPr>
                <w:spacing w:val="-2"/>
                <w:sz w:val="20"/>
              </w:rPr>
              <w:t>617,875</w:t>
            </w:r>
          </w:p>
        </w:tc>
      </w:tr>
    </w:tbl>
    <w:p w14:paraId="56AE7446" w14:textId="77777777" w:rsidR="00F34A36" w:rsidRDefault="00F34A36">
      <w:pPr>
        <w:pStyle w:val="TableParagraph"/>
        <w:spacing w:line="225" w:lineRule="exact"/>
        <w:rPr>
          <w:sz w:val="20"/>
        </w:rPr>
        <w:sectPr w:rsidR="00F34A36">
          <w:pgSz w:w="11910" w:h="16840"/>
          <w:pgMar w:top="1560" w:right="850" w:bottom="720" w:left="708" w:header="0" w:footer="521" w:gutter="0"/>
          <w:cols w:space="720"/>
        </w:sectPr>
      </w:pPr>
    </w:p>
    <w:p w14:paraId="56AE7447" w14:textId="77777777" w:rsidR="00F34A36" w:rsidRDefault="00842BCA">
      <w:pPr>
        <w:tabs>
          <w:tab w:val="left" w:pos="1752"/>
        </w:tabs>
        <w:spacing w:before="76"/>
        <w:ind w:left="312"/>
        <w:rPr>
          <w:b/>
          <w:sz w:val="32"/>
        </w:rPr>
      </w:pPr>
      <w:bookmarkStart w:id="156" w:name="Note_14_Provisions"/>
      <w:bookmarkEnd w:id="156"/>
      <w:r>
        <w:rPr>
          <w:b/>
          <w:color w:val="005496"/>
          <w:sz w:val="32"/>
        </w:rPr>
        <w:lastRenderedPageBreak/>
        <w:t>Note</w:t>
      </w:r>
      <w:r>
        <w:rPr>
          <w:b/>
          <w:color w:val="005496"/>
          <w:spacing w:val="-5"/>
          <w:sz w:val="32"/>
        </w:rPr>
        <w:t xml:space="preserve"> 14</w:t>
      </w:r>
      <w:r>
        <w:rPr>
          <w:b/>
          <w:color w:val="005496"/>
          <w:sz w:val="32"/>
        </w:rPr>
        <w:tab/>
      </w:r>
      <w:r>
        <w:rPr>
          <w:b/>
          <w:color w:val="005496"/>
          <w:spacing w:val="-2"/>
          <w:sz w:val="32"/>
        </w:rPr>
        <w:t>Provisions</w:t>
      </w:r>
    </w:p>
    <w:p w14:paraId="56AE7448" w14:textId="77777777" w:rsidR="00F34A36" w:rsidRDefault="00F34A36">
      <w:pPr>
        <w:pStyle w:val="BodyText"/>
        <w:spacing w:before="2"/>
        <w:ind w:left="0"/>
        <w:rPr>
          <w:b/>
          <w:sz w:val="14"/>
        </w:rPr>
      </w:pPr>
    </w:p>
    <w:tbl>
      <w:tblPr>
        <w:tblW w:w="0" w:type="auto"/>
        <w:tblInd w:w="5172" w:type="dxa"/>
        <w:tblLayout w:type="fixed"/>
        <w:tblCellMar>
          <w:left w:w="0" w:type="dxa"/>
          <w:right w:w="0" w:type="dxa"/>
        </w:tblCellMar>
        <w:tblLook w:val="01E0" w:firstRow="1" w:lastRow="1" w:firstColumn="1" w:lastColumn="1" w:noHBand="0" w:noVBand="0"/>
      </w:tblPr>
      <w:tblGrid>
        <w:gridCol w:w="2186"/>
        <w:gridCol w:w="1771"/>
        <w:gridCol w:w="1105"/>
      </w:tblGrid>
      <w:tr w:rsidR="00F34A36" w14:paraId="56AE744C" w14:textId="77777777">
        <w:trPr>
          <w:trHeight w:val="274"/>
        </w:trPr>
        <w:tc>
          <w:tcPr>
            <w:tcW w:w="2186" w:type="dxa"/>
          </w:tcPr>
          <w:p w14:paraId="56AE7449" w14:textId="77777777" w:rsidR="00F34A36" w:rsidRDefault="00842BCA">
            <w:pPr>
              <w:pStyle w:val="TableParagraph"/>
              <w:spacing w:line="223" w:lineRule="exact"/>
              <w:ind w:right="78"/>
              <w:rPr>
                <w:b/>
                <w:sz w:val="20"/>
              </w:rPr>
            </w:pPr>
            <w:r>
              <w:rPr>
                <w:b/>
                <w:sz w:val="20"/>
              </w:rPr>
              <w:t xml:space="preserve">Non-current </w:t>
            </w:r>
            <w:r>
              <w:rPr>
                <w:b/>
                <w:spacing w:val="-2"/>
                <w:sz w:val="20"/>
              </w:rPr>
              <w:t>liabilities</w:t>
            </w:r>
          </w:p>
        </w:tc>
        <w:tc>
          <w:tcPr>
            <w:tcW w:w="1771" w:type="dxa"/>
          </w:tcPr>
          <w:p w14:paraId="56AE744A" w14:textId="77777777" w:rsidR="00F34A36" w:rsidRDefault="00842BCA">
            <w:pPr>
              <w:pStyle w:val="TableParagraph"/>
              <w:spacing w:line="223" w:lineRule="exact"/>
              <w:ind w:right="411"/>
              <w:rPr>
                <w:b/>
                <w:sz w:val="20"/>
              </w:rPr>
            </w:pPr>
            <w:r>
              <w:rPr>
                <w:b/>
                <w:sz w:val="20"/>
              </w:rPr>
              <w:t>2026</w:t>
            </w:r>
            <w:r>
              <w:rPr>
                <w:b/>
                <w:spacing w:val="-3"/>
                <w:sz w:val="20"/>
              </w:rPr>
              <w:t xml:space="preserve"> </w:t>
            </w:r>
            <w:r>
              <w:rPr>
                <w:b/>
                <w:spacing w:val="-10"/>
                <w:sz w:val="20"/>
              </w:rPr>
              <w:t>$</w:t>
            </w:r>
          </w:p>
        </w:tc>
        <w:tc>
          <w:tcPr>
            <w:tcW w:w="1105" w:type="dxa"/>
          </w:tcPr>
          <w:p w14:paraId="56AE744B" w14:textId="77777777" w:rsidR="00F34A36" w:rsidRDefault="00842BCA">
            <w:pPr>
              <w:pStyle w:val="TableParagraph"/>
              <w:spacing w:line="223" w:lineRule="exact"/>
              <w:ind w:right="78"/>
              <w:rPr>
                <w:b/>
                <w:sz w:val="20"/>
              </w:rPr>
            </w:pPr>
            <w:r>
              <w:rPr>
                <w:b/>
                <w:sz w:val="20"/>
              </w:rPr>
              <w:t>2025</w:t>
            </w:r>
            <w:r>
              <w:rPr>
                <w:b/>
                <w:spacing w:val="-3"/>
                <w:sz w:val="20"/>
              </w:rPr>
              <w:t xml:space="preserve"> </w:t>
            </w:r>
            <w:r>
              <w:rPr>
                <w:b/>
                <w:spacing w:val="-10"/>
                <w:sz w:val="20"/>
              </w:rPr>
              <w:t>$</w:t>
            </w:r>
          </w:p>
        </w:tc>
      </w:tr>
      <w:tr w:rsidR="00F34A36" w14:paraId="56AE7450" w14:textId="77777777">
        <w:trPr>
          <w:trHeight w:val="308"/>
        </w:trPr>
        <w:tc>
          <w:tcPr>
            <w:tcW w:w="2186" w:type="dxa"/>
          </w:tcPr>
          <w:p w14:paraId="56AE744D" w14:textId="77777777" w:rsidR="00F34A36" w:rsidRDefault="00842BCA">
            <w:pPr>
              <w:pStyle w:val="TableParagraph"/>
              <w:spacing w:before="44"/>
              <w:ind w:right="78"/>
              <w:rPr>
                <w:sz w:val="20"/>
              </w:rPr>
            </w:pPr>
            <w:r>
              <w:rPr>
                <w:sz w:val="20"/>
              </w:rPr>
              <w:t>Lease</w:t>
            </w:r>
            <w:r>
              <w:rPr>
                <w:spacing w:val="-4"/>
                <w:sz w:val="20"/>
              </w:rPr>
              <w:t xml:space="preserve"> </w:t>
            </w:r>
            <w:r>
              <w:rPr>
                <w:sz w:val="20"/>
              </w:rPr>
              <w:t>make</w:t>
            </w:r>
            <w:r>
              <w:rPr>
                <w:spacing w:val="-3"/>
                <w:sz w:val="20"/>
              </w:rPr>
              <w:t xml:space="preserve"> </w:t>
            </w:r>
            <w:r>
              <w:rPr>
                <w:spacing w:val="-4"/>
                <w:sz w:val="20"/>
              </w:rPr>
              <w:t>good</w:t>
            </w:r>
          </w:p>
        </w:tc>
        <w:tc>
          <w:tcPr>
            <w:tcW w:w="1771" w:type="dxa"/>
            <w:tcBorders>
              <w:bottom w:val="double" w:sz="6" w:space="0" w:color="000000"/>
            </w:tcBorders>
          </w:tcPr>
          <w:p w14:paraId="56AE744E" w14:textId="77777777" w:rsidR="00F34A36" w:rsidRDefault="00842BCA">
            <w:pPr>
              <w:pStyle w:val="TableParagraph"/>
              <w:spacing w:before="63" w:line="225" w:lineRule="exact"/>
              <w:ind w:right="411"/>
              <w:rPr>
                <w:b/>
                <w:sz w:val="20"/>
              </w:rPr>
            </w:pPr>
            <w:r>
              <w:rPr>
                <w:b/>
                <w:spacing w:val="-2"/>
                <w:sz w:val="20"/>
              </w:rPr>
              <w:t>73,740</w:t>
            </w:r>
          </w:p>
        </w:tc>
        <w:tc>
          <w:tcPr>
            <w:tcW w:w="1105" w:type="dxa"/>
            <w:tcBorders>
              <w:bottom w:val="double" w:sz="6" w:space="0" w:color="000000"/>
            </w:tcBorders>
          </w:tcPr>
          <w:p w14:paraId="56AE744F" w14:textId="77777777" w:rsidR="00F34A36" w:rsidRDefault="00842BCA">
            <w:pPr>
              <w:pStyle w:val="TableParagraph"/>
              <w:spacing w:before="63" w:line="225" w:lineRule="exact"/>
              <w:ind w:right="78"/>
              <w:rPr>
                <w:sz w:val="20"/>
              </w:rPr>
            </w:pPr>
            <w:r>
              <w:rPr>
                <w:spacing w:val="-2"/>
                <w:sz w:val="20"/>
              </w:rPr>
              <w:t>68,298</w:t>
            </w:r>
          </w:p>
        </w:tc>
      </w:tr>
    </w:tbl>
    <w:p w14:paraId="56AE7451" w14:textId="77777777" w:rsidR="00F34A36" w:rsidRDefault="00842BCA">
      <w:pPr>
        <w:pStyle w:val="Heading8"/>
        <w:spacing w:before="249"/>
      </w:pPr>
      <w:bookmarkStart w:id="157" w:name="Lease_make_good"/>
      <w:bookmarkEnd w:id="157"/>
      <w:r>
        <w:rPr>
          <w:color w:val="005496"/>
        </w:rPr>
        <w:t>Lease</w:t>
      </w:r>
      <w:r>
        <w:rPr>
          <w:color w:val="005496"/>
          <w:spacing w:val="-4"/>
        </w:rPr>
        <w:t xml:space="preserve"> </w:t>
      </w:r>
      <w:r>
        <w:rPr>
          <w:color w:val="005496"/>
        </w:rPr>
        <w:t>make</w:t>
      </w:r>
      <w:r>
        <w:rPr>
          <w:color w:val="005496"/>
          <w:spacing w:val="-3"/>
        </w:rPr>
        <w:t xml:space="preserve"> </w:t>
      </w:r>
      <w:r>
        <w:rPr>
          <w:color w:val="005496"/>
          <w:spacing w:val="-4"/>
        </w:rPr>
        <w:t>good</w:t>
      </w:r>
    </w:p>
    <w:p w14:paraId="56AE7452" w14:textId="77777777" w:rsidR="00F34A36" w:rsidRDefault="00842BCA">
      <w:pPr>
        <w:pStyle w:val="BodyText"/>
        <w:spacing w:before="189" w:line="312" w:lineRule="auto"/>
        <w:ind w:right="623"/>
      </w:pPr>
      <w:r>
        <w:t>The</w:t>
      </w:r>
      <w:r>
        <w:rPr>
          <w:spacing w:val="-3"/>
        </w:rPr>
        <w:t xml:space="preserve"> </w:t>
      </w:r>
      <w:r>
        <w:t>provision</w:t>
      </w:r>
      <w:r>
        <w:rPr>
          <w:spacing w:val="-3"/>
        </w:rPr>
        <w:t xml:space="preserve"> </w:t>
      </w:r>
      <w:r>
        <w:t>represents</w:t>
      </w:r>
      <w:r>
        <w:rPr>
          <w:spacing w:val="-3"/>
        </w:rPr>
        <w:t xml:space="preserve"> </w:t>
      </w:r>
      <w:r>
        <w:t>the</w:t>
      </w:r>
      <w:r>
        <w:rPr>
          <w:spacing w:val="-3"/>
        </w:rPr>
        <w:t xml:space="preserve"> </w:t>
      </w:r>
      <w:r>
        <w:t>present</w:t>
      </w:r>
      <w:r>
        <w:rPr>
          <w:spacing w:val="-3"/>
        </w:rPr>
        <w:t xml:space="preserve"> </w:t>
      </w:r>
      <w:r>
        <w:t>value</w:t>
      </w:r>
      <w:r>
        <w:rPr>
          <w:spacing w:val="-3"/>
        </w:rPr>
        <w:t xml:space="preserve"> </w:t>
      </w:r>
      <w:r>
        <w:t>of</w:t>
      </w:r>
      <w:r>
        <w:rPr>
          <w:spacing w:val="-3"/>
        </w:rPr>
        <w:t xml:space="preserve"> </w:t>
      </w:r>
      <w:r>
        <w:t>the</w:t>
      </w:r>
      <w:r>
        <w:rPr>
          <w:spacing w:val="-3"/>
        </w:rPr>
        <w:t xml:space="preserve"> </w:t>
      </w:r>
      <w:r>
        <w:t>estimated</w:t>
      </w:r>
      <w:r>
        <w:rPr>
          <w:spacing w:val="-3"/>
        </w:rPr>
        <w:t xml:space="preserve"> </w:t>
      </w:r>
      <w:r>
        <w:t>costs</w:t>
      </w:r>
      <w:r>
        <w:rPr>
          <w:spacing w:val="-3"/>
        </w:rPr>
        <w:t xml:space="preserve"> </w:t>
      </w:r>
      <w:r>
        <w:t>to</w:t>
      </w:r>
      <w:r>
        <w:rPr>
          <w:spacing w:val="-3"/>
        </w:rPr>
        <w:t xml:space="preserve"> </w:t>
      </w:r>
      <w:r>
        <w:t>make</w:t>
      </w:r>
      <w:r>
        <w:rPr>
          <w:spacing w:val="-3"/>
        </w:rPr>
        <w:t xml:space="preserve"> </w:t>
      </w:r>
      <w:r>
        <w:t>good</w:t>
      </w:r>
      <w:r>
        <w:rPr>
          <w:spacing w:val="-3"/>
        </w:rPr>
        <w:t xml:space="preserve"> </w:t>
      </w:r>
      <w:r>
        <w:t>the premises leased by the Company at the end of the respective lease terms.</w:t>
      </w:r>
    </w:p>
    <w:p w14:paraId="56AE7453" w14:textId="77777777" w:rsidR="00F34A36" w:rsidRDefault="00842BCA">
      <w:pPr>
        <w:pStyle w:val="Heading8"/>
        <w:spacing w:before="191"/>
      </w:pPr>
      <w:bookmarkStart w:id="158" w:name="Movements_in_provisions"/>
      <w:bookmarkEnd w:id="158"/>
      <w:r>
        <w:rPr>
          <w:color w:val="005496"/>
        </w:rPr>
        <w:t>Movements</w:t>
      </w:r>
      <w:r>
        <w:rPr>
          <w:color w:val="005496"/>
          <w:spacing w:val="-4"/>
        </w:rPr>
        <w:t xml:space="preserve"> </w:t>
      </w:r>
      <w:r>
        <w:rPr>
          <w:color w:val="005496"/>
        </w:rPr>
        <w:t>in</w:t>
      </w:r>
      <w:r>
        <w:rPr>
          <w:color w:val="005496"/>
          <w:spacing w:val="-4"/>
        </w:rPr>
        <w:t xml:space="preserve"> </w:t>
      </w:r>
      <w:r>
        <w:rPr>
          <w:color w:val="005496"/>
          <w:spacing w:val="-2"/>
        </w:rPr>
        <w:t>provisions</w:t>
      </w:r>
    </w:p>
    <w:p w14:paraId="56AE7454" w14:textId="77777777" w:rsidR="00F34A36" w:rsidRDefault="00842BCA">
      <w:pPr>
        <w:pStyle w:val="BodyText"/>
        <w:spacing w:before="189" w:line="312" w:lineRule="auto"/>
      </w:pPr>
      <w:r>
        <w:t>Movements</w:t>
      </w:r>
      <w:r>
        <w:rPr>
          <w:spacing w:val="-4"/>
        </w:rPr>
        <w:t xml:space="preserve"> </w:t>
      </w:r>
      <w:r>
        <w:t>in</w:t>
      </w:r>
      <w:r>
        <w:rPr>
          <w:spacing w:val="-4"/>
        </w:rPr>
        <w:t xml:space="preserve"> </w:t>
      </w:r>
      <w:r>
        <w:t>each</w:t>
      </w:r>
      <w:r>
        <w:rPr>
          <w:spacing w:val="-4"/>
        </w:rPr>
        <w:t xml:space="preserve"> </w:t>
      </w:r>
      <w:r>
        <w:t>class</w:t>
      </w:r>
      <w:r>
        <w:rPr>
          <w:spacing w:val="-4"/>
        </w:rPr>
        <w:t xml:space="preserve"> </w:t>
      </w:r>
      <w:r>
        <w:t>of</w:t>
      </w:r>
      <w:r>
        <w:rPr>
          <w:spacing w:val="-4"/>
        </w:rPr>
        <w:t xml:space="preserve"> </w:t>
      </w:r>
      <w:r>
        <w:t>provision</w:t>
      </w:r>
      <w:r>
        <w:rPr>
          <w:spacing w:val="-4"/>
        </w:rPr>
        <w:t xml:space="preserve"> </w:t>
      </w:r>
      <w:r>
        <w:t>during</w:t>
      </w:r>
      <w:r>
        <w:rPr>
          <w:spacing w:val="-4"/>
        </w:rPr>
        <w:t xml:space="preserve"> </w:t>
      </w:r>
      <w:r>
        <w:t>the</w:t>
      </w:r>
      <w:r>
        <w:rPr>
          <w:spacing w:val="-4"/>
        </w:rPr>
        <w:t xml:space="preserve"> </w:t>
      </w:r>
      <w:r>
        <w:t>current</w:t>
      </w:r>
      <w:r>
        <w:rPr>
          <w:spacing w:val="-4"/>
        </w:rPr>
        <w:t xml:space="preserve"> </w:t>
      </w:r>
      <w:r>
        <w:t>financial</w:t>
      </w:r>
      <w:r>
        <w:rPr>
          <w:spacing w:val="-4"/>
        </w:rPr>
        <w:t xml:space="preserve"> </w:t>
      </w:r>
      <w:r>
        <w:t>year,</w:t>
      </w:r>
      <w:r>
        <w:rPr>
          <w:spacing w:val="-4"/>
        </w:rPr>
        <w:t xml:space="preserve"> </w:t>
      </w:r>
      <w:r>
        <w:t>other</w:t>
      </w:r>
      <w:r>
        <w:rPr>
          <w:spacing w:val="-4"/>
        </w:rPr>
        <w:t xml:space="preserve"> </w:t>
      </w:r>
      <w:r>
        <w:t>than</w:t>
      </w:r>
      <w:r>
        <w:rPr>
          <w:spacing w:val="-4"/>
        </w:rPr>
        <w:t xml:space="preserve"> </w:t>
      </w:r>
      <w:r>
        <w:t>employee benefits, are set out below:</w:t>
      </w:r>
    </w:p>
    <w:p w14:paraId="56AE7455" w14:textId="77777777" w:rsidR="00F34A36" w:rsidRDefault="00842BCA">
      <w:pPr>
        <w:spacing w:before="145"/>
        <w:ind w:left="312"/>
        <w:rPr>
          <w:b/>
          <w:sz w:val="24"/>
        </w:rPr>
      </w:pPr>
      <w:r>
        <w:rPr>
          <w:b/>
          <w:spacing w:val="-4"/>
          <w:sz w:val="24"/>
        </w:rPr>
        <w:t>2026</w:t>
      </w:r>
    </w:p>
    <w:p w14:paraId="56AE7456" w14:textId="77777777" w:rsidR="00F34A36" w:rsidRDefault="00F34A36">
      <w:pPr>
        <w:pStyle w:val="BodyText"/>
        <w:spacing w:before="7" w:after="1"/>
        <w:ind w:left="0"/>
        <w:rPr>
          <w:b/>
          <w:sz w:val="15"/>
        </w:rPr>
      </w:pPr>
    </w:p>
    <w:tbl>
      <w:tblPr>
        <w:tblW w:w="0" w:type="auto"/>
        <w:tblInd w:w="4346" w:type="dxa"/>
        <w:tblLayout w:type="fixed"/>
        <w:tblCellMar>
          <w:left w:w="0" w:type="dxa"/>
          <w:right w:w="0" w:type="dxa"/>
        </w:tblCellMar>
        <w:tblLook w:val="01E0" w:firstRow="1" w:lastRow="1" w:firstColumn="1" w:lastColumn="1" w:noHBand="0" w:noVBand="0"/>
      </w:tblPr>
      <w:tblGrid>
        <w:gridCol w:w="3797"/>
        <w:gridCol w:w="2052"/>
      </w:tblGrid>
      <w:tr w:rsidR="00F34A36" w14:paraId="56AE7458" w14:textId="77777777">
        <w:trPr>
          <w:trHeight w:val="274"/>
        </w:trPr>
        <w:tc>
          <w:tcPr>
            <w:tcW w:w="5849" w:type="dxa"/>
            <w:gridSpan w:val="2"/>
          </w:tcPr>
          <w:p w14:paraId="56AE7457" w14:textId="77777777" w:rsidR="00F34A36" w:rsidRDefault="00842BCA">
            <w:pPr>
              <w:pStyle w:val="TableParagraph"/>
              <w:spacing w:line="223" w:lineRule="exact"/>
              <w:ind w:right="77"/>
              <w:rPr>
                <w:b/>
                <w:sz w:val="20"/>
              </w:rPr>
            </w:pPr>
            <w:r>
              <w:rPr>
                <w:b/>
                <w:sz w:val="20"/>
              </w:rPr>
              <w:t>Lease</w:t>
            </w:r>
            <w:r>
              <w:rPr>
                <w:b/>
                <w:spacing w:val="-3"/>
                <w:sz w:val="20"/>
              </w:rPr>
              <w:t xml:space="preserve"> </w:t>
            </w:r>
            <w:r>
              <w:rPr>
                <w:b/>
                <w:sz w:val="20"/>
              </w:rPr>
              <w:t>make</w:t>
            </w:r>
            <w:r>
              <w:rPr>
                <w:b/>
                <w:spacing w:val="-2"/>
                <w:sz w:val="20"/>
              </w:rPr>
              <w:t xml:space="preserve"> </w:t>
            </w:r>
            <w:r>
              <w:rPr>
                <w:b/>
                <w:sz w:val="20"/>
              </w:rPr>
              <w:t>good</w:t>
            </w:r>
            <w:r>
              <w:rPr>
                <w:b/>
                <w:spacing w:val="-2"/>
                <w:sz w:val="20"/>
              </w:rPr>
              <w:t xml:space="preserve"> </w:t>
            </w:r>
            <w:r>
              <w:rPr>
                <w:b/>
                <w:spacing w:val="-10"/>
                <w:sz w:val="20"/>
              </w:rPr>
              <w:t>$</w:t>
            </w:r>
          </w:p>
        </w:tc>
      </w:tr>
      <w:tr w:rsidR="00F34A36" w14:paraId="56AE745B" w14:textId="77777777">
        <w:trPr>
          <w:trHeight w:val="334"/>
        </w:trPr>
        <w:tc>
          <w:tcPr>
            <w:tcW w:w="3797" w:type="dxa"/>
          </w:tcPr>
          <w:p w14:paraId="56AE7459" w14:textId="77777777" w:rsidR="00F34A36" w:rsidRDefault="00842BCA">
            <w:pPr>
              <w:pStyle w:val="TableParagraph"/>
              <w:spacing w:before="44"/>
              <w:ind w:right="77"/>
              <w:rPr>
                <w:sz w:val="20"/>
              </w:rPr>
            </w:pPr>
            <w:r>
              <w:rPr>
                <w:sz w:val="20"/>
              </w:rPr>
              <w:t>Carrying</w:t>
            </w:r>
            <w:r>
              <w:rPr>
                <w:spacing w:val="-2"/>
                <w:sz w:val="20"/>
              </w:rPr>
              <w:t xml:space="preserve"> </w:t>
            </w:r>
            <w:r>
              <w:rPr>
                <w:sz w:val="20"/>
              </w:rPr>
              <w:t>amount</w:t>
            </w:r>
            <w:r>
              <w:rPr>
                <w:spacing w:val="-2"/>
                <w:sz w:val="20"/>
              </w:rPr>
              <w:t xml:space="preserve"> </w:t>
            </w:r>
            <w:r>
              <w:rPr>
                <w:sz w:val="20"/>
              </w:rPr>
              <w:t>at</w:t>
            </w:r>
            <w:r>
              <w:rPr>
                <w:spacing w:val="-1"/>
                <w:sz w:val="20"/>
              </w:rPr>
              <w:t xml:space="preserve"> </w:t>
            </w:r>
            <w:r>
              <w:rPr>
                <w:sz w:val="20"/>
              </w:rPr>
              <w:t>the</w:t>
            </w:r>
            <w:r>
              <w:rPr>
                <w:spacing w:val="-2"/>
                <w:sz w:val="20"/>
              </w:rPr>
              <w:t xml:space="preserve"> </w:t>
            </w:r>
            <w:r>
              <w:rPr>
                <w:sz w:val="20"/>
              </w:rPr>
              <w:t>start</w:t>
            </w:r>
            <w:r>
              <w:rPr>
                <w:spacing w:val="-1"/>
                <w:sz w:val="20"/>
              </w:rPr>
              <w:t xml:space="preserve"> </w:t>
            </w:r>
            <w:r>
              <w:rPr>
                <w:sz w:val="20"/>
              </w:rPr>
              <w:t>of</w:t>
            </w:r>
            <w:r>
              <w:rPr>
                <w:spacing w:val="-2"/>
                <w:sz w:val="20"/>
              </w:rPr>
              <w:t xml:space="preserve"> </w:t>
            </w:r>
            <w:r>
              <w:rPr>
                <w:sz w:val="20"/>
              </w:rPr>
              <w:t>the</w:t>
            </w:r>
            <w:r>
              <w:rPr>
                <w:spacing w:val="-1"/>
                <w:sz w:val="20"/>
              </w:rPr>
              <w:t xml:space="preserve"> </w:t>
            </w:r>
            <w:r>
              <w:rPr>
                <w:spacing w:val="-4"/>
                <w:sz w:val="20"/>
              </w:rPr>
              <w:t>year</w:t>
            </w:r>
          </w:p>
        </w:tc>
        <w:tc>
          <w:tcPr>
            <w:tcW w:w="2052" w:type="dxa"/>
          </w:tcPr>
          <w:p w14:paraId="56AE745A" w14:textId="77777777" w:rsidR="00F34A36" w:rsidRDefault="00842BCA">
            <w:pPr>
              <w:pStyle w:val="TableParagraph"/>
              <w:spacing w:before="63"/>
              <w:ind w:right="77"/>
              <w:rPr>
                <w:b/>
                <w:sz w:val="20"/>
              </w:rPr>
            </w:pPr>
            <w:r>
              <w:rPr>
                <w:b/>
                <w:spacing w:val="-2"/>
                <w:sz w:val="20"/>
              </w:rPr>
              <w:t>68,298</w:t>
            </w:r>
          </w:p>
        </w:tc>
      </w:tr>
      <w:tr w:rsidR="00F34A36" w14:paraId="56AE745E" w14:textId="77777777">
        <w:trPr>
          <w:trHeight w:val="311"/>
        </w:trPr>
        <w:tc>
          <w:tcPr>
            <w:tcW w:w="3797" w:type="dxa"/>
          </w:tcPr>
          <w:p w14:paraId="56AE745C" w14:textId="77777777" w:rsidR="00F34A36" w:rsidRDefault="00842BCA">
            <w:pPr>
              <w:pStyle w:val="TableParagraph"/>
              <w:spacing w:before="34"/>
              <w:ind w:right="78"/>
              <w:rPr>
                <w:sz w:val="20"/>
              </w:rPr>
            </w:pPr>
            <w:r>
              <w:rPr>
                <w:sz w:val="20"/>
              </w:rPr>
              <w:t>Additional</w:t>
            </w:r>
            <w:r>
              <w:rPr>
                <w:spacing w:val="-5"/>
                <w:sz w:val="20"/>
              </w:rPr>
              <w:t xml:space="preserve"> </w:t>
            </w:r>
            <w:r>
              <w:rPr>
                <w:sz w:val="20"/>
              </w:rPr>
              <w:t>provisions</w:t>
            </w:r>
            <w:r>
              <w:rPr>
                <w:spacing w:val="-4"/>
                <w:sz w:val="20"/>
              </w:rPr>
              <w:t xml:space="preserve"> </w:t>
            </w:r>
            <w:r>
              <w:rPr>
                <w:spacing w:val="-2"/>
                <w:sz w:val="20"/>
              </w:rPr>
              <w:t>recognised</w:t>
            </w:r>
          </w:p>
        </w:tc>
        <w:tc>
          <w:tcPr>
            <w:tcW w:w="2052" w:type="dxa"/>
            <w:tcBorders>
              <w:bottom w:val="single" w:sz="8" w:space="0" w:color="000000"/>
            </w:tcBorders>
          </w:tcPr>
          <w:p w14:paraId="56AE745D" w14:textId="77777777" w:rsidR="00F34A36" w:rsidRDefault="00842BCA">
            <w:pPr>
              <w:pStyle w:val="TableParagraph"/>
              <w:spacing w:before="44"/>
              <w:ind w:right="77"/>
              <w:rPr>
                <w:b/>
                <w:sz w:val="20"/>
              </w:rPr>
            </w:pPr>
            <w:r>
              <w:rPr>
                <w:b/>
                <w:spacing w:val="-2"/>
                <w:sz w:val="20"/>
              </w:rPr>
              <w:t>5,442</w:t>
            </w:r>
          </w:p>
        </w:tc>
      </w:tr>
      <w:tr w:rsidR="00F34A36" w14:paraId="56AE7461" w14:textId="77777777">
        <w:trPr>
          <w:trHeight w:val="292"/>
        </w:trPr>
        <w:tc>
          <w:tcPr>
            <w:tcW w:w="3797" w:type="dxa"/>
          </w:tcPr>
          <w:p w14:paraId="56AE745F" w14:textId="77777777" w:rsidR="00F34A36" w:rsidRDefault="00842BCA">
            <w:pPr>
              <w:pStyle w:val="TableParagraph"/>
              <w:spacing w:before="28"/>
              <w:ind w:right="77"/>
              <w:rPr>
                <w:b/>
                <w:sz w:val="20"/>
              </w:rPr>
            </w:pPr>
            <w:r>
              <w:rPr>
                <w:b/>
                <w:sz w:val="20"/>
              </w:rPr>
              <w:t>Carrying</w:t>
            </w:r>
            <w:r>
              <w:rPr>
                <w:b/>
                <w:spacing w:val="-1"/>
                <w:sz w:val="20"/>
              </w:rPr>
              <w:t xml:space="preserve"> </w:t>
            </w:r>
            <w:r>
              <w:rPr>
                <w:b/>
                <w:sz w:val="20"/>
              </w:rPr>
              <w:t>amount</w:t>
            </w:r>
            <w:r>
              <w:rPr>
                <w:b/>
                <w:spacing w:val="-1"/>
                <w:sz w:val="20"/>
              </w:rPr>
              <w:t xml:space="preserve"> </w:t>
            </w:r>
            <w:r>
              <w:rPr>
                <w:b/>
                <w:sz w:val="20"/>
              </w:rPr>
              <w:t>at the</w:t>
            </w:r>
            <w:r>
              <w:rPr>
                <w:b/>
                <w:spacing w:val="-1"/>
                <w:sz w:val="20"/>
              </w:rPr>
              <w:t xml:space="preserve"> </w:t>
            </w:r>
            <w:r>
              <w:rPr>
                <w:b/>
                <w:sz w:val="20"/>
              </w:rPr>
              <w:t>end of</w:t>
            </w:r>
            <w:r>
              <w:rPr>
                <w:b/>
                <w:spacing w:val="-1"/>
                <w:sz w:val="20"/>
              </w:rPr>
              <w:t xml:space="preserve"> </w:t>
            </w:r>
            <w:r>
              <w:rPr>
                <w:b/>
                <w:sz w:val="20"/>
              </w:rPr>
              <w:t xml:space="preserve">the </w:t>
            </w:r>
            <w:r>
              <w:rPr>
                <w:b/>
                <w:spacing w:val="-4"/>
                <w:sz w:val="20"/>
              </w:rPr>
              <w:t>year</w:t>
            </w:r>
          </w:p>
        </w:tc>
        <w:tc>
          <w:tcPr>
            <w:tcW w:w="2052" w:type="dxa"/>
            <w:tcBorders>
              <w:top w:val="single" w:sz="8" w:space="0" w:color="000000"/>
              <w:bottom w:val="double" w:sz="6" w:space="0" w:color="000000"/>
            </w:tcBorders>
          </w:tcPr>
          <w:p w14:paraId="56AE7460" w14:textId="77777777" w:rsidR="00F34A36" w:rsidRDefault="00842BCA">
            <w:pPr>
              <w:pStyle w:val="TableParagraph"/>
              <w:spacing w:before="32"/>
              <w:ind w:right="57"/>
              <w:rPr>
                <w:b/>
                <w:sz w:val="20"/>
              </w:rPr>
            </w:pPr>
            <w:r>
              <w:rPr>
                <w:b/>
                <w:spacing w:val="-2"/>
                <w:sz w:val="20"/>
              </w:rPr>
              <w:t>73,740</w:t>
            </w:r>
          </w:p>
        </w:tc>
      </w:tr>
    </w:tbl>
    <w:p w14:paraId="56AE7462" w14:textId="77777777" w:rsidR="00F34A36" w:rsidRDefault="00842BCA">
      <w:pPr>
        <w:pStyle w:val="Heading7"/>
        <w:tabs>
          <w:tab w:val="left" w:pos="1752"/>
        </w:tabs>
        <w:spacing w:before="271"/>
      </w:pPr>
      <w:bookmarkStart w:id="159" w:name="Note_15_Key_management_personnel_disclos"/>
      <w:bookmarkEnd w:id="159"/>
      <w:r>
        <w:rPr>
          <w:color w:val="005496"/>
        </w:rPr>
        <w:t>Note</w:t>
      </w:r>
      <w:r>
        <w:rPr>
          <w:color w:val="005496"/>
          <w:spacing w:val="-5"/>
        </w:rPr>
        <w:t xml:space="preserve"> 15</w:t>
      </w:r>
      <w:r>
        <w:rPr>
          <w:color w:val="005496"/>
        </w:rPr>
        <w:tab/>
        <w:t>Key</w:t>
      </w:r>
      <w:r>
        <w:rPr>
          <w:color w:val="005496"/>
          <w:spacing w:val="-1"/>
        </w:rPr>
        <w:t xml:space="preserve"> </w:t>
      </w:r>
      <w:r>
        <w:rPr>
          <w:color w:val="005496"/>
        </w:rPr>
        <w:t>management</w:t>
      </w:r>
      <w:r>
        <w:rPr>
          <w:color w:val="005496"/>
          <w:spacing w:val="-1"/>
        </w:rPr>
        <w:t xml:space="preserve"> </w:t>
      </w:r>
      <w:r>
        <w:rPr>
          <w:color w:val="005496"/>
        </w:rPr>
        <w:t xml:space="preserve">personnel </w:t>
      </w:r>
      <w:r>
        <w:rPr>
          <w:color w:val="005496"/>
          <w:spacing w:val="-2"/>
        </w:rPr>
        <w:t>disclosures</w:t>
      </w:r>
    </w:p>
    <w:p w14:paraId="56AE7463" w14:textId="77777777" w:rsidR="00F34A36" w:rsidRDefault="00842BCA">
      <w:pPr>
        <w:pStyle w:val="Heading8"/>
        <w:spacing w:before="200"/>
      </w:pPr>
      <w:bookmarkStart w:id="160" w:name="Compensation"/>
      <w:bookmarkEnd w:id="160"/>
      <w:r>
        <w:rPr>
          <w:color w:val="005496"/>
          <w:spacing w:val="-2"/>
        </w:rPr>
        <w:t>Compensation</w:t>
      </w:r>
    </w:p>
    <w:p w14:paraId="56AE7464" w14:textId="77777777" w:rsidR="00F34A36" w:rsidRDefault="00842BCA">
      <w:pPr>
        <w:pStyle w:val="BodyText"/>
        <w:spacing w:before="188" w:line="312" w:lineRule="auto"/>
      </w:pPr>
      <w:r>
        <w:t>The</w:t>
      </w:r>
      <w:r>
        <w:rPr>
          <w:spacing w:val="-4"/>
        </w:rPr>
        <w:t xml:space="preserve"> </w:t>
      </w:r>
      <w:r>
        <w:t>aggregate</w:t>
      </w:r>
      <w:r>
        <w:rPr>
          <w:spacing w:val="-4"/>
        </w:rPr>
        <w:t xml:space="preserve"> </w:t>
      </w:r>
      <w:r>
        <w:t>compensation</w:t>
      </w:r>
      <w:r>
        <w:rPr>
          <w:spacing w:val="-4"/>
        </w:rPr>
        <w:t xml:space="preserve"> </w:t>
      </w:r>
      <w:r>
        <w:t>made</w:t>
      </w:r>
      <w:r>
        <w:rPr>
          <w:spacing w:val="-4"/>
        </w:rPr>
        <w:t xml:space="preserve"> </w:t>
      </w:r>
      <w:r>
        <w:t>to</w:t>
      </w:r>
      <w:r>
        <w:rPr>
          <w:spacing w:val="-4"/>
        </w:rPr>
        <w:t xml:space="preserve"> </w:t>
      </w:r>
      <w:r>
        <w:t>Directors</w:t>
      </w:r>
      <w:r>
        <w:rPr>
          <w:spacing w:val="-4"/>
        </w:rPr>
        <w:t xml:space="preserve"> </w:t>
      </w:r>
      <w:r>
        <w:t>and</w:t>
      </w:r>
      <w:r>
        <w:rPr>
          <w:spacing w:val="-4"/>
        </w:rPr>
        <w:t xml:space="preserve"> </w:t>
      </w:r>
      <w:r>
        <w:t>other</w:t>
      </w:r>
      <w:r>
        <w:rPr>
          <w:spacing w:val="-4"/>
        </w:rPr>
        <w:t xml:space="preserve"> </w:t>
      </w:r>
      <w:r>
        <w:t>members</w:t>
      </w:r>
      <w:r>
        <w:rPr>
          <w:spacing w:val="-4"/>
        </w:rPr>
        <w:t xml:space="preserve"> </w:t>
      </w:r>
      <w:r>
        <w:t>of</w:t>
      </w:r>
      <w:r>
        <w:rPr>
          <w:spacing w:val="-4"/>
        </w:rPr>
        <w:t xml:space="preserve"> </w:t>
      </w:r>
      <w:r>
        <w:t>key</w:t>
      </w:r>
      <w:r>
        <w:rPr>
          <w:spacing w:val="-4"/>
        </w:rPr>
        <w:t xml:space="preserve"> </w:t>
      </w:r>
      <w:r>
        <w:t>management personnel of the Company is set out below:</w:t>
      </w:r>
    </w:p>
    <w:p w14:paraId="56AE7465" w14:textId="77777777" w:rsidR="00F34A36" w:rsidRDefault="00F34A36">
      <w:pPr>
        <w:pStyle w:val="BodyText"/>
        <w:spacing w:before="6" w:after="1"/>
        <w:ind w:left="0"/>
        <w:rPr>
          <w:sz w:val="13"/>
        </w:rPr>
      </w:pPr>
    </w:p>
    <w:tbl>
      <w:tblPr>
        <w:tblW w:w="0" w:type="auto"/>
        <w:tblInd w:w="5005" w:type="dxa"/>
        <w:tblLayout w:type="fixed"/>
        <w:tblCellMar>
          <w:left w:w="0" w:type="dxa"/>
          <w:right w:w="0" w:type="dxa"/>
        </w:tblCellMar>
        <w:tblLook w:val="01E0" w:firstRow="1" w:lastRow="1" w:firstColumn="1" w:lastColumn="1" w:noHBand="0" w:noVBand="0"/>
      </w:tblPr>
      <w:tblGrid>
        <w:gridCol w:w="2354"/>
        <w:gridCol w:w="1716"/>
        <w:gridCol w:w="1161"/>
      </w:tblGrid>
      <w:tr w:rsidR="00F34A36" w14:paraId="56AE7469" w14:textId="77777777">
        <w:trPr>
          <w:trHeight w:val="274"/>
        </w:trPr>
        <w:tc>
          <w:tcPr>
            <w:tcW w:w="2354" w:type="dxa"/>
          </w:tcPr>
          <w:p w14:paraId="56AE7466" w14:textId="77777777" w:rsidR="00F34A36" w:rsidRDefault="00F34A36">
            <w:pPr>
              <w:pStyle w:val="TableParagraph"/>
              <w:jc w:val="left"/>
              <w:rPr>
                <w:rFonts w:ascii="Times New Roman"/>
                <w:sz w:val="20"/>
              </w:rPr>
            </w:pPr>
          </w:p>
        </w:tc>
        <w:tc>
          <w:tcPr>
            <w:tcW w:w="1716" w:type="dxa"/>
          </w:tcPr>
          <w:p w14:paraId="56AE7467" w14:textId="77777777" w:rsidR="00F34A36" w:rsidRDefault="00842BCA">
            <w:pPr>
              <w:pStyle w:val="TableParagraph"/>
              <w:spacing w:line="223" w:lineRule="exact"/>
              <w:ind w:right="356"/>
              <w:rPr>
                <w:b/>
                <w:sz w:val="20"/>
              </w:rPr>
            </w:pPr>
            <w:r>
              <w:rPr>
                <w:b/>
                <w:sz w:val="20"/>
              </w:rPr>
              <w:t>2026</w:t>
            </w:r>
            <w:r>
              <w:rPr>
                <w:b/>
                <w:spacing w:val="-3"/>
                <w:sz w:val="20"/>
              </w:rPr>
              <w:t xml:space="preserve"> </w:t>
            </w:r>
            <w:r>
              <w:rPr>
                <w:b/>
                <w:spacing w:val="-10"/>
                <w:sz w:val="20"/>
              </w:rPr>
              <w:t>$</w:t>
            </w:r>
          </w:p>
        </w:tc>
        <w:tc>
          <w:tcPr>
            <w:tcW w:w="1161" w:type="dxa"/>
          </w:tcPr>
          <w:p w14:paraId="56AE7468" w14:textId="77777777" w:rsidR="00F34A36" w:rsidRDefault="00842BCA">
            <w:pPr>
              <w:pStyle w:val="TableParagraph"/>
              <w:spacing w:line="223" w:lineRule="exact"/>
              <w:ind w:right="79"/>
              <w:rPr>
                <w:b/>
                <w:sz w:val="20"/>
              </w:rPr>
            </w:pPr>
            <w:r>
              <w:rPr>
                <w:b/>
                <w:sz w:val="20"/>
              </w:rPr>
              <w:t>2025</w:t>
            </w:r>
            <w:r>
              <w:rPr>
                <w:b/>
                <w:spacing w:val="-3"/>
                <w:sz w:val="20"/>
              </w:rPr>
              <w:t xml:space="preserve"> </w:t>
            </w:r>
            <w:r>
              <w:rPr>
                <w:b/>
                <w:spacing w:val="-10"/>
                <w:sz w:val="20"/>
              </w:rPr>
              <w:t>$</w:t>
            </w:r>
          </w:p>
        </w:tc>
      </w:tr>
      <w:tr w:rsidR="00F34A36" w14:paraId="56AE746D" w14:textId="77777777">
        <w:trPr>
          <w:trHeight w:val="308"/>
        </w:trPr>
        <w:tc>
          <w:tcPr>
            <w:tcW w:w="2354" w:type="dxa"/>
          </w:tcPr>
          <w:p w14:paraId="56AE746A" w14:textId="77777777" w:rsidR="00F34A36" w:rsidRDefault="00842BCA">
            <w:pPr>
              <w:pStyle w:val="TableParagraph"/>
              <w:spacing w:before="44"/>
              <w:ind w:left="50"/>
              <w:jc w:val="left"/>
              <w:rPr>
                <w:sz w:val="20"/>
              </w:rPr>
            </w:pPr>
            <w:r>
              <w:rPr>
                <w:sz w:val="20"/>
              </w:rPr>
              <w:t>Aggregate</w:t>
            </w:r>
            <w:r>
              <w:rPr>
                <w:spacing w:val="-10"/>
                <w:sz w:val="20"/>
              </w:rPr>
              <w:t xml:space="preserve"> </w:t>
            </w:r>
            <w:r>
              <w:rPr>
                <w:spacing w:val="-2"/>
                <w:sz w:val="20"/>
              </w:rPr>
              <w:t>compensation</w:t>
            </w:r>
          </w:p>
        </w:tc>
        <w:tc>
          <w:tcPr>
            <w:tcW w:w="1716" w:type="dxa"/>
            <w:tcBorders>
              <w:bottom w:val="double" w:sz="6" w:space="0" w:color="000000"/>
            </w:tcBorders>
          </w:tcPr>
          <w:p w14:paraId="56AE746B" w14:textId="77777777" w:rsidR="00F34A36" w:rsidRDefault="00842BCA">
            <w:pPr>
              <w:pStyle w:val="TableParagraph"/>
              <w:spacing w:before="63" w:line="225" w:lineRule="exact"/>
              <w:ind w:right="356"/>
              <w:rPr>
                <w:b/>
                <w:sz w:val="20"/>
              </w:rPr>
            </w:pPr>
            <w:r>
              <w:rPr>
                <w:b/>
                <w:spacing w:val="-2"/>
                <w:sz w:val="20"/>
              </w:rPr>
              <w:t>633,578</w:t>
            </w:r>
          </w:p>
        </w:tc>
        <w:tc>
          <w:tcPr>
            <w:tcW w:w="1161" w:type="dxa"/>
            <w:tcBorders>
              <w:bottom w:val="double" w:sz="6" w:space="0" w:color="000000"/>
            </w:tcBorders>
          </w:tcPr>
          <w:p w14:paraId="56AE746C" w14:textId="77777777" w:rsidR="00F34A36" w:rsidRDefault="00842BCA">
            <w:pPr>
              <w:pStyle w:val="TableParagraph"/>
              <w:spacing w:before="63" w:line="225" w:lineRule="exact"/>
              <w:ind w:right="79"/>
              <w:rPr>
                <w:sz w:val="20"/>
              </w:rPr>
            </w:pPr>
            <w:r>
              <w:rPr>
                <w:spacing w:val="-2"/>
                <w:sz w:val="20"/>
              </w:rPr>
              <w:t>704,096</w:t>
            </w:r>
          </w:p>
        </w:tc>
      </w:tr>
    </w:tbl>
    <w:p w14:paraId="56AE746E" w14:textId="77777777" w:rsidR="00F34A36" w:rsidRDefault="00842BCA">
      <w:pPr>
        <w:pStyle w:val="Heading7"/>
        <w:tabs>
          <w:tab w:val="left" w:pos="1752"/>
        </w:tabs>
        <w:spacing w:before="271"/>
      </w:pPr>
      <w:bookmarkStart w:id="161" w:name="Note_16_Remuneration_of_auditors"/>
      <w:bookmarkEnd w:id="161"/>
      <w:r>
        <w:rPr>
          <w:color w:val="005496"/>
        </w:rPr>
        <w:t>Note</w:t>
      </w:r>
      <w:r>
        <w:rPr>
          <w:color w:val="005496"/>
          <w:spacing w:val="-5"/>
        </w:rPr>
        <w:t xml:space="preserve"> 16</w:t>
      </w:r>
      <w:r>
        <w:rPr>
          <w:color w:val="005496"/>
        </w:rPr>
        <w:tab/>
        <w:t xml:space="preserve">Remuneration of </w:t>
      </w:r>
      <w:r>
        <w:rPr>
          <w:color w:val="005496"/>
          <w:spacing w:val="-2"/>
        </w:rPr>
        <w:t>auditors</w:t>
      </w:r>
    </w:p>
    <w:p w14:paraId="56AE746F" w14:textId="77777777" w:rsidR="00F34A36" w:rsidRDefault="00842BCA">
      <w:pPr>
        <w:pStyle w:val="BodyText"/>
        <w:spacing w:before="181"/>
      </w:pPr>
      <w:r>
        <w:t>During</w:t>
      </w:r>
      <w:r>
        <w:rPr>
          <w:spacing w:val="-6"/>
        </w:rPr>
        <w:t xml:space="preserve"> </w:t>
      </w:r>
      <w:r>
        <w:t>the</w:t>
      </w:r>
      <w:r>
        <w:rPr>
          <w:spacing w:val="-3"/>
        </w:rPr>
        <w:t xml:space="preserve"> </w:t>
      </w:r>
      <w:r>
        <w:t>financial</w:t>
      </w:r>
      <w:r>
        <w:rPr>
          <w:spacing w:val="-3"/>
        </w:rPr>
        <w:t xml:space="preserve"> </w:t>
      </w:r>
      <w:r>
        <w:t>year</w:t>
      </w:r>
      <w:r>
        <w:rPr>
          <w:spacing w:val="-3"/>
        </w:rPr>
        <w:t xml:space="preserve"> </w:t>
      </w:r>
      <w:r>
        <w:t>the</w:t>
      </w:r>
      <w:r>
        <w:rPr>
          <w:spacing w:val="-3"/>
        </w:rPr>
        <w:t xml:space="preserve"> </w:t>
      </w:r>
      <w:r>
        <w:t>following</w:t>
      </w:r>
      <w:r>
        <w:rPr>
          <w:spacing w:val="-3"/>
        </w:rPr>
        <w:t xml:space="preserve"> </w:t>
      </w:r>
      <w:r>
        <w:t>fees</w:t>
      </w:r>
      <w:r>
        <w:rPr>
          <w:spacing w:val="-3"/>
        </w:rPr>
        <w:t xml:space="preserve"> </w:t>
      </w:r>
      <w:r>
        <w:t>were</w:t>
      </w:r>
      <w:r>
        <w:rPr>
          <w:spacing w:val="-4"/>
        </w:rPr>
        <w:t xml:space="preserve"> </w:t>
      </w:r>
      <w:r>
        <w:t>paid</w:t>
      </w:r>
      <w:r>
        <w:rPr>
          <w:spacing w:val="-3"/>
        </w:rPr>
        <w:t xml:space="preserve"> </w:t>
      </w:r>
      <w:r>
        <w:t>or</w:t>
      </w:r>
      <w:r>
        <w:rPr>
          <w:spacing w:val="-3"/>
        </w:rPr>
        <w:t xml:space="preserve"> </w:t>
      </w:r>
      <w:r>
        <w:t>payable</w:t>
      </w:r>
      <w:r>
        <w:rPr>
          <w:spacing w:val="-3"/>
        </w:rPr>
        <w:t xml:space="preserve"> </w:t>
      </w:r>
      <w:r>
        <w:t>for</w:t>
      </w:r>
      <w:r>
        <w:rPr>
          <w:spacing w:val="-3"/>
        </w:rPr>
        <w:t xml:space="preserve"> </w:t>
      </w:r>
      <w:r>
        <w:t>services</w:t>
      </w:r>
      <w:r>
        <w:rPr>
          <w:spacing w:val="-3"/>
        </w:rPr>
        <w:t xml:space="preserve"> </w:t>
      </w:r>
      <w:r>
        <w:t>provided</w:t>
      </w:r>
      <w:r>
        <w:rPr>
          <w:spacing w:val="-3"/>
        </w:rPr>
        <w:t xml:space="preserve"> </w:t>
      </w:r>
      <w:r>
        <w:rPr>
          <w:spacing w:val="-5"/>
        </w:rPr>
        <w:t>by</w:t>
      </w:r>
    </w:p>
    <w:p w14:paraId="56AE7470" w14:textId="77777777" w:rsidR="00F34A36" w:rsidRDefault="00842BCA">
      <w:pPr>
        <w:pStyle w:val="BodyText"/>
        <w:spacing w:before="84"/>
      </w:pPr>
      <w:r>
        <w:t>Modoras</w:t>
      </w:r>
      <w:r>
        <w:rPr>
          <w:spacing w:val="-15"/>
        </w:rPr>
        <w:t xml:space="preserve"> </w:t>
      </w:r>
      <w:r>
        <w:t>Audit</w:t>
      </w:r>
      <w:r>
        <w:rPr>
          <w:spacing w:val="-2"/>
        </w:rPr>
        <w:t xml:space="preserve"> </w:t>
      </w:r>
      <w:r>
        <w:t>&amp;</w:t>
      </w:r>
      <w:r>
        <w:rPr>
          <w:spacing w:val="-14"/>
        </w:rPr>
        <w:t xml:space="preserve"> </w:t>
      </w:r>
      <w:r>
        <w:t>Assurance</w:t>
      </w:r>
      <w:r>
        <w:rPr>
          <w:spacing w:val="-2"/>
        </w:rPr>
        <w:t xml:space="preserve"> </w:t>
      </w:r>
      <w:r>
        <w:t>(SYD)</w:t>
      </w:r>
      <w:r>
        <w:rPr>
          <w:spacing w:val="-1"/>
        </w:rPr>
        <w:t xml:space="preserve"> </w:t>
      </w:r>
      <w:r>
        <w:t>Pty</w:t>
      </w:r>
      <w:r>
        <w:rPr>
          <w:spacing w:val="-1"/>
        </w:rPr>
        <w:t xml:space="preserve"> </w:t>
      </w:r>
      <w:r>
        <w:t>Ltd,</w:t>
      </w:r>
      <w:r>
        <w:rPr>
          <w:spacing w:val="-1"/>
        </w:rPr>
        <w:t xml:space="preserve"> </w:t>
      </w:r>
      <w:r>
        <w:t>the</w:t>
      </w:r>
      <w:r>
        <w:rPr>
          <w:spacing w:val="-1"/>
        </w:rPr>
        <w:t xml:space="preserve"> </w:t>
      </w:r>
      <w:r>
        <w:t>auditor</w:t>
      </w:r>
      <w:r>
        <w:rPr>
          <w:spacing w:val="-1"/>
        </w:rPr>
        <w:t xml:space="preserve"> </w:t>
      </w:r>
      <w:r>
        <w:t>of</w:t>
      </w:r>
      <w:r>
        <w:rPr>
          <w:spacing w:val="-1"/>
        </w:rPr>
        <w:t xml:space="preserve"> </w:t>
      </w:r>
      <w:r>
        <w:t>the</w:t>
      </w:r>
      <w:r>
        <w:rPr>
          <w:spacing w:val="-1"/>
        </w:rPr>
        <w:t xml:space="preserve"> </w:t>
      </w:r>
      <w:r>
        <w:rPr>
          <w:spacing w:val="-2"/>
        </w:rPr>
        <w:t>Company:</w:t>
      </w:r>
    </w:p>
    <w:p w14:paraId="56AE7471" w14:textId="77777777" w:rsidR="00F34A36" w:rsidRDefault="00F34A36">
      <w:pPr>
        <w:pStyle w:val="BodyText"/>
        <w:spacing w:before="7"/>
        <w:ind w:left="0"/>
        <w:rPr>
          <w:sz w:val="20"/>
        </w:rPr>
      </w:pPr>
    </w:p>
    <w:tbl>
      <w:tblPr>
        <w:tblW w:w="0" w:type="auto"/>
        <w:tblInd w:w="1573" w:type="dxa"/>
        <w:tblLayout w:type="fixed"/>
        <w:tblCellMar>
          <w:left w:w="0" w:type="dxa"/>
          <w:right w:w="0" w:type="dxa"/>
        </w:tblCellMar>
        <w:tblLook w:val="01E0" w:firstRow="1" w:lastRow="1" w:firstColumn="1" w:lastColumn="1" w:noHBand="0" w:noVBand="0"/>
      </w:tblPr>
      <w:tblGrid>
        <w:gridCol w:w="5804"/>
        <w:gridCol w:w="1771"/>
        <w:gridCol w:w="1105"/>
      </w:tblGrid>
      <w:tr w:rsidR="00F34A36" w14:paraId="56AE7475" w14:textId="77777777">
        <w:trPr>
          <w:trHeight w:val="274"/>
        </w:trPr>
        <w:tc>
          <w:tcPr>
            <w:tcW w:w="5804" w:type="dxa"/>
          </w:tcPr>
          <w:p w14:paraId="56AE7472" w14:textId="77777777" w:rsidR="00F34A36" w:rsidRDefault="00F34A36">
            <w:pPr>
              <w:pStyle w:val="TableParagraph"/>
              <w:jc w:val="left"/>
              <w:rPr>
                <w:rFonts w:ascii="Times New Roman"/>
                <w:sz w:val="20"/>
              </w:rPr>
            </w:pPr>
          </w:p>
        </w:tc>
        <w:tc>
          <w:tcPr>
            <w:tcW w:w="1771" w:type="dxa"/>
          </w:tcPr>
          <w:p w14:paraId="56AE7473" w14:textId="77777777" w:rsidR="00F34A36" w:rsidRDefault="00842BCA">
            <w:pPr>
              <w:pStyle w:val="TableParagraph"/>
              <w:spacing w:line="223" w:lineRule="exact"/>
              <w:ind w:right="410"/>
              <w:rPr>
                <w:b/>
                <w:sz w:val="20"/>
              </w:rPr>
            </w:pPr>
            <w:r>
              <w:rPr>
                <w:b/>
                <w:sz w:val="20"/>
              </w:rPr>
              <w:t>2026</w:t>
            </w:r>
            <w:r>
              <w:rPr>
                <w:b/>
                <w:spacing w:val="-3"/>
                <w:sz w:val="20"/>
              </w:rPr>
              <w:t xml:space="preserve"> </w:t>
            </w:r>
            <w:r>
              <w:rPr>
                <w:b/>
                <w:spacing w:val="-10"/>
                <w:sz w:val="20"/>
              </w:rPr>
              <w:t>$</w:t>
            </w:r>
          </w:p>
        </w:tc>
        <w:tc>
          <w:tcPr>
            <w:tcW w:w="1105" w:type="dxa"/>
          </w:tcPr>
          <w:p w14:paraId="56AE7474" w14:textId="77777777" w:rsidR="00F34A36" w:rsidRDefault="00842BCA">
            <w:pPr>
              <w:pStyle w:val="TableParagraph"/>
              <w:spacing w:line="223" w:lineRule="exact"/>
              <w:ind w:right="77"/>
              <w:rPr>
                <w:b/>
                <w:sz w:val="20"/>
              </w:rPr>
            </w:pPr>
            <w:r>
              <w:rPr>
                <w:b/>
                <w:sz w:val="20"/>
              </w:rPr>
              <w:t>2025</w:t>
            </w:r>
            <w:r>
              <w:rPr>
                <w:b/>
                <w:spacing w:val="-3"/>
                <w:sz w:val="20"/>
              </w:rPr>
              <w:t xml:space="preserve"> </w:t>
            </w:r>
            <w:r>
              <w:rPr>
                <w:b/>
                <w:spacing w:val="-10"/>
                <w:sz w:val="20"/>
              </w:rPr>
              <w:t>$</w:t>
            </w:r>
          </w:p>
        </w:tc>
      </w:tr>
      <w:tr w:rsidR="00F34A36" w14:paraId="56AE747E" w14:textId="77777777">
        <w:trPr>
          <w:trHeight w:val="941"/>
        </w:trPr>
        <w:tc>
          <w:tcPr>
            <w:tcW w:w="5804" w:type="dxa"/>
          </w:tcPr>
          <w:p w14:paraId="56AE7476" w14:textId="77777777" w:rsidR="00F34A36" w:rsidRDefault="00842BCA">
            <w:pPr>
              <w:pStyle w:val="TableParagraph"/>
              <w:spacing w:before="44" w:line="333" w:lineRule="auto"/>
              <w:ind w:left="1333" w:right="75" w:hanging="1262"/>
              <w:rPr>
                <w:b/>
                <w:sz w:val="20"/>
              </w:rPr>
            </w:pPr>
            <w:r>
              <w:rPr>
                <w:b/>
                <w:sz w:val="20"/>
              </w:rPr>
              <w:t>Audit services - Modoras Audit &amp; Assurance (SYD) Pty Ltd (2025:</w:t>
            </w:r>
            <w:r>
              <w:rPr>
                <w:b/>
                <w:spacing w:val="10"/>
                <w:sz w:val="20"/>
              </w:rPr>
              <w:t xml:space="preserve"> </w:t>
            </w:r>
            <w:r>
              <w:rPr>
                <w:b/>
                <w:sz w:val="20"/>
              </w:rPr>
              <w:t>ESV</w:t>
            </w:r>
            <w:r>
              <w:rPr>
                <w:b/>
                <w:spacing w:val="11"/>
                <w:sz w:val="20"/>
              </w:rPr>
              <w:t xml:space="preserve"> </w:t>
            </w:r>
            <w:r>
              <w:rPr>
                <w:b/>
                <w:sz w:val="20"/>
              </w:rPr>
              <w:t>Business</w:t>
            </w:r>
            <w:r>
              <w:rPr>
                <w:b/>
                <w:spacing w:val="1"/>
                <w:sz w:val="20"/>
              </w:rPr>
              <w:t xml:space="preserve"> </w:t>
            </w:r>
            <w:r>
              <w:rPr>
                <w:b/>
                <w:sz w:val="20"/>
              </w:rPr>
              <w:t>Advice</w:t>
            </w:r>
            <w:r>
              <w:rPr>
                <w:b/>
                <w:spacing w:val="10"/>
                <w:sz w:val="20"/>
              </w:rPr>
              <w:t xml:space="preserve"> </w:t>
            </w:r>
            <w:r>
              <w:rPr>
                <w:b/>
                <w:sz w:val="20"/>
              </w:rPr>
              <w:t>and</w:t>
            </w:r>
            <w:r>
              <w:rPr>
                <w:b/>
                <w:spacing w:val="2"/>
                <w:sz w:val="20"/>
              </w:rPr>
              <w:t xml:space="preserve"> </w:t>
            </w:r>
            <w:r>
              <w:rPr>
                <w:b/>
                <w:spacing w:val="-2"/>
                <w:sz w:val="20"/>
              </w:rPr>
              <w:t>Accounting)</w:t>
            </w:r>
          </w:p>
          <w:p w14:paraId="56AE7477" w14:textId="77777777" w:rsidR="00F34A36" w:rsidRDefault="00842BCA">
            <w:pPr>
              <w:pStyle w:val="TableParagraph"/>
              <w:ind w:right="75"/>
              <w:rPr>
                <w:sz w:val="20"/>
              </w:rPr>
            </w:pPr>
            <w:r>
              <w:rPr>
                <w:sz w:val="20"/>
              </w:rPr>
              <w:t>Audit</w:t>
            </w:r>
            <w:r>
              <w:rPr>
                <w:spacing w:val="9"/>
                <w:sz w:val="20"/>
              </w:rPr>
              <w:t xml:space="preserve"> </w:t>
            </w:r>
            <w:r>
              <w:rPr>
                <w:sz w:val="20"/>
              </w:rPr>
              <w:t>of</w:t>
            </w:r>
            <w:r>
              <w:rPr>
                <w:spacing w:val="9"/>
                <w:sz w:val="20"/>
              </w:rPr>
              <w:t xml:space="preserve"> </w:t>
            </w:r>
            <w:r>
              <w:rPr>
                <w:sz w:val="20"/>
              </w:rPr>
              <w:t>the</w:t>
            </w:r>
            <w:r>
              <w:rPr>
                <w:spacing w:val="9"/>
                <w:sz w:val="20"/>
              </w:rPr>
              <w:t xml:space="preserve"> </w:t>
            </w:r>
            <w:r>
              <w:rPr>
                <w:sz w:val="20"/>
              </w:rPr>
              <w:t>financial</w:t>
            </w:r>
            <w:r>
              <w:rPr>
                <w:spacing w:val="9"/>
                <w:sz w:val="20"/>
              </w:rPr>
              <w:t xml:space="preserve"> </w:t>
            </w:r>
            <w:r>
              <w:rPr>
                <w:spacing w:val="-2"/>
                <w:sz w:val="20"/>
              </w:rPr>
              <w:t>statements</w:t>
            </w:r>
          </w:p>
        </w:tc>
        <w:tc>
          <w:tcPr>
            <w:tcW w:w="1771" w:type="dxa"/>
            <w:tcBorders>
              <w:bottom w:val="single" w:sz="8" w:space="0" w:color="000000"/>
            </w:tcBorders>
          </w:tcPr>
          <w:p w14:paraId="56AE7478" w14:textId="77777777" w:rsidR="00F34A36" w:rsidRDefault="00F34A36">
            <w:pPr>
              <w:pStyle w:val="TableParagraph"/>
              <w:jc w:val="left"/>
              <w:rPr>
                <w:sz w:val="20"/>
              </w:rPr>
            </w:pPr>
          </w:p>
          <w:p w14:paraId="56AE7479" w14:textId="77777777" w:rsidR="00F34A36" w:rsidRDefault="00F34A36">
            <w:pPr>
              <w:pStyle w:val="TableParagraph"/>
              <w:spacing w:before="224"/>
              <w:jc w:val="left"/>
              <w:rPr>
                <w:sz w:val="20"/>
              </w:rPr>
            </w:pPr>
          </w:p>
          <w:p w14:paraId="56AE747A" w14:textId="77777777" w:rsidR="00F34A36" w:rsidRDefault="00842BCA">
            <w:pPr>
              <w:pStyle w:val="TableParagraph"/>
              <w:ind w:right="411"/>
              <w:rPr>
                <w:b/>
                <w:sz w:val="20"/>
              </w:rPr>
            </w:pPr>
            <w:r>
              <w:rPr>
                <w:b/>
                <w:spacing w:val="-2"/>
                <w:sz w:val="20"/>
              </w:rPr>
              <w:t>19,500</w:t>
            </w:r>
          </w:p>
        </w:tc>
        <w:tc>
          <w:tcPr>
            <w:tcW w:w="1105" w:type="dxa"/>
            <w:tcBorders>
              <w:bottom w:val="single" w:sz="8" w:space="0" w:color="000000"/>
            </w:tcBorders>
          </w:tcPr>
          <w:p w14:paraId="56AE747B" w14:textId="77777777" w:rsidR="00F34A36" w:rsidRDefault="00F34A36">
            <w:pPr>
              <w:pStyle w:val="TableParagraph"/>
              <w:jc w:val="left"/>
              <w:rPr>
                <w:sz w:val="20"/>
              </w:rPr>
            </w:pPr>
          </w:p>
          <w:p w14:paraId="56AE747C" w14:textId="77777777" w:rsidR="00F34A36" w:rsidRDefault="00F34A36">
            <w:pPr>
              <w:pStyle w:val="TableParagraph"/>
              <w:spacing w:before="224"/>
              <w:jc w:val="left"/>
              <w:rPr>
                <w:sz w:val="20"/>
              </w:rPr>
            </w:pPr>
          </w:p>
          <w:p w14:paraId="56AE747D" w14:textId="77777777" w:rsidR="00F34A36" w:rsidRDefault="00842BCA">
            <w:pPr>
              <w:pStyle w:val="TableParagraph"/>
              <w:ind w:right="78"/>
              <w:rPr>
                <w:sz w:val="20"/>
              </w:rPr>
            </w:pPr>
            <w:r>
              <w:rPr>
                <w:spacing w:val="-2"/>
                <w:sz w:val="20"/>
              </w:rPr>
              <w:t>19,300</w:t>
            </w:r>
          </w:p>
        </w:tc>
      </w:tr>
      <w:tr w:rsidR="00F34A36" w14:paraId="56AE7487" w14:textId="77777777">
        <w:trPr>
          <w:trHeight w:val="925"/>
        </w:trPr>
        <w:tc>
          <w:tcPr>
            <w:tcW w:w="5804" w:type="dxa"/>
          </w:tcPr>
          <w:p w14:paraId="56AE747F" w14:textId="77777777" w:rsidR="00F34A36" w:rsidRDefault="00842BCA">
            <w:pPr>
              <w:pStyle w:val="TableParagraph"/>
              <w:spacing w:before="28" w:line="333" w:lineRule="auto"/>
              <w:ind w:left="1333" w:right="76" w:hanging="1284"/>
              <w:rPr>
                <w:b/>
                <w:sz w:val="20"/>
              </w:rPr>
            </w:pPr>
            <w:r>
              <w:rPr>
                <w:b/>
                <w:sz w:val="20"/>
              </w:rPr>
              <w:t>Other services - Modoras</w:t>
            </w:r>
            <w:r>
              <w:rPr>
                <w:b/>
                <w:spacing w:val="-1"/>
                <w:sz w:val="20"/>
              </w:rPr>
              <w:t xml:space="preserve"> </w:t>
            </w:r>
            <w:r>
              <w:rPr>
                <w:b/>
                <w:sz w:val="20"/>
              </w:rPr>
              <w:t>Audit &amp;</w:t>
            </w:r>
            <w:r>
              <w:rPr>
                <w:b/>
                <w:spacing w:val="-1"/>
                <w:sz w:val="20"/>
              </w:rPr>
              <w:t xml:space="preserve"> </w:t>
            </w:r>
            <w:r>
              <w:rPr>
                <w:b/>
                <w:sz w:val="20"/>
              </w:rPr>
              <w:t>Assurance (SYD) Pty Ltd (2025:</w:t>
            </w:r>
            <w:r>
              <w:rPr>
                <w:b/>
                <w:spacing w:val="10"/>
                <w:sz w:val="20"/>
              </w:rPr>
              <w:t xml:space="preserve"> </w:t>
            </w:r>
            <w:r>
              <w:rPr>
                <w:b/>
                <w:sz w:val="20"/>
              </w:rPr>
              <w:t>ESV</w:t>
            </w:r>
            <w:r>
              <w:rPr>
                <w:b/>
                <w:spacing w:val="10"/>
                <w:sz w:val="20"/>
              </w:rPr>
              <w:t xml:space="preserve"> </w:t>
            </w:r>
            <w:r>
              <w:rPr>
                <w:b/>
                <w:sz w:val="20"/>
              </w:rPr>
              <w:t>Business</w:t>
            </w:r>
            <w:r>
              <w:rPr>
                <w:b/>
                <w:spacing w:val="2"/>
                <w:sz w:val="20"/>
              </w:rPr>
              <w:t xml:space="preserve"> </w:t>
            </w:r>
            <w:r>
              <w:rPr>
                <w:b/>
                <w:sz w:val="20"/>
              </w:rPr>
              <w:t>Advice</w:t>
            </w:r>
            <w:r>
              <w:rPr>
                <w:b/>
                <w:spacing w:val="10"/>
                <w:sz w:val="20"/>
              </w:rPr>
              <w:t xml:space="preserve"> </w:t>
            </w:r>
            <w:r>
              <w:rPr>
                <w:b/>
                <w:sz w:val="20"/>
              </w:rPr>
              <w:t>and</w:t>
            </w:r>
            <w:r>
              <w:rPr>
                <w:b/>
                <w:spacing w:val="2"/>
                <w:sz w:val="20"/>
              </w:rPr>
              <w:t xml:space="preserve"> </w:t>
            </w:r>
            <w:r>
              <w:rPr>
                <w:b/>
                <w:spacing w:val="-2"/>
                <w:sz w:val="20"/>
              </w:rPr>
              <w:t>Accounting)</w:t>
            </w:r>
          </w:p>
          <w:p w14:paraId="56AE7480" w14:textId="77777777" w:rsidR="00F34A36" w:rsidRDefault="00842BCA">
            <w:pPr>
              <w:pStyle w:val="TableParagraph"/>
              <w:ind w:right="75"/>
              <w:rPr>
                <w:sz w:val="20"/>
              </w:rPr>
            </w:pPr>
            <w:r>
              <w:rPr>
                <w:sz w:val="20"/>
              </w:rPr>
              <w:t>Other</w:t>
            </w:r>
            <w:r>
              <w:rPr>
                <w:spacing w:val="12"/>
                <w:sz w:val="20"/>
              </w:rPr>
              <w:t xml:space="preserve"> </w:t>
            </w:r>
            <w:r>
              <w:rPr>
                <w:spacing w:val="-2"/>
                <w:sz w:val="20"/>
              </w:rPr>
              <w:t>services</w:t>
            </w:r>
          </w:p>
        </w:tc>
        <w:tc>
          <w:tcPr>
            <w:tcW w:w="1771" w:type="dxa"/>
            <w:tcBorders>
              <w:top w:val="single" w:sz="8" w:space="0" w:color="000000"/>
              <w:bottom w:val="single" w:sz="8" w:space="0" w:color="000000"/>
            </w:tcBorders>
          </w:tcPr>
          <w:p w14:paraId="56AE7481" w14:textId="77777777" w:rsidR="00F34A36" w:rsidRDefault="00F34A36">
            <w:pPr>
              <w:pStyle w:val="TableParagraph"/>
              <w:jc w:val="left"/>
              <w:rPr>
                <w:sz w:val="20"/>
              </w:rPr>
            </w:pPr>
          </w:p>
          <w:p w14:paraId="56AE7482" w14:textId="77777777" w:rsidR="00F34A36" w:rsidRDefault="00F34A36">
            <w:pPr>
              <w:pStyle w:val="TableParagraph"/>
              <w:spacing w:before="208"/>
              <w:jc w:val="left"/>
              <w:rPr>
                <w:sz w:val="20"/>
              </w:rPr>
            </w:pPr>
          </w:p>
          <w:p w14:paraId="56AE7483" w14:textId="77777777" w:rsidR="00F34A36" w:rsidRDefault="00842BCA">
            <w:pPr>
              <w:pStyle w:val="TableParagraph"/>
              <w:ind w:right="410"/>
              <w:rPr>
                <w:b/>
                <w:sz w:val="20"/>
              </w:rPr>
            </w:pPr>
            <w:r>
              <w:rPr>
                <w:b/>
                <w:spacing w:val="-5"/>
                <w:sz w:val="20"/>
              </w:rPr>
              <w:t>500</w:t>
            </w:r>
          </w:p>
        </w:tc>
        <w:tc>
          <w:tcPr>
            <w:tcW w:w="1105" w:type="dxa"/>
            <w:tcBorders>
              <w:top w:val="single" w:sz="8" w:space="0" w:color="000000"/>
              <w:bottom w:val="single" w:sz="8" w:space="0" w:color="000000"/>
            </w:tcBorders>
          </w:tcPr>
          <w:p w14:paraId="56AE7484" w14:textId="77777777" w:rsidR="00F34A36" w:rsidRDefault="00F34A36">
            <w:pPr>
              <w:pStyle w:val="TableParagraph"/>
              <w:jc w:val="left"/>
              <w:rPr>
                <w:sz w:val="20"/>
              </w:rPr>
            </w:pPr>
          </w:p>
          <w:p w14:paraId="56AE7485" w14:textId="77777777" w:rsidR="00F34A36" w:rsidRDefault="00F34A36">
            <w:pPr>
              <w:pStyle w:val="TableParagraph"/>
              <w:spacing w:before="208"/>
              <w:jc w:val="left"/>
              <w:rPr>
                <w:sz w:val="20"/>
              </w:rPr>
            </w:pPr>
          </w:p>
          <w:p w14:paraId="56AE7486" w14:textId="77777777" w:rsidR="00F34A36" w:rsidRDefault="00842BCA">
            <w:pPr>
              <w:pStyle w:val="TableParagraph"/>
              <w:ind w:right="77"/>
              <w:rPr>
                <w:sz w:val="20"/>
              </w:rPr>
            </w:pPr>
            <w:r>
              <w:rPr>
                <w:spacing w:val="-2"/>
                <w:sz w:val="20"/>
              </w:rPr>
              <w:t>1,500</w:t>
            </w:r>
          </w:p>
        </w:tc>
      </w:tr>
      <w:tr w:rsidR="00F34A36" w14:paraId="56AE748B" w14:textId="77777777">
        <w:trPr>
          <w:trHeight w:val="292"/>
        </w:trPr>
        <w:tc>
          <w:tcPr>
            <w:tcW w:w="5804" w:type="dxa"/>
          </w:tcPr>
          <w:p w14:paraId="56AE7488" w14:textId="77777777" w:rsidR="00F34A36" w:rsidRDefault="00842BCA">
            <w:pPr>
              <w:pStyle w:val="TableParagraph"/>
              <w:spacing w:before="28"/>
              <w:ind w:left="2827"/>
              <w:jc w:val="left"/>
              <w:rPr>
                <w:b/>
                <w:sz w:val="20"/>
              </w:rPr>
            </w:pPr>
            <w:r>
              <w:rPr>
                <w:b/>
                <w:sz w:val="20"/>
              </w:rPr>
              <w:t>Total remuneration</w:t>
            </w:r>
            <w:r>
              <w:rPr>
                <w:b/>
                <w:spacing w:val="-2"/>
                <w:sz w:val="20"/>
              </w:rPr>
              <w:t xml:space="preserve"> </w:t>
            </w:r>
            <w:r>
              <w:rPr>
                <w:b/>
                <w:sz w:val="20"/>
              </w:rPr>
              <w:t>of</w:t>
            </w:r>
            <w:r>
              <w:rPr>
                <w:b/>
                <w:spacing w:val="-2"/>
                <w:sz w:val="20"/>
              </w:rPr>
              <w:t xml:space="preserve"> auditors</w:t>
            </w:r>
          </w:p>
        </w:tc>
        <w:tc>
          <w:tcPr>
            <w:tcW w:w="1771" w:type="dxa"/>
            <w:tcBorders>
              <w:top w:val="single" w:sz="8" w:space="0" w:color="000000"/>
              <w:bottom w:val="double" w:sz="6" w:space="0" w:color="000000"/>
            </w:tcBorders>
          </w:tcPr>
          <w:p w14:paraId="56AE7489" w14:textId="77777777" w:rsidR="00F34A36" w:rsidRDefault="00842BCA">
            <w:pPr>
              <w:pStyle w:val="TableParagraph"/>
              <w:spacing w:before="47" w:line="225" w:lineRule="exact"/>
              <w:ind w:right="410"/>
              <w:rPr>
                <w:b/>
                <w:sz w:val="20"/>
              </w:rPr>
            </w:pPr>
            <w:r>
              <w:rPr>
                <w:b/>
                <w:spacing w:val="-2"/>
                <w:sz w:val="20"/>
              </w:rPr>
              <w:t>20,000</w:t>
            </w:r>
          </w:p>
        </w:tc>
        <w:tc>
          <w:tcPr>
            <w:tcW w:w="1105" w:type="dxa"/>
            <w:tcBorders>
              <w:top w:val="single" w:sz="8" w:space="0" w:color="000000"/>
              <w:bottom w:val="double" w:sz="6" w:space="0" w:color="000000"/>
            </w:tcBorders>
          </w:tcPr>
          <w:p w14:paraId="56AE748A" w14:textId="77777777" w:rsidR="00F34A36" w:rsidRDefault="00842BCA">
            <w:pPr>
              <w:pStyle w:val="TableParagraph"/>
              <w:spacing w:before="47" w:line="225" w:lineRule="exact"/>
              <w:ind w:right="77"/>
              <w:rPr>
                <w:sz w:val="20"/>
              </w:rPr>
            </w:pPr>
            <w:r>
              <w:rPr>
                <w:spacing w:val="-2"/>
                <w:sz w:val="20"/>
              </w:rPr>
              <w:t>20,800</w:t>
            </w:r>
          </w:p>
        </w:tc>
      </w:tr>
    </w:tbl>
    <w:p w14:paraId="56AE748C" w14:textId="77777777" w:rsidR="00F34A36" w:rsidRDefault="00F34A36">
      <w:pPr>
        <w:pStyle w:val="TableParagraph"/>
        <w:spacing w:line="225" w:lineRule="exact"/>
        <w:rPr>
          <w:sz w:val="20"/>
        </w:rPr>
        <w:sectPr w:rsidR="00F34A36">
          <w:pgSz w:w="11910" w:h="16840"/>
          <w:pgMar w:top="1540" w:right="850" w:bottom="720" w:left="708" w:header="0" w:footer="531" w:gutter="0"/>
          <w:cols w:space="720"/>
        </w:sectPr>
      </w:pPr>
    </w:p>
    <w:p w14:paraId="56AE748D" w14:textId="77777777" w:rsidR="00F34A36" w:rsidRDefault="00842BCA">
      <w:pPr>
        <w:pStyle w:val="Heading7"/>
        <w:tabs>
          <w:tab w:val="left" w:pos="1752"/>
        </w:tabs>
      </w:pPr>
      <w:bookmarkStart w:id="162" w:name="Note_17_Contingent_liabilities"/>
      <w:bookmarkEnd w:id="162"/>
      <w:r>
        <w:rPr>
          <w:color w:val="005496"/>
        </w:rPr>
        <w:lastRenderedPageBreak/>
        <w:t>Note</w:t>
      </w:r>
      <w:r>
        <w:rPr>
          <w:color w:val="005496"/>
          <w:spacing w:val="-5"/>
        </w:rPr>
        <w:t xml:space="preserve"> 17</w:t>
      </w:r>
      <w:r>
        <w:rPr>
          <w:color w:val="005496"/>
        </w:rPr>
        <w:tab/>
        <w:t xml:space="preserve">Contingent </w:t>
      </w:r>
      <w:r>
        <w:rPr>
          <w:color w:val="005496"/>
          <w:spacing w:val="-2"/>
        </w:rPr>
        <w:t>liabilities</w:t>
      </w:r>
    </w:p>
    <w:p w14:paraId="56AE748E" w14:textId="77777777" w:rsidR="00F34A36" w:rsidRDefault="00842BCA">
      <w:pPr>
        <w:pStyle w:val="BodyText"/>
        <w:spacing w:before="180"/>
      </w:pPr>
      <w:r>
        <w:t>The</w:t>
      </w:r>
      <w:r>
        <w:rPr>
          <w:spacing w:val="-2"/>
        </w:rPr>
        <w:t xml:space="preserve"> </w:t>
      </w:r>
      <w:r>
        <w:t>Company</w:t>
      </w:r>
      <w:r>
        <w:rPr>
          <w:spacing w:val="-1"/>
        </w:rPr>
        <w:t xml:space="preserve"> </w:t>
      </w:r>
      <w:r>
        <w:t>did</w:t>
      </w:r>
      <w:r>
        <w:rPr>
          <w:spacing w:val="-1"/>
        </w:rPr>
        <w:t xml:space="preserve"> </w:t>
      </w:r>
      <w:r>
        <w:t>not</w:t>
      </w:r>
      <w:r>
        <w:rPr>
          <w:spacing w:val="-1"/>
        </w:rPr>
        <w:t xml:space="preserve"> </w:t>
      </w:r>
      <w:r>
        <w:t>have</w:t>
      </w:r>
      <w:r>
        <w:rPr>
          <w:spacing w:val="-1"/>
        </w:rPr>
        <w:t xml:space="preserve"> </w:t>
      </w:r>
      <w:r>
        <w:t>any</w:t>
      </w:r>
      <w:r>
        <w:rPr>
          <w:spacing w:val="-1"/>
        </w:rPr>
        <w:t xml:space="preserve"> </w:t>
      </w:r>
      <w:r>
        <w:t>contingent</w:t>
      </w:r>
      <w:r>
        <w:rPr>
          <w:spacing w:val="-1"/>
        </w:rPr>
        <w:t xml:space="preserve"> </w:t>
      </w:r>
      <w:r>
        <w:t>liabilities</w:t>
      </w:r>
      <w:r>
        <w:rPr>
          <w:spacing w:val="-1"/>
        </w:rPr>
        <w:t xml:space="preserve"> </w:t>
      </w:r>
      <w:r>
        <w:t>as</w:t>
      </w:r>
      <w:r>
        <w:rPr>
          <w:spacing w:val="-1"/>
        </w:rPr>
        <w:t xml:space="preserve"> </w:t>
      </w:r>
      <w:r>
        <w:t>at</w:t>
      </w:r>
      <w:r>
        <w:rPr>
          <w:spacing w:val="-2"/>
        </w:rPr>
        <w:t xml:space="preserve"> </w:t>
      </w:r>
      <w:r>
        <w:t>30</w:t>
      </w:r>
      <w:r>
        <w:rPr>
          <w:spacing w:val="-1"/>
        </w:rPr>
        <w:t xml:space="preserve"> </w:t>
      </w:r>
      <w:r>
        <w:t>June</w:t>
      </w:r>
      <w:r>
        <w:rPr>
          <w:spacing w:val="-1"/>
        </w:rPr>
        <w:t xml:space="preserve"> </w:t>
      </w:r>
      <w:r>
        <w:t>2026</w:t>
      </w:r>
      <w:r>
        <w:rPr>
          <w:spacing w:val="65"/>
        </w:rPr>
        <w:t xml:space="preserve"> </w:t>
      </w:r>
      <w:r>
        <w:t>and</w:t>
      </w:r>
      <w:r>
        <w:rPr>
          <w:spacing w:val="64"/>
        </w:rPr>
        <w:t xml:space="preserve"> </w:t>
      </w:r>
      <w:r>
        <w:t>30</w:t>
      </w:r>
      <w:r>
        <w:rPr>
          <w:spacing w:val="-1"/>
        </w:rPr>
        <w:t xml:space="preserve"> </w:t>
      </w:r>
      <w:r>
        <w:t>June</w:t>
      </w:r>
      <w:r>
        <w:rPr>
          <w:spacing w:val="-1"/>
        </w:rPr>
        <w:t xml:space="preserve"> </w:t>
      </w:r>
      <w:r>
        <w:rPr>
          <w:spacing w:val="-2"/>
        </w:rPr>
        <w:t>2025.</w:t>
      </w:r>
    </w:p>
    <w:p w14:paraId="56AE748F" w14:textId="77777777" w:rsidR="00F34A36" w:rsidRDefault="00F34A36">
      <w:pPr>
        <w:pStyle w:val="BodyText"/>
        <w:spacing w:before="20"/>
        <w:ind w:left="0"/>
      </w:pPr>
    </w:p>
    <w:p w14:paraId="56AE7490" w14:textId="77777777" w:rsidR="00F34A36" w:rsidRDefault="00842BCA">
      <w:pPr>
        <w:pStyle w:val="Heading7"/>
        <w:tabs>
          <w:tab w:val="left" w:pos="1752"/>
        </w:tabs>
        <w:spacing w:before="0"/>
      </w:pPr>
      <w:bookmarkStart w:id="163" w:name="Note_18_Commitments"/>
      <w:bookmarkEnd w:id="163"/>
      <w:r>
        <w:rPr>
          <w:color w:val="005496"/>
        </w:rPr>
        <w:t>Note</w:t>
      </w:r>
      <w:r>
        <w:rPr>
          <w:color w:val="005496"/>
          <w:spacing w:val="-5"/>
        </w:rPr>
        <w:t xml:space="preserve"> 18</w:t>
      </w:r>
      <w:r>
        <w:rPr>
          <w:color w:val="005496"/>
        </w:rPr>
        <w:tab/>
      </w:r>
      <w:r>
        <w:rPr>
          <w:color w:val="005496"/>
          <w:spacing w:val="-2"/>
        </w:rPr>
        <w:t>Commitments</w:t>
      </w:r>
    </w:p>
    <w:p w14:paraId="56AE7491" w14:textId="77777777" w:rsidR="00F34A36" w:rsidRDefault="00842BCA">
      <w:pPr>
        <w:pStyle w:val="BodyText"/>
        <w:spacing w:before="180" w:line="312" w:lineRule="auto"/>
        <w:ind w:right="623"/>
      </w:pPr>
      <w:r>
        <w:t>The</w:t>
      </w:r>
      <w:r>
        <w:rPr>
          <w:spacing w:val="-3"/>
        </w:rPr>
        <w:t xml:space="preserve"> </w:t>
      </w:r>
      <w:r>
        <w:t>Company</w:t>
      </w:r>
      <w:r>
        <w:rPr>
          <w:spacing w:val="-3"/>
        </w:rPr>
        <w:t xml:space="preserve"> </w:t>
      </w:r>
      <w:r>
        <w:t>did</w:t>
      </w:r>
      <w:r>
        <w:rPr>
          <w:spacing w:val="-3"/>
        </w:rPr>
        <w:t xml:space="preserve"> </w:t>
      </w:r>
      <w:r>
        <w:t>not</w:t>
      </w:r>
      <w:r>
        <w:rPr>
          <w:spacing w:val="-3"/>
        </w:rPr>
        <w:t xml:space="preserve"> </w:t>
      </w:r>
      <w:r>
        <w:t>have</w:t>
      </w:r>
      <w:r>
        <w:rPr>
          <w:spacing w:val="-3"/>
        </w:rPr>
        <w:t xml:space="preserve"> </w:t>
      </w:r>
      <w:r>
        <w:t>any</w:t>
      </w:r>
      <w:r>
        <w:rPr>
          <w:spacing w:val="-3"/>
        </w:rPr>
        <w:t xml:space="preserve"> </w:t>
      </w:r>
      <w:r>
        <w:t>material</w:t>
      </w:r>
      <w:r>
        <w:rPr>
          <w:spacing w:val="-3"/>
        </w:rPr>
        <w:t xml:space="preserve"> </w:t>
      </w:r>
      <w:r>
        <w:t>commitments</w:t>
      </w:r>
      <w:r>
        <w:rPr>
          <w:spacing w:val="-3"/>
        </w:rPr>
        <w:t xml:space="preserve"> </w:t>
      </w:r>
      <w:r>
        <w:t>as</w:t>
      </w:r>
      <w:r>
        <w:rPr>
          <w:spacing w:val="-3"/>
        </w:rPr>
        <w:t xml:space="preserve"> </w:t>
      </w:r>
      <w:r>
        <w:t>at</w:t>
      </w:r>
      <w:r>
        <w:rPr>
          <w:spacing w:val="-3"/>
        </w:rPr>
        <w:t xml:space="preserve"> </w:t>
      </w:r>
      <w:r>
        <w:t>30</w:t>
      </w:r>
      <w:r>
        <w:rPr>
          <w:spacing w:val="-3"/>
        </w:rPr>
        <w:t xml:space="preserve"> </w:t>
      </w:r>
      <w:r>
        <w:t>June</w:t>
      </w:r>
      <w:r>
        <w:rPr>
          <w:spacing w:val="-3"/>
        </w:rPr>
        <w:t xml:space="preserve"> </w:t>
      </w:r>
      <w:r>
        <w:t>2026</w:t>
      </w:r>
      <w:r>
        <w:rPr>
          <w:spacing w:val="-3"/>
        </w:rPr>
        <w:t xml:space="preserve"> </w:t>
      </w:r>
      <w:r>
        <w:t>and</w:t>
      </w:r>
      <w:r>
        <w:rPr>
          <w:spacing w:val="-3"/>
        </w:rPr>
        <w:t xml:space="preserve"> </w:t>
      </w:r>
      <w:r>
        <w:t>30</w:t>
      </w:r>
      <w:r>
        <w:rPr>
          <w:spacing w:val="-3"/>
        </w:rPr>
        <w:t xml:space="preserve"> </w:t>
      </w:r>
      <w:r>
        <w:t xml:space="preserve">June </w:t>
      </w:r>
      <w:r>
        <w:rPr>
          <w:spacing w:val="-2"/>
        </w:rPr>
        <w:t>2025.</w:t>
      </w:r>
    </w:p>
    <w:p w14:paraId="56AE7492" w14:textId="77777777" w:rsidR="00F34A36" w:rsidRDefault="00842BCA">
      <w:pPr>
        <w:pStyle w:val="Heading7"/>
        <w:tabs>
          <w:tab w:val="left" w:pos="1752"/>
        </w:tabs>
        <w:spacing w:before="214"/>
      </w:pPr>
      <w:bookmarkStart w:id="164" w:name="Note_19_Related_party_transactions"/>
      <w:bookmarkEnd w:id="164"/>
      <w:r>
        <w:rPr>
          <w:color w:val="005496"/>
        </w:rPr>
        <w:t>Note</w:t>
      </w:r>
      <w:r>
        <w:rPr>
          <w:color w:val="005496"/>
          <w:spacing w:val="-5"/>
        </w:rPr>
        <w:t xml:space="preserve"> 19</w:t>
      </w:r>
      <w:r>
        <w:rPr>
          <w:color w:val="005496"/>
        </w:rPr>
        <w:tab/>
        <w:t>Related</w:t>
      </w:r>
      <w:r>
        <w:rPr>
          <w:color w:val="005496"/>
          <w:spacing w:val="-2"/>
        </w:rPr>
        <w:t xml:space="preserve"> </w:t>
      </w:r>
      <w:r>
        <w:rPr>
          <w:color w:val="005496"/>
        </w:rPr>
        <w:t>party</w:t>
      </w:r>
      <w:r>
        <w:rPr>
          <w:color w:val="005496"/>
          <w:spacing w:val="-2"/>
        </w:rPr>
        <w:t xml:space="preserve"> transactions</w:t>
      </w:r>
    </w:p>
    <w:p w14:paraId="56AE7493" w14:textId="77777777" w:rsidR="00F34A36" w:rsidRDefault="00842BCA">
      <w:pPr>
        <w:pStyle w:val="Heading8"/>
        <w:spacing w:before="200"/>
      </w:pPr>
      <w:bookmarkStart w:id="165" w:name="Key_management_personnel"/>
      <w:bookmarkEnd w:id="165"/>
      <w:r>
        <w:rPr>
          <w:color w:val="005496"/>
        </w:rPr>
        <w:t>Key</w:t>
      </w:r>
      <w:r>
        <w:rPr>
          <w:color w:val="005496"/>
          <w:spacing w:val="-1"/>
        </w:rPr>
        <w:t xml:space="preserve"> </w:t>
      </w:r>
      <w:r>
        <w:rPr>
          <w:color w:val="005496"/>
        </w:rPr>
        <w:t>management</w:t>
      </w:r>
      <w:r>
        <w:rPr>
          <w:color w:val="005496"/>
          <w:spacing w:val="-1"/>
        </w:rPr>
        <w:t xml:space="preserve"> </w:t>
      </w:r>
      <w:r>
        <w:rPr>
          <w:color w:val="005496"/>
          <w:spacing w:val="-2"/>
        </w:rPr>
        <w:t>personnel</w:t>
      </w:r>
    </w:p>
    <w:p w14:paraId="56AE7494" w14:textId="77777777" w:rsidR="00F34A36" w:rsidRDefault="00842BCA">
      <w:pPr>
        <w:pStyle w:val="BodyText"/>
        <w:spacing w:before="189"/>
      </w:pPr>
      <w:r>
        <w:t>Disclosures</w:t>
      </w:r>
      <w:r>
        <w:rPr>
          <w:spacing w:val="-2"/>
        </w:rPr>
        <w:t xml:space="preserve"> </w:t>
      </w:r>
      <w:r>
        <w:t>relating</w:t>
      </w:r>
      <w:r>
        <w:rPr>
          <w:spacing w:val="-2"/>
        </w:rPr>
        <w:t xml:space="preserve"> </w:t>
      </w:r>
      <w:r>
        <w:t>to</w:t>
      </w:r>
      <w:r>
        <w:rPr>
          <w:spacing w:val="-2"/>
        </w:rPr>
        <w:t xml:space="preserve"> </w:t>
      </w:r>
      <w:r>
        <w:t>key</w:t>
      </w:r>
      <w:r>
        <w:rPr>
          <w:spacing w:val="-2"/>
        </w:rPr>
        <w:t xml:space="preserve"> </w:t>
      </w:r>
      <w:r>
        <w:t>management</w:t>
      </w:r>
      <w:r>
        <w:rPr>
          <w:spacing w:val="-2"/>
        </w:rPr>
        <w:t xml:space="preserve"> </w:t>
      </w:r>
      <w:r>
        <w:t>personnel</w:t>
      </w:r>
      <w:r>
        <w:rPr>
          <w:spacing w:val="-2"/>
        </w:rPr>
        <w:t xml:space="preserve"> </w:t>
      </w:r>
      <w:r>
        <w:t>are</w:t>
      </w:r>
      <w:r>
        <w:rPr>
          <w:spacing w:val="-2"/>
        </w:rPr>
        <w:t xml:space="preserve"> </w:t>
      </w:r>
      <w:r>
        <w:t>set</w:t>
      </w:r>
      <w:r>
        <w:rPr>
          <w:spacing w:val="-2"/>
        </w:rPr>
        <w:t xml:space="preserve"> </w:t>
      </w:r>
      <w:r>
        <w:t>out</w:t>
      </w:r>
      <w:r>
        <w:rPr>
          <w:spacing w:val="-2"/>
        </w:rPr>
        <w:t xml:space="preserve"> </w:t>
      </w:r>
      <w:r>
        <w:t>in</w:t>
      </w:r>
      <w:r>
        <w:rPr>
          <w:spacing w:val="-2"/>
        </w:rPr>
        <w:t xml:space="preserve"> </w:t>
      </w:r>
      <w:r>
        <w:t>note</w:t>
      </w:r>
      <w:r>
        <w:rPr>
          <w:spacing w:val="-2"/>
        </w:rPr>
        <w:t xml:space="preserve"> </w:t>
      </w:r>
      <w:r>
        <w:rPr>
          <w:spacing w:val="-5"/>
        </w:rPr>
        <w:t>15.</w:t>
      </w:r>
    </w:p>
    <w:p w14:paraId="56AE7495" w14:textId="77777777" w:rsidR="00F34A36" w:rsidRDefault="00842BCA">
      <w:pPr>
        <w:pStyle w:val="Heading8"/>
        <w:spacing w:before="273"/>
      </w:pPr>
      <w:bookmarkStart w:id="166" w:name="Transactions_with_related_parties"/>
      <w:bookmarkEnd w:id="166"/>
      <w:r>
        <w:rPr>
          <w:color w:val="005496"/>
        </w:rPr>
        <w:t>Transactions</w:t>
      </w:r>
      <w:r>
        <w:rPr>
          <w:color w:val="005496"/>
          <w:spacing w:val="-9"/>
        </w:rPr>
        <w:t xml:space="preserve"> </w:t>
      </w:r>
      <w:r>
        <w:rPr>
          <w:color w:val="005496"/>
        </w:rPr>
        <w:t>with</w:t>
      </w:r>
      <w:r>
        <w:rPr>
          <w:color w:val="005496"/>
          <w:spacing w:val="-9"/>
        </w:rPr>
        <w:t xml:space="preserve"> </w:t>
      </w:r>
      <w:r>
        <w:rPr>
          <w:color w:val="005496"/>
        </w:rPr>
        <w:t>related</w:t>
      </w:r>
      <w:r>
        <w:rPr>
          <w:color w:val="005496"/>
          <w:spacing w:val="-8"/>
        </w:rPr>
        <w:t xml:space="preserve"> </w:t>
      </w:r>
      <w:r>
        <w:rPr>
          <w:color w:val="005496"/>
          <w:spacing w:val="-2"/>
        </w:rPr>
        <w:t>parties</w:t>
      </w:r>
    </w:p>
    <w:p w14:paraId="56AE7496" w14:textId="77777777" w:rsidR="00F34A36" w:rsidRDefault="00842BCA">
      <w:pPr>
        <w:pStyle w:val="BodyText"/>
        <w:spacing w:before="189"/>
      </w:pPr>
      <w:r>
        <w:t>There</w:t>
      </w:r>
      <w:r>
        <w:rPr>
          <w:spacing w:val="-3"/>
        </w:rPr>
        <w:t xml:space="preserve"> </w:t>
      </w:r>
      <w:r>
        <w:t>were</w:t>
      </w:r>
      <w:r>
        <w:rPr>
          <w:spacing w:val="-2"/>
        </w:rPr>
        <w:t xml:space="preserve"> </w:t>
      </w:r>
      <w:r>
        <w:t>no</w:t>
      </w:r>
      <w:r>
        <w:rPr>
          <w:spacing w:val="-2"/>
        </w:rPr>
        <w:t xml:space="preserve"> </w:t>
      </w:r>
      <w:r>
        <w:t>transactions</w:t>
      </w:r>
      <w:r>
        <w:rPr>
          <w:spacing w:val="-2"/>
        </w:rPr>
        <w:t xml:space="preserve"> </w:t>
      </w:r>
      <w:r>
        <w:t>with</w:t>
      </w:r>
      <w:r>
        <w:rPr>
          <w:spacing w:val="-2"/>
        </w:rPr>
        <w:t xml:space="preserve"> </w:t>
      </w:r>
      <w:r>
        <w:t>related</w:t>
      </w:r>
      <w:r>
        <w:rPr>
          <w:spacing w:val="-2"/>
        </w:rPr>
        <w:t xml:space="preserve"> </w:t>
      </w:r>
      <w:r>
        <w:t>parties</w:t>
      </w:r>
      <w:r>
        <w:rPr>
          <w:spacing w:val="-3"/>
        </w:rPr>
        <w:t xml:space="preserve"> </w:t>
      </w:r>
      <w:r>
        <w:t>during</w:t>
      </w:r>
      <w:r>
        <w:rPr>
          <w:spacing w:val="-2"/>
        </w:rPr>
        <w:t xml:space="preserve"> </w:t>
      </w:r>
      <w:r>
        <w:t>the</w:t>
      </w:r>
      <w:r>
        <w:rPr>
          <w:spacing w:val="-2"/>
        </w:rPr>
        <w:t xml:space="preserve"> </w:t>
      </w:r>
      <w:r>
        <w:t>current</w:t>
      </w:r>
      <w:r>
        <w:rPr>
          <w:spacing w:val="-2"/>
        </w:rPr>
        <w:t xml:space="preserve"> </w:t>
      </w:r>
      <w:r>
        <w:t>and</w:t>
      </w:r>
      <w:r>
        <w:rPr>
          <w:spacing w:val="-2"/>
        </w:rPr>
        <w:t xml:space="preserve"> </w:t>
      </w:r>
      <w:r>
        <w:t>previous</w:t>
      </w:r>
      <w:r>
        <w:rPr>
          <w:spacing w:val="-2"/>
        </w:rPr>
        <w:t xml:space="preserve"> financial</w:t>
      </w:r>
    </w:p>
    <w:p w14:paraId="56AE7497" w14:textId="77777777" w:rsidR="00F34A36" w:rsidRDefault="00842BCA">
      <w:pPr>
        <w:pStyle w:val="BodyText"/>
        <w:spacing w:before="84"/>
      </w:pPr>
      <w:r>
        <w:rPr>
          <w:spacing w:val="-2"/>
        </w:rPr>
        <w:t>year.</w:t>
      </w:r>
    </w:p>
    <w:p w14:paraId="56AE7498" w14:textId="77777777" w:rsidR="00F34A36" w:rsidRDefault="00842BCA">
      <w:pPr>
        <w:pStyle w:val="Heading8"/>
        <w:spacing w:before="273"/>
      </w:pPr>
      <w:bookmarkStart w:id="167" w:name="Receivable_from_and_payable_to_related_p"/>
      <w:bookmarkEnd w:id="167"/>
      <w:r>
        <w:rPr>
          <w:color w:val="005496"/>
        </w:rPr>
        <w:t>Receivable</w:t>
      </w:r>
      <w:r>
        <w:rPr>
          <w:color w:val="005496"/>
          <w:spacing w:val="-3"/>
        </w:rPr>
        <w:t xml:space="preserve"> </w:t>
      </w:r>
      <w:r>
        <w:rPr>
          <w:color w:val="005496"/>
        </w:rPr>
        <w:t>from</w:t>
      </w:r>
      <w:r>
        <w:rPr>
          <w:color w:val="005496"/>
          <w:spacing w:val="-3"/>
        </w:rPr>
        <w:t xml:space="preserve"> </w:t>
      </w:r>
      <w:r>
        <w:rPr>
          <w:color w:val="005496"/>
        </w:rPr>
        <w:t>and</w:t>
      </w:r>
      <w:r>
        <w:rPr>
          <w:color w:val="005496"/>
          <w:spacing w:val="-3"/>
        </w:rPr>
        <w:t xml:space="preserve"> </w:t>
      </w:r>
      <w:r>
        <w:rPr>
          <w:color w:val="005496"/>
        </w:rPr>
        <w:t>payable</w:t>
      </w:r>
      <w:r>
        <w:rPr>
          <w:color w:val="005496"/>
          <w:spacing w:val="-3"/>
        </w:rPr>
        <w:t xml:space="preserve"> </w:t>
      </w:r>
      <w:r>
        <w:rPr>
          <w:color w:val="005496"/>
        </w:rPr>
        <w:t>to</w:t>
      </w:r>
      <w:r>
        <w:rPr>
          <w:color w:val="005496"/>
          <w:spacing w:val="-3"/>
        </w:rPr>
        <w:t xml:space="preserve"> </w:t>
      </w:r>
      <w:r>
        <w:rPr>
          <w:color w:val="005496"/>
        </w:rPr>
        <w:t>related</w:t>
      </w:r>
      <w:r>
        <w:rPr>
          <w:color w:val="005496"/>
          <w:spacing w:val="-3"/>
        </w:rPr>
        <w:t xml:space="preserve"> </w:t>
      </w:r>
      <w:r>
        <w:rPr>
          <w:color w:val="005496"/>
          <w:spacing w:val="-2"/>
        </w:rPr>
        <w:t>parties</w:t>
      </w:r>
    </w:p>
    <w:p w14:paraId="56AE7499" w14:textId="77777777" w:rsidR="00F34A36" w:rsidRDefault="00842BCA">
      <w:pPr>
        <w:pStyle w:val="BodyText"/>
        <w:spacing w:before="189" w:line="312" w:lineRule="auto"/>
      </w:pPr>
      <w:r>
        <w:t>There</w:t>
      </w:r>
      <w:r>
        <w:rPr>
          <w:spacing w:val="-3"/>
        </w:rPr>
        <w:t xml:space="preserve"> </w:t>
      </w:r>
      <w:r>
        <w:t>were</w:t>
      </w:r>
      <w:r>
        <w:rPr>
          <w:spacing w:val="-3"/>
        </w:rPr>
        <w:t xml:space="preserve"> </w:t>
      </w:r>
      <w:r>
        <w:t>no</w:t>
      </w:r>
      <w:r>
        <w:rPr>
          <w:spacing w:val="-3"/>
        </w:rPr>
        <w:t xml:space="preserve"> </w:t>
      </w:r>
      <w:r>
        <w:t>trade</w:t>
      </w:r>
      <w:r>
        <w:rPr>
          <w:spacing w:val="-3"/>
        </w:rPr>
        <w:t xml:space="preserve"> </w:t>
      </w:r>
      <w:r>
        <w:t>receivables</w:t>
      </w:r>
      <w:r>
        <w:rPr>
          <w:spacing w:val="-3"/>
        </w:rPr>
        <w:t xml:space="preserve"> </w:t>
      </w:r>
      <w:r>
        <w:t>from</w:t>
      </w:r>
      <w:r>
        <w:rPr>
          <w:spacing w:val="-3"/>
        </w:rPr>
        <w:t xml:space="preserve"> </w:t>
      </w:r>
      <w:r>
        <w:t>or</w:t>
      </w:r>
      <w:r>
        <w:rPr>
          <w:spacing w:val="-3"/>
        </w:rPr>
        <w:t xml:space="preserve"> </w:t>
      </w:r>
      <w:r>
        <w:t>trade</w:t>
      </w:r>
      <w:r>
        <w:rPr>
          <w:spacing w:val="-3"/>
        </w:rPr>
        <w:t xml:space="preserve"> </w:t>
      </w:r>
      <w:r>
        <w:t>payables</w:t>
      </w:r>
      <w:r>
        <w:rPr>
          <w:spacing w:val="-3"/>
        </w:rPr>
        <w:t xml:space="preserve"> </w:t>
      </w:r>
      <w:r>
        <w:t>to</w:t>
      </w:r>
      <w:r>
        <w:rPr>
          <w:spacing w:val="-3"/>
        </w:rPr>
        <w:t xml:space="preserve"> </w:t>
      </w:r>
      <w:r>
        <w:t>related</w:t>
      </w:r>
      <w:r>
        <w:rPr>
          <w:spacing w:val="-3"/>
        </w:rPr>
        <w:t xml:space="preserve"> </w:t>
      </w:r>
      <w:r>
        <w:t>parties</w:t>
      </w:r>
      <w:r>
        <w:rPr>
          <w:spacing w:val="-3"/>
        </w:rPr>
        <w:t xml:space="preserve"> </w:t>
      </w:r>
      <w:r>
        <w:t>at</w:t>
      </w:r>
      <w:r>
        <w:rPr>
          <w:spacing w:val="-3"/>
        </w:rPr>
        <w:t xml:space="preserve"> </w:t>
      </w:r>
      <w:r>
        <w:t>the</w:t>
      </w:r>
      <w:r>
        <w:rPr>
          <w:spacing w:val="-3"/>
        </w:rPr>
        <w:t xml:space="preserve"> </w:t>
      </w:r>
      <w:r>
        <w:t>current</w:t>
      </w:r>
      <w:r>
        <w:rPr>
          <w:spacing w:val="-3"/>
        </w:rPr>
        <w:t xml:space="preserve"> </w:t>
      </w:r>
      <w:r>
        <w:t>and previous reporting date.</w:t>
      </w:r>
    </w:p>
    <w:p w14:paraId="56AE749A" w14:textId="77777777" w:rsidR="00F34A36" w:rsidRDefault="00842BCA">
      <w:pPr>
        <w:pStyle w:val="Heading8"/>
        <w:spacing w:before="192"/>
      </w:pPr>
      <w:bookmarkStart w:id="168" w:name="Loans_to/from_related_parties"/>
      <w:bookmarkEnd w:id="168"/>
      <w:r>
        <w:rPr>
          <w:color w:val="005496"/>
        </w:rPr>
        <w:t>Loans</w:t>
      </w:r>
      <w:r>
        <w:rPr>
          <w:color w:val="005496"/>
          <w:spacing w:val="-4"/>
        </w:rPr>
        <w:t xml:space="preserve"> </w:t>
      </w:r>
      <w:r>
        <w:rPr>
          <w:color w:val="005496"/>
        </w:rPr>
        <w:t>to/from</w:t>
      </w:r>
      <w:r>
        <w:rPr>
          <w:color w:val="005496"/>
          <w:spacing w:val="-3"/>
        </w:rPr>
        <w:t xml:space="preserve"> </w:t>
      </w:r>
      <w:r>
        <w:rPr>
          <w:color w:val="005496"/>
        </w:rPr>
        <w:t>related</w:t>
      </w:r>
      <w:r>
        <w:rPr>
          <w:color w:val="005496"/>
          <w:spacing w:val="-3"/>
        </w:rPr>
        <w:t xml:space="preserve"> </w:t>
      </w:r>
      <w:r>
        <w:rPr>
          <w:color w:val="005496"/>
          <w:spacing w:val="-2"/>
        </w:rPr>
        <w:t>parties</w:t>
      </w:r>
    </w:p>
    <w:p w14:paraId="56AE749B" w14:textId="77777777" w:rsidR="00F34A36" w:rsidRDefault="00842BCA">
      <w:pPr>
        <w:pStyle w:val="BodyText"/>
        <w:spacing w:before="189"/>
      </w:pPr>
      <w:r>
        <w:t>There</w:t>
      </w:r>
      <w:r>
        <w:rPr>
          <w:spacing w:val="-2"/>
        </w:rPr>
        <w:t xml:space="preserve"> </w:t>
      </w:r>
      <w:r>
        <w:t>were</w:t>
      </w:r>
      <w:r>
        <w:rPr>
          <w:spacing w:val="-2"/>
        </w:rPr>
        <w:t xml:space="preserve"> </w:t>
      </w:r>
      <w:r>
        <w:t>no</w:t>
      </w:r>
      <w:r>
        <w:rPr>
          <w:spacing w:val="-2"/>
        </w:rPr>
        <w:t xml:space="preserve"> </w:t>
      </w:r>
      <w:r>
        <w:t>loans</w:t>
      </w:r>
      <w:r>
        <w:rPr>
          <w:spacing w:val="-2"/>
        </w:rPr>
        <w:t xml:space="preserve"> </w:t>
      </w:r>
      <w:r>
        <w:t>to</w:t>
      </w:r>
      <w:r>
        <w:rPr>
          <w:spacing w:val="-1"/>
        </w:rPr>
        <w:t xml:space="preserve"> </w:t>
      </w:r>
      <w:r>
        <w:t>or</w:t>
      </w:r>
      <w:r>
        <w:rPr>
          <w:spacing w:val="-2"/>
        </w:rPr>
        <w:t xml:space="preserve"> </w:t>
      </w:r>
      <w:r>
        <w:t>from</w:t>
      </w:r>
      <w:r>
        <w:rPr>
          <w:spacing w:val="-2"/>
        </w:rPr>
        <w:t xml:space="preserve"> </w:t>
      </w:r>
      <w:r>
        <w:t>related</w:t>
      </w:r>
      <w:r>
        <w:rPr>
          <w:spacing w:val="-2"/>
        </w:rPr>
        <w:t xml:space="preserve"> </w:t>
      </w:r>
      <w:r>
        <w:t>parties</w:t>
      </w:r>
      <w:r>
        <w:rPr>
          <w:spacing w:val="-2"/>
        </w:rPr>
        <w:t xml:space="preserve"> </w:t>
      </w:r>
      <w:r>
        <w:t>at</w:t>
      </w:r>
      <w:r>
        <w:rPr>
          <w:spacing w:val="-1"/>
        </w:rPr>
        <w:t xml:space="preserve"> </w:t>
      </w:r>
      <w:r>
        <w:t>the</w:t>
      </w:r>
      <w:r>
        <w:rPr>
          <w:spacing w:val="-2"/>
        </w:rPr>
        <w:t xml:space="preserve"> </w:t>
      </w:r>
      <w:r>
        <w:t>current</w:t>
      </w:r>
      <w:r>
        <w:rPr>
          <w:spacing w:val="-2"/>
        </w:rPr>
        <w:t xml:space="preserve"> </w:t>
      </w:r>
      <w:r>
        <w:t>and</w:t>
      </w:r>
      <w:r>
        <w:rPr>
          <w:spacing w:val="-2"/>
        </w:rPr>
        <w:t xml:space="preserve"> </w:t>
      </w:r>
      <w:r>
        <w:t>previous</w:t>
      </w:r>
      <w:r>
        <w:rPr>
          <w:spacing w:val="-2"/>
        </w:rPr>
        <w:t xml:space="preserve"> </w:t>
      </w:r>
      <w:r>
        <w:t>reporting</w:t>
      </w:r>
      <w:r>
        <w:rPr>
          <w:spacing w:val="-1"/>
        </w:rPr>
        <w:t xml:space="preserve"> </w:t>
      </w:r>
      <w:r>
        <w:rPr>
          <w:spacing w:val="-2"/>
        </w:rPr>
        <w:t>date.</w:t>
      </w:r>
    </w:p>
    <w:p w14:paraId="56AE749C" w14:textId="77777777" w:rsidR="00F34A36" w:rsidRDefault="00F34A36">
      <w:pPr>
        <w:pStyle w:val="BodyText"/>
        <w:spacing w:before="20"/>
        <w:ind w:left="0"/>
      </w:pPr>
    </w:p>
    <w:p w14:paraId="56AE749D" w14:textId="77777777" w:rsidR="00F34A36" w:rsidRDefault="00842BCA">
      <w:pPr>
        <w:pStyle w:val="Heading7"/>
        <w:tabs>
          <w:tab w:val="left" w:pos="1752"/>
        </w:tabs>
        <w:spacing w:before="0"/>
      </w:pPr>
      <w:bookmarkStart w:id="169" w:name="Note_20_Economic_dependency"/>
      <w:bookmarkEnd w:id="169"/>
      <w:r>
        <w:rPr>
          <w:color w:val="005496"/>
        </w:rPr>
        <w:t>Note</w:t>
      </w:r>
      <w:r>
        <w:rPr>
          <w:color w:val="005496"/>
          <w:spacing w:val="-5"/>
        </w:rPr>
        <w:t xml:space="preserve"> 20</w:t>
      </w:r>
      <w:r>
        <w:rPr>
          <w:color w:val="005496"/>
        </w:rPr>
        <w:tab/>
        <w:t>Economic</w:t>
      </w:r>
      <w:r>
        <w:rPr>
          <w:color w:val="005496"/>
          <w:spacing w:val="-9"/>
        </w:rPr>
        <w:t xml:space="preserve"> </w:t>
      </w:r>
      <w:r>
        <w:rPr>
          <w:color w:val="005496"/>
          <w:spacing w:val="-2"/>
        </w:rPr>
        <w:t>dependency</w:t>
      </w:r>
    </w:p>
    <w:p w14:paraId="56AE749E" w14:textId="77777777" w:rsidR="00F34A36" w:rsidRDefault="00842BCA">
      <w:pPr>
        <w:pStyle w:val="BodyText"/>
        <w:spacing w:before="180"/>
      </w:pPr>
      <w:r>
        <w:t>The</w:t>
      </w:r>
      <w:r>
        <w:rPr>
          <w:spacing w:val="-3"/>
        </w:rPr>
        <w:t xml:space="preserve"> </w:t>
      </w:r>
      <w:r>
        <w:t>Company</w:t>
      </w:r>
      <w:r>
        <w:rPr>
          <w:spacing w:val="-2"/>
        </w:rPr>
        <w:t xml:space="preserve"> </w:t>
      </w:r>
      <w:r>
        <w:t>is</w:t>
      </w:r>
      <w:r>
        <w:rPr>
          <w:spacing w:val="-3"/>
        </w:rPr>
        <w:t xml:space="preserve"> </w:t>
      </w:r>
      <w:r>
        <w:t>reliant</w:t>
      </w:r>
      <w:r>
        <w:rPr>
          <w:spacing w:val="-2"/>
        </w:rPr>
        <w:t xml:space="preserve"> </w:t>
      </w:r>
      <w:r>
        <w:t>on</w:t>
      </w:r>
      <w:r>
        <w:rPr>
          <w:spacing w:val="-2"/>
        </w:rPr>
        <w:t xml:space="preserve"> </w:t>
      </w:r>
      <w:r>
        <w:t>the</w:t>
      </w:r>
      <w:r>
        <w:rPr>
          <w:spacing w:val="-3"/>
        </w:rPr>
        <w:t xml:space="preserve"> </w:t>
      </w:r>
      <w:r>
        <w:t>ongoing</w:t>
      </w:r>
      <w:r>
        <w:rPr>
          <w:spacing w:val="-2"/>
        </w:rPr>
        <w:t xml:space="preserve"> </w:t>
      </w:r>
      <w:r>
        <w:t>receipt</w:t>
      </w:r>
      <w:r>
        <w:rPr>
          <w:spacing w:val="-2"/>
        </w:rPr>
        <w:t xml:space="preserve"> </w:t>
      </w:r>
      <w:r>
        <w:t>of</w:t>
      </w:r>
      <w:r>
        <w:rPr>
          <w:spacing w:val="-3"/>
        </w:rPr>
        <w:t xml:space="preserve"> </w:t>
      </w:r>
      <w:r>
        <w:t>financial</w:t>
      </w:r>
      <w:r>
        <w:rPr>
          <w:spacing w:val="-2"/>
        </w:rPr>
        <w:t xml:space="preserve"> </w:t>
      </w:r>
      <w:r>
        <w:t>assistance</w:t>
      </w:r>
      <w:r>
        <w:rPr>
          <w:spacing w:val="-2"/>
        </w:rPr>
        <w:t xml:space="preserve"> </w:t>
      </w:r>
      <w:r>
        <w:t>from</w:t>
      </w:r>
      <w:r>
        <w:rPr>
          <w:spacing w:val="-3"/>
        </w:rPr>
        <w:t xml:space="preserve"> </w:t>
      </w:r>
      <w:r>
        <w:t>the</w:t>
      </w:r>
      <w:r>
        <w:rPr>
          <w:spacing w:val="-14"/>
        </w:rPr>
        <w:t xml:space="preserve"> </w:t>
      </w:r>
      <w:r>
        <w:rPr>
          <w:spacing w:val="-2"/>
        </w:rPr>
        <w:t>Australian</w:t>
      </w:r>
    </w:p>
    <w:p w14:paraId="56AE749F" w14:textId="77777777" w:rsidR="00F34A36" w:rsidRDefault="00842BCA">
      <w:pPr>
        <w:pStyle w:val="BodyText"/>
        <w:spacing w:before="84"/>
      </w:pPr>
      <w:r>
        <w:t>government</w:t>
      </w:r>
      <w:r>
        <w:rPr>
          <w:spacing w:val="-4"/>
        </w:rPr>
        <w:t xml:space="preserve"> </w:t>
      </w:r>
      <w:r>
        <w:t>to</w:t>
      </w:r>
      <w:r>
        <w:rPr>
          <w:spacing w:val="-3"/>
        </w:rPr>
        <w:t xml:space="preserve"> </w:t>
      </w:r>
      <w:r>
        <w:t>continue</w:t>
      </w:r>
      <w:r>
        <w:rPr>
          <w:spacing w:val="-4"/>
        </w:rPr>
        <w:t xml:space="preserve"> </w:t>
      </w:r>
      <w:r>
        <w:t>delivering</w:t>
      </w:r>
      <w:r>
        <w:rPr>
          <w:spacing w:val="-3"/>
        </w:rPr>
        <w:t xml:space="preserve"> </w:t>
      </w:r>
      <w:r>
        <w:t>its</w:t>
      </w:r>
      <w:r>
        <w:rPr>
          <w:spacing w:val="-3"/>
        </w:rPr>
        <w:t xml:space="preserve"> </w:t>
      </w:r>
      <w:r>
        <w:rPr>
          <w:spacing w:val="-2"/>
        </w:rPr>
        <w:t>programs.</w:t>
      </w:r>
    </w:p>
    <w:p w14:paraId="56AE74A0" w14:textId="77777777" w:rsidR="00F34A36" w:rsidRDefault="00842BCA">
      <w:pPr>
        <w:pStyle w:val="BodyText"/>
        <w:spacing w:before="254"/>
      </w:pPr>
      <w:r>
        <w:t>During</w:t>
      </w:r>
      <w:r>
        <w:rPr>
          <w:spacing w:val="-3"/>
        </w:rPr>
        <w:t xml:space="preserve"> </w:t>
      </w:r>
      <w:r>
        <w:t>the</w:t>
      </w:r>
      <w:r>
        <w:rPr>
          <w:spacing w:val="-2"/>
        </w:rPr>
        <w:t xml:space="preserve"> </w:t>
      </w:r>
      <w:r>
        <w:t>year</w:t>
      </w:r>
      <w:r>
        <w:rPr>
          <w:spacing w:val="-3"/>
        </w:rPr>
        <w:t xml:space="preserve"> </w:t>
      </w:r>
      <w:r>
        <w:t>ended</w:t>
      </w:r>
      <w:r>
        <w:rPr>
          <w:spacing w:val="-2"/>
        </w:rPr>
        <w:t xml:space="preserve"> </w:t>
      </w:r>
      <w:r>
        <w:t>30</w:t>
      </w:r>
      <w:r>
        <w:rPr>
          <w:spacing w:val="-2"/>
        </w:rPr>
        <w:t xml:space="preserve"> </w:t>
      </w:r>
      <w:r>
        <w:t>June</w:t>
      </w:r>
      <w:r>
        <w:rPr>
          <w:spacing w:val="-3"/>
        </w:rPr>
        <w:t xml:space="preserve"> </w:t>
      </w:r>
      <w:r>
        <w:t>2026,</w:t>
      </w:r>
      <w:r>
        <w:rPr>
          <w:spacing w:val="-2"/>
        </w:rPr>
        <w:t xml:space="preserve"> </w:t>
      </w:r>
      <w:r>
        <w:t>the</w:t>
      </w:r>
      <w:r>
        <w:rPr>
          <w:spacing w:val="-3"/>
        </w:rPr>
        <w:t xml:space="preserve"> </w:t>
      </w:r>
      <w:r>
        <w:t>Company</w:t>
      </w:r>
      <w:r>
        <w:rPr>
          <w:spacing w:val="-2"/>
        </w:rPr>
        <w:t xml:space="preserve"> </w:t>
      </w:r>
      <w:r>
        <w:t>received</w:t>
      </w:r>
      <w:r>
        <w:rPr>
          <w:spacing w:val="-2"/>
        </w:rPr>
        <w:t xml:space="preserve"> </w:t>
      </w:r>
      <w:r>
        <w:t>funding</w:t>
      </w:r>
      <w:r>
        <w:rPr>
          <w:spacing w:val="-3"/>
        </w:rPr>
        <w:t xml:space="preserve"> </w:t>
      </w:r>
      <w:r>
        <w:t>in</w:t>
      </w:r>
      <w:r>
        <w:rPr>
          <w:spacing w:val="-2"/>
        </w:rPr>
        <w:t xml:space="preserve"> </w:t>
      </w:r>
      <w:r>
        <w:t>excess</w:t>
      </w:r>
      <w:r>
        <w:rPr>
          <w:spacing w:val="-2"/>
        </w:rPr>
        <w:t xml:space="preserve"> </w:t>
      </w:r>
      <w:r>
        <w:rPr>
          <w:spacing w:val="-5"/>
        </w:rPr>
        <w:t>of</w:t>
      </w:r>
    </w:p>
    <w:p w14:paraId="56AE74A1" w14:textId="77777777" w:rsidR="00F34A36" w:rsidRDefault="00842BCA">
      <w:pPr>
        <w:pStyle w:val="BodyText"/>
        <w:spacing w:before="85"/>
      </w:pPr>
      <w:r>
        <w:t>$10,506,182</w:t>
      </w:r>
      <w:r>
        <w:rPr>
          <w:spacing w:val="-2"/>
        </w:rPr>
        <w:t xml:space="preserve"> </w:t>
      </w:r>
      <w:r>
        <w:t>(2025:</w:t>
      </w:r>
      <w:r>
        <w:rPr>
          <w:spacing w:val="-2"/>
        </w:rPr>
        <w:t xml:space="preserve"> </w:t>
      </w:r>
      <w:r>
        <w:t>$9,740,232)</w:t>
      </w:r>
      <w:r>
        <w:rPr>
          <w:spacing w:val="-2"/>
        </w:rPr>
        <w:t xml:space="preserve"> </w:t>
      </w:r>
      <w:r>
        <w:t>from</w:t>
      </w:r>
      <w:r>
        <w:rPr>
          <w:spacing w:val="-2"/>
        </w:rPr>
        <w:t xml:space="preserve"> </w:t>
      </w:r>
      <w:r>
        <w:t>various</w:t>
      </w:r>
      <w:r>
        <w:rPr>
          <w:spacing w:val="-2"/>
        </w:rPr>
        <w:t xml:space="preserve"> </w:t>
      </w:r>
      <w:r>
        <w:t>government</w:t>
      </w:r>
      <w:r>
        <w:rPr>
          <w:spacing w:val="-2"/>
        </w:rPr>
        <w:t xml:space="preserve"> </w:t>
      </w:r>
      <w:r>
        <w:t>sources</w:t>
      </w:r>
      <w:r>
        <w:rPr>
          <w:spacing w:val="-2"/>
        </w:rPr>
        <w:t xml:space="preserve"> </w:t>
      </w:r>
      <w:r>
        <w:t>as</w:t>
      </w:r>
      <w:r>
        <w:rPr>
          <w:spacing w:val="-2"/>
        </w:rPr>
        <w:t xml:space="preserve"> </w:t>
      </w:r>
      <w:r>
        <w:t>disclosed</w:t>
      </w:r>
      <w:r>
        <w:rPr>
          <w:spacing w:val="-2"/>
        </w:rPr>
        <w:t xml:space="preserve"> </w:t>
      </w:r>
      <w:r>
        <w:t>in</w:t>
      </w:r>
      <w:r>
        <w:rPr>
          <w:spacing w:val="-2"/>
        </w:rPr>
        <w:t xml:space="preserve"> </w:t>
      </w:r>
      <w:r>
        <w:t>note</w:t>
      </w:r>
      <w:r>
        <w:rPr>
          <w:spacing w:val="-2"/>
        </w:rPr>
        <w:t xml:space="preserve"> </w:t>
      </w:r>
      <w:r>
        <w:rPr>
          <w:spacing w:val="-5"/>
        </w:rPr>
        <w:t>4.</w:t>
      </w:r>
    </w:p>
    <w:p w14:paraId="56AE74A2" w14:textId="77777777" w:rsidR="00F34A36" w:rsidRDefault="00842BCA">
      <w:pPr>
        <w:pStyle w:val="BodyText"/>
        <w:spacing w:before="254" w:line="312" w:lineRule="auto"/>
        <w:ind w:right="321"/>
      </w:pPr>
      <w:r>
        <w:t>As</w:t>
      </w:r>
      <w:r>
        <w:rPr>
          <w:spacing w:val="-3"/>
        </w:rPr>
        <w:t xml:space="preserve"> </w:t>
      </w:r>
      <w:r>
        <w:t>at</w:t>
      </w:r>
      <w:r>
        <w:rPr>
          <w:spacing w:val="-3"/>
        </w:rPr>
        <w:t xml:space="preserve"> </w:t>
      </w:r>
      <w:r>
        <w:t>30</w:t>
      </w:r>
      <w:r>
        <w:rPr>
          <w:spacing w:val="-3"/>
        </w:rPr>
        <w:t xml:space="preserve"> </w:t>
      </w:r>
      <w:r>
        <w:t>June</w:t>
      </w:r>
      <w:r>
        <w:rPr>
          <w:spacing w:val="-3"/>
        </w:rPr>
        <w:t xml:space="preserve"> </w:t>
      </w:r>
      <w:r>
        <w:t>2026,</w:t>
      </w:r>
      <w:r>
        <w:rPr>
          <w:spacing w:val="-3"/>
        </w:rPr>
        <w:t xml:space="preserve"> </w:t>
      </w:r>
      <w:r>
        <w:t>the</w:t>
      </w:r>
      <w:r>
        <w:rPr>
          <w:spacing w:val="-3"/>
        </w:rPr>
        <w:t xml:space="preserve"> </w:t>
      </w:r>
      <w:r>
        <w:t>Directors</w:t>
      </w:r>
      <w:r>
        <w:rPr>
          <w:spacing w:val="-3"/>
        </w:rPr>
        <w:t xml:space="preserve"> </w:t>
      </w:r>
      <w:r>
        <w:t>have</w:t>
      </w:r>
      <w:r>
        <w:rPr>
          <w:spacing w:val="-3"/>
        </w:rPr>
        <w:t xml:space="preserve"> </w:t>
      </w:r>
      <w:r>
        <w:t>no</w:t>
      </w:r>
      <w:r>
        <w:rPr>
          <w:spacing w:val="-3"/>
        </w:rPr>
        <w:t xml:space="preserve"> </w:t>
      </w:r>
      <w:r>
        <w:t>reason</w:t>
      </w:r>
      <w:r>
        <w:rPr>
          <w:spacing w:val="-3"/>
        </w:rPr>
        <w:t xml:space="preserve"> </w:t>
      </w:r>
      <w:r>
        <w:t>to</w:t>
      </w:r>
      <w:r>
        <w:rPr>
          <w:spacing w:val="-3"/>
        </w:rPr>
        <w:t xml:space="preserve"> </w:t>
      </w:r>
      <w:r>
        <w:t>believe</w:t>
      </w:r>
      <w:r>
        <w:rPr>
          <w:spacing w:val="-3"/>
        </w:rPr>
        <w:t xml:space="preserve"> </w:t>
      </w:r>
      <w:r>
        <w:t>that</w:t>
      </w:r>
      <w:r>
        <w:rPr>
          <w:spacing w:val="-3"/>
        </w:rPr>
        <w:t xml:space="preserve"> </w:t>
      </w:r>
      <w:r>
        <w:t>the</w:t>
      </w:r>
      <w:r>
        <w:rPr>
          <w:spacing w:val="-3"/>
        </w:rPr>
        <w:t xml:space="preserve"> </w:t>
      </w:r>
      <w:r>
        <w:t>government</w:t>
      </w:r>
      <w:r>
        <w:rPr>
          <w:spacing w:val="-3"/>
        </w:rPr>
        <w:t xml:space="preserve"> </w:t>
      </w:r>
      <w:r>
        <w:t>grants</w:t>
      </w:r>
      <w:r>
        <w:rPr>
          <w:spacing w:val="-3"/>
        </w:rPr>
        <w:t xml:space="preserve"> </w:t>
      </w:r>
      <w:r>
        <w:t>will not continue.</w:t>
      </w:r>
    </w:p>
    <w:p w14:paraId="56AE74A3" w14:textId="77777777" w:rsidR="00F34A36" w:rsidRDefault="00842BCA">
      <w:pPr>
        <w:pStyle w:val="Heading7"/>
        <w:tabs>
          <w:tab w:val="left" w:pos="1752"/>
        </w:tabs>
        <w:spacing w:before="214"/>
      </w:pPr>
      <w:bookmarkStart w:id="170" w:name="Note_21_Events_after_the_reporting_perio"/>
      <w:bookmarkEnd w:id="170"/>
      <w:r>
        <w:rPr>
          <w:color w:val="005496"/>
        </w:rPr>
        <w:t>Note</w:t>
      </w:r>
      <w:r>
        <w:rPr>
          <w:color w:val="005496"/>
          <w:spacing w:val="-5"/>
        </w:rPr>
        <w:t xml:space="preserve"> 21</w:t>
      </w:r>
      <w:r>
        <w:rPr>
          <w:color w:val="005496"/>
        </w:rPr>
        <w:tab/>
        <w:t>Events</w:t>
      </w:r>
      <w:r>
        <w:rPr>
          <w:color w:val="005496"/>
          <w:spacing w:val="-3"/>
        </w:rPr>
        <w:t xml:space="preserve"> </w:t>
      </w:r>
      <w:r>
        <w:rPr>
          <w:color w:val="005496"/>
        </w:rPr>
        <w:t>after</w:t>
      </w:r>
      <w:r>
        <w:rPr>
          <w:color w:val="005496"/>
          <w:spacing w:val="-3"/>
        </w:rPr>
        <w:t xml:space="preserve"> </w:t>
      </w:r>
      <w:r>
        <w:rPr>
          <w:color w:val="005496"/>
        </w:rPr>
        <w:t>the</w:t>
      </w:r>
      <w:r>
        <w:rPr>
          <w:color w:val="005496"/>
          <w:spacing w:val="-3"/>
        </w:rPr>
        <w:t xml:space="preserve"> </w:t>
      </w:r>
      <w:r>
        <w:rPr>
          <w:color w:val="005496"/>
        </w:rPr>
        <w:t>reporting</w:t>
      </w:r>
      <w:r>
        <w:rPr>
          <w:color w:val="005496"/>
          <w:spacing w:val="-2"/>
        </w:rPr>
        <w:t xml:space="preserve"> period</w:t>
      </w:r>
    </w:p>
    <w:p w14:paraId="56AE74A4" w14:textId="77777777" w:rsidR="00F34A36" w:rsidRDefault="00842BCA">
      <w:pPr>
        <w:pStyle w:val="BodyText"/>
        <w:spacing w:before="180" w:line="312" w:lineRule="auto"/>
        <w:ind w:right="321"/>
      </w:pPr>
      <w:r>
        <w:t>No</w:t>
      </w:r>
      <w:r>
        <w:rPr>
          <w:spacing w:val="-3"/>
        </w:rPr>
        <w:t xml:space="preserve"> </w:t>
      </w:r>
      <w:r>
        <w:t>matter</w:t>
      </w:r>
      <w:r>
        <w:rPr>
          <w:spacing w:val="-3"/>
        </w:rPr>
        <w:t xml:space="preserve"> </w:t>
      </w:r>
      <w:r>
        <w:t>or</w:t>
      </w:r>
      <w:r>
        <w:rPr>
          <w:spacing w:val="-3"/>
        </w:rPr>
        <w:t xml:space="preserve"> </w:t>
      </w:r>
      <w:r>
        <w:t>circumstance</w:t>
      </w:r>
      <w:r>
        <w:rPr>
          <w:spacing w:val="-3"/>
        </w:rPr>
        <w:t xml:space="preserve"> </w:t>
      </w:r>
      <w:r>
        <w:t>has</w:t>
      </w:r>
      <w:r>
        <w:rPr>
          <w:spacing w:val="-3"/>
        </w:rPr>
        <w:t xml:space="preserve"> </w:t>
      </w:r>
      <w:r>
        <w:t>arisen</w:t>
      </w:r>
      <w:r>
        <w:rPr>
          <w:spacing w:val="-3"/>
        </w:rPr>
        <w:t xml:space="preserve"> </w:t>
      </w:r>
      <w:r>
        <w:t>since</w:t>
      </w:r>
      <w:r>
        <w:rPr>
          <w:spacing w:val="-3"/>
        </w:rPr>
        <w:t xml:space="preserve"> </w:t>
      </w:r>
      <w:r>
        <w:t>30</w:t>
      </w:r>
      <w:r>
        <w:rPr>
          <w:spacing w:val="-3"/>
        </w:rPr>
        <w:t xml:space="preserve"> </w:t>
      </w:r>
      <w:r>
        <w:t>June</w:t>
      </w:r>
      <w:r>
        <w:rPr>
          <w:spacing w:val="-3"/>
        </w:rPr>
        <w:t xml:space="preserve"> </w:t>
      </w:r>
      <w:r>
        <w:t>2026</w:t>
      </w:r>
      <w:r>
        <w:rPr>
          <w:spacing w:val="-3"/>
        </w:rPr>
        <w:t xml:space="preserve"> </w:t>
      </w:r>
      <w:r>
        <w:t>that</w:t>
      </w:r>
      <w:r>
        <w:rPr>
          <w:spacing w:val="-3"/>
        </w:rPr>
        <w:t xml:space="preserve"> </w:t>
      </w:r>
      <w:r>
        <w:t>has</w:t>
      </w:r>
      <w:r>
        <w:rPr>
          <w:spacing w:val="-3"/>
        </w:rPr>
        <w:t xml:space="preserve"> </w:t>
      </w:r>
      <w:r>
        <w:t>significantly</w:t>
      </w:r>
      <w:r>
        <w:rPr>
          <w:spacing w:val="-3"/>
        </w:rPr>
        <w:t xml:space="preserve"> </w:t>
      </w:r>
      <w:r>
        <w:t>affected,</w:t>
      </w:r>
      <w:r>
        <w:rPr>
          <w:spacing w:val="-3"/>
        </w:rPr>
        <w:t xml:space="preserve"> </w:t>
      </w:r>
      <w:r>
        <w:t>or may significantly affect the Company’s operations, the results of those operations, or the Company’s state of affairs in future financial years.</w:t>
      </w:r>
    </w:p>
    <w:p w14:paraId="56AE74A5" w14:textId="77777777" w:rsidR="00F34A36" w:rsidRDefault="00F34A36">
      <w:pPr>
        <w:pStyle w:val="BodyText"/>
        <w:spacing w:line="312" w:lineRule="auto"/>
        <w:sectPr w:rsidR="00F34A36">
          <w:pgSz w:w="11910" w:h="16840"/>
          <w:pgMar w:top="1540" w:right="850" w:bottom="720" w:left="708" w:header="0" w:footer="521" w:gutter="0"/>
          <w:cols w:space="720"/>
        </w:sectPr>
      </w:pPr>
    </w:p>
    <w:p w14:paraId="56AE74A6" w14:textId="77777777" w:rsidR="00F34A36" w:rsidRDefault="00842BCA">
      <w:pPr>
        <w:pStyle w:val="Heading7"/>
      </w:pPr>
      <w:bookmarkStart w:id="171" w:name="Directors'_declaration"/>
      <w:bookmarkEnd w:id="171"/>
      <w:r>
        <w:rPr>
          <w:color w:val="005496"/>
        </w:rPr>
        <w:lastRenderedPageBreak/>
        <w:t xml:space="preserve">Directors' </w:t>
      </w:r>
      <w:r>
        <w:rPr>
          <w:color w:val="005496"/>
          <w:spacing w:val="-2"/>
        </w:rPr>
        <w:t>declaration</w:t>
      </w:r>
    </w:p>
    <w:p w14:paraId="56AE74A7" w14:textId="77777777" w:rsidR="00F34A36" w:rsidRDefault="00842BCA">
      <w:pPr>
        <w:pStyle w:val="BodyText"/>
        <w:spacing w:before="180"/>
      </w:pPr>
      <w:r>
        <w:t>The</w:t>
      </w:r>
      <w:r>
        <w:rPr>
          <w:spacing w:val="-2"/>
        </w:rPr>
        <w:t xml:space="preserve"> </w:t>
      </w:r>
      <w:r>
        <w:t>Directors</w:t>
      </w:r>
      <w:r>
        <w:rPr>
          <w:spacing w:val="-2"/>
        </w:rPr>
        <w:t xml:space="preserve"> </w:t>
      </w:r>
      <w:r>
        <w:t>declare</w:t>
      </w:r>
      <w:r>
        <w:rPr>
          <w:spacing w:val="-1"/>
        </w:rPr>
        <w:t xml:space="preserve"> </w:t>
      </w:r>
      <w:r>
        <w:t>that</w:t>
      </w:r>
      <w:r>
        <w:rPr>
          <w:spacing w:val="-2"/>
        </w:rPr>
        <w:t xml:space="preserve"> </w:t>
      </w:r>
      <w:r>
        <w:t>in</w:t>
      </w:r>
      <w:r>
        <w:rPr>
          <w:spacing w:val="-1"/>
        </w:rPr>
        <w:t xml:space="preserve"> </w:t>
      </w:r>
      <w:r>
        <w:t>the</w:t>
      </w:r>
      <w:r>
        <w:rPr>
          <w:spacing w:val="-2"/>
        </w:rPr>
        <w:t xml:space="preserve"> </w:t>
      </w:r>
      <w:r>
        <w:t>directors'</w:t>
      </w:r>
      <w:r>
        <w:rPr>
          <w:spacing w:val="-1"/>
        </w:rPr>
        <w:t xml:space="preserve"> </w:t>
      </w:r>
      <w:r>
        <w:rPr>
          <w:spacing w:val="-2"/>
        </w:rPr>
        <w:t>opinion:</w:t>
      </w:r>
    </w:p>
    <w:p w14:paraId="56AE74A8" w14:textId="77777777" w:rsidR="00F34A36" w:rsidRDefault="00842BCA">
      <w:pPr>
        <w:pStyle w:val="ListParagraph"/>
        <w:numPr>
          <w:ilvl w:val="0"/>
          <w:numId w:val="2"/>
        </w:numPr>
        <w:tabs>
          <w:tab w:val="left" w:pos="1032"/>
        </w:tabs>
        <w:spacing w:line="312" w:lineRule="auto"/>
        <w:ind w:right="201"/>
        <w:rPr>
          <w:sz w:val="24"/>
        </w:rPr>
      </w:pPr>
      <w:r>
        <w:rPr>
          <w:sz w:val="24"/>
        </w:rPr>
        <w:t>the</w:t>
      </w:r>
      <w:r>
        <w:rPr>
          <w:spacing w:val="-3"/>
          <w:sz w:val="24"/>
        </w:rPr>
        <w:t xml:space="preserve"> </w:t>
      </w:r>
      <w:r>
        <w:rPr>
          <w:sz w:val="24"/>
        </w:rPr>
        <w:t>financial</w:t>
      </w:r>
      <w:r>
        <w:rPr>
          <w:spacing w:val="-3"/>
          <w:sz w:val="24"/>
        </w:rPr>
        <w:t xml:space="preserve"> </w:t>
      </w:r>
      <w:r>
        <w:rPr>
          <w:sz w:val="24"/>
        </w:rPr>
        <w:t>statements</w:t>
      </w:r>
      <w:r>
        <w:rPr>
          <w:spacing w:val="-3"/>
          <w:sz w:val="24"/>
        </w:rPr>
        <w:t xml:space="preserve"> </w:t>
      </w:r>
      <w:r>
        <w:rPr>
          <w:sz w:val="24"/>
        </w:rPr>
        <w:t>and</w:t>
      </w:r>
      <w:r>
        <w:rPr>
          <w:spacing w:val="-3"/>
          <w:sz w:val="24"/>
        </w:rPr>
        <w:t xml:space="preserve"> </w:t>
      </w:r>
      <w:r>
        <w:rPr>
          <w:sz w:val="24"/>
        </w:rPr>
        <w:t>notes</w:t>
      </w:r>
      <w:r>
        <w:rPr>
          <w:spacing w:val="-3"/>
          <w:sz w:val="24"/>
        </w:rPr>
        <w:t xml:space="preserve"> </w:t>
      </w:r>
      <w:r>
        <w:rPr>
          <w:sz w:val="24"/>
        </w:rPr>
        <w:t>are</w:t>
      </w:r>
      <w:r>
        <w:rPr>
          <w:spacing w:val="-3"/>
          <w:sz w:val="24"/>
        </w:rPr>
        <w:t xml:space="preserve"> </w:t>
      </w:r>
      <w:r>
        <w:rPr>
          <w:sz w:val="24"/>
        </w:rPr>
        <w:t>in</w:t>
      </w:r>
      <w:r>
        <w:rPr>
          <w:spacing w:val="-3"/>
          <w:sz w:val="24"/>
        </w:rPr>
        <w:t xml:space="preserve"> </w:t>
      </w:r>
      <w:r>
        <w:rPr>
          <w:sz w:val="24"/>
        </w:rPr>
        <w:t>accordance</w:t>
      </w:r>
      <w:r>
        <w:rPr>
          <w:spacing w:val="-3"/>
          <w:sz w:val="24"/>
        </w:rPr>
        <w:t xml:space="preserve"> </w:t>
      </w:r>
      <w:r>
        <w:rPr>
          <w:sz w:val="24"/>
        </w:rPr>
        <w:t>with</w:t>
      </w:r>
      <w:r>
        <w:rPr>
          <w:spacing w:val="-3"/>
          <w:sz w:val="24"/>
        </w:rPr>
        <w:t xml:space="preserve"> </w:t>
      </w:r>
      <w:r>
        <w:rPr>
          <w:sz w:val="24"/>
        </w:rPr>
        <w:t>the</w:t>
      </w:r>
      <w:r>
        <w:rPr>
          <w:spacing w:val="-16"/>
          <w:sz w:val="24"/>
        </w:rPr>
        <w:t xml:space="preserve"> </w:t>
      </w:r>
      <w:r>
        <w:rPr>
          <w:sz w:val="24"/>
        </w:rPr>
        <w:t>Australian</w:t>
      </w:r>
      <w:r>
        <w:rPr>
          <w:spacing w:val="-3"/>
          <w:sz w:val="24"/>
        </w:rPr>
        <w:t xml:space="preserve"> </w:t>
      </w:r>
      <w:r>
        <w:rPr>
          <w:sz w:val="24"/>
        </w:rPr>
        <w:t>Charities</w:t>
      </w:r>
      <w:r>
        <w:rPr>
          <w:spacing w:val="-3"/>
          <w:sz w:val="24"/>
        </w:rPr>
        <w:t xml:space="preserve"> </w:t>
      </w:r>
      <w:r>
        <w:rPr>
          <w:sz w:val="24"/>
        </w:rPr>
        <w:t>and Not-for-profits Commission Act 2012, including;</w:t>
      </w:r>
    </w:p>
    <w:p w14:paraId="56AE74A9" w14:textId="77777777" w:rsidR="00F34A36" w:rsidRDefault="00842BCA">
      <w:pPr>
        <w:pStyle w:val="ListParagraph"/>
        <w:numPr>
          <w:ilvl w:val="1"/>
          <w:numId w:val="2"/>
        </w:numPr>
        <w:tabs>
          <w:tab w:val="left" w:pos="1412"/>
        </w:tabs>
        <w:spacing w:before="173"/>
        <w:rPr>
          <w:sz w:val="24"/>
        </w:rPr>
      </w:pPr>
      <w:r>
        <w:rPr>
          <w:sz w:val="24"/>
        </w:rPr>
        <w:t>giving</w:t>
      </w:r>
      <w:r>
        <w:rPr>
          <w:spacing w:val="-6"/>
          <w:sz w:val="24"/>
        </w:rPr>
        <w:t xml:space="preserve"> </w:t>
      </w:r>
      <w:r>
        <w:rPr>
          <w:sz w:val="24"/>
        </w:rPr>
        <w:t>a</w:t>
      </w:r>
      <w:r>
        <w:rPr>
          <w:spacing w:val="-3"/>
          <w:sz w:val="24"/>
        </w:rPr>
        <w:t xml:space="preserve"> </w:t>
      </w:r>
      <w:r>
        <w:rPr>
          <w:sz w:val="24"/>
        </w:rPr>
        <w:t>true</w:t>
      </w:r>
      <w:r>
        <w:rPr>
          <w:spacing w:val="-3"/>
          <w:sz w:val="24"/>
        </w:rPr>
        <w:t xml:space="preserve"> </w:t>
      </w:r>
      <w:r>
        <w:rPr>
          <w:sz w:val="24"/>
        </w:rPr>
        <w:t>and</w:t>
      </w:r>
      <w:r>
        <w:rPr>
          <w:spacing w:val="-4"/>
          <w:sz w:val="24"/>
        </w:rPr>
        <w:t xml:space="preserve"> </w:t>
      </w:r>
      <w:r>
        <w:rPr>
          <w:sz w:val="24"/>
        </w:rPr>
        <w:t>fair</w:t>
      </w:r>
      <w:r>
        <w:rPr>
          <w:spacing w:val="-3"/>
          <w:sz w:val="24"/>
        </w:rPr>
        <w:t xml:space="preserve"> </w:t>
      </w:r>
      <w:r>
        <w:rPr>
          <w:sz w:val="24"/>
        </w:rPr>
        <w:t>view</w:t>
      </w:r>
      <w:r>
        <w:rPr>
          <w:spacing w:val="-3"/>
          <w:sz w:val="24"/>
        </w:rPr>
        <w:t xml:space="preserve"> </w:t>
      </w:r>
      <w:r>
        <w:rPr>
          <w:sz w:val="24"/>
        </w:rPr>
        <w:t>of</w:t>
      </w:r>
      <w:r>
        <w:rPr>
          <w:spacing w:val="-4"/>
          <w:sz w:val="24"/>
        </w:rPr>
        <w:t xml:space="preserve"> </w:t>
      </w:r>
      <w:r>
        <w:rPr>
          <w:sz w:val="24"/>
        </w:rPr>
        <w:t>the</w:t>
      </w:r>
      <w:r>
        <w:rPr>
          <w:spacing w:val="-3"/>
          <w:sz w:val="24"/>
        </w:rPr>
        <w:t xml:space="preserve"> </w:t>
      </w:r>
      <w:r>
        <w:rPr>
          <w:sz w:val="24"/>
        </w:rPr>
        <w:t>registered</w:t>
      </w:r>
      <w:r>
        <w:rPr>
          <w:spacing w:val="-3"/>
          <w:sz w:val="24"/>
        </w:rPr>
        <w:t xml:space="preserve"> </w:t>
      </w:r>
      <w:r>
        <w:rPr>
          <w:sz w:val="24"/>
        </w:rPr>
        <w:t>entity’s</w:t>
      </w:r>
      <w:r>
        <w:rPr>
          <w:spacing w:val="-4"/>
          <w:sz w:val="24"/>
        </w:rPr>
        <w:t xml:space="preserve"> </w:t>
      </w:r>
      <w:r>
        <w:rPr>
          <w:sz w:val="24"/>
        </w:rPr>
        <w:t>financial</w:t>
      </w:r>
      <w:r>
        <w:rPr>
          <w:spacing w:val="-3"/>
          <w:sz w:val="24"/>
        </w:rPr>
        <w:t xml:space="preserve"> </w:t>
      </w:r>
      <w:r>
        <w:rPr>
          <w:sz w:val="24"/>
        </w:rPr>
        <w:t>position</w:t>
      </w:r>
      <w:r>
        <w:rPr>
          <w:spacing w:val="-3"/>
          <w:sz w:val="24"/>
        </w:rPr>
        <w:t xml:space="preserve"> </w:t>
      </w:r>
      <w:r>
        <w:rPr>
          <w:sz w:val="24"/>
        </w:rPr>
        <w:t>as</w:t>
      </w:r>
      <w:r>
        <w:rPr>
          <w:spacing w:val="-4"/>
          <w:sz w:val="24"/>
        </w:rPr>
        <w:t xml:space="preserve"> </w:t>
      </w:r>
      <w:r>
        <w:rPr>
          <w:sz w:val="24"/>
        </w:rPr>
        <w:t>at</w:t>
      </w:r>
      <w:r>
        <w:rPr>
          <w:spacing w:val="-3"/>
          <w:sz w:val="24"/>
        </w:rPr>
        <w:t xml:space="preserve"> </w:t>
      </w:r>
      <w:r>
        <w:rPr>
          <w:sz w:val="24"/>
        </w:rPr>
        <w:t>30</w:t>
      </w:r>
      <w:r>
        <w:rPr>
          <w:spacing w:val="-3"/>
          <w:sz w:val="24"/>
        </w:rPr>
        <w:t xml:space="preserve"> </w:t>
      </w:r>
      <w:r>
        <w:rPr>
          <w:spacing w:val="-4"/>
          <w:sz w:val="24"/>
        </w:rPr>
        <w:t>June</w:t>
      </w:r>
    </w:p>
    <w:p w14:paraId="56AE74AA" w14:textId="77777777" w:rsidR="00F34A36" w:rsidRDefault="00842BCA">
      <w:pPr>
        <w:pStyle w:val="BodyText"/>
        <w:spacing w:before="84"/>
        <w:ind w:left="1412"/>
      </w:pPr>
      <w:r>
        <w:t>2026</w:t>
      </w:r>
      <w:r>
        <w:rPr>
          <w:spacing w:val="-2"/>
        </w:rPr>
        <w:t xml:space="preserve"> </w:t>
      </w:r>
      <w:r>
        <w:t>and</w:t>
      </w:r>
      <w:r>
        <w:rPr>
          <w:spacing w:val="-2"/>
        </w:rPr>
        <w:t xml:space="preserve"> </w:t>
      </w:r>
      <w:r>
        <w:t>of</w:t>
      </w:r>
      <w:r>
        <w:rPr>
          <w:spacing w:val="-2"/>
        </w:rPr>
        <w:t xml:space="preserve"> </w:t>
      </w:r>
      <w:r>
        <w:t>its</w:t>
      </w:r>
      <w:r>
        <w:rPr>
          <w:spacing w:val="-2"/>
        </w:rPr>
        <w:t xml:space="preserve"> </w:t>
      </w:r>
      <w:r>
        <w:t>performance</w:t>
      </w:r>
      <w:r>
        <w:rPr>
          <w:spacing w:val="-2"/>
        </w:rPr>
        <w:t xml:space="preserve"> </w:t>
      </w:r>
      <w:r>
        <w:t>for</w:t>
      </w:r>
      <w:r>
        <w:rPr>
          <w:spacing w:val="-2"/>
        </w:rPr>
        <w:t xml:space="preserve"> </w:t>
      </w:r>
      <w:r>
        <w:t>the</w:t>
      </w:r>
      <w:r>
        <w:rPr>
          <w:spacing w:val="-2"/>
        </w:rPr>
        <w:t xml:space="preserve"> </w:t>
      </w:r>
      <w:r>
        <w:t>year</w:t>
      </w:r>
      <w:r>
        <w:rPr>
          <w:spacing w:val="-2"/>
        </w:rPr>
        <w:t xml:space="preserve"> </w:t>
      </w:r>
      <w:r>
        <w:t>then</w:t>
      </w:r>
      <w:r>
        <w:rPr>
          <w:spacing w:val="-2"/>
        </w:rPr>
        <w:t xml:space="preserve"> </w:t>
      </w:r>
      <w:r>
        <w:t>ended;</w:t>
      </w:r>
      <w:r>
        <w:rPr>
          <w:spacing w:val="-2"/>
        </w:rPr>
        <w:t xml:space="preserve"> </w:t>
      </w:r>
      <w:r>
        <w:rPr>
          <w:spacing w:val="-5"/>
        </w:rPr>
        <w:t>and</w:t>
      </w:r>
    </w:p>
    <w:p w14:paraId="56AE74AB" w14:textId="77777777" w:rsidR="00F34A36" w:rsidRDefault="00842BCA">
      <w:pPr>
        <w:pStyle w:val="ListParagraph"/>
        <w:numPr>
          <w:ilvl w:val="1"/>
          <w:numId w:val="2"/>
        </w:numPr>
        <w:tabs>
          <w:tab w:val="left" w:pos="1412"/>
        </w:tabs>
        <w:spacing w:line="312" w:lineRule="auto"/>
        <w:ind w:right="356"/>
        <w:rPr>
          <w:sz w:val="24"/>
        </w:rPr>
      </w:pPr>
      <w:r>
        <w:rPr>
          <w:sz w:val="24"/>
        </w:rPr>
        <w:t>complying</w:t>
      </w:r>
      <w:r>
        <w:rPr>
          <w:spacing w:val="-5"/>
          <w:sz w:val="24"/>
        </w:rPr>
        <w:t xml:space="preserve"> </w:t>
      </w:r>
      <w:r>
        <w:rPr>
          <w:sz w:val="24"/>
        </w:rPr>
        <w:t>with</w:t>
      </w:r>
      <w:r>
        <w:rPr>
          <w:spacing w:val="-17"/>
          <w:sz w:val="24"/>
        </w:rPr>
        <w:t xml:space="preserve"> </w:t>
      </w:r>
      <w:r>
        <w:rPr>
          <w:sz w:val="24"/>
        </w:rPr>
        <w:t>Australian</w:t>
      </w:r>
      <w:r>
        <w:rPr>
          <w:spacing w:val="-17"/>
          <w:sz w:val="24"/>
        </w:rPr>
        <w:t xml:space="preserve"> </w:t>
      </w:r>
      <w:r>
        <w:rPr>
          <w:sz w:val="24"/>
        </w:rPr>
        <w:t>Accounting</w:t>
      </w:r>
      <w:r>
        <w:rPr>
          <w:spacing w:val="-4"/>
          <w:sz w:val="24"/>
        </w:rPr>
        <w:t xml:space="preserve"> </w:t>
      </w:r>
      <w:r>
        <w:rPr>
          <w:sz w:val="24"/>
        </w:rPr>
        <w:t>Standards</w:t>
      </w:r>
      <w:r>
        <w:rPr>
          <w:spacing w:val="-4"/>
          <w:sz w:val="24"/>
        </w:rPr>
        <w:t xml:space="preserve"> </w:t>
      </w:r>
      <w:r>
        <w:rPr>
          <w:sz w:val="24"/>
        </w:rPr>
        <w:t>–</w:t>
      </w:r>
      <w:r>
        <w:rPr>
          <w:spacing w:val="-4"/>
          <w:sz w:val="24"/>
        </w:rPr>
        <w:t xml:space="preserve"> </w:t>
      </w:r>
      <w:r>
        <w:rPr>
          <w:sz w:val="24"/>
        </w:rPr>
        <w:t>Simplified</w:t>
      </w:r>
      <w:r>
        <w:rPr>
          <w:spacing w:val="-4"/>
          <w:sz w:val="24"/>
        </w:rPr>
        <w:t xml:space="preserve"> </w:t>
      </w:r>
      <w:r>
        <w:rPr>
          <w:sz w:val="24"/>
        </w:rPr>
        <w:t>Disclosures</w:t>
      </w:r>
      <w:r>
        <w:rPr>
          <w:spacing w:val="-4"/>
          <w:sz w:val="24"/>
        </w:rPr>
        <w:t xml:space="preserve"> </w:t>
      </w:r>
      <w:r>
        <w:rPr>
          <w:sz w:val="24"/>
        </w:rPr>
        <w:t>and</w:t>
      </w:r>
      <w:r>
        <w:rPr>
          <w:spacing w:val="-4"/>
          <w:sz w:val="24"/>
        </w:rPr>
        <w:t xml:space="preserve"> </w:t>
      </w:r>
      <w:r>
        <w:rPr>
          <w:sz w:val="24"/>
        </w:rPr>
        <w:t>the Australian Charities and Not-for-profits Commission Regulations 2022; and</w:t>
      </w:r>
    </w:p>
    <w:p w14:paraId="56AE74AC" w14:textId="77777777" w:rsidR="00F34A36" w:rsidRDefault="00842BCA">
      <w:pPr>
        <w:pStyle w:val="ListParagraph"/>
        <w:numPr>
          <w:ilvl w:val="0"/>
          <w:numId w:val="2"/>
        </w:numPr>
        <w:tabs>
          <w:tab w:val="left" w:pos="1032"/>
        </w:tabs>
        <w:spacing w:before="172" w:line="312" w:lineRule="auto"/>
        <w:ind w:right="375"/>
        <w:rPr>
          <w:sz w:val="24"/>
        </w:rPr>
      </w:pPr>
      <w:r>
        <w:rPr>
          <w:sz w:val="24"/>
        </w:rPr>
        <w:t>there</w:t>
      </w:r>
      <w:r>
        <w:rPr>
          <w:spacing w:val="-3"/>
          <w:sz w:val="24"/>
        </w:rPr>
        <w:t xml:space="preserve"> </w:t>
      </w:r>
      <w:r>
        <w:rPr>
          <w:sz w:val="24"/>
        </w:rPr>
        <w:t>are</w:t>
      </w:r>
      <w:r>
        <w:rPr>
          <w:spacing w:val="-3"/>
          <w:sz w:val="24"/>
        </w:rPr>
        <w:t xml:space="preserve"> </w:t>
      </w:r>
      <w:r>
        <w:rPr>
          <w:sz w:val="24"/>
        </w:rPr>
        <w:t>reasonable</w:t>
      </w:r>
      <w:r>
        <w:rPr>
          <w:spacing w:val="-3"/>
          <w:sz w:val="24"/>
        </w:rPr>
        <w:t xml:space="preserve"> </w:t>
      </w:r>
      <w:r>
        <w:rPr>
          <w:sz w:val="24"/>
        </w:rPr>
        <w:t>grounds</w:t>
      </w:r>
      <w:r>
        <w:rPr>
          <w:spacing w:val="-3"/>
          <w:sz w:val="24"/>
        </w:rPr>
        <w:t xml:space="preserve"> </w:t>
      </w:r>
      <w:r>
        <w:rPr>
          <w:sz w:val="24"/>
        </w:rPr>
        <w:t>to</w:t>
      </w:r>
      <w:r>
        <w:rPr>
          <w:spacing w:val="-3"/>
          <w:sz w:val="24"/>
        </w:rPr>
        <w:t xml:space="preserve"> </w:t>
      </w:r>
      <w:r>
        <w:rPr>
          <w:sz w:val="24"/>
        </w:rPr>
        <w:t>believe</w:t>
      </w:r>
      <w:r>
        <w:rPr>
          <w:spacing w:val="-3"/>
          <w:sz w:val="24"/>
        </w:rPr>
        <w:t xml:space="preserve"> </w:t>
      </w:r>
      <w:r>
        <w:rPr>
          <w:sz w:val="24"/>
        </w:rPr>
        <w:t>that</w:t>
      </w:r>
      <w:r>
        <w:rPr>
          <w:spacing w:val="-3"/>
          <w:sz w:val="24"/>
        </w:rPr>
        <w:t xml:space="preserve"> </w:t>
      </w:r>
      <w:r>
        <w:rPr>
          <w:sz w:val="24"/>
        </w:rPr>
        <w:t>the</w:t>
      </w:r>
      <w:r>
        <w:rPr>
          <w:spacing w:val="-3"/>
          <w:sz w:val="24"/>
        </w:rPr>
        <w:t xml:space="preserve"> </w:t>
      </w:r>
      <w:r>
        <w:rPr>
          <w:sz w:val="24"/>
        </w:rPr>
        <w:t>registered</w:t>
      </w:r>
      <w:r>
        <w:rPr>
          <w:spacing w:val="-3"/>
          <w:sz w:val="24"/>
        </w:rPr>
        <w:t xml:space="preserve"> </w:t>
      </w:r>
      <w:r>
        <w:rPr>
          <w:sz w:val="24"/>
        </w:rPr>
        <w:t>entity</w:t>
      </w:r>
      <w:r>
        <w:rPr>
          <w:spacing w:val="-3"/>
          <w:sz w:val="24"/>
        </w:rPr>
        <w:t xml:space="preserve"> </w:t>
      </w:r>
      <w:r>
        <w:rPr>
          <w:sz w:val="24"/>
        </w:rPr>
        <w:t>is</w:t>
      </w:r>
      <w:r>
        <w:rPr>
          <w:spacing w:val="-3"/>
          <w:sz w:val="24"/>
        </w:rPr>
        <w:t xml:space="preserve"> </w:t>
      </w:r>
      <w:r>
        <w:rPr>
          <w:sz w:val="24"/>
        </w:rPr>
        <w:t>able</w:t>
      </w:r>
      <w:r>
        <w:rPr>
          <w:spacing w:val="-3"/>
          <w:sz w:val="24"/>
        </w:rPr>
        <w:t xml:space="preserve"> </w:t>
      </w:r>
      <w:r>
        <w:rPr>
          <w:sz w:val="24"/>
        </w:rPr>
        <w:t>to</w:t>
      </w:r>
      <w:r>
        <w:rPr>
          <w:spacing w:val="-3"/>
          <w:sz w:val="24"/>
        </w:rPr>
        <w:t xml:space="preserve"> </w:t>
      </w:r>
      <w:r>
        <w:rPr>
          <w:sz w:val="24"/>
        </w:rPr>
        <w:t>pay</w:t>
      </w:r>
      <w:r>
        <w:rPr>
          <w:spacing w:val="-3"/>
          <w:sz w:val="24"/>
        </w:rPr>
        <w:t xml:space="preserve"> </w:t>
      </w:r>
      <w:r>
        <w:rPr>
          <w:sz w:val="24"/>
        </w:rPr>
        <w:t>all</w:t>
      </w:r>
      <w:r>
        <w:rPr>
          <w:spacing w:val="-3"/>
          <w:sz w:val="24"/>
        </w:rPr>
        <w:t xml:space="preserve"> </w:t>
      </w:r>
      <w:r>
        <w:rPr>
          <w:sz w:val="24"/>
        </w:rPr>
        <w:t>of its debts, as and when they become due and payable.</w:t>
      </w:r>
    </w:p>
    <w:p w14:paraId="56AE74AD" w14:textId="77777777" w:rsidR="00F34A36" w:rsidRDefault="00842BCA">
      <w:pPr>
        <w:spacing w:before="173" w:line="312" w:lineRule="auto"/>
        <w:ind w:left="312"/>
        <w:rPr>
          <w:sz w:val="24"/>
        </w:rPr>
      </w:pPr>
      <w:r>
        <w:rPr>
          <w:sz w:val="24"/>
        </w:rPr>
        <w:t>Signed</w:t>
      </w:r>
      <w:r>
        <w:rPr>
          <w:spacing w:val="-4"/>
          <w:sz w:val="24"/>
        </w:rPr>
        <w:t xml:space="preserve"> </w:t>
      </w:r>
      <w:r>
        <w:rPr>
          <w:sz w:val="24"/>
        </w:rPr>
        <w:t>in</w:t>
      </w:r>
      <w:r>
        <w:rPr>
          <w:spacing w:val="-4"/>
          <w:sz w:val="24"/>
        </w:rPr>
        <w:t xml:space="preserve"> </w:t>
      </w:r>
      <w:r>
        <w:rPr>
          <w:sz w:val="24"/>
        </w:rPr>
        <w:t>accordance</w:t>
      </w:r>
      <w:r>
        <w:rPr>
          <w:spacing w:val="-4"/>
          <w:sz w:val="24"/>
        </w:rPr>
        <w:t xml:space="preserve"> </w:t>
      </w:r>
      <w:r>
        <w:rPr>
          <w:sz w:val="24"/>
        </w:rPr>
        <w:t>with</w:t>
      </w:r>
      <w:r>
        <w:rPr>
          <w:spacing w:val="-4"/>
          <w:sz w:val="24"/>
        </w:rPr>
        <w:t xml:space="preserve"> </w:t>
      </w:r>
      <w:r>
        <w:rPr>
          <w:sz w:val="24"/>
        </w:rPr>
        <w:t>subsection</w:t>
      </w:r>
      <w:r>
        <w:rPr>
          <w:spacing w:val="-4"/>
          <w:sz w:val="24"/>
        </w:rPr>
        <w:t xml:space="preserve"> </w:t>
      </w:r>
      <w:r>
        <w:rPr>
          <w:sz w:val="24"/>
        </w:rPr>
        <w:t>60.15(2)</w:t>
      </w:r>
      <w:r>
        <w:rPr>
          <w:spacing w:val="-4"/>
          <w:sz w:val="24"/>
        </w:rPr>
        <w:t xml:space="preserve"> </w:t>
      </w:r>
      <w:r>
        <w:rPr>
          <w:sz w:val="24"/>
        </w:rPr>
        <w:t>of</w:t>
      </w:r>
      <w:r>
        <w:rPr>
          <w:spacing w:val="-4"/>
          <w:sz w:val="24"/>
        </w:rPr>
        <w:t xml:space="preserve"> </w:t>
      </w:r>
      <w:r>
        <w:rPr>
          <w:sz w:val="24"/>
        </w:rPr>
        <w:t>the</w:t>
      </w:r>
      <w:r>
        <w:rPr>
          <w:spacing w:val="-4"/>
          <w:sz w:val="24"/>
        </w:rPr>
        <w:t xml:space="preserve"> </w:t>
      </w:r>
      <w:r>
        <w:rPr>
          <w:i/>
          <w:sz w:val="24"/>
        </w:rPr>
        <w:t>Australian</w:t>
      </w:r>
      <w:r>
        <w:rPr>
          <w:i/>
          <w:spacing w:val="-4"/>
          <w:sz w:val="24"/>
        </w:rPr>
        <w:t xml:space="preserve"> </w:t>
      </w:r>
      <w:r>
        <w:rPr>
          <w:i/>
          <w:sz w:val="24"/>
        </w:rPr>
        <w:t>Charities</w:t>
      </w:r>
      <w:r>
        <w:rPr>
          <w:i/>
          <w:spacing w:val="-4"/>
          <w:sz w:val="24"/>
        </w:rPr>
        <w:t xml:space="preserve"> </w:t>
      </w:r>
      <w:r>
        <w:rPr>
          <w:i/>
          <w:sz w:val="24"/>
        </w:rPr>
        <w:t>and</w:t>
      </w:r>
      <w:r>
        <w:rPr>
          <w:i/>
          <w:spacing w:val="-4"/>
          <w:sz w:val="24"/>
        </w:rPr>
        <w:t xml:space="preserve"> </w:t>
      </w:r>
      <w:r>
        <w:rPr>
          <w:i/>
          <w:sz w:val="24"/>
        </w:rPr>
        <w:t>Not-for-profits Commission Regulations 2022</w:t>
      </w:r>
      <w:r>
        <w:rPr>
          <w:sz w:val="24"/>
        </w:rPr>
        <w:t>.</w:t>
      </w:r>
    </w:p>
    <w:p w14:paraId="56AE74AE" w14:textId="77777777" w:rsidR="00F34A36" w:rsidRDefault="00842BCA">
      <w:pPr>
        <w:pStyle w:val="BodyText"/>
        <w:spacing w:before="173"/>
      </w:pPr>
      <w:r>
        <w:t>On</w:t>
      </w:r>
      <w:r>
        <w:rPr>
          <w:spacing w:val="-1"/>
        </w:rPr>
        <w:t xml:space="preserve"> </w:t>
      </w:r>
      <w:r>
        <w:t>behalf</w:t>
      </w:r>
      <w:r>
        <w:rPr>
          <w:spacing w:val="-1"/>
        </w:rPr>
        <w:t xml:space="preserve"> </w:t>
      </w:r>
      <w:r>
        <w:t>of</w:t>
      </w:r>
      <w:r>
        <w:rPr>
          <w:spacing w:val="-1"/>
        </w:rPr>
        <w:t xml:space="preserve"> </w:t>
      </w:r>
      <w:r>
        <w:t xml:space="preserve">the </w:t>
      </w:r>
      <w:r>
        <w:rPr>
          <w:spacing w:val="-2"/>
        </w:rPr>
        <w:t>Directors</w:t>
      </w:r>
    </w:p>
    <w:p w14:paraId="56AE74AF" w14:textId="77777777" w:rsidR="00F34A36" w:rsidRDefault="00842BCA">
      <w:pPr>
        <w:pStyle w:val="BodyText"/>
        <w:spacing w:before="8"/>
        <w:ind w:left="0"/>
        <w:rPr>
          <w:sz w:val="18"/>
        </w:rPr>
      </w:pPr>
      <w:r>
        <w:rPr>
          <w:noProof/>
          <w:sz w:val="18"/>
        </w:rPr>
        <w:drawing>
          <wp:anchor distT="0" distB="0" distL="0" distR="0" simplePos="0" relativeHeight="487636480" behindDoc="1" locked="0" layoutInCell="1" allowOverlap="1" wp14:anchorId="56AE75DC" wp14:editId="56AE75DD">
            <wp:simplePos x="0" y="0"/>
            <wp:positionH relativeFrom="page">
              <wp:posOffset>1024945</wp:posOffset>
            </wp:positionH>
            <wp:positionV relativeFrom="paragraph">
              <wp:posOffset>151859</wp:posOffset>
            </wp:positionV>
            <wp:extent cx="2178471" cy="874395"/>
            <wp:effectExtent l="0" t="0" r="0" b="0"/>
            <wp:wrapTopAndBottom/>
            <wp:docPr id="228" name="Image 228" descr="Jarrod Marrinon'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8" name="Image 228" descr="Jarrod Marrinon's signature"/>
                    <pic:cNvPicPr/>
                  </pic:nvPicPr>
                  <pic:blipFill>
                    <a:blip r:embed="rId114" cstate="print"/>
                    <a:stretch>
                      <a:fillRect/>
                    </a:stretch>
                  </pic:blipFill>
                  <pic:spPr>
                    <a:xfrm>
                      <a:off x="0" y="0"/>
                      <a:ext cx="2178471" cy="874395"/>
                    </a:xfrm>
                    <a:prstGeom prst="rect">
                      <a:avLst/>
                    </a:prstGeom>
                  </pic:spPr>
                </pic:pic>
              </a:graphicData>
            </a:graphic>
          </wp:anchor>
        </w:drawing>
      </w:r>
      <w:r>
        <w:rPr>
          <w:noProof/>
          <w:sz w:val="18"/>
        </w:rPr>
        <w:drawing>
          <wp:anchor distT="0" distB="0" distL="0" distR="0" simplePos="0" relativeHeight="487636992" behindDoc="1" locked="0" layoutInCell="1" allowOverlap="1" wp14:anchorId="56AE75DE" wp14:editId="56AE75DF">
            <wp:simplePos x="0" y="0"/>
            <wp:positionH relativeFrom="page">
              <wp:posOffset>3919615</wp:posOffset>
            </wp:positionH>
            <wp:positionV relativeFrom="paragraph">
              <wp:posOffset>314259</wp:posOffset>
            </wp:positionV>
            <wp:extent cx="1885031" cy="480060"/>
            <wp:effectExtent l="0" t="0" r="0" b="0"/>
            <wp:wrapTopAndBottom/>
            <wp:docPr id="229" name="Image 229" descr="Tahlia-Rose Vanissum's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9" name="Image 229" descr="Tahlia-Rose Vanissum's signature"/>
                    <pic:cNvPicPr/>
                  </pic:nvPicPr>
                  <pic:blipFill>
                    <a:blip r:embed="rId115" cstate="print"/>
                    <a:stretch>
                      <a:fillRect/>
                    </a:stretch>
                  </pic:blipFill>
                  <pic:spPr>
                    <a:xfrm>
                      <a:off x="0" y="0"/>
                      <a:ext cx="1885031" cy="480060"/>
                    </a:xfrm>
                    <a:prstGeom prst="rect">
                      <a:avLst/>
                    </a:prstGeom>
                  </pic:spPr>
                </pic:pic>
              </a:graphicData>
            </a:graphic>
          </wp:anchor>
        </w:drawing>
      </w:r>
    </w:p>
    <w:p w14:paraId="56AE74B0" w14:textId="77777777" w:rsidR="00F34A36" w:rsidRDefault="00F34A36">
      <w:pPr>
        <w:pStyle w:val="BodyText"/>
        <w:spacing w:before="1"/>
        <w:ind w:left="0"/>
        <w:rPr>
          <w:sz w:val="6"/>
        </w:rPr>
      </w:pPr>
    </w:p>
    <w:p w14:paraId="56AE74B1" w14:textId="77777777" w:rsidR="00F34A36" w:rsidRDefault="00F34A36">
      <w:pPr>
        <w:pStyle w:val="BodyText"/>
        <w:rPr>
          <w:sz w:val="6"/>
        </w:rPr>
        <w:sectPr w:rsidR="00F34A36">
          <w:pgSz w:w="11910" w:h="16840"/>
          <w:pgMar w:top="1540" w:right="850" w:bottom="720" w:left="708" w:header="0" w:footer="531" w:gutter="0"/>
          <w:cols w:space="720"/>
        </w:sectPr>
      </w:pPr>
    </w:p>
    <w:p w14:paraId="56AE74B2" w14:textId="77777777" w:rsidR="00F34A36" w:rsidRDefault="00842BCA">
      <w:pPr>
        <w:pStyle w:val="BodyText"/>
        <w:spacing w:before="37" w:line="312" w:lineRule="auto"/>
        <w:ind w:right="1236"/>
      </w:pPr>
      <w:r>
        <w:t>Jarrod</w:t>
      </w:r>
      <w:r>
        <w:rPr>
          <w:spacing w:val="-17"/>
        </w:rPr>
        <w:t xml:space="preserve"> </w:t>
      </w:r>
      <w:r>
        <w:t xml:space="preserve">Sandell-Hay </w:t>
      </w:r>
      <w:r>
        <w:rPr>
          <w:spacing w:val="-2"/>
        </w:rPr>
        <w:t>Director</w:t>
      </w:r>
    </w:p>
    <w:p w14:paraId="56AE74B3" w14:textId="77777777" w:rsidR="00F34A36" w:rsidRDefault="00842BCA">
      <w:pPr>
        <w:spacing w:before="191"/>
        <w:ind w:left="312"/>
      </w:pPr>
      <w:r>
        <w:t>29</w:t>
      </w:r>
      <w:r>
        <w:rPr>
          <w:spacing w:val="-1"/>
        </w:rPr>
        <w:t xml:space="preserve"> </w:t>
      </w:r>
      <w:r>
        <w:t xml:space="preserve">September </w:t>
      </w:r>
      <w:r>
        <w:rPr>
          <w:spacing w:val="-4"/>
        </w:rPr>
        <w:t>2026</w:t>
      </w:r>
    </w:p>
    <w:p w14:paraId="56AE74B4" w14:textId="77777777" w:rsidR="00F34A36" w:rsidRDefault="00842BCA">
      <w:pPr>
        <w:pStyle w:val="BodyText"/>
        <w:spacing w:before="39" w:line="312" w:lineRule="auto"/>
        <w:ind w:right="2508"/>
      </w:pPr>
      <w:r>
        <w:br w:type="column"/>
      </w:r>
      <w:r>
        <w:rPr>
          <w:spacing w:val="-2"/>
        </w:rPr>
        <w:t>Tahlia-Rose</w:t>
      </w:r>
      <w:r>
        <w:rPr>
          <w:spacing w:val="-15"/>
        </w:rPr>
        <w:t xml:space="preserve"> </w:t>
      </w:r>
      <w:r>
        <w:rPr>
          <w:spacing w:val="-2"/>
        </w:rPr>
        <w:t>Vanissum Director</w:t>
      </w:r>
    </w:p>
    <w:p w14:paraId="56AE74B5" w14:textId="77777777" w:rsidR="00F34A36" w:rsidRDefault="00842BCA">
      <w:pPr>
        <w:spacing w:before="191"/>
        <w:ind w:left="312"/>
      </w:pPr>
      <w:r>
        <w:t>29</w:t>
      </w:r>
      <w:r>
        <w:rPr>
          <w:spacing w:val="-1"/>
        </w:rPr>
        <w:t xml:space="preserve"> </w:t>
      </w:r>
      <w:r>
        <w:t xml:space="preserve">September </w:t>
      </w:r>
      <w:r>
        <w:rPr>
          <w:spacing w:val="-4"/>
        </w:rPr>
        <w:t>2026</w:t>
      </w:r>
    </w:p>
    <w:p w14:paraId="56AE74B6" w14:textId="77777777" w:rsidR="00F34A36" w:rsidRDefault="00F34A36">
      <w:pPr>
        <w:sectPr w:rsidR="00F34A36">
          <w:type w:val="continuous"/>
          <w:pgSz w:w="11910" w:h="16840"/>
          <w:pgMar w:top="740" w:right="850" w:bottom="280" w:left="708" w:header="0" w:footer="531" w:gutter="0"/>
          <w:cols w:num="2" w:space="720" w:equalWidth="0">
            <w:col w:w="4390" w:space="760"/>
            <w:col w:w="5202"/>
          </w:cols>
        </w:sectPr>
      </w:pPr>
    </w:p>
    <w:p w14:paraId="56AE74B7" w14:textId="77777777" w:rsidR="00F34A36" w:rsidRDefault="00F34A36">
      <w:pPr>
        <w:pStyle w:val="BodyText"/>
        <w:ind w:left="0"/>
        <w:rPr>
          <w:sz w:val="28"/>
        </w:rPr>
      </w:pPr>
    </w:p>
    <w:p w14:paraId="56AE74B8" w14:textId="77777777" w:rsidR="00F34A36" w:rsidRDefault="00F34A36">
      <w:pPr>
        <w:pStyle w:val="BodyText"/>
        <w:ind w:left="0"/>
        <w:rPr>
          <w:sz w:val="28"/>
        </w:rPr>
      </w:pPr>
    </w:p>
    <w:p w14:paraId="56AE74B9" w14:textId="77777777" w:rsidR="00F34A36" w:rsidRDefault="00F34A36">
      <w:pPr>
        <w:pStyle w:val="BodyText"/>
        <w:ind w:left="0"/>
        <w:rPr>
          <w:sz w:val="28"/>
        </w:rPr>
      </w:pPr>
    </w:p>
    <w:p w14:paraId="56AE74BA" w14:textId="77777777" w:rsidR="00F34A36" w:rsidRDefault="00F34A36">
      <w:pPr>
        <w:pStyle w:val="BodyText"/>
        <w:ind w:left="0"/>
        <w:rPr>
          <w:sz w:val="28"/>
        </w:rPr>
      </w:pPr>
    </w:p>
    <w:p w14:paraId="56AE74BB" w14:textId="77777777" w:rsidR="00F34A36" w:rsidRDefault="00F34A36">
      <w:pPr>
        <w:pStyle w:val="BodyText"/>
        <w:spacing w:before="14"/>
        <w:ind w:left="0"/>
        <w:rPr>
          <w:sz w:val="28"/>
        </w:rPr>
      </w:pPr>
    </w:p>
    <w:p w14:paraId="56AE74BC" w14:textId="77777777" w:rsidR="00F34A36" w:rsidRDefault="00842BCA">
      <w:pPr>
        <w:pStyle w:val="Heading8"/>
        <w:spacing w:line="268" w:lineRule="auto"/>
        <w:ind w:right="3198"/>
      </w:pPr>
      <w:r>
        <w:rPr>
          <w:noProof/>
        </w:rPr>
        <w:drawing>
          <wp:anchor distT="0" distB="0" distL="0" distR="0" simplePos="0" relativeHeight="485482496" behindDoc="1" locked="0" layoutInCell="1" allowOverlap="1" wp14:anchorId="56AE75E0" wp14:editId="56AE75E1">
            <wp:simplePos x="0" y="0"/>
            <wp:positionH relativeFrom="page">
              <wp:posOffset>2285771</wp:posOffset>
            </wp:positionH>
            <wp:positionV relativeFrom="paragraph">
              <wp:posOffset>-1042456</wp:posOffset>
            </wp:positionV>
            <wp:extent cx="3010026" cy="1103622"/>
            <wp:effectExtent l="0" t="0" r="0" b="0"/>
            <wp:wrapNone/>
            <wp:docPr id="230" name="Image 230" descr="Modoras logo "/>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0" name="Image 230" descr="Modoras logo "/>
                    <pic:cNvPicPr/>
                  </pic:nvPicPr>
                  <pic:blipFill>
                    <a:blip r:embed="rId119" cstate="print"/>
                    <a:stretch>
                      <a:fillRect/>
                    </a:stretch>
                  </pic:blipFill>
                  <pic:spPr>
                    <a:xfrm>
                      <a:off x="0" y="0"/>
                      <a:ext cx="3010026" cy="1103622"/>
                    </a:xfrm>
                    <a:prstGeom prst="rect">
                      <a:avLst/>
                    </a:prstGeom>
                  </pic:spPr>
                </pic:pic>
              </a:graphicData>
            </a:graphic>
          </wp:anchor>
        </w:drawing>
      </w:r>
      <w:bookmarkStart w:id="172" w:name="Independent_Auditor’s_Report_to_the_Memb"/>
      <w:bookmarkEnd w:id="172"/>
      <w:r>
        <w:rPr>
          <w:color w:val="005496"/>
        </w:rPr>
        <w:t>Independent</w:t>
      </w:r>
      <w:r>
        <w:rPr>
          <w:color w:val="005496"/>
          <w:spacing w:val="-16"/>
        </w:rPr>
        <w:t xml:space="preserve"> </w:t>
      </w:r>
      <w:r>
        <w:rPr>
          <w:color w:val="005496"/>
        </w:rPr>
        <w:t>Auditor’s</w:t>
      </w:r>
      <w:r>
        <w:rPr>
          <w:color w:val="005496"/>
          <w:spacing w:val="-6"/>
        </w:rPr>
        <w:t xml:space="preserve"> </w:t>
      </w:r>
      <w:r>
        <w:rPr>
          <w:color w:val="005496"/>
        </w:rPr>
        <w:t>Report</w:t>
      </w:r>
      <w:r>
        <w:rPr>
          <w:color w:val="005496"/>
          <w:spacing w:val="-6"/>
        </w:rPr>
        <w:t xml:space="preserve"> </w:t>
      </w:r>
      <w:r>
        <w:rPr>
          <w:color w:val="005496"/>
        </w:rPr>
        <w:t>to</w:t>
      </w:r>
      <w:r>
        <w:rPr>
          <w:color w:val="005496"/>
          <w:spacing w:val="-6"/>
        </w:rPr>
        <w:t xml:space="preserve"> </w:t>
      </w:r>
      <w:r>
        <w:rPr>
          <w:color w:val="005496"/>
        </w:rPr>
        <w:t>the</w:t>
      </w:r>
      <w:r>
        <w:rPr>
          <w:color w:val="005496"/>
          <w:spacing w:val="-6"/>
        </w:rPr>
        <w:t xml:space="preserve"> </w:t>
      </w:r>
      <w:r>
        <w:rPr>
          <w:color w:val="005496"/>
        </w:rPr>
        <w:t>Members</w:t>
      </w:r>
      <w:r>
        <w:rPr>
          <w:color w:val="005496"/>
          <w:spacing w:val="-6"/>
        </w:rPr>
        <w:t xml:space="preserve"> </w:t>
      </w:r>
      <w:r>
        <w:rPr>
          <w:color w:val="005496"/>
        </w:rPr>
        <w:t>of People With Disability Australia Ltd.</w:t>
      </w:r>
    </w:p>
    <w:p w14:paraId="56AE74BD" w14:textId="77777777" w:rsidR="00F34A36" w:rsidRDefault="00842BCA">
      <w:pPr>
        <w:spacing w:before="169"/>
        <w:ind w:left="312"/>
        <w:rPr>
          <w:b/>
          <w:sz w:val="28"/>
        </w:rPr>
      </w:pPr>
      <w:r>
        <w:rPr>
          <w:b/>
          <w:color w:val="005496"/>
          <w:sz w:val="28"/>
        </w:rPr>
        <w:t>For</w:t>
      </w:r>
      <w:r>
        <w:rPr>
          <w:b/>
          <w:color w:val="005496"/>
          <w:spacing w:val="-6"/>
          <w:sz w:val="28"/>
        </w:rPr>
        <w:t xml:space="preserve"> </w:t>
      </w:r>
      <w:r>
        <w:rPr>
          <w:b/>
          <w:color w:val="005496"/>
          <w:sz w:val="28"/>
        </w:rPr>
        <w:t>the</w:t>
      </w:r>
      <w:r>
        <w:rPr>
          <w:b/>
          <w:color w:val="005496"/>
          <w:spacing w:val="-4"/>
          <w:sz w:val="28"/>
        </w:rPr>
        <w:t xml:space="preserve"> </w:t>
      </w:r>
      <w:r>
        <w:rPr>
          <w:b/>
          <w:color w:val="005496"/>
          <w:sz w:val="28"/>
        </w:rPr>
        <w:t>Financial</w:t>
      </w:r>
      <w:r>
        <w:rPr>
          <w:b/>
          <w:color w:val="005496"/>
          <w:spacing w:val="-9"/>
          <w:sz w:val="28"/>
        </w:rPr>
        <w:t xml:space="preserve"> </w:t>
      </w:r>
      <w:r>
        <w:rPr>
          <w:b/>
          <w:color w:val="005496"/>
          <w:sz w:val="28"/>
        </w:rPr>
        <w:t>Year</w:t>
      </w:r>
      <w:r>
        <w:rPr>
          <w:b/>
          <w:color w:val="005496"/>
          <w:spacing w:val="-4"/>
          <w:sz w:val="28"/>
        </w:rPr>
        <w:t xml:space="preserve"> </w:t>
      </w:r>
      <w:r>
        <w:rPr>
          <w:b/>
          <w:color w:val="005496"/>
          <w:sz w:val="28"/>
        </w:rPr>
        <w:t>Ended</w:t>
      </w:r>
      <w:r>
        <w:rPr>
          <w:b/>
          <w:color w:val="005496"/>
          <w:spacing w:val="-4"/>
          <w:sz w:val="28"/>
        </w:rPr>
        <w:t xml:space="preserve"> </w:t>
      </w:r>
      <w:r>
        <w:rPr>
          <w:b/>
          <w:color w:val="005496"/>
          <w:sz w:val="28"/>
        </w:rPr>
        <w:t>30</w:t>
      </w:r>
      <w:r>
        <w:rPr>
          <w:b/>
          <w:color w:val="005496"/>
          <w:spacing w:val="-4"/>
          <w:sz w:val="28"/>
        </w:rPr>
        <w:t xml:space="preserve"> </w:t>
      </w:r>
      <w:r>
        <w:rPr>
          <w:b/>
          <w:color w:val="005496"/>
          <w:sz w:val="28"/>
        </w:rPr>
        <w:t>June</w:t>
      </w:r>
      <w:r>
        <w:rPr>
          <w:b/>
          <w:color w:val="005496"/>
          <w:spacing w:val="-3"/>
          <w:sz w:val="28"/>
        </w:rPr>
        <w:t xml:space="preserve"> </w:t>
      </w:r>
      <w:r>
        <w:rPr>
          <w:b/>
          <w:color w:val="005496"/>
          <w:spacing w:val="-4"/>
          <w:sz w:val="28"/>
        </w:rPr>
        <w:t>2026</w:t>
      </w:r>
    </w:p>
    <w:p w14:paraId="56AE74BE" w14:textId="77777777" w:rsidR="00F34A36" w:rsidRDefault="00842BCA">
      <w:pPr>
        <w:pStyle w:val="Heading9"/>
        <w:spacing w:before="217"/>
      </w:pPr>
      <w:bookmarkStart w:id="173" w:name="Opinion"/>
      <w:bookmarkEnd w:id="173"/>
      <w:r>
        <w:rPr>
          <w:spacing w:val="-2"/>
        </w:rPr>
        <w:t>Opinion</w:t>
      </w:r>
    </w:p>
    <w:p w14:paraId="56AE74BF" w14:textId="77777777" w:rsidR="00F34A36" w:rsidRDefault="00842BCA">
      <w:pPr>
        <w:pStyle w:val="BodyText"/>
        <w:spacing w:before="188" w:line="304" w:lineRule="auto"/>
        <w:ind w:right="201"/>
      </w:pPr>
      <w:r>
        <w:t>We have audited the financial report of People With Disability</w:t>
      </w:r>
      <w:r>
        <w:rPr>
          <w:spacing w:val="-7"/>
        </w:rPr>
        <w:t xml:space="preserve"> </w:t>
      </w:r>
      <w:r>
        <w:t>Australia Ltd (the registered entity), which comprises the statement of financial position as at 30 June 2026, the statement of profit or loss and other comprehensive income, the statement of changes in equity</w:t>
      </w:r>
      <w:r>
        <w:rPr>
          <w:spacing w:val="-2"/>
        </w:rPr>
        <w:t xml:space="preserve"> </w:t>
      </w:r>
      <w:r>
        <w:t>and</w:t>
      </w:r>
      <w:r>
        <w:rPr>
          <w:spacing w:val="-2"/>
        </w:rPr>
        <w:t xml:space="preserve"> </w:t>
      </w:r>
      <w:r>
        <w:t>the</w:t>
      </w:r>
      <w:r>
        <w:rPr>
          <w:spacing w:val="-2"/>
        </w:rPr>
        <w:t xml:space="preserve"> </w:t>
      </w:r>
      <w:r>
        <w:t>statement</w:t>
      </w:r>
      <w:r>
        <w:rPr>
          <w:spacing w:val="-2"/>
        </w:rPr>
        <w:t xml:space="preserve"> </w:t>
      </w:r>
      <w:r>
        <w:t>of</w:t>
      </w:r>
      <w:r>
        <w:rPr>
          <w:spacing w:val="-2"/>
        </w:rPr>
        <w:t xml:space="preserve"> </w:t>
      </w:r>
      <w:r>
        <w:t>cash</w:t>
      </w:r>
      <w:r>
        <w:rPr>
          <w:spacing w:val="-2"/>
        </w:rPr>
        <w:t xml:space="preserve"> </w:t>
      </w:r>
      <w:r>
        <w:t>flows</w:t>
      </w:r>
      <w:r>
        <w:rPr>
          <w:spacing w:val="-2"/>
        </w:rPr>
        <w:t xml:space="preserve"> </w:t>
      </w:r>
      <w:r>
        <w:t>for</w:t>
      </w:r>
      <w:r>
        <w:rPr>
          <w:spacing w:val="-2"/>
        </w:rPr>
        <w:t xml:space="preserve"> </w:t>
      </w:r>
      <w:r>
        <w:t>the</w:t>
      </w:r>
      <w:r>
        <w:rPr>
          <w:spacing w:val="-2"/>
        </w:rPr>
        <w:t xml:space="preserve"> </w:t>
      </w:r>
      <w:r>
        <w:t>year</w:t>
      </w:r>
      <w:r>
        <w:rPr>
          <w:spacing w:val="-2"/>
        </w:rPr>
        <w:t xml:space="preserve"> </w:t>
      </w:r>
      <w:r>
        <w:t>then</w:t>
      </w:r>
      <w:r>
        <w:rPr>
          <w:spacing w:val="-2"/>
        </w:rPr>
        <w:t xml:space="preserve"> </w:t>
      </w:r>
      <w:r>
        <w:t>ended,</w:t>
      </w:r>
      <w:r>
        <w:rPr>
          <w:spacing w:val="-2"/>
        </w:rPr>
        <w:t xml:space="preserve"> </w:t>
      </w:r>
      <w:r>
        <w:t>and</w:t>
      </w:r>
      <w:r>
        <w:rPr>
          <w:spacing w:val="-2"/>
        </w:rPr>
        <w:t xml:space="preserve"> </w:t>
      </w:r>
      <w:r>
        <w:t>the</w:t>
      </w:r>
      <w:r>
        <w:rPr>
          <w:spacing w:val="-2"/>
        </w:rPr>
        <w:t xml:space="preserve"> </w:t>
      </w:r>
      <w:r>
        <w:t>notes</w:t>
      </w:r>
      <w:r>
        <w:rPr>
          <w:spacing w:val="-2"/>
        </w:rPr>
        <w:t xml:space="preserve"> </w:t>
      </w:r>
      <w:r>
        <w:t>to</w:t>
      </w:r>
      <w:r>
        <w:rPr>
          <w:spacing w:val="-2"/>
        </w:rPr>
        <w:t xml:space="preserve"> </w:t>
      </w:r>
      <w:r>
        <w:t>the</w:t>
      </w:r>
      <w:r>
        <w:rPr>
          <w:spacing w:val="-2"/>
        </w:rPr>
        <w:t xml:space="preserve"> </w:t>
      </w:r>
      <w:r>
        <w:t>financial statements,</w:t>
      </w:r>
      <w:r>
        <w:rPr>
          <w:spacing w:val="-3"/>
        </w:rPr>
        <w:t xml:space="preserve"> </w:t>
      </w:r>
      <w:r>
        <w:t>including</w:t>
      </w:r>
      <w:r>
        <w:rPr>
          <w:spacing w:val="-3"/>
        </w:rPr>
        <w:t xml:space="preserve"> </w:t>
      </w:r>
      <w:r>
        <w:t>a</w:t>
      </w:r>
      <w:r>
        <w:rPr>
          <w:spacing w:val="-3"/>
        </w:rPr>
        <w:t xml:space="preserve"> </w:t>
      </w:r>
      <w:r>
        <w:t>summary</w:t>
      </w:r>
      <w:r>
        <w:rPr>
          <w:spacing w:val="-3"/>
        </w:rPr>
        <w:t xml:space="preserve"> </w:t>
      </w:r>
      <w:r>
        <w:t>of</w:t>
      </w:r>
      <w:r>
        <w:rPr>
          <w:spacing w:val="-3"/>
        </w:rPr>
        <w:t xml:space="preserve"> </w:t>
      </w:r>
      <w:r>
        <w:t>material</w:t>
      </w:r>
      <w:r>
        <w:rPr>
          <w:spacing w:val="-3"/>
        </w:rPr>
        <w:t xml:space="preserve"> </w:t>
      </w:r>
      <w:r>
        <w:t>accounting</w:t>
      </w:r>
      <w:r>
        <w:rPr>
          <w:spacing w:val="-3"/>
        </w:rPr>
        <w:t xml:space="preserve"> </w:t>
      </w:r>
      <w:r>
        <w:t>policy</w:t>
      </w:r>
      <w:r>
        <w:rPr>
          <w:spacing w:val="-3"/>
        </w:rPr>
        <w:t xml:space="preserve"> </w:t>
      </w:r>
      <w:r>
        <w:t>information,</w:t>
      </w:r>
      <w:r>
        <w:rPr>
          <w:spacing w:val="-3"/>
        </w:rPr>
        <w:t xml:space="preserve"> </w:t>
      </w:r>
      <w:r>
        <w:t>and</w:t>
      </w:r>
      <w:r>
        <w:rPr>
          <w:spacing w:val="-3"/>
        </w:rPr>
        <w:t xml:space="preserve"> </w:t>
      </w:r>
      <w:r>
        <w:t>the</w:t>
      </w:r>
      <w:r>
        <w:rPr>
          <w:spacing w:val="-3"/>
        </w:rPr>
        <w:t xml:space="preserve"> </w:t>
      </w:r>
      <w:r>
        <w:t xml:space="preserve">directors’ </w:t>
      </w:r>
      <w:r>
        <w:rPr>
          <w:spacing w:val="-2"/>
        </w:rPr>
        <w:t>declaration.</w:t>
      </w:r>
    </w:p>
    <w:p w14:paraId="56AE74C0" w14:textId="77777777" w:rsidR="00F34A36" w:rsidRDefault="00842BCA">
      <w:pPr>
        <w:spacing w:before="166" w:line="304" w:lineRule="auto"/>
        <w:ind w:left="312" w:right="201"/>
        <w:rPr>
          <w:sz w:val="24"/>
        </w:rPr>
      </w:pPr>
      <w:r>
        <w:rPr>
          <w:sz w:val="24"/>
        </w:rPr>
        <w:t>In our opinion, the financial report of People With Disability</w:t>
      </w:r>
      <w:r>
        <w:rPr>
          <w:spacing w:val="-7"/>
          <w:sz w:val="24"/>
        </w:rPr>
        <w:t xml:space="preserve"> </w:t>
      </w:r>
      <w:r>
        <w:rPr>
          <w:sz w:val="24"/>
        </w:rPr>
        <w:t>Australia Ltd has been prepared in</w:t>
      </w:r>
      <w:r>
        <w:rPr>
          <w:spacing w:val="-4"/>
          <w:sz w:val="24"/>
        </w:rPr>
        <w:t xml:space="preserve"> </w:t>
      </w:r>
      <w:r>
        <w:rPr>
          <w:sz w:val="24"/>
        </w:rPr>
        <w:t>accordance</w:t>
      </w:r>
      <w:r>
        <w:rPr>
          <w:spacing w:val="-4"/>
          <w:sz w:val="24"/>
        </w:rPr>
        <w:t xml:space="preserve"> </w:t>
      </w:r>
      <w:r>
        <w:rPr>
          <w:sz w:val="24"/>
        </w:rPr>
        <w:t>with</w:t>
      </w:r>
      <w:r>
        <w:rPr>
          <w:spacing w:val="-4"/>
          <w:sz w:val="24"/>
        </w:rPr>
        <w:t xml:space="preserve"> </w:t>
      </w:r>
      <w:r>
        <w:rPr>
          <w:sz w:val="24"/>
        </w:rPr>
        <w:t>Division</w:t>
      </w:r>
      <w:r>
        <w:rPr>
          <w:spacing w:val="-4"/>
          <w:sz w:val="24"/>
        </w:rPr>
        <w:t xml:space="preserve"> </w:t>
      </w:r>
      <w:r>
        <w:rPr>
          <w:sz w:val="24"/>
        </w:rPr>
        <w:t>60</w:t>
      </w:r>
      <w:r>
        <w:rPr>
          <w:spacing w:val="-4"/>
          <w:sz w:val="24"/>
        </w:rPr>
        <w:t xml:space="preserve"> </w:t>
      </w:r>
      <w:r>
        <w:rPr>
          <w:sz w:val="24"/>
        </w:rPr>
        <w:t>of</w:t>
      </w:r>
      <w:r>
        <w:rPr>
          <w:spacing w:val="-4"/>
          <w:sz w:val="24"/>
        </w:rPr>
        <w:t xml:space="preserve"> </w:t>
      </w:r>
      <w:r>
        <w:rPr>
          <w:sz w:val="24"/>
        </w:rPr>
        <w:t>the</w:t>
      </w:r>
      <w:r>
        <w:rPr>
          <w:spacing w:val="-4"/>
          <w:sz w:val="24"/>
        </w:rPr>
        <w:t xml:space="preserve"> </w:t>
      </w:r>
      <w:r>
        <w:rPr>
          <w:i/>
          <w:sz w:val="24"/>
        </w:rPr>
        <w:t>Australian</w:t>
      </w:r>
      <w:r>
        <w:rPr>
          <w:i/>
          <w:spacing w:val="-4"/>
          <w:sz w:val="24"/>
        </w:rPr>
        <w:t xml:space="preserve"> </w:t>
      </w:r>
      <w:r>
        <w:rPr>
          <w:i/>
          <w:sz w:val="24"/>
        </w:rPr>
        <w:t>Charities</w:t>
      </w:r>
      <w:r>
        <w:rPr>
          <w:i/>
          <w:spacing w:val="-4"/>
          <w:sz w:val="24"/>
        </w:rPr>
        <w:t xml:space="preserve"> </w:t>
      </w:r>
      <w:r>
        <w:rPr>
          <w:i/>
          <w:sz w:val="24"/>
        </w:rPr>
        <w:t>and</w:t>
      </w:r>
      <w:r>
        <w:rPr>
          <w:i/>
          <w:spacing w:val="-4"/>
          <w:sz w:val="24"/>
        </w:rPr>
        <w:t xml:space="preserve"> </w:t>
      </w:r>
      <w:r>
        <w:rPr>
          <w:i/>
          <w:sz w:val="24"/>
        </w:rPr>
        <w:t>Not-for-profits</w:t>
      </w:r>
      <w:r>
        <w:rPr>
          <w:i/>
          <w:spacing w:val="-4"/>
          <w:sz w:val="24"/>
        </w:rPr>
        <w:t xml:space="preserve"> </w:t>
      </w:r>
      <w:r>
        <w:rPr>
          <w:i/>
          <w:sz w:val="24"/>
        </w:rPr>
        <w:t>Commission</w:t>
      </w:r>
      <w:r>
        <w:rPr>
          <w:i/>
          <w:spacing w:val="-12"/>
          <w:sz w:val="24"/>
        </w:rPr>
        <w:t xml:space="preserve"> </w:t>
      </w:r>
      <w:r>
        <w:rPr>
          <w:i/>
          <w:sz w:val="24"/>
        </w:rPr>
        <w:t xml:space="preserve">Act 2012 </w:t>
      </w:r>
      <w:r>
        <w:rPr>
          <w:sz w:val="24"/>
        </w:rPr>
        <w:t>(ACNC Act), including:</w:t>
      </w:r>
    </w:p>
    <w:p w14:paraId="56AE74C1" w14:textId="77777777" w:rsidR="00F34A36" w:rsidRDefault="00842BCA">
      <w:pPr>
        <w:pStyle w:val="ListParagraph"/>
        <w:numPr>
          <w:ilvl w:val="0"/>
          <w:numId w:val="1"/>
        </w:numPr>
        <w:tabs>
          <w:tab w:val="left" w:pos="1032"/>
        </w:tabs>
        <w:spacing w:before="169" w:line="304" w:lineRule="auto"/>
        <w:ind w:right="633"/>
        <w:rPr>
          <w:sz w:val="24"/>
        </w:rPr>
      </w:pPr>
      <w:r>
        <w:rPr>
          <w:sz w:val="24"/>
        </w:rPr>
        <w:t>giving</w:t>
      </w:r>
      <w:r>
        <w:rPr>
          <w:spacing w:val="-3"/>
          <w:sz w:val="24"/>
        </w:rPr>
        <w:t xml:space="preserve"> </w:t>
      </w:r>
      <w:r>
        <w:rPr>
          <w:sz w:val="24"/>
        </w:rPr>
        <w:t>a</w:t>
      </w:r>
      <w:r>
        <w:rPr>
          <w:spacing w:val="-3"/>
          <w:sz w:val="24"/>
        </w:rPr>
        <w:t xml:space="preserve"> </w:t>
      </w:r>
      <w:r>
        <w:rPr>
          <w:sz w:val="24"/>
        </w:rPr>
        <w:t>true</w:t>
      </w:r>
      <w:r>
        <w:rPr>
          <w:spacing w:val="-3"/>
          <w:sz w:val="24"/>
        </w:rPr>
        <w:t xml:space="preserve"> </w:t>
      </w:r>
      <w:r>
        <w:rPr>
          <w:sz w:val="24"/>
        </w:rPr>
        <w:t>and</w:t>
      </w:r>
      <w:r>
        <w:rPr>
          <w:spacing w:val="-3"/>
          <w:sz w:val="24"/>
        </w:rPr>
        <w:t xml:space="preserve"> </w:t>
      </w:r>
      <w:r>
        <w:rPr>
          <w:sz w:val="24"/>
        </w:rPr>
        <w:t>fair</w:t>
      </w:r>
      <w:r>
        <w:rPr>
          <w:spacing w:val="-3"/>
          <w:sz w:val="24"/>
        </w:rPr>
        <w:t xml:space="preserve"> </w:t>
      </w:r>
      <w:r>
        <w:rPr>
          <w:sz w:val="24"/>
        </w:rPr>
        <w:t>view</w:t>
      </w:r>
      <w:r>
        <w:rPr>
          <w:spacing w:val="-3"/>
          <w:sz w:val="24"/>
        </w:rPr>
        <w:t xml:space="preserve"> </w:t>
      </w:r>
      <w:r>
        <w:rPr>
          <w:sz w:val="24"/>
        </w:rPr>
        <w:t>of</w:t>
      </w:r>
      <w:r>
        <w:rPr>
          <w:spacing w:val="-3"/>
          <w:sz w:val="24"/>
        </w:rPr>
        <w:t xml:space="preserve"> </w:t>
      </w:r>
      <w:r>
        <w:rPr>
          <w:sz w:val="24"/>
        </w:rPr>
        <w:t>the</w:t>
      </w:r>
      <w:r>
        <w:rPr>
          <w:spacing w:val="-3"/>
          <w:sz w:val="24"/>
        </w:rPr>
        <w:t xml:space="preserve"> </w:t>
      </w:r>
      <w:r>
        <w:rPr>
          <w:sz w:val="24"/>
        </w:rPr>
        <w:t>registered</w:t>
      </w:r>
      <w:r>
        <w:rPr>
          <w:spacing w:val="-3"/>
          <w:sz w:val="24"/>
        </w:rPr>
        <w:t xml:space="preserve"> </w:t>
      </w:r>
      <w:r>
        <w:rPr>
          <w:sz w:val="24"/>
        </w:rPr>
        <w:t>entity’s</w:t>
      </w:r>
      <w:r>
        <w:rPr>
          <w:spacing w:val="-3"/>
          <w:sz w:val="24"/>
        </w:rPr>
        <w:t xml:space="preserve"> </w:t>
      </w:r>
      <w:r>
        <w:rPr>
          <w:sz w:val="24"/>
        </w:rPr>
        <w:t>financial</w:t>
      </w:r>
      <w:r>
        <w:rPr>
          <w:spacing w:val="-3"/>
          <w:sz w:val="24"/>
        </w:rPr>
        <w:t xml:space="preserve"> </w:t>
      </w:r>
      <w:r>
        <w:rPr>
          <w:sz w:val="24"/>
        </w:rPr>
        <w:t>position</w:t>
      </w:r>
      <w:r>
        <w:rPr>
          <w:spacing w:val="-3"/>
          <w:sz w:val="24"/>
        </w:rPr>
        <w:t xml:space="preserve"> </w:t>
      </w:r>
      <w:r>
        <w:rPr>
          <w:sz w:val="24"/>
        </w:rPr>
        <w:t>as</w:t>
      </w:r>
      <w:r>
        <w:rPr>
          <w:spacing w:val="-3"/>
          <w:sz w:val="24"/>
        </w:rPr>
        <w:t xml:space="preserve"> </w:t>
      </w:r>
      <w:r>
        <w:rPr>
          <w:sz w:val="24"/>
        </w:rPr>
        <w:t>at</w:t>
      </w:r>
      <w:r>
        <w:rPr>
          <w:spacing w:val="-3"/>
          <w:sz w:val="24"/>
        </w:rPr>
        <w:t xml:space="preserve"> </w:t>
      </w:r>
      <w:r>
        <w:rPr>
          <w:sz w:val="24"/>
        </w:rPr>
        <w:t>30</w:t>
      </w:r>
      <w:r>
        <w:rPr>
          <w:spacing w:val="-3"/>
          <w:sz w:val="24"/>
        </w:rPr>
        <w:t xml:space="preserve"> </w:t>
      </w:r>
      <w:r>
        <w:rPr>
          <w:sz w:val="24"/>
        </w:rPr>
        <w:t>June 2026 and of its financial performance for the year then ended; and</w:t>
      </w:r>
    </w:p>
    <w:p w14:paraId="56AE74C2" w14:textId="77777777" w:rsidR="00F34A36" w:rsidRDefault="00842BCA">
      <w:pPr>
        <w:pStyle w:val="ListParagraph"/>
        <w:numPr>
          <w:ilvl w:val="0"/>
          <w:numId w:val="1"/>
        </w:numPr>
        <w:tabs>
          <w:tab w:val="left" w:pos="1031"/>
        </w:tabs>
        <w:spacing w:before="169"/>
        <w:ind w:left="1031" w:hanging="379"/>
        <w:rPr>
          <w:sz w:val="24"/>
        </w:rPr>
      </w:pPr>
      <w:r>
        <w:rPr>
          <w:sz w:val="24"/>
        </w:rPr>
        <w:t>complying</w:t>
      </w:r>
      <w:r>
        <w:rPr>
          <w:spacing w:val="-8"/>
          <w:sz w:val="24"/>
        </w:rPr>
        <w:t xml:space="preserve"> </w:t>
      </w:r>
      <w:r>
        <w:rPr>
          <w:sz w:val="24"/>
        </w:rPr>
        <w:t>with</w:t>
      </w:r>
      <w:r>
        <w:rPr>
          <w:spacing w:val="-17"/>
          <w:sz w:val="24"/>
        </w:rPr>
        <w:t xml:space="preserve"> </w:t>
      </w:r>
      <w:r>
        <w:rPr>
          <w:sz w:val="24"/>
        </w:rPr>
        <w:t>Australian</w:t>
      </w:r>
      <w:r>
        <w:rPr>
          <w:spacing w:val="-17"/>
          <w:sz w:val="24"/>
        </w:rPr>
        <w:t xml:space="preserve"> </w:t>
      </w:r>
      <w:r>
        <w:rPr>
          <w:sz w:val="24"/>
        </w:rPr>
        <w:t>Accounting</w:t>
      </w:r>
      <w:r>
        <w:rPr>
          <w:spacing w:val="-4"/>
          <w:sz w:val="24"/>
        </w:rPr>
        <w:t xml:space="preserve"> </w:t>
      </w:r>
      <w:r>
        <w:rPr>
          <w:sz w:val="24"/>
        </w:rPr>
        <w:t>Standards</w:t>
      </w:r>
      <w:r>
        <w:rPr>
          <w:spacing w:val="-5"/>
          <w:sz w:val="24"/>
        </w:rPr>
        <w:t xml:space="preserve"> </w:t>
      </w:r>
      <w:r>
        <w:rPr>
          <w:sz w:val="24"/>
        </w:rPr>
        <w:t>–</w:t>
      </w:r>
      <w:r>
        <w:rPr>
          <w:spacing w:val="-5"/>
          <w:sz w:val="24"/>
        </w:rPr>
        <w:t xml:space="preserve"> </w:t>
      </w:r>
      <w:r>
        <w:rPr>
          <w:sz w:val="24"/>
        </w:rPr>
        <w:t>Simplified</w:t>
      </w:r>
      <w:r>
        <w:rPr>
          <w:spacing w:val="-4"/>
          <w:sz w:val="24"/>
        </w:rPr>
        <w:t xml:space="preserve"> </w:t>
      </w:r>
      <w:r>
        <w:rPr>
          <w:sz w:val="24"/>
        </w:rPr>
        <w:t>Disclosures</w:t>
      </w:r>
      <w:r>
        <w:rPr>
          <w:spacing w:val="-5"/>
          <w:sz w:val="24"/>
        </w:rPr>
        <w:t xml:space="preserve"> </w:t>
      </w:r>
      <w:r>
        <w:rPr>
          <w:sz w:val="24"/>
        </w:rPr>
        <w:t>and</w:t>
      </w:r>
      <w:r>
        <w:rPr>
          <w:spacing w:val="-4"/>
          <w:sz w:val="24"/>
        </w:rPr>
        <w:t xml:space="preserve"> </w:t>
      </w:r>
      <w:r>
        <w:rPr>
          <w:spacing w:val="-2"/>
          <w:sz w:val="24"/>
        </w:rPr>
        <w:t>Division</w:t>
      </w:r>
    </w:p>
    <w:p w14:paraId="56AE74C3" w14:textId="77777777" w:rsidR="00F34A36" w:rsidRDefault="00842BCA">
      <w:pPr>
        <w:spacing w:before="74"/>
        <w:ind w:left="1032"/>
        <w:rPr>
          <w:sz w:val="24"/>
        </w:rPr>
      </w:pPr>
      <w:r>
        <w:rPr>
          <w:sz w:val="24"/>
        </w:rPr>
        <w:t>60</w:t>
      </w:r>
      <w:r>
        <w:rPr>
          <w:spacing w:val="-5"/>
          <w:sz w:val="24"/>
        </w:rPr>
        <w:t xml:space="preserve"> </w:t>
      </w:r>
      <w:r>
        <w:rPr>
          <w:sz w:val="24"/>
        </w:rPr>
        <w:t>of</w:t>
      </w:r>
      <w:r>
        <w:rPr>
          <w:spacing w:val="-3"/>
          <w:sz w:val="24"/>
        </w:rPr>
        <w:t xml:space="preserve"> </w:t>
      </w:r>
      <w:r>
        <w:rPr>
          <w:sz w:val="24"/>
        </w:rPr>
        <w:t>the</w:t>
      </w:r>
      <w:r>
        <w:rPr>
          <w:spacing w:val="-3"/>
          <w:sz w:val="24"/>
        </w:rPr>
        <w:t xml:space="preserve"> </w:t>
      </w:r>
      <w:r>
        <w:rPr>
          <w:i/>
          <w:sz w:val="24"/>
        </w:rPr>
        <w:t>Australian</w:t>
      </w:r>
      <w:r>
        <w:rPr>
          <w:i/>
          <w:spacing w:val="-3"/>
          <w:sz w:val="24"/>
        </w:rPr>
        <w:t xml:space="preserve"> </w:t>
      </w:r>
      <w:r>
        <w:rPr>
          <w:i/>
          <w:sz w:val="24"/>
        </w:rPr>
        <w:t>Charities</w:t>
      </w:r>
      <w:r>
        <w:rPr>
          <w:i/>
          <w:spacing w:val="-3"/>
          <w:sz w:val="24"/>
        </w:rPr>
        <w:t xml:space="preserve"> </w:t>
      </w:r>
      <w:r>
        <w:rPr>
          <w:i/>
          <w:sz w:val="24"/>
        </w:rPr>
        <w:t>and</w:t>
      </w:r>
      <w:r>
        <w:rPr>
          <w:i/>
          <w:spacing w:val="-3"/>
          <w:sz w:val="24"/>
        </w:rPr>
        <w:t xml:space="preserve"> </w:t>
      </w:r>
      <w:r>
        <w:rPr>
          <w:i/>
          <w:sz w:val="24"/>
        </w:rPr>
        <w:t>Not-for-profits</w:t>
      </w:r>
      <w:r>
        <w:rPr>
          <w:i/>
          <w:spacing w:val="-3"/>
          <w:sz w:val="24"/>
        </w:rPr>
        <w:t xml:space="preserve"> </w:t>
      </w:r>
      <w:r>
        <w:rPr>
          <w:i/>
          <w:sz w:val="24"/>
        </w:rPr>
        <w:t>Commission</w:t>
      </w:r>
      <w:r>
        <w:rPr>
          <w:i/>
          <w:spacing w:val="-3"/>
          <w:sz w:val="24"/>
        </w:rPr>
        <w:t xml:space="preserve"> </w:t>
      </w:r>
      <w:r>
        <w:rPr>
          <w:i/>
          <w:sz w:val="24"/>
        </w:rPr>
        <w:t>Regulations</w:t>
      </w:r>
      <w:r>
        <w:rPr>
          <w:i/>
          <w:spacing w:val="-3"/>
          <w:sz w:val="24"/>
        </w:rPr>
        <w:t xml:space="preserve"> </w:t>
      </w:r>
      <w:r>
        <w:rPr>
          <w:i/>
          <w:spacing w:val="-2"/>
          <w:sz w:val="24"/>
        </w:rPr>
        <w:t>2022</w:t>
      </w:r>
      <w:r>
        <w:rPr>
          <w:spacing w:val="-2"/>
          <w:sz w:val="24"/>
        </w:rPr>
        <w:t>.</w:t>
      </w:r>
    </w:p>
    <w:p w14:paraId="56AE74C4" w14:textId="77777777" w:rsidR="00F34A36" w:rsidRDefault="00F34A36">
      <w:pPr>
        <w:pStyle w:val="BodyText"/>
        <w:spacing w:before="7"/>
        <w:ind w:left="0"/>
      </w:pPr>
    </w:p>
    <w:p w14:paraId="56AE74C5" w14:textId="77777777" w:rsidR="00F34A36" w:rsidRDefault="00842BCA">
      <w:pPr>
        <w:pStyle w:val="Heading9"/>
      </w:pPr>
      <w:bookmarkStart w:id="174" w:name="Basis_for_Opinion"/>
      <w:bookmarkEnd w:id="174"/>
      <w:r>
        <w:t>Basis</w:t>
      </w:r>
      <w:r>
        <w:rPr>
          <w:spacing w:val="-3"/>
        </w:rPr>
        <w:t xml:space="preserve"> </w:t>
      </w:r>
      <w:r>
        <w:t>for</w:t>
      </w:r>
      <w:r>
        <w:rPr>
          <w:spacing w:val="-3"/>
        </w:rPr>
        <w:t xml:space="preserve"> </w:t>
      </w:r>
      <w:r>
        <w:rPr>
          <w:spacing w:val="-2"/>
        </w:rPr>
        <w:t>Opinion</w:t>
      </w:r>
    </w:p>
    <w:p w14:paraId="56AE74C6" w14:textId="77777777" w:rsidR="00F34A36" w:rsidRDefault="00842BCA">
      <w:pPr>
        <w:pStyle w:val="BodyText"/>
        <w:spacing w:before="187" w:line="304" w:lineRule="auto"/>
        <w:ind w:right="321"/>
      </w:pPr>
      <w:r>
        <w:t>We conducted our audit in accordance with</w:t>
      </w:r>
      <w:r>
        <w:rPr>
          <w:spacing w:val="-4"/>
        </w:rPr>
        <w:t xml:space="preserve"> </w:t>
      </w:r>
      <w:r>
        <w:t>Australian</w:t>
      </w:r>
      <w:r>
        <w:rPr>
          <w:spacing w:val="-5"/>
        </w:rPr>
        <w:t xml:space="preserve"> </w:t>
      </w:r>
      <w:r>
        <w:t>Auditing Standards. Our responsibilities</w:t>
      </w:r>
      <w:r>
        <w:rPr>
          <w:spacing w:val="-3"/>
        </w:rPr>
        <w:t xml:space="preserve"> </w:t>
      </w:r>
      <w:r>
        <w:t>under</w:t>
      </w:r>
      <w:r>
        <w:rPr>
          <w:spacing w:val="-3"/>
        </w:rPr>
        <w:t xml:space="preserve"> </w:t>
      </w:r>
      <w:r>
        <w:t>those</w:t>
      </w:r>
      <w:r>
        <w:rPr>
          <w:spacing w:val="-3"/>
        </w:rPr>
        <w:t xml:space="preserve"> </w:t>
      </w:r>
      <w:r>
        <w:t>standards</w:t>
      </w:r>
      <w:r>
        <w:rPr>
          <w:spacing w:val="-3"/>
        </w:rPr>
        <w:t xml:space="preserve"> </w:t>
      </w:r>
      <w:r>
        <w:t>are</w:t>
      </w:r>
      <w:r>
        <w:rPr>
          <w:spacing w:val="-3"/>
        </w:rPr>
        <w:t xml:space="preserve"> </w:t>
      </w:r>
      <w:r>
        <w:t>further</w:t>
      </w:r>
      <w:r>
        <w:rPr>
          <w:spacing w:val="-3"/>
        </w:rPr>
        <w:t xml:space="preserve"> </w:t>
      </w:r>
      <w:r>
        <w:t>described</w:t>
      </w:r>
      <w:r>
        <w:rPr>
          <w:spacing w:val="-3"/>
        </w:rPr>
        <w:t xml:space="preserve"> </w:t>
      </w:r>
      <w:r>
        <w:t>in</w:t>
      </w:r>
      <w:r>
        <w:rPr>
          <w:spacing w:val="-3"/>
        </w:rPr>
        <w:t xml:space="preserve"> </w:t>
      </w:r>
      <w:r>
        <w:t>the</w:t>
      </w:r>
      <w:r>
        <w:rPr>
          <w:spacing w:val="-3"/>
        </w:rPr>
        <w:t xml:space="preserve"> </w:t>
      </w:r>
      <w:r>
        <w:rPr>
          <w:i/>
        </w:rPr>
        <w:t>Auditor’s</w:t>
      </w:r>
      <w:r>
        <w:rPr>
          <w:i/>
          <w:spacing w:val="-3"/>
        </w:rPr>
        <w:t xml:space="preserve"> </w:t>
      </w:r>
      <w:r>
        <w:rPr>
          <w:i/>
        </w:rPr>
        <w:t xml:space="preserve">Responsibilities for the Audit of the Financial Report </w:t>
      </w:r>
      <w:r>
        <w:t>section of our report. We are independent of the registered</w:t>
      </w:r>
      <w:r>
        <w:rPr>
          <w:spacing w:val="-2"/>
        </w:rPr>
        <w:t xml:space="preserve"> </w:t>
      </w:r>
      <w:r>
        <w:t>entity</w:t>
      </w:r>
      <w:r>
        <w:rPr>
          <w:spacing w:val="-2"/>
        </w:rPr>
        <w:t xml:space="preserve"> </w:t>
      </w:r>
      <w:r>
        <w:t>in</w:t>
      </w:r>
      <w:r>
        <w:rPr>
          <w:spacing w:val="-2"/>
        </w:rPr>
        <w:t xml:space="preserve"> </w:t>
      </w:r>
      <w:r>
        <w:t>accordance</w:t>
      </w:r>
      <w:r>
        <w:rPr>
          <w:spacing w:val="-2"/>
        </w:rPr>
        <w:t xml:space="preserve"> </w:t>
      </w:r>
      <w:r>
        <w:t>with</w:t>
      </w:r>
      <w:r>
        <w:rPr>
          <w:spacing w:val="-2"/>
        </w:rPr>
        <w:t xml:space="preserve"> </w:t>
      </w:r>
      <w:r>
        <w:t>the</w:t>
      </w:r>
      <w:r>
        <w:rPr>
          <w:spacing w:val="-2"/>
        </w:rPr>
        <w:t xml:space="preserve"> </w:t>
      </w:r>
      <w:r>
        <w:t>ethical</w:t>
      </w:r>
      <w:r>
        <w:rPr>
          <w:spacing w:val="-2"/>
        </w:rPr>
        <w:t xml:space="preserve"> </w:t>
      </w:r>
      <w:r>
        <w:t>requirements</w:t>
      </w:r>
      <w:r>
        <w:rPr>
          <w:spacing w:val="-2"/>
        </w:rPr>
        <w:t xml:space="preserve"> </w:t>
      </w:r>
      <w:r>
        <w:t>of</w:t>
      </w:r>
      <w:r>
        <w:rPr>
          <w:spacing w:val="-2"/>
        </w:rPr>
        <w:t xml:space="preserve"> </w:t>
      </w:r>
      <w:r>
        <w:t>the</w:t>
      </w:r>
      <w:r>
        <w:rPr>
          <w:spacing w:val="-15"/>
        </w:rPr>
        <w:t xml:space="preserve"> </w:t>
      </w:r>
      <w:r>
        <w:t>Accounting</w:t>
      </w:r>
      <w:r>
        <w:rPr>
          <w:spacing w:val="-2"/>
        </w:rPr>
        <w:t xml:space="preserve"> </w:t>
      </w:r>
      <w:r>
        <w:t>Professional and Ethical Standards Board’s</w:t>
      </w:r>
      <w:r>
        <w:rPr>
          <w:spacing w:val="-10"/>
        </w:rPr>
        <w:t xml:space="preserve"> </w:t>
      </w:r>
      <w:r>
        <w:t xml:space="preserve">APES 110 </w:t>
      </w:r>
      <w:r>
        <w:rPr>
          <w:i/>
        </w:rPr>
        <w:t>Code of Ethics for Professional</w:t>
      </w:r>
      <w:r>
        <w:rPr>
          <w:i/>
          <w:spacing w:val="-5"/>
        </w:rPr>
        <w:t xml:space="preserve"> </w:t>
      </w:r>
      <w:r>
        <w:rPr>
          <w:i/>
        </w:rPr>
        <w:t xml:space="preserve">Accountants </w:t>
      </w:r>
      <w:r>
        <w:t>(the Code)</w:t>
      </w:r>
      <w:r>
        <w:rPr>
          <w:spacing w:val="-1"/>
        </w:rPr>
        <w:t xml:space="preserve"> </w:t>
      </w:r>
      <w:r>
        <w:t>that</w:t>
      </w:r>
      <w:r>
        <w:rPr>
          <w:spacing w:val="-1"/>
        </w:rPr>
        <w:t xml:space="preserve"> </w:t>
      </w:r>
      <w:r>
        <w:t>are</w:t>
      </w:r>
      <w:r>
        <w:rPr>
          <w:spacing w:val="-1"/>
        </w:rPr>
        <w:t xml:space="preserve"> </w:t>
      </w:r>
      <w:r>
        <w:t>relevant</w:t>
      </w:r>
      <w:r>
        <w:rPr>
          <w:spacing w:val="-1"/>
        </w:rPr>
        <w:t xml:space="preserve"> </w:t>
      </w:r>
      <w:r>
        <w:t>to</w:t>
      </w:r>
      <w:r>
        <w:rPr>
          <w:spacing w:val="-1"/>
        </w:rPr>
        <w:t xml:space="preserve"> </w:t>
      </w:r>
      <w:r>
        <w:t>our</w:t>
      </w:r>
      <w:r>
        <w:rPr>
          <w:spacing w:val="-1"/>
        </w:rPr>
        <w:t xml:space="preserve"> </w:t>
      </w:r>
      <w:r>
        <w:t>audit</w:t>
      </w:r>
      <w:r>
        <w:rPr>
          <w:spacing w:val="-1"/>
        </w:rPr>
        <w:t xml:space="preserve"> </w:t>
      </w:r>
      <w:r>
        <w:t>of</w:t>
      </w:r>
      <w:r>
        <w:rPr>
          <w:spacing w:val="-1"/>
        </w:rPr>
        <w:t xml:space="preserve"> </w:t>
      </w:r>
      <w:r>
        <w:t>the</w:t>
      </w:r>
      <w:r>
        <w:rPr>
          <w:spacing w:val="-1"/>
        </w:rPr>
        <w:t xml:space="preserve"> </w:t>
      </w:r>
      <w:r>
        <w:t>financial</w:t>
      </w:r>
      <w:r>
        <w:rPr>
          <w:spacing w:val="-1"/>
        </w:rPr>
        <w:t xml:space="preserve"> </w:t>
      </w:r>
      <w:r>
        <w:t>report</w:t>
      </w:r>
      <w:r>
        <w:rPr>
          <w:spacing w:val="-1"/>
        </w:rPr>
        <w:t xml:space="preserve"> </w:t>
      </w:r>
      <w:r>
        <w:t>in</w:t>
      </w:r>
      <w:r>
        <w:rPr>
          <w:spacing w:val="-14"/>
        </w:rPr>
        <w:t xml:space="preserve"> </w:t>
      </w:r>
      <w:r>
        <w:t>Australia.</w:t>
      </w:r>
      <w:r>
        <w:rPr>
          <w:spacing w:val="-1"/>
        </w:rPr>
        <w:t xml:space="preserve"> </w:t>
      </w:r>
      <w:r>
        <w:t>We</w:t>
      </w:r>
      <w:r>
        <w:rPr>
          <w:spacing w:val="-1"/>
        </w:rPr>
        <w:t xml:space="preserve"> </w:t>
      </w:r>
      <w:r>
        <w:t>have</w:t>
      </w:r>
      <w:r>
        <w:rPr>
          <w:spacing w:val="-1"/>
        </w:rPr>
        <w:t xml:space="preserve"> </w:t>
      </w:r>
      <w:r>
        <w:t>also</w:t>
      </w:r>
      <w:r>
        <w:rPr>
          <w:spacing w:val="-1"/>
        </w:rPr>
        <w:t xml:space="preserve"> </w:t>
      </w:r>
      <w:r>
        <w:t>fulfilled our other ethical responsibilities in accordance with the Code.</w:t>
      </w:r>
    </w:p>
    <w:p w14:paraId="56AE74C7" w14:textId="77777777" w:rsidR="00F34A36" w:rsidRDefault="00842BCA">
      <w:pPr>
        <w:pStyle w:val="BodyText"/>
        <w:spacing w:before="223"/>
      </w:pPr>
      <w:r>
        <w:t>We</w:t>
      </w:r>
      <w:r>
        <w:rPr>
          <w:spacing w:val="-4"/>
        </w:rPr>
        <w:t xml:space="preserve"> </w:t>
      </w:r>
      <w:r>
        <w:t>believe</w:t>
      </w:r>
      <w:r>
        <w:rPr>
          <w:spacing w:val="-4"/>
        </w:rPr>
        <w:t xml:space="preserve"> </w:t>
      </w:r>
      <w:r>
        <w:t>that</w:t>
      </w:r>
      <w:r>
        <w:rPr>
          <w:spacing w:val="-4"/>
        </w:rPr>
        <w:t xml:space="preserve"> </w:t>
      </w:r>
      <w:r>
        <w:t>the</w:t>
      </w:r>
      <w:r>
        <w:rPr>
          <w:spacing w:val="-4"/>
        </w:rPr>
        <w:t xml:space="preserve"> </w:t>
      </w:r>
      <w:r>
        <w:t>audit</w:t>
      </w:r>
      <w:r>
        <w:rPr>
          <w:spacing w:val="-4"/>
        </w:rPr>
        <w:t xml:space="preserve"> </w:t>
      </w:r>
      <w:r>
        <w:t>evidence</w:t>
      </w:r>
      <w:r>
        <w:rPr>
          <w:spacing w:val="-3"/>
        </w:rPr>
        <w:t xml:space="preserve"> </w:t>
      </w:r>
      <w:r>
        <w:t>we</w:t>
      </w:r>
      <w:r>
        <w:rPr>
          <w:spacing w:val="-4"/>
        </w:rPr>
        <w:t xml:space="preserve"> </w:t>
      </w:r>
      <w:r>
        <w:t>have</w:t>
      </w:r>
      <w:r>
        <w:rPr>
          <w:spacing w:val="-4"/>
        </w:rPr>
        <w:t xml:space="preserve"> </w:t>
      </w:r>
      <w:r>
        <w:t>obtained</w:t>
      </w:r>
      <w:r>
        <w:rPr>
          <w:spacing w:val="-4"/>
        </w:rPr>
        <w:t xml:space="preserve"> </w:t>
      </w:r>
      <w:r>
        <w:t>is</w:t>
      </w:r>
      <w:r>
        <w:rPr>
          <w:spacing w:val="-4"/>
        </w:rPr>
        <w:t xml:space="preserve"> </w:t>
      </w:r>
      <w:r>
        <w:t>sufficient</w:t>
      </w:r>
      <w:r>
        <w:rPr>
          <w:spacing w:val="-4"/>
        </w:rPr>
        <w:t xml:space="preserve"> </w:t>
      </w:r>
      <w:r>
        <w:t>and</w:t>
      </w:r>
      <w:r>
        <w:rPr>
          <w:spacing w:val="-3"/>
        </w:rPr>
        <w:t xml:space="preserve"> </w:t>
      </w:r>
      <w:r>
        <w:t>appropriate</w:t>
      </w:r>
      <w:r>
        <w:rPr>
          <w:spacing w:val="-4"/>
        </w:rPr>
        <w:t xml:space="preserve"> </w:t>
      </w:r>
      <w:r>
        <w:t>to</w:t>
      </w:r>
      <w:r>
        <w:rPr>
          <w:spacing w:val="-4"/>
        </w:rPr>
        <w:t xml:space="preserve"> </w:t>
      </w:r>
      <w:r>
        <w:rPr>
          <w:spacing w:val="-2"/>
        </w:rPr>
        <w:t>provide</w:t>
      </w:r>
    </w:p>
    <w:p w14:paraId="56AE74C8" w14:textId="77777777" w:rsidR="00F34A36" w:rsidRDefault="00842BCA">
      <w:pPr>
        <w:pStyle w:val="BodyText"/>
        <w:spacing w:before="74"/>
      </w:pPr>
      <w:r>
        <w:t xml:space="preserve">a basis for our </w:t>
      </w:r>
      <w:r>
        <w:rPr>
          <w:spacing w:val="-2"/>
        </w:rPr>
        <w:t>opinion.</w:t>
      </w:r>
    </w:p>
    <w:p w14:paraId="56AE74C9" w14:textId="77777777" w:rsidR="00F34A36" w:rsidRDefault="00842BCA">
      <w:pPr>
        <w:pStyle w:val="Heading9"/>
        <w:spacing w:before="216"/>
      </w:pPr>
      <w:bookmarkStart w:id="175" w:name="Information_Other_than_the_Financial_Rep"/>
      <w:bookmarkEnd w:id="175"/>
      <w:r>
        <w:t>Information</w:t>
      </w:r>
      <w:r>
        <w:rPr>
          <w:spacing w:val="-2"/>
        </w:rPr>
        <w:t xml:space="preserve"> </w:t>
      </w:r>
      <w:r>
        <w:t>Other</w:t>
      </w:r>
      <w:r>
        <w:rPr>
          <w:spacing w:val="-1"/>
        </w:rPr>
        <w:t xml:space="preserve"> </w:t>
      </w:r>
      <w:r>
        <w:t>than</w:t>
      </w:r>
      <w:r>
        <w:rPr>
          <w:spacing w:val="-2"/>
        </w:rPr>
        <w:t xml:space="preserve"> </w:t>
      </w:r>
      <w:r>
        <w:t>the</w:t>
      </w:r>
      <w:r>
        <w:rPr>
          <w:spacing w:val="-1"/>
        </w:rPr>
        <w:t xml:space="preserve"> </w:t>
      </w:r>
      <w:r>
        <w:t>Financial</w:t>
      </w:r>
      <w:r>
        <w:rPr>
          <w:spacing w:val="-2"/>
        </w:rPr>
        <w:t xml:space="preserve"> </w:t>
      </w:r>
      <w:r>
        <w:t>Report</w:t>
      </w:r>
      <w:r>
        <w:rPr>
          <w:spacing w:val="-1"/>
        </w:rPr>
        <w:t xml:space="preserve"> </w:t>
      </w:r>
      <w:r>
        <w:t>and</w:t>
      </w:r>
      <w:r>
        <w:rPr>
          <w:spacing w:val="-12"/>
        </w:rPr>
        <w:t xml:space="preserve"> </w:t>
      </w:r>
      <w:r>
        <w:t>Auditor’s</w:t>
      </w:r>
      <w:r>
        <w:rPr>
          <w:spacing w:val="-1"/>
        </w:rPr>
        <w:t xml:space="preserve"> </w:t>
      </w:r>
      <w:r>
        <w:t>Report</w:t>
      </w:r>
      <w:r>
        <w:rPr>
          <w:spacing w:val="-1"/>
        </w:rPr>
        <w:t xml:space="preserve"> </w:t>
      </w:r>
      <w:r>
        <w:rPr>
          <w:spacing w:val="-2"/>
        </w:rPr>
        <w:t>Thereon</w:t>
      </w:r>
    </w:p>
    <w:p w14:paraId="56AE74CA" w14:textId="77777777" w:rsidR="00F34A36" w:rsidRDefault="00842BCA">
      <w:pPr>
        <w:pStyle w:val="BodyText"/>
        <w:spacing w:before="188"/>
      </w:pPr>
      <w:r>
        <w:t>The</w:t>
      </w:r>
      <w:r>
        <w:rPr>
          <w:spacing w:val="-3"/>
        </w:rPr>
        <w:t xml:space="preserve"> </w:t>
      </w:r>
      <w:r>
        <w:t>directors</w:t>
      </w:r>
      <w:r>
        <w:rPr>
          <w:spacing w:val="-2"/>
        </w:rPr>
        <w:t xml:space="preserve"> </w:t>
      </w:r>
      <w:r>
        <w:t>are</w:t>
      </w:r>
      <w:r>
        <w:rPr>
          <w:spacing w:val="-2"/>
        </w:rPr>
        <w:t xml:space="preserve"> </w:t>
      </w:r>
      <w:r>
        <w:t>responsible</w:t>
      </w:r>
      <w:r>
        <w:rPr>
          <w:spacing w:val="-3"/>
        </w:rPr>
        <w:t xml:space="preserve"> </w:t>
      </w:r>
      <w:r>
        <w:t>for</w:t>
      </w:r>
      <w:r>
        <w:rPr>
          <w:spacing w:val="-2"/>
        </w:rPr>
        <w:t xml:space="preserve"> </w:t>
      </w:r>
      <w:r>
        <w:t>the</w:t>
      </w:r>
      <w:r>
        <w:rPr>
          <w:spacing w:val="-2"/>
        </w:rPr>
        <w:t xml:space="preserve"> </w:t>
      </w:r>
      <w:r>
        <w:t>other</w:t>
      </w:r>
      <w:r>
        <w:rPr>
          <w:spacing w:val="-3"/>
        </w:rPr>
        <w:t xml:space="preserve"> </w:t>
      </w:r>
      <w:r>
        <w:t>information.</w:t>
      </w:r>
      <w:r>
        <w:rPr>
          <w:spacing w:val="-6"/>
        </w:rPr>
        <w:t xml:space="preserve"> </w:t>
      </w:r>
      <w:r>
        <w:t>The</w:t>
      </w:r>
      <w:r>
        <w:rPr>
          <w:spacing w:val="-2"/>
        </w:rPr>
        <w:t xml:space="preserve"> </w:t>
      </w:r>
      <w:r>
        <w:t>other</w:t>
      </w:r>
      <w:r>
        <w:rPr>
          <w:spacing w:val="-3"/>
        </w:rPr>
        <w:t xml:space="preserve"> </w:t>
      </w:r>
      <w:r>
        <w:t>information</w:t>
      </w:r>
      <w:r>
        <w:rPr>
          <w:spacing w:val="-2"/>
        </w:rPr>
        <w:t xml:space="preserve"> </w:t>
      </w:r>
      <w:r>
        <w:t>is</w:t>
      </w:r>
      <w:r>
        <w:rPr>
          <w:spacing w:val="-2"/>
        </w:rPr>
        <w:t xml:space="preserve"> </w:t>
      </w:r>
      <w:r>
        <w:t>the</w:t>
      </w:r>
      <w:r>
        <w:rPr>
          <w:spacing w:val="-2"/>
        </w:rPr>
        <w:t xml:space="preserve"> directors’</w:t>
      </w:r>
    </w:p>
    <w:p w14:paraId="56AE74CB" w14:textId="77777777" w:rsidR="00F34A36" w:rsidRDefault="00842BCA">
      <w:pPr>
        <w:pStyle w:val="BodyText"/>
        <w:spacing w:before="73"/>
      </w:pPr>
      <w:r>
        <w:t>report</w:t>
      </w:r>
      <w:r>
        <w:rPr>
          <w:spacing w:val="-6"/>
        </w:rPr>
        <w:t xml:space="preserve"> </w:t>
      </w:r>
      <w:r>
        <w:t>accompanying</w:t>
      </w:r>
      <w:r>
        <w:rPr>
          <w:spacing w:val="-5"/>
        </w:rPr>
        <w:t xml:space="preserve"> </w:t>
      </w:r>
      <w:r>
        <w:t>the</w:t>
      </w:r>
      <w:r>
        <w:rPr>
          <w:spacing w:val="-5"/>
        </w:rPr>
        <w:t xml:space="preserve"> </w:t>
      </w:r>
      <w:r>
        <w:t>financial</w:t>
      </w:r>
      <w:r>
        <w:rPr>
          <w:spacing w:val="-5"/>
        </w:rPr>
        <w:t xml:space="preserve"> </w:t>
      </w:r>
      <w:r>
        <w:rPr>
          <w:spacing w:val="-2"/>
        </w:rPr>
        <w:t>report.</w:t>
      </w:r>
    </w:p>
    <w:p w14:paraId="56AE74CC" w14:textId="77777777" w:rsidR="00F34A36" w:rsidRDefault="00842BCA">
      <w:pPr>
        <w:pStyle w:val="BodyText"/>
        <w:spacing w:before="245"/>
      </w:pPr>
      <w:r>
        <w:t>Our</w:t>
      </w:r>
      <w:r>
        <w:rPr>
          <w:spacing w:val="-3"/>
        </w:rPr>
        <w:t xml:space="preserve"> </w:t>
      </w:r>
      <w:r>
        <w:t>opinion</w:t>
      </w:r>
      <w:r>
        <w:rPr>
          <w:spacing w:val="-2"/>
        </w:rPr>
        <w:t xml:space="preserve"> </w:t>
      </w:r>
      <w:r>
        <w:t>on</w:t>
      </w:r>
      <w:r>
        <w:rPr>
          <w:spacing w:val="-2"/>
        </w:rPr>
        <w:t xml:space="preserve"> </w:t>
      </w:r>
      <w:r>
        <w:t>the</w:t>
      </w:r>
      <w:r>
        <w:rPr>
          <w:spacing w:val="-2"/>
        </w:rPr>
        <w:t xml:space="preserve"> </w:t>
      </w:r>
      <w:r>
        <w:t>financial</w:t>
      </w:r>
      <w:r>
        <w:rPr>
          <w:spacing w:val="-3"/>
        </w:rPr>
        <w:t xml:space="preserve"> </w:t>
      </w:r>
      <w:r>
        <w:t>report</w:t>
      </w:r>
      <w:r>
        <w:rPr>
          <w:spacing w:val="-2"/>
        </w:rPr>
        <w:t xml:space="preserve"> </w:t>
      </w:r>
      <w:r>
        <w:t>does</w:t>
      </w:r>
      <w:r>
        <w:rPr>
          <w:spacing w:val="-2"/>
        </w:rPr>
        <w:t xml:space="preserve"> </w:t>
      </w:r>
      <w:r>
        <w:t>not</w:t>
      </w:r>
      <w:r>
        <w:rPr>
          <w:spacing w:val="-2"/>
        </w:rPr>
        <w:t xml:space="preserve"> </w:t>
      </w:r>
      <w:r>
        <w:t>cover</w:t>
      </w:r>
      <w:r>
        <w:rPr>
          <w:spacing w:val="-2"/>
        </w:rPr>
        <w:t xml:space="preserve"> </w:t>
      </w:r>
      <w:r>
        <w:t>the</w:t>
      </w:r>
      <w:r>
        <w:rPr>
          <w:spacing w:val="-3"/>
        </w:rPr>
        <w:t xml:space="preserve"> </w:t>
      </w:r>
      <w:r>
        <w:t>other</w:t>
      </w:r>
      <w:r>
        <w:rPr>
          <w:spacing w:val="-2"/>
        </w:rPr>
        <w:t xml:space="preserve"> </w:t>
      </w:r>
      <w:r>
        <w:t>information</w:t>
      </w:r>
      <w:r>
        <w:rPr>
          <w:spacing w:val="-2"/>
        </w:rPr>
        <w:t xml:space="preserve"> </w:t>
      </w:r>
      <w:r>
        <w:t>and</w:t>
      </w:r>
      <w:r>
        <w:rPr>
          <w:spacing w:val="-2"/>
        </w:rPr>
        <w:t xml:space="preserve"> </w:t>
      </w:r>
      <w:r>
        <w:t>accordingly</w:t>
      </w:r>
      <w:r>
        <w:rPr>
          <w:spacing w:val="-2"/>
        </w:rPr>
        <w:t xml:space="preserve"> </w:t>
      </w:r>
      <w:r>
        <w:rPr>
          <w:spacing w:val="-5"/>
        </w:rPr>
        <w:t>we</w:t>
      </w:r>
    </w:p>
    <w:p w14:paraId="56AE74CD" w14:textId="77777777" w:rsidR="00F34A36" w:rsidRDefault="00842BCA">
      <w:pPr>
        <w:pStyle w:val="BodyText"/>
        <w:spacing w:before="73"/>
      </w:pPr>
      <w:r>
        <w:t>do</w:t>
      </w:r>
      <w:r>
        <w:rPr>
          <w:spacing w:val="-3"/>
        </w:rPr>
        <w:t xml:space="preserve"> </w:t>
      </w:r>
      <w:r>
        <w:t>not</w:t>
      </w:r>
      <w:r>
        <w:rPr>
          <w:spacing w:val="-2"/>
        </w:rPr>
        <w:t xml:space="preserve"> </w:t>
      </w:r>
      <w:r>
        <w:t>express</w:t>
      </w:r>
      <w:r>
        <w:rPr>
          <w:spacing w:val="-2"/>
        </w:rPr>
        <w:t xml:space="preserve"> </w:t>
      </w:r>
      <w:r>
        <w:t>any</w:t>
      </w:r>
      <w:r>
        <w:rPr>
          <w:spacing w:val="-2"/>
        </w:rPr>
        <w:t xml:space="preserve"> </w:t>
      </w:r>
      <w:r>
        <w:t>form</w:t>
      </w:r>
      <w:r>
        <w:rPr>
          <w:spacing w:val="-3"/>
        </w:rPr>
        <w:t xml:space="preserve"> </w:t>
      </w:r>
      <w:r>
        <w:t>of</w:t>
      </w:r>
      <w:r>
        <w:rPr>
          <w:spacing w:val="-2"/>
        </w:rPr>
        <w:t xml:space="preserve"> </w:t>
      </w:r>
      <w:r>
        <w:t>assurance</w:t>
      </w:r>
      <w:r>
        <w:rPr>
          <w:spacing w:val="-2"/>
        </w:rPr>
        <w:t xml:space="preserve"> </w:t>
      </w:r>
      <w:r>
        <w:t>conclusion</w:t>
      </w:r>
      <w:r>
        <w:rPr>
          <w:spacing w:val="-2"/>
        </w:rPr>
        <w:t xml:space="preserve"> thereon.</w:t>
      </w:r>
    </w:p>
    <w:p w14:paraId="56AE74CE" w14:textId="77777777" w:rsidR="00F34A36" w:rsidRDefault="00842BCA">
      <w:pPr>
        <w:pStyle w:val="BodyText"/>
        <w:spacing w:before="245"/>
      </w:pPr>
      <w:r>
        <w:t>In</w:t>
      </w:r>
      <w:r>
        <w:rPr>
          <w:spacing w:val="-2"/>
        </w:rPr>
        <w:t xml:space="preserve"> </w:t>
      </w:r>
      <w:r>
        <w:t>connection</w:t>
      </w:r>
      <w:r>
        <w:rPr>
          <w:spacing w:val="-2"/>
        </w:rPr>
        <w:t xml:space="preserve"> </w:t>
      </w:r>
      <w:r>
        <w:t>with</w:t>
      </w:r>
      <w:r>
        <w:rPr>
          <w:spacing w:val="-2"/>
        </w:rPr>
        <w:t xml:space="preserve"> </w:t>
      </w:r>
      <w:r>
        <w:t>our</w:t>
      </w:r>
      <w:r>
        <w:rPr>
          <w:spacing w:val="-2"/>
        </w:rPr>
        <w:t xml:space="preserve"> </w:t>
      </w:r>
      <w:r>
        <w:t>audit</w:t>
      </w:r>
      <w:r>
        <w:rPr>
          <w:spacing w:val="-2"/>
        </w:rPr>
        <w:t xml:space="preserve"> </w:t>
      </w:r>
      <w:r>
        <w:t>of</w:t>
      </w:r>
      <w:r>
        <w:rPr>
          <w:spacing w:val="-2"/>
        </w:rPr>
        <w:t xml:space="preserve"> </w:t>
      </w:r>
      <w:r>
        <w:t>the</w:t>
      </w:r>
      <w:r>
        <w:rPr>
          <w:spacing w:val="-2"/>
        </w:rPr>
        <w:t xml:space="preserve"> </w:t>
      </w:r>
      <w:r>
        <w:t>financial</w:t>
      </w:r>
      <w:r>
        <w:rPr>
          <w:spacing w:val="-2"/>
        </w:rPr>
        <w:t xml:space="preserve"> </w:t>
      </w:r>
      <w:r>
        <w:t>report,</w:t>
      </w:r>
      <w:r>
        <w:rPr>
          <w:spacing w:val="-2"/>
        </w:rPr>
        <w:t xml:space="preserve"> </w:t>
      </w:r>
      <w:r>
        <w:t>our</w:t>
      </w:r>
      <w:r>
        <w:rPr>
          <w:spacing w:val="-2"/>
        </w:rPr>
        <w:t xml:space="preserve"> </w:t>
      </w:r>
      <w:r>
        <w:t>responsibility</w:t>
      </w:r>
      <w:r>
        <w:rPr>
          <w:spacing w:val="-2"/>
        </w:rPr>
        <w:t xml:space="preserve"> </w:t>
      </w:r>
      <w:r>
        <w:t>is</w:t>
      </w:r>
      <w:r>
        <w:rPr>
          <w:spacing w:val="-2"/>
        </w:rPr>
        <w:t xml:space="preserve"> </w:t>
      </w:r>
      <w:r>
        <w:t>to</w:t>
      </w:r>
      <w:r>
        <w:rPr>
          <w:spacing w:val="-2"/>
        </w:rPr>
        <w:t xml:space="preserve"> </w:t>
      </w:r>
      <w:r>
        <w:t>read</w:t>
      </w:r>
      <w:r>
        <w:rPr>
          <w:spacing w:val="-2"/>
        </w:rPr>
        <w:t xml:space="preserve"> </w:t>
      </w:r>
      <w:r>
        <w:t>the</w:t>
      </w:r>
      <w:r>
        <w:rPr>
          <w:spacing w:val="-1"/>
        </w:rPr>
        <w:t xml:space="preserve"> </w:t>
      </w:r>
      <w:r>
        <w:rPr>
          <w:spacing w:val="-2"/>
        </w:rPr>
        <w:t>other</w:t>
      </w:r>
    </w:p>
    <w:p w14:paraId="56AE74CF" w14:textId="77777777" w:rsidR="00F34A36" w:rsidRDefault="00842BCA">
      <w:pPr>
        <w:pStyle w:val="BodyText"/>
        <w:spacing w:before="74"/>
      </w:pPr>
      <w:r>
        <w:t>information</w:t>
      </w:r>
      <w:r>
        <w:rPr>
          <w:spacing w:val="-3"/>
        </w:rPr>
        <w:t xml:space="preserve"> </w:t>
      </w:r>
      <w:r>
        <w:t>and,</w:t>
      </w:r>
      <w:r>
        <w:rPr>
          <w:spacing w:val="-2"/>
        </w:rPr>
        <w:t xml:space="preserve"> </w:t>
      </w:r>
      <w:r>
        <w:t>in</w:t>
      </w:r>
      <w:r>
        <w:rPr>
          <w:spacing w:val="-2"/>
        </w:rPr>
        <w:t xml:space="preserve"> </w:t>
      </w:r>
      <w:r>
        <w:t>doing</w:t>
      </w:r>
      <w:r>
        <w:rPr>
          <w:spacing w:val="-2"/>
        </w:rPr>
        <w:t xml:space="preserve"> </w:t>
      </w:r>
      <w:r>
        <w:t>so,</w:t>
      </w:r>
      <w:r>
        <w:rPr>
          <w:spacing w:val="-3"/>
        </w:rPr>
        <w:t xml:space="preserve"> </w:t>
      </w:r>
      <w:r>
        <w:t>consider</w:t>
      </w:r>
      <w:r>
        <w:rPr>
          <w:spacing w:val="-2"/>
        </w:rPr>
        <w:t xml:space="preserve"> </w:t>
      </w:r>
      <w:r>
        <w:t>whether</w:t>
      </w:r>
      <w:r>
        <w:rPr>
          <w:spacing w:val="-2"/>
        </w:rPr>
        <w:t xml:space="preserve"> </w:t>
      </w:r>
      <w:r>
        <w:t>the</w:t>
      </w:r>
      <w:r>
        <w:rPr>
          <w:spacing w:val="-2"/>
        </w:rPr>
        <w:t xml:space="preserve"> </w:t>
      </w:r>
      <w:r>
        <w:t>other</w:t>
      </w:r>
      <w:r>
        <w:rPr>
          <w:spacing w:val="-3"/>
        </w:rPr>
        <w:t xml:space="preserve"> </w:t>
      </w:r>
      <w:r>
        <w:t>information</w:t>
      </w:r>
      <w:r>
        <w:rPr>
          <w:spacing w:val="-2"/>
        </w:rPr>
        <w:t xml:space="preserve"> </w:t>
      </w:r>
      <w:r>
        <w:t>is</w:t>
      </w:r>
      <w:r>
        <w:rPr>
          <w:spacing w:val="-2"/>
        </w:rPr>
        <w:t xml:space="preserve"> </w:t>
      </w:r>
      <w:r>
        <w:t>materially</w:t>
      </w:r>
      <w:r>
        <w:rPr>
          <w:spacing w:val="-2"/>
        </w:rPr>
        <w:t xml:space="preserve"> inconsistent</w:t>
      </w:r>
    </w:p>
    <w:p w14:paraId="56AE74D0" w14:textId="77777777" w:rsidR="00F34A36" w:rsidRDefault="00F34A36">
      <w:pPr>
        <w:pStyle w:val="BodyText"/>
        <w:sectPr w:rsidR="00F34A36">
          <w:pgSz w:w="11910" w:h="16840"/>
          <w:pgMar w:top="0" w:right="850" w:bottom="720" w:left="708" w:header="0" w:footer="521" w:gutter="0"/>
          <w:cols w:space="720"/>
        </w:sectPr>
      </w:pPr>
    </w:p>
    <w:p w14:paraId="56AE74D1" w14:textId="77777777" w:rsidR="00F34A36" w:rsidRDefault="00842BCA">
      <w:pPr>
        <w:pStyle w:val="BodyText"/>
        <w:spacing w:before="72"/>
      </w:pPr>
      <w:r>
        <w:lastRenderedPageBreak/>
        <w:t>with</w:t>
      </w:r>
      <w:r>
        <w:rPr>
          <w:spacing w:val="-3"/>
        </w:rPr>
        <w:t xml:space="preserve"> </w:t>
      </w:r>
      <w:r>
        <w:t>the</w:t>
      </w:r>
      <w:r>
        <w:rPr>
          <w:spacing w:val="-3"/>
        </w:rPr>
        <w:t xml:space="preserve"> </w:t>
      </w:r>
      <w:r>
        <w:t>financial</w:t>
      </w:r>
      <w:r>
        <w:rPr>
          <w:spacing w:val="-2"/>
        </w:rPr>
        <w:t xml:space="preserve"> </w:t>
      </w:r>
      <w:r>
        <w:t>report</w:t>
      </w:r>
      <w:r>
        <w:rPr>
          <w:spacing w:val="-3"/>
        </w:rPr>
        <w:t xml:space="preserve"> </w:t>
      </w:r>
      <w:r>
        <w:t>or</w:t>
      </w:r>
      <w:r>
        <w:rPr>
          <w:spacing w:val="-3"/>
        </w:rPr>
        <w:t xml:space="preserve"> </w:t>
      </w:r>
      <w:r>
        <w:t>our</w:t>
      </w:r>
      <w:r>
        <w:rPr>
          <w:spacing w:val="-2"/>
        </w:rPr>
        <w:t xml:space="preserve"> </w:t>
      </w:r>
      <w:r>
        <w:t>knowledge</w:t>
      </w:r>
      <w:r>
        <w:rPr>
          <w:spacing w:val="-3"/>
        </w:rPr>
        <w:t xml:space="preserve"> </w:t>
      </w:r>
      <w:r>
        <w:t>obtained</w:t>
      </w:r>
      <w:r>
        <w:rPr>
          <w:spacing w:val="-3"/>
        </w:rPr>
        <w:t xml:space="preserve"> </w:t>
      </w:r>
      <w:r>
        <w:t>in</w:t>
      </w:r>
      <w:r>
        <w:rPr>
          <w:spacing w:val="-2"/>
        </w:rPr>
        <w:t xml:space="preserve"> </w:t>
      </w:r>
      <w:r>
        <w:t>the</w:t>
      </w:r>
      <w:r>
        <w:rPr>
          <w:spacing w:val="-3"/>
        </w:rPr>
        <w:t xml:space="preserve"> </w:t>
      </w:r>
      <w:r>
        <w:t>audit</w:t>
      </w:r>
      <w:r>
        <w:rPr>
          <w:spacing w:val="-3"/>
        </w:rPr>
        <w:t xml:space="preserve"> </w:t>
      </w:r>
      <w:r>
        <w:t>or</w:t>
      </w:r>
      <w:r>
        <w:rPr>
          <w:spacing w:val="-2"/>
        </w:rPr>
        <w:t xml:space="preserve"> </w:t>
      </w:r>
      <w:r>
        <w:t>otherwise</w:t>
      </w:r>
      <w:r>
        <w:rPr>
          <w:spacing w:val="-3"/>
        </w:rPr>
        <w:t xml:space="preserve"> </w:t>
      </w:r>
      <w:r>
        <w:t>appears</w:t>
      </w:r>
      <w:r>
        <w:rPr>
          <w:spacing w:val="-3"/>
        </w:rPr>
        <w:t xml:space="preserve"> </w:t>
      </w:r>
      <w:r>
        <w:t>to</w:t>
      </w:r>
      <w:r>
        <w:rPr>
          <w:spacing w:val="-2"/>
        </w:rPr>
        <w:t xml:space="preserve"> </w:t>
      </w:r>
      <w:r>
        <w:rPr>
          <w:spacing w:val="-5"/>
        </w:rPr>
        <w:t>be</w:t>
      </w:r>
    </w:p>
    <w:p w14:paraId="56AE74D2" w14:textId="77777777" w:rsidR="00F34A36" w:rsidRDefault="00842BCA">
      <w:pPr>
        <w:pStyle w:val="BodyText"/>
        <w:spacing w:before="74"/>
      </w:pPr>
      <w:r>
        <w:t xml:space="preserve">materially </w:t>
      </w:r>
      <w:r>
        <w:rPr>
          <w:spacing w:val="-2"/>
        </w:rPr>
        <w:t>misstated.</w:t>
      </w:r>
    </w:p>
    <w:p w14:paraId="56AE74D3" w14:textId="77777777" w:rsidR="00F34A36" w:rsidRDefault="00842BCA">
      <w:pPr>
        <w:pStyle w:val="BodyText"/>
        <w:spacing w:before="244" w:line="304" w:lineRule="auto"/>
        <w:ind w:right="257"/>
        <w:jc w:val="both"/>
      </w:pPr>
      <w:r>
        <w:t>If,</w:t>
      </w:r>
      <w:r>
        <w:rPr>
          <w:spacing w:val="-1"/>
        </w:rPr>
        <w:t xml:space="preserve"> </w:t>
      </w:r>
      <w:r>
        <w:t>based</w:t>
      </w:r>
      <w:r>
        <w:rPr>
          <w:spacing w:val="-1"/>
        </w:rPr>
        <w:t xml:space="preserve"> </w:t>
      </w:r>
      <w:r>
        <w:t>on</w:t>
      </w:r>
      <w:r>
        <w:rPr>
          <w:spacing w:val="-1"/>
        </w:rPr>
        <w:t xml:space="preserve"> </w:t>
      </w:r>
      <w:r>
        <w:t>the</w:t>
      </w:r>
      <w:r>
        <w:rPr>
          <w:spacing w:val="-1"/>
        </w:rPr>
        <w:t xml:space="preserve"> </w:t>
      </w:r>
      <w:r>
        <w:t>work</w:t>
      </w:r>
      <w:r>
        <w:rPr>
          <w:spacing w:val="-1"/>
        </w:rPr>
        <w:t xml:space="preserve"> </w:t>
      </w:r>
      <w:r>
        <w:t>we</w:t>
      </w:r>
      <w:r>
        <w:rPr>
          <w:spacing w:val="-1"/>
        </w:rPr>
        <w:t xml:space="preserve"> </w:t>
      </w:r>
      <w:r>
        <w:t>have</w:t>
      </w:r>
      <w:r>
        <w:rPr>
          <w:spacing w:val="-1"/>
        </w:rPr>
        <w:t xml:space="preserve"> </w:t>
      </w:r>
      <w:r>
        <w:t>performed,</w:t>
      </w:r>
      <w:r>
        <w:rPr>
          <w:spacing w:val="-1"/>
        </w:rPr>
        <w:t xml:space="preserve"> </w:t>
      </w:r>
      <w:r>
        <w:t>we</w:t>
      </w:r>
      <w:r>
        <w:rPr>
          <w:spacing w:val="-1"/>
        </w:rPr>
        <w:t xml:space="preserve"> </w:t>
      </w:r>
      <w:r>
        <w:t>conclude</w:t>
      </w:r>
      <w:r>
        <w:rPr>
          <w:spacing w:val="-1"/>
        </w:rPr>
        <w:t xml:space="preserve"> </w:t>
      </w:r>
      <w:r>
        <w:t>that</w:t>
      </w:r>
      <w:r>
        <w:rPr>
          <w:spacing w:val="-1"/>
        </w:rPr>
        <w:t xml:space="preserve"> </w:t>
      </w:r>
      <w:r>
        <w:t>there</w:t>
      </w:r>
      <w:r>
        <w:rPr>
          <w:spacing w:val="-1"/>
        </w:rPr>
        <w:t xml:space="preserve"> </w:t>
      </w:r>
      <w:r>
        <w:t>is</w:t>
      </w:r>
      <w:r>
        <w:rPr>
          <w:spacing w:val="-1"/>
        </w:rPr>
        <w:t xml:space="preserve"> </w:t>
      </w:r>
      <w:r>
        <w:t>a</w:t>
      </w:r>
      <w:r>
        <w:rPr>
          <w:spacing w:val="-1"/>
        </w:rPr>
        <w:t xml:space="preserve"> </w:t>
      </w:r>
      <w:r>
        <w:t>material</w:t>
      </w:r>
      <w:r>
        <w:rPr>
          <w:spacing w:val="-1"/>
        </w:rPr>
        <w:t xml:space="preserve"> </w:t>
      </w:r>
      <w:r>
        <w:t>misstatement of</w:t>
      </w:r>
      <w:r>
        <w:rPr>
          <w:spacing w:val="-3"/>
        </w:rPr>
        <w:t xml:space="preserve"> </w:t>
      </w:r>
      <w:r>
        <w:t>this</w:t>
      </w:r>
      <w:r>
        <w:rPr>
          <w:spacing w:val="-3"/>
        </w:rPr>
        <w:t xml:space="preserve"> </w:t>
      </w:r>
      <w:r>
        <w:t>other</w:t>
      </w:r>
      <w:r>
        <w:rPr>
          <w:spacing w:val="-3"/>
        </w:rPr>
        <w:t xml:space="preserve"> </w:t>
      </w:r>
      <w:r>
        <w:t>information,</w:t>
      </w:r>
      <w:r>
        <w:rPr>
          <w:spacing w:val="-3"/>
        </w:rPr>
        <w:t xml:space="preserve"> </w:t>
      </w:r>
      <w:r>
        <w:t>we</w:t>
      </w:r>
      <w:r>
        <w:rPr>
          <w:spacing w:val="-3"/>
        </w:rPr>
        <w:t xml:space="preserve"> </w:t>
      </w:r>
      <w:r>
        <w:t>are</w:t>
      </w:r>
      <w:r>
        <w:rPr>
          <w:spacing w:val="-3"/>
        </w:rPr>
        <w:t xml:space="preserve"> </w:t>
      </w:r>
      <w:r>
        <w:t>required</w:t>
      </w:r>
      <w:r>
        <w:rPr>
          <w:spacing w:val="-3"/>
        </w:rPr>
        <w:t xml:space="preserve"> </w:t>
      </w:r>
      <w:r>
        <w:t>to</w:t>
      </w:r>
      <w:r>
        <w:rPr>
          <w:spacing w:val="-3"/>
        </w:rPr>
        <w:t xml:space="preserve"> </w:t>
      </w:r>
      <w:r>
        <w:t>report</w:t>
      </w:r>
      <w:r>
        <w:rPr>
          <w:spacing w:val="-3"/>
        </w:rPr>
        <w:t xml:space="preserve"> </w:t>
      </w:r>
      <w:r>
        <w:t>that</w:t>
      </w:r>
      <w:r>
        <w:rPr>
          <w:spacing w:val="-3"/>
        </w:rPr>
        <w:t xml:space="preserve"> </w:t>
      </w:r>
      <w:r>
        <w:t>fact.</w:t>
      </w:r>
      <w:r>
        <w:rPr>
          <w:spacing w:val="-3"/>
        </w:rPr>
        <w:t xml:space="preserve"> </w:t>
      </w:r>
      <w:r>
        <w:t>We</w:t>
      </w:r>
      <w:r>
        <w:rPr>
          <w:spacing w:val="-3"/>
        </w:rPr>
        <w:t xml:space="preserve"> </w:t>
      </w:r>
      <w:r>
        <w:t>have</w:t>
      </w:r>
      <w:r>
        <w:rPr>
          <w:spacing w:val="-3"/>
        </w:rPr>
        <w:t xml:space="preserve"> </w:t>
      </w:r>
      <w:r>
        <w:t>nothing</w:t>
      </w:r>
      <w:r>
        <w:rPr>
          <w:spacing w:val="-3"/>
        </w:rPr>
        <w:t xml:space="preserve"> </w:t>
      </w:r>
      <w:r>
        <w:t>to</w:t>
      </w:r>
      <w:r>
        <w:rPr>
          <w:spacing w:val="-3"/>
        </w:rPr>
        <w:t xml:space="preserve"> </w:t>
      </w:r>
      <w:r>
        <w:t>report</w:t>
      </w:r>
      <w:r>
        <w:rPr>
          <w:spacing w:val="-3"/>
        </w:rPr>
        <w:t xml:space="preserve"> </w:t>
      </w:r>
      <w:r>
        <w:t>in</w:t>
      </w:r>
      <w:r>
        <w:rPr>
          <w:spacing w:val="-3"/>
        </w:rPr>
        <w:t xml:space="preserve"> </w:t>
      </w:r>
      <w:r>
        <w:t xml:space="preserve">this </w:t>
      </w:r>
      <w:r>
        <w:rPr>
          <w:spacing w:val="-2"/>
        </w:rPr>
        <w:t>regard.</w:t>
      </w:r>
    </w:p>
    <w:p w14:paraId="56AE74D4" w14:textId="77777777" w:rsidR="00F34A36" w:rsidRDefault="00842BCA">
      <w:pPr>
        <w:pStyle w:val="Heading9"/>
        <w:spacing w:before="197"/>
      </w:pPr>
      <w:bookmarkStart w:id="176" w:name="Responsibilities_of_Directors_for_the_Fi"/>
      <w:bookmarkEnd w:id="176"/>
      <w:r>
        <w:t>Responsibilities</w:t>
      </w:r>
      <w:r>
        <w:rPr>
          <w:spacing w:val="-5"/>
        </w:rPr>
        <w:t xml:space="preserve"> </w:t>
      </w:r>
      <w:r>
        <w:t>of</w:t>
      </w:r>
      <w:r>
        <w:rPr>
          <w:spacing w:val="-4"/>
        </w:rPr>
        <w:t xml:space="preserve"> </w:t>
      </w:r>
      <w:r>
        <w:t>Directors</w:t>
      </w:r>
      <w:r>
        <w:rPr>
          <w:spacing w:val="-5"/>
        </w:rPr>
        <w:t xml:space="preserve"> </w:t>
      </w:r>
      <w:r>
        <w:t>for</w:t>
      </w:r>
      <w:r>
        <w:rPr>
          <w:spacing w:val="-4"/>
        </w:rPr>
        <w:t xml:space="preserve"> </w:t>
      </w:r>
      <w:r>
        <w:t>the</w:t>
      </w:r>
      <w:r>
        <w:rPr>
          <w:spacing w:val="-5"/>
        </w:rPr>
        <w:t xml:space="preserve"> </w:t>
      </w:r>
      <w:r>
        <w:t>Financial</w:t>
      </w:r>
      <w:r>
        <w:rPr>
          <w:spacing w:val="-4"/>
        </w:rPr>
        <w:t xml:space="preserve"> </w:t>
      </w:r>
      <w:r>
        <w:rPr>
          <w:spacing w:val="-2"/>
        </w:rPr>
        <w:t>Report</w:t>
      </w:r>
    </w:p>
    <w:p w14:paraId="56AE74D5" w14:textId="77777777" w:rsidR="00F34A36" w:rsidRDefault="00842BCA">
      <w:pPr>
        <w:pStyle w:val="BodyText"/>
        <w:spacing w:before="188" w:line="304" w:lineRule="auto"/>
        <w:ind w:right="201"/>
      </w:pPr>
      <w:r>
        <w:t>The</w:t>
      </w:r>
      <w:r>
        <w:rPr>
          <w:spacing w:val="-3"/>
        </w:rPr>
        <w:t xml:space="preserve"> </w:t>
      </w:r>
      <w:r>
        <w:t>directors</w:t>
      </w:r>
      <w:r>
        <w:rPr>
          <w:spacing w:val="-3"/>
        </w:rPr>
        <w:t xml:space="preserve"> </w:t>
      </w:r>
      <w:r>
        <w:t>of</w:t>
      </w:r>
      <w:r>
        <w:rPr>
          <w:spacing w:val="-3"/>
        </w:rPr>
        <w:t xml:space="preserve"> </w:t>
      </w:r>
      <w:r>
        <w:t>the</w:t>
      </w:r>
      <w:r>
        <w:rPr>
          <w:spacing w:val="-3"/>
        </w:rPr>
        <w:t xml:space="preserve"> </w:t>
      </w:r>
      <w:r>
        <w:t>registered</w:t>
      </w:r>
      <w:r>
        <w:rPr>
          <w:spacing w:val="-3"/>
        </w:rPr>
        <w:t xml:space="preserve"> </w:t>
      </w:r>
      <w:r>
        <w:t>entity</w:t>
      </w:r>
      <w:r>
        <w:rPr>
          <w:spacing w:val="-3"/>
        </w:rPr>
        <w:t xml:space="preserve"> </w:t>
      </w:r>
      <w:r>
        <w:t>are</w:t>
      </w:r>
      <w:r>
        <w:rPr>
          <w:spacing w:val="-3"/>
        </w:rPr>
        <w:t xml:space="preserve"> </w:t>
      </w:r>
      <w:r>
        <w:t>responsible</w:t>
      </w:r>
      <w:r>
        <w:rPr>
          <w:spacing w:val="-3"/>
        </w:rPr>
        <w:t xml:space="preserve"> </w:t>
      </w:r>
      <w:r>
        <w:t>for</w:t>
      </w:r>
      <w:r>
        <w:rPr>
          <w:spacing w:val="-3"/>
        </w:rPr>
        <w:t xml:space="preserve"> </w:t>
      </w:r>
      <w:r>
        <w:t>the</w:t>
      </w:r>
      <w:r>
        <w:rPr>
          <w:spacing w:val="-3"/>
        </w:rPr>
        <w:t xml:space="preserve"> </w:t>
      </w:r>
      <w:r>
        <w:t>preparation</w:t>
      </w:r>
      <w:r>
        <w:rPr>
          <w:spacing w:val="-3"/>
        </w:rPr>
        <w:t xml:space="preserve"> </w:t>
      </w:r>
      <w:r>
        <w:t>and</w:t>
      </w:r>
      <w:r>
        <w:rPr>
          <w:spacing w:val="-3"/>
        </w:rPr>
        <w:t xml:space="preserve"> </w:t>
      </w:r>
      <w:r>
        <w:t>fair</w:t>
      </w:r>
      <w:r>
        <w:rPr>
          <w:spacing w:val="-3"/>
        </w:rPr>
        <w:t xml:space="preserve"> </w:t>
      </w:r>
      <w:r>
        <w:t>presentation of the financial report in accordance with</w:t>
      </w:r>
      <w:r>
        <w:rPr>
          <w:spacing w:val="-5"/>
        </w:rPr>
        <w:t xml:space="preserve"> </w:t>
      </w:r>
      <w:r>
        <w:t>Australian</w:t>
      </w:r>
      <w:r>
        <w:rPr>
          <w:spacing w:val="-6"/>
        </w:rPr>
        <w:t xml:space="preserve"> </w:t>
      </w:r>
      <w:r>
        <w:t>Accounting Standards – Simplified Disclosures and the</w:t>
      </w:r>
      <w:r>
        <w:rPr>
          <w:spacing w:val="-6"/>
        </w:rPr>
        <w:t xml:space="preserve"> </w:t>
      </w:r>
      <w:r>
        <w:t>ACNC</w:t>
      </w:r>
      <w:r>
        <w:rPr>
          <w:spacing w:val="-7"/>
        </w:rPr>
        <w:t xml:space="preserve"> </w:t>
      </w:r>
      <w:r>
        <w:t>Act, and for such internal control as the directors determine</w:t>
      </w:r>
    </w:p>
    <w:p w14:paraId="56AE74D6" w14:textId="77777777" w:rsidR="00F34A36" w:rsidRDefault="00842BCA">
      <w:pPr>
        <w:pStyle w:val="BodyText"/>
        <w:spacing w:line="274" w:lineRule="exact"/>
      </w:pPr>
      <w:r>
        <w:t>is</w:t>
      </w:r>
      <w:r>
        <w:rPr>
          <w:spacing w:val="-3"/>
        </w:rPr>
        <w:t xml:space="preserve"> </w:t>
      </w:r>
      <w:r>
        <w:t>necessary</w:t>
      </w:r>
      <w:r>
        <w:rPr>
          <w:spacing w:val="-2"/>
        </w:rPr>
        <w:t xml:space="preserve"> </w:t>
      </w:r>
      <w:r>
        <w:t>to</w:t>
      </w:r>
      <w:r>
        <w:rPr>
          <w:spacing w:val="-2"/>
        </w:rPr>
        <w:t xml:space="preserve"> </w:t>
      </w:r>
      <w:r>
        <w:t>enable</w:t>
      </w:r>
      <w:r>
        <w:rPr>
          <w:spacing w:val="-2"/>
        </w:rPr>
        <w:t xml:space="preserve"> </w:t>
      </w:r>
      <w:r>
        <w:t>the</w:t>
      </w:r>
      <w:r>
        <w:rPr>
          <w:spacing w:val="-3"/>
        </w:rPr>
        <w:t xml:space="preserve"> </w:t>
      </w:r>
      <w:r>
        <w:t>preparation</w:t>
      </w:r>
      <w:r>
        <w:rPr>
          <w:spacing w:val="-2"/>
        </w:rPr>
        <w:t xml:space="preserve"> </w:t>
      </w:r>
      <w:r>
        <w:t>of</w:t>
      </w:r>
      <w:r>
        <w:rPr>
          <w:spacing w:val="-2"/>
        </w:rPr>
        <w:t xml:space="preserve"> </w:t>
      </w:r>
      <w:r>
        <w:t>the</w:t>
      </w:r>
      <w:r>
        <w:rPr>
          <w:spacing w:val="-2"/>
        </w:rPr>
        <w:t xml:space="preserve"> </w:t>
      </w:r>
      <w:r>
        <w:t>financial</w:t>
      </w:r>
      <w:r>
        <w:rPr>
          <w:spacing w:val="-2"/>
        </w:rPr>
        <w:t xml:space="preserve"> </w:t>
      </w:r>
      <w:r>
        <w:t>report</w:t>
      </w:r>
      <w:r>
        <w:rPr>
          <w:spacing w:val="-3"/>
        </w:rPr>
        <w:t xml:space="preserve"> </w:t>
      </w:r>
      <w:r>
        <w:t>that</w:t>
      </w:r>
      <w:r>
        <w:rPr>
          <w:spacing w:val="-2"/>
        </w:rPr>
        <w:t xml:space="preserve"> </w:t>
      </w:r>
      <w:r>
        <w:t>is</w:t>
      </w:r>
      <w:r>
        <w:rPr>
          <w:spacing w:val="-2"/>
        </w:rPr>
        <w:t xml:space="preserve"> </w:t>
      </w:r>
      <w:r>
        <w:t>free</w:t>
      </w:r>
      <w:r>
        <w:rPr>
          <w:spacing w:val="-2"/>
        </w:rPr>
        <w:t xml:space="preserve"> </w:t>
      </w:r>
      <w:r>
        <w:t>from</w:t>
      </w:r>
      <w:r>
        <w:rPr>
          <w:spacing w:val="-2"/>
        </w:rPr>
        <w:t xml:space="preserve"> material</w:t>
      </w:r>
    </w:p>
    <w:p w14:paraId="56AE74D7" w14:textId="77777777" w:rsidR="00F34A36" w:rsidRDefault="00842BCA">
      <w:pPr>
        <w:pStyle w:val="BodyText"/>
        <w:spacing w:before="74"/>
      </w:pPr>
      <w:r>
        <w:t>misstatement,</w:t>
      </w:r>
      <w:r>
        <w:rPr>
          <w:spacing w:val="-2"/>
        </w:rPr>
        <w:t xml:space="preserve"> </w:t>
      </w:r>
      <w:r>
        <w:t>whether</w:t>
      </w:r>
      <w:r>
        <w:rPr>
          <w:spacing w:val="-1"/>
        </w:rPr>
        <w:t xml:space="preserve"> </w:t>
      </w:r>
      <w:r>
        <w:t>due</w:t>
      </w:r>
      <w:r>
        <w:rPr>
          <w:spacing w:val="-1"/>
        </w:rPr>
        <w:t xml:space="preserve"> </w:t>
      </w:r>
      <w:r>
        <w:t>to</w:t>
      </w:r>
      <w:r>
        <w:rPr>
          <w:spacing w:val="-1"/>
        </w:rPr>
        <w:t xml:space="preserve"> </w:t>
      </w:r>
      <w:r>
        <w:t>fraud</w:t>
      </w:r>
      <w:r>
        <w:rPr>
          <w:spacing w:val="-1"/>
        </w:rPr>
        <w:t xml:space="preserve"> </w:t>
      </w:r>
      <w:r>
        <w:t>or</w:t>
      </w:r>
      <w:r>
        <w:rPr>
          <w:spacing w:val="-1"/>
        </w:rPr>
        <w:t xml:space="preserve"> </w:t>
      </w:r>
      <w:r>
        <w:rPr>
          <w:spacing w:val="-2"/>
        </w:rPr>
        <w:t>error.</w:t>
      </w:r>
    </w:p>
    <w:p w14:paraId="56AE74D8" w14:textId="77777777" w:rsidR="00F34A36" w:rsidRDefault="00842BCA">
      <w:pPr>
        <w:pStyle w:val="BodyText"/>
        <w:spacing w:before="244" w:line="304" w:lineRule="auto"/>
        <w:ind w:right="201"/>
      </w:pPr>
      <w:r>
        <w:t>In preparing the financial report, the directors are responsible for assessing the registered entity’s ability to continue as a going concern, disclosing, as applicable, matters related to going concern and using the going concern basis of accounting unless the directors either intend</w:t>
      </w:r>
      <w:r>
        <w:rPr>
          <w:spacing w:val="-3"/>
        </w:rPr>
        <w:t xml:space="preserve"> </w:t>
      </w:r>
      <w:r>
        <w:t>to</w:t>
      </w:r>
      <w:r>
        <w:rPr>
          <w:spacing w:val="-3"/>
        </w:rPr>
        <w:t xml:space="preserve"> </w:t>
      </w:r>
      <w:r>
        <w:t>liquidate</w:t>
      </w:r>
      <w:r>
        <w:rPr>
          <w:spacing w:val="-3"/>
        </w:rPr>
        <w:t xml:space="preserve"> </w:t>
      </w:r>
      <w:r>
        <w:t>the</w:t>
      </w:r>
      <w:r>
        <w:rPr>
          <w:spacing w:val="-3"/>
        </w:rPr>
        <w:t xml:space="preserve"> </w:t>
      </w:r>
      <w:r>
        <w:t>registered</w:t>
      </w:r>
      <w:r>
        <w:rPr>
          <w:spacing w:val="-3"/>
        </w:rPr>
        <w:t xml:space="preserve"> </w:t>
      </w:r>
      <w:r>
        <w:t>entity</w:t>
      </w:r>
      <w:r>
        <w:rPr>
          <w:spacing w:val="-3"/>
        </w:rPr>
        <w:t xml:space="preserve"> </w:t>
      </w:r>
      <w:r>
        <w:t>or</w:t>
      </w:r>
      <w:r>
        <w:rPr>
          <w:spacing w:val="-3"/>
        </w:rPr>
        <w:t xml:space="preserve"> </w:t>
      </w:r>
      <w:r>
        <w:t>to</w:t>
      </w:r>
      <w:r>
        <w:rPr>
          <w:spacing w:val="-3"/>
        </w:rPr>
        <w:t xml:space="preserve"> </w:t>
      </w:r>
      <w:r>
        <w:t>cease</w:t>
      </w:r>
      <w:r>
        <w:rPr>
          <w:spacing w:val="-3"/>
        </w:rPr>
        <w:t xml:space="preserve"> </w:t>
      </w:r>
      <w:r>
        <w:t>operations</w:t>
      </w:r>
      <w:r>
        <w:rPr>
          <w:spacing w:val="-3"/>
        </w:rPr>
        <w:t xml:space="preserve"> </w:t>
      </w:r>
      <w:r>
        <w:t>or</w:t>
      </w:r>
      <w:r>
        <w:rPr>
          <w:spacing w:val="-3"/>
        </w:rPr>
        <w:t xml:space="preserve"> </w:t>
      </w:r>
      <w:r>
        <w:t>have</w:t>
      </w:r>
      <w:r>
        <w:rPr>
          <w:spacing w:val="-3"/>
        </w:rPr>
        <w:t xml:space="preserve"> </w:t>
      </w:r>
      <w:r>
        <w:t>no</w:t>
      </w:r>
      <w:r>
        <w:rPr>
          <w:spacing w:val="-3"/>
        </w:rPr>
        <w:t xml:space="preserve"> </w:t>
      </w:r>
      <w:r>
        <w:t>realistic</w:t>
      </w:r>
      <w:r>
        <w:rPr>
          <w:spacing w:val="-3"/>
        </w:rPr>
        <w:t xml:space="preserve"> </w:t>
      </w:r>
      <w:r>
        <w:t>alternative but to do so.</w:t>
      </w:r>
    </w:p>
    <w:p w14:paraId="56AE74D9" w14:textId="77777777" w:rsidR="00F34A36" w:rsidRDefault="00842BCA">
      <w:pPr>
        <w:pStyle w:val="BodyText"/>
        <w:spacing w:before="167"/>
      </w:pPr>
      <w:r>
        <w:t>The</w:t>
      </w:r>
      <w:r>
        <w:rPr>
          <w:spacing w:val="-6"/>
        </w:rPr>
        <w:t xml:space="preserve"> </w:t>
      </w:r>
      <w:r>
        <w:t>directors</w:t>
      </w:r>
      <w:r>
        <w:rPr>
          <w:spacing w:val="-5"/>
        </w:rPr>
        <w:t xml:space="preserve"> </w:t>
      </w:r>
      <w:r>
        <w:t>are</w:t>
      </w:r>
      <w:r>
        <w:rPr>
          <w:spacing w:val="-5"/>
        </w:rPr>
        <w:t xml:space="preserve"> </w:t>
      </w:r>
      <w:r>
        <w:t>responsible</w:t>
      </w:r>
      <w:r>
        <w:rPr>
          <w:spacing w:val="-5"/>
        </w:rPr>
        <w:t xml:space="preserve"> </w:t>
      </w:r>
      <w:r>
        <w:t>for</w:t>
      </w:r>
      <w:r>
        <w:rPr>
          <w:spacing w:val="-5"/>
        </w:rPr>
        <w:t xml:space="preserve"> </w:t>
      </w:r>
      <w:r>
        <w:t>overseeing</w:t>
      </w:r>
      <w:r>
        <w:rPr>
          <w:spacing w:val="-6"/>
        </w:rPr>
        <w:t xml:space="preserve"> </w:t>
      </w:r>
      <w:r>
        <w:t>the</w:t>
      </w:r>
      <w:r>
        <w:rPr>
          <w:spacing w:val="-5"/>
        </w:rPr>
        <w:t xml:space="preserve"> </w:t>
      </w:r>
      <w:r>
        <w:t>registered</w:t>
      </w:r>
      <w:r>
        <w:rPr>
          <w:spacing w:val="-5"/>
        </w:rPr>
        <w:t xml:space="preserve"> </w:t>
      </w:r>
      <w:r>
        <w:t>entity’s</w:t>
      </w:r>
      <w:r>
        <w:rPr>
          <w:spacing w:val="-5"/>
        </w:rPr>
        <w:t xml:space="preserve"> </w:t>
      </w:r>
      <w:r>
        <w:t>financial</w:t>
      </w:r>
      <w:r>
        <w:rPr>
          <w:spacing w:val="-5"/>
        </w:rPr>
        <w:t xml:space="preserve"> </w:t>
      </w:r>
      <w:r>
        <w:rPr>
          <w:spacing w:val="-2"/>
        </w:rPr>
        <w:t>reporting</w:t>
      </w:r>
    </w:p>
    <w:p w14:paraId="56AE74DA" w14:textId="77777777" w:rsidR="00F34A36" w:rsidRDefault="00842BCA">
      <w:pPr>
        <w:pStyle w:val="BodyText"/>
        <w:spacing w:before="74"/>
      </w:pPr>
      <w:r>
        <w:rPr>
          <w:spacing w:val="-2"/>
        </w:rPr>
        <w:t>process.</w:t>
      </w:r>
    </w:p>
    <w:p w14:paraId="56AE74DB" w14:textId="77777777" w:rsidR="00F34A36" w:rsidRDefault="00F34A36">
      <w:pPr>
        <w:pStyle w:val="BodyText"/>
        <w:spacing w:before="6"/>
        <w:ind w:left="0"/>
      </w:pPr>
    </w:p>
    <w:p w14:paraId="56AE74DC" w14:textId="77777777" w:rsidR="00F34A36" w:rsidRDefault="00842BCA">
      <w:pPr>
        <w:pStyle w:val="Heading9"/>
      </w:pPr>
      <w:bookmarkStart w:id="177" w:name="Auditor’s_Responsibilities_for_the_Audit"/>
      <w:bookmarkEnd w:id="177"/>
      <w:r>
        <w:t>Auditor’s</w:t>
      </w:r>
      <w:r>
        <w:rPr>
          <w:spacing w:val="-6"/>
        </w:rPr>
        <w:t xml:space="preserve"> </w:t>
      </w:r>
      <w:r>
        <w:t>Responsibilities</w:t>
      </w:r>
      <w:r>
        <w:rPr>
          <w:spacing w:val="-4"/>
        </w:rPr>
        <w:t xml:space="preserve"> </w:t>
      </w:r>
      <w:r>
        <w:t>for</w:t>
      </w:r>
      <w:r>
        <w:rPr>
          <w:spacing w:val="-3"/>
        </w:rPr>
        <w:t xml:space="preserve"> </w:t>
      </w:r>
      <w:r>
        <w:t>the</w:t>
      </w:r>
      <w:r>
        <w:rPr>
          <w:spacing w:val="-13"/>
        </w:rPr>
        <w:t xml:space="preserve"> </w:t>
      </w:r>
      <w:r>
        <w:t>Audit</w:t>
      </w:r>
      <w:r>
        <w:rPr>
          <w:spacing w:val="-4"/>
        </w:rPr>
        <w:t xml:space="preserve"> </w:t>
      </w:r>
      <w:r>
        <w:t>of</w:t>
      </w:r>
      <w:r>
        <w:rPr>
          <w:spacing w:val="-3"/>
        </w:rPr>
        <w:t xml:space="preserve"> </w:t>
      </w:r>
      <w:r>
        <w:t>the</w:t>
      </w:r>
      <w:r>
        <w:rPr>
          <w:spacing w:val="-4"/>
        </w:rPr>
        <w:t xml:space="preserve"> </w:t>
      </w:r>
      <w:r>
        <w:t>Financial</w:t>
      </w:r>
      <w:r>
        <w:rPr>
          <w:spacing w:val="-3"/>
        </w:rPr>
        <w:t xml:space="preserve"> </w:t>
      </w:r>
      <w:r>
        <w:rPr>
          <w:spacing w:val="-2"/>
        </w:rPr>
        <w:t>Report</w:t>
      </w:r>
    </w:p>
    <w:p w14:paraId="56AE74DD" w14:textId="77777777" w:rsidR="00F34A36" w:rsidRDefault="00842BCA">
      <w:pPr>
        <w:pStyle w:val="BodyText"/>
        <w:spacing w:before="188" w:line="304" w:lineRule="auto"/>
        <w:ind w:right="721"/>
      </w:pPr>
      <w:r>
        <w:t>Our</w:t>
      </w:r>
      <w:r>
        <w:rPr>
          <w:spacing w:val="-3"/>
        </w:rPr>
        <w:t xml:space="preserve"> </w:t>
      </w:r>
      <w:r>
        <w:t>objectives</w:t>
      </w:r>
      <w:r>
        <w:rPr>
          <w:spacing w:val="-3"/>
        </w:rPr>
        <w:t xml:space="preserve"> </w:t>
      </w:r>
      <w:r>
        <w:t>are</w:t>
      </w:r>
      <w:r>
        <w:rPr>
          <w:spacing w:val="-3"/>
        </w:rPr>
        <w:t xml:space="preserve"> </w:t>
      </w:r>
      <w:r>
        <w:t>to</w:t>
      </w:r>
      <w:r>
        <w:rPr>
          <w:spacing w:val="-3"/>
        </w:rPr>
        <w:t xml:space="preserve"> </w:t>
      </w:r>
      <w:r>
        <w:t>obtain</w:t>
      </w:r>
      <w:r>
        <w:rPr>
          <w:spacing w:val="-3"/>
        </w:rPr>
        <w:t xml:space="preserve"> </w:t>
      </w:r>
      <w:r>
        <w:t>reasonable</w:t>
      </w:r>
      <w:r>
        <w:rPr>
          <w:spacing w:val="-3"/>
        </w:rPr>
        <w:t xml:space="preserve"> </w:t>
      </w:r>
      <w:r>
        <w:t>assurance</w:t>
      </w:r>
      <w:r>
        <w:rPr>
          <w:spacing w:val="-3"/>
        </w:rPr>
        <w:t xml:space="preserve"> </w:t>
      </w:r>
      <w:r>
        <w:t>about</w:t>
      </w:r>
      <w:r>
        <w:rPr>
          <w:spacing w:val="-3"/>
        </w:rPr>
        <w:t xml:space="preserve"> </w:t>
      </w:r>
      <w:r>
        <w:t>whether</w:t>
      </w:r>
      <w:r>
        <w:rPr>
          <w:spacing w:val="-3"/>
        </w:rPr>
        <w:t xml:space="preserve"> </w:t>
      </w:r>
      <w:r>
        <w:t>the</w:t>
      </w:r>
      <w:r>
        <w:rPr>
          <w:spacing w:val="-3"/>
        </w:rPr>
        <w:t xml:space="preserve"> </w:t>
      </w:r>
      <w:r>
        <w:t>financial</w:t>
      </w:r>
      <w:r>
        <w:rPr>
          <w:spacing w:val="-3"/>
        </w:rPr>
        <w:t xml:space="preserve"> </w:t>
      </w:r>
      <w:r>
        <w:t>report</w:t>
      </w:r>
      <w:r>
        <w:rPr>
          <w:spacing w:val="-3"/>
        </w:rPr>
        <w:t xml:space="preserve"> </w:t>
      </w:r>
      <w:r>
        <w:t>as a whole is free from material misstatement, whether due to fraud or error, and to issue an auditor’s report that includes our opinion. Reasonable assurance is a high level of assurance,</w:t>
      </w:r>
      <w:r>
        <w:rPr>
          <w:spacing w:val="-2"/>
        </w:rPr>
        <w:t xml:space="preserve"> </w:t>
      </w:r>
      <w:r>
        <w:t>but</w:t>
      </w:r>
      <w:r>
        <w:rPr>
          <w:spacing w:val="-2"/>
        </w:rPr>
        <w:t xml:space="preserve"> </w:t>
      </w:r>
      <w:r>
        <w:t>is</w:t>
      </w:r>
      <w:r>
        <w:rPr>
          <w:spacing w:val="-2"/>
        </w:rPr>
        <w:t xml:space="preserve"> </w:t>
      </w:r>
      <w:r>
        <w:t>not</w:t>
      </w:r>
      <w:r>
        <w:rPr>
          <w:spacing w:val="-2"/>
        </w:rPr>
        <w:t xml:space="preserve"> </w:t>
      </w:r>
      <w:r>
        <w:t>a</w:t>
      </w:r>
      <w:r>
        <w:rPr>
          <w:spacing w:val="-2"/>
        </w:rPr>
        <w:t xml:space="preserve"> </w:t>
      </w:r>
      <w:r>
        <w:t>guarantee</w:t>
      </w:r>
      <w:r>
        <w:rPr>
          <w:spacing w:val="-2"/>
        </w:rPr>
        <w:t xml:space="preserve"> </w:t>
      </w:r>
      <w:r>
        <w:t>that</w:t>
      </w:r>
      <w:r>
        <w:rPr>
          <w:spacing w:val="-2"/>
        </w:rPr>
        <w:t xml:space="preserve"> </w:t>
      </w:r>
      <w:r>
        <w:t>an</w:t>
      </w:r>
      <w:r>
        <w:rPr>
          <w:spacing w:val="-2"/>
        </w:rPr>
        <w:t xml:space="preserve"> </w:t>
      </w:r>
      <w:r>
        <w:t>audit</w:t>
      </w:r>
      <w:r>
        <w:rPr>
          <w:spacing w:val="-2"/>
        </w:rPr>
        <w:t xml:space="preserve"> </w:t>
      </w:r>
      <w:r>
        <w:t>conducted</w:t>
      </w:r>
      <w:r>
        <w:rPr>
          <w:spacing w:val="-2"/>
        </w:rPr>
        <w:t xml:space="preserve"> </w:t>
      </w:r>
      <w:r>
        <w:t>in</w:t>
      </w:r>
      <w:r>
        <w:rPr>
          <w:spacing w:val="-2"/>
        </w:rPr>
        <w:t xml:space="preserve"> </w:t>
      </w:r>
      <w:r>
        <w:t>accordance</w:t>
      </w:r>
      <w:r>
        <w:rPr>
          <w:spacing w:val="-2"/>
        </w:rPr>
        <w:t xml:space="preserve"> </w:t>
      </w:r>
      <w:r>
        <w:t>with</w:t>
      </w:r>
      <w:r>
        <w:rPr>
          <w:spacing w:val="-16"/>
        </w:rPr>
        <w:t xml:space="preserve"> </w:t>
      </w:r>
      <w:r>
        <w:t>Australian</w:t>
      </w:r>
    </w:p>
    <w:p w14:paraId="56AE74DE" w14:textId="77777777" w:rsidR="00F34A36" w:rsidRDefault="00842BCA">
      <w:pPr>
        <w:pStyle w:val="BodyText"/>
        <w:spacing w:line="304" w:lineRule="auto"/>
        <w:ind w:right="253"/>
      </w:pPr>
      <w:r>
        <w:t>Auditing</w:t>
      </w:r>
      <w:r>
        <w:rPr>
          <w:spacing w:val="-3"/>
        </w:rPr>
        <w:t xml:space="preserve"> </w:t>
      </w:r>
      <w:r>
        <w:t>Standards</w:t>
      </w:r>
      <w:r>
        <w:rPr>
          <w:spacing w:val="-3"/>
        </w:rPr>
        <w:t xml:space="preserve"> </w:t>
      </w:r>
      <w:r>
        <w:t>will</w:t>
      </w:r>
      <w:r>
        <w:rPr>
          <w:spacing w:val="-3"/>
        </w:rPr>
        <w:t xml:space="preserve"> </w:t>
      </w:r>
      <w:r>
        <w:t>always</w:t>
      </w:r>
      <w:r>
        <w:rPr>
          <w:spacing w:val="-3"/>
        </w:rPr>
        <w:t xml:space="preserve"> </w:t>
      </w:r>
      <w:r>
        <w:t>detect</w:t>
      </w:r>
      <w:r>
        <w:rPr>
          <w:spacing w:val="-3"/>
        </w:rPr>
        <w:t xml:space="preserve"> </w:t>
      </w:r>
      <w:r>
        <w:t>a</w:t>
      </w:r>
      <w:r>
        <w:rPr>
          <w:spacing w:val="-3"/>
        </w:rPr>
        <w:t xml:space="preserve"> </w:t>
      </w:r>
      <w:r>
        <w:t>material</w:t>
      </w:r>
      <w:r>
        <w:rPr>
          <w:spacing w:val="-3"/>
        </w:rPr>
        <w:t xml:space="preserve"> </w:t>
      </w:r>
      <w:r>
        <w:t>misstatement</w:t>
      </w:r>
      <w:r>
        <w:rPr>
          <w:spacing w:val="-3"/>
        </w:rPr>
        <w:t xml:space="preserve"> </w:t>
      </w:r>
      <w:r>
        <w:t>when</w:t>
      </w:r>
      <w:r>
        <w:rPr>
          <w:spacing w:val="-3"/>
        </w:rPr>
        <w:t xml:space="preserve"> </w:t>
      </w:r>
      <w:r>
        <w:t>it</w:t>
      </w:r>
      <w:r>
        <w:rPr>
          <w:spacing w:val="-3"/>
        </w:rPr>
        <w:t xml:space="preserve"> </w:t>
      </w:r>
      <w:r>
        <w:t>exists.</w:t>
      </w:r>
      <w:r>
        <w:rPr>
          <w:spacing w:val="-3"/>
        </w:rPr>
        <w:t xml:space="preserve"> </w:t>
      </w:r>
      <w:r>
        <w:t>Misstatements can arise from fraud or error and are considered material if, individually or in the aggregate, they could reasonably be expected to influence the economic decisions of users taken on the basis of the financial report.</w:t>
      </w:r>
    </w:p>
    <w:p w14:paraId="56AE74DF" w14:textId="77777777" w:rsidR="00F34A36" w:rsidRDefault="00842BCA">
      <w:pPr>
        <w:pStyle w:val="BodyText"/>
        <w:spacing w:before="167"/>
      </w:pPr>
      <w:r>
        <w:t>A</w:t>
      </w:r>
      <w:r>
        <w:rPr>
          <w:spacing w:val="-16"/>
        </w:rPr>
        <w:t xml:space="preserve"> </w:t>
      </w:r>
      <w:r>
        <w:t>further</w:t>
      </w:r>
      <w:r>
        <w:rPr>
          <w:spacing w:val="-2"/>
        </w:rPr>
        <w:t xml:space="preserve"> </w:t>
      </w:r>
      <w:r>
        <w:t>description</w:t>
      </w:r>
      <w:r>
        <w:rPr>
          <w:spacing w:val="-1"/>
        </w:rPr>
        <w:t xml:space="preserve"> </w:t>
      </w:r>
      <w:r>
        <w:t>of</w:t>
      </w:r>
      <w:r>
        <w:rPr>
          <w:spacing w:val="-2"/>
        </w:rPr>
        <w:t xml:space="preserve"> </w:t>
      </w:r>
      <w:r>
        <w:t>our</w:t>
      </w:r>
      <w:r>
        <w:rPr>
          <w:spacing w:val="-2"/>
        </w:rPr>
        <w:t xml:space="preserve"> </w:t>
      </w:r>
      <w:r>
        <w:t>responsibilities</w:t>
      </w:r>
      <w:r>
        <w:rPr>
          <w:spacing w:val="-2"/>
        </w:rPr>
        <w:t xml:space="preserve"> </w:t>
      </w:r>
      <w:r>
        <w:t>for</w:t>
      </w:r>
      <w:r>
        <w:rPr>
          <w:spacing w:val="-1"/>
        </w:rPr>
        <w:t xml:space="preserve"> </w:t>
      </w:r>
      <w:r>
        <w:t>audit</w:t>
      </w:r>
      <w:r>
        <w:rPr>
          <w:spacing w:val="-2"/>
        </w:rPr>
        <w:t xml:space="preserve"> </w:t>
      </w:r>
      <w:r>
        <w:t>of</w:t>
      </w:r>
      <w:r>
        <w:rPr>
          <w:spacing w:val="-2"/>
        </w:rPr>
        <w:t xml:space="preserve"> </w:t>
      </w:r>
      <w:r>
        <w:t>the</w:t>
      </w:r>
      <w:r>
        <w:rPr>
          <w:spacing w:val="-2"/>
        </w:rPr>
        <w:t xml:space="preserve"> </w:t>
      </w:r>
      <w:r>
        <w:t>financial</w:t>
      </w:r>
      <w:r>
        <w:rPr>
          <w:spacing w:val="-1"/>
        </w:rPr>
        <w:t xml:space="preserve"> </w:t>
      </w:r>
      <w:r>
        <w:t>report</w:t>
      </w:r>
      <w:r>
        <w:rPr>
          <w:spacing w:val="-2"/>
        </w:rPr>
        <w:t xml:space="preserve"> </w:t>
      </w:r>
      <w:r>
        <w:t>is</w:t>
      </w:r>
      <w:r>
        <w:rPr>
          <w:spacing w:val="-2"/>
        </w:rPr>
        <w:t xml:space="preserve"> </w:t>
      </w:r>
      <w:r>
        <w:t>located</w:t>
      </w:r>
      <w:r>
        <w:rPr>
          <w:spacing w:val="-2"/>
        </w:rPr>
        <w:t xml:space="preserve"> </w:t>
      </w:r>
      <w:r>
        <w:t>at</w:t>
      </w:r>
      <w:r>
        <w:rPr>
          <w:spacing w:val="-1"/>
        </w:rPr>
        <w:t xml:space="preserve"> </w:t>
      </w:r>
      <w:r>
        <w:rPr>
          <w:spacing w:val="-5"/>
        </w:rPr>
        <w:t>the</w:t>
      </w:r>
    </w:p>
    <w:p w14:paraId="56AE74E0" w14:textId="77777777" w:rsidR="00F34A36" w:rsidRDefault="00842BCA">
      <w:pPr>
        <w:pStyle w:val="BodyText"/>
        <w:spacing w:before="74" w:line="304" w:lineRule="auto"/>
        <w:ind w:right="1514"/>
      </w:pPr>
      <w:r>
        <w:t>Auditing</w:t>
      </w:r>
      <w:r>
        <w:rPr>
          <w:spacing w:val="-14"/>
        </w:rPr>
        <w:t xml:space="preserve"> </w:t>
      </w:r>
      <w:r>
        <w:t>and</w:t>
      </w:r>
      <w:r>
        <w:rPr>
          <w:spacing w:val="-17"/>
        </w:rPr>
        <w:t xml:space="preserve"> </w:t>
      </w:r>
      <w:r>
        <w:t>Assurance</w:t>
      </w:r>
      <w:r>
        <w:rPr>
          <w:spacing w:val="-10"/>
        </w:rPr>
        <w:t xml:space="preserve"> </w:t>
      </w:r>
      <w:r>
        <w:t>Standards</w:t>
      </w:r>
      <w:r>
        <w:rPr>
          <w:spacing w:val="-10"/>
        </w:rPr>
        <w:t xml:space="preserve"> </w:t>
      </w:r>
      <w:r>
        <w:t>Board</w:t>
      </w:r>
      <w:r>
        <w:rPr>
          <w:spacing w:val="-10"/>
        </w:rPr>
        <w:t xml:space="preserve"> </w:t>
      </w:r>
      <w:r>
        <w:t>website</w:t>
      </w:r>
      <w:r>
        <w:rPr>
          <w:spacing w:val="-10"/>
        </w:rPr>
        <w:t xml:space="preserve"> </w:t>
      </w:r>
      <w:r>
        <w:t>at:</w:t>
      </w:r>
      <w:r>
        <w:rPr>
          <w:spacing w:val="-10"/>
        </w:rPr>
        <w:t xml:space="preserve"> </w:t>
      </w:r>
      <w:hyperlink r:id="rId120">
        <w:r>
          <w:rPr>
            <w:color w:val="0000FF"/>
            <w:u w:val="single" w:color="0000FF"/>
          </w:rPr>
          <w:t>http://www.auasb.gov.au/</w:t>
        </w:r>
      </w:hyperlink>
      <w:r>
        <w:t>. This description forms part of our auditor’s report.</w:t>
      </w:r>
    </w:p>
    <w:p w14:paraId="56AE74E1" w14:textId="77777777" w:rsidR="00F34A36" w:rsidRDefault="00842BCA">
      <w:pPr>
        <w:pStyle w:val="BodyText"/>
        <w:spacing w:before="2"/>
        <w:ind w:left="0"/>
        <w:rPr>
          <w:sz w:val="18"/>
        </w:rPr>
      </w:pPr>
      <w:r>
        <w:rPr>
          <w:noProof/>
          <w:sz w:val="18"/>
        </w:rPr>
        <w:drawing>
          <wp:anchor distT="0" distB="0" distL="0" distR="0" simplePos="0" relativeHeight="487638016" behindDoc="1" locked="0" layoutInCell="1" allowOverlap="1" wp14:anchorId="56AE75E2" wp14:editId="757CAD0A">
            <wp:simplePos x="0" y="0"/>
            <wp:positionH relativeFrom="page">
              <wp:posOffset>692921</wp:posOffset>
            </wp:positionH>
            <wp:positionV relativeFrom="paragraph">
              <wp:posOffset>207615</wp:posOffset>
            </wp:positionV>
            <wp:extent cx="2388371" cy="413956"/>
            <wp:effectExtent l="0" t="0" r="0" b="5715"/>
            <wp:wrapTopAndBottom/>
            <wp:docPr id="231" name="Image 231" descr="Modoras Audit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1" name="Image 231" descr="Modoras Audit signature"/>
                    <pic:cNvPicPr/>
                  </pic:nvPicPr>
                  <pic:blipFill>
                    <a:blip r:embed="rId117" cstate="print"/>
                    <a:stretch>
                      <a:fillRect/>
                    </a:stretch>
                  </pic:blipFill>
                  <pic:spPr>
                    <a:xfrm>
                      <a:off x="0" y="0"/>
                      <a:ext cx="2388371" cy="413956"/>
                    </a:xfrm>
                    <a:prstGeom prst="rect">
                      <a:avLst/>
                    </a:prstGeom>
                  </pic:spPr>
                </pic:pic>
              </a:graphicData>
            </a:graphic>
          </wp:anchor>
        </w:drawing>
      </w:r>
      <w:r>
        <w:rPr>
          <w:noProof/>
          <w:sz w:val="18"/>
        </w:rPr>
        <w:drawing>
          <wp:anchor distT="0" distB="0" distL="0" distR="0" simplePos="0" relativeHeight="487638528" behindDoc="1" locked="0" layoutInCell="1" allowOverlap="1" wp14:anchorId="56AE75E4" wp14:editId="788B38CB">
            <wp:simplePos x="0" y="0"/>
            <wp:positionH relativeFrom="page">
              <wp:posOffset>3640111</wp:posOffset>
            </wp:positionH>
            <wp:positionV relativeFrom="paragraph">
              <wp:posOffset>148330</wp:posOffset>
            </wp:positionV>
            <wp:extent cx="1894546" cy="573214"/>
            <wp:effectExtent l="0" t="0" r="0" b="0"/>
            <wp:wrapTopAndBottom/>
            <wp:docPr id="232" name="Image 232" descr="Simon Joyce signatur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2" name="Image 232" descr="Simon Joyce signature"/>
                    <pic:cNvPicPr/>
                  </pic:nvPicPr>
                  <pic:blipFill>
                    <a:blip r:embed="rId118" cstate="print"/>
                    <a:stretch>
                      <a:fillRect/>
                    </a:stretch>
                  </pic:blipFill>
                  <pic:spPr>
                    <a:xfrm>
                      <a:off x="0" y="0"/>
                      <a:ext cx="1894546" cy="573214"/>
                    </a:xfrm>
                    <a:prstGeom prst="rect">
                      <a:avLst/>
                    </a:prstGeom>
                  </pic:spPr>
                </pic:pic>
              </a:graphicData>
            </a:graphic>
          </wp:anchor>
        </w:drawing>
      </w:r>
    </w:p>
    <w:p w14:paraId="56AE74E2" w14:textId="77777777" w:rsidR="00F34A36" w:rsidRDefault="00842BCA">
      <w:pPr>
        <w:pStyle w:val="Heading9"/>
        <w:tabs>
          <w:tab w:val="left" w:pos="5017"/>
        </w:tabs>
        <w:spacing w:before="157"/>
      </w:pPr>
      <w:r>
        <w:t>Modoras</w:t>
      </w:r>
      <w:r>
        <w:rPr>
          <w:spacing w:val="-15"/>
        </w:rPr>
        <w:t xml:space="preserve"> </w:t>
      </w:r>
      <w:r>
        <w:rPr>
          <w:spacing w:val="-2"/>
        </w:rPr>
        <w:t>Audit</w:t>
      </w:r>
      <w:r>
        <w:tab/>
        <w:t xml:space="preserve">Simon </w:t>
      </w:r>
      <w:r>
        <w:rPr>
          <w:spacing w:val="-2"/>
        </w:rPr>
        <w:t>Joyce</w:t>
      </w:r>
    </w:p>
    <w:p w14:paraId="56AE74E3" w14:textId="77777777" w:rsidR="00F34A36" w:rsidRDefault="00842BCA">
      <w:pPr>
        <w:pStyle w:val="BodyText"/>
        <w:spacing w:before="84"/>
        <w:ind w:left="5017"/>
      </w:pPr>
      <w:r>
        <w:rPr>
          <w:spacing w:val="-2"/>
        </w:rPr>
        <w:t>Director</w:t>
      </w:r>
    </w:p>
    <w:p w14:paraId="56AE74E4" w14:textId="77777777" w:rsidR="00F34A36" w:rsidRDefault="00842BCA">
      <w:pPr>
        <w:pStyle w:val="BodyText"/>
        <w:spacing w:before="84"/>
        <w:ind w:left="5017"/>
      </w:pPr>
      <w:r>
        <w:t>29</w:t>
      </w:r>
      <w:r>
        <w:rPr>
          <w:spacing w:val="-7"/>
        </w:rPr>
        <w:t xml:space="preserve"> </w:t>
      </w:r>
      <w:r>
        <w:t>September</w:t>
      </w:r>
      <w:r>
        <w:rPr>
          <w:spacing w:val="-4"/>
        </w:rPr>
        <w:t xml:space="preserve"> </w:t>
      </w:r>
      <w:r>
        <w:t>2026,</w:t>
      </w:r>
      <w:r>
        <w:rPr>
          <w:spacing w:val="-4"/>
        </w:rPr>
        <w:t xml:space="preserve"> </w:t>
      </w:r>
      <w:r>
        <w:t>Sydney,</w:t>
      </w:r>
      <w:r>
        <w:rPr>
          <w:spacing w:val="-4"/>
        </w:rPr>
        <w:t xml:space="preserve"> </w:t>
      </w:r>
      <w:r>
        <w:t>New</w:t>
      </w:r>
      <w:r>
        <w:rPr>
          <w:spacing w:val="-4"/>
        </w:rPr>
        <w:t xml:space="preserve"> </w:t>
      </w:r>
      <w:r>
        <w:t>South</w:t>
      </w:r>
      <w:r>
        <w:rPr>
          <w:spacing w:val="-4"/>
        </w:rPr>
        <w:t xml:space="preserve"> </w:t>
      </w:r>
      <w:r>
        <w:rPr>
          <w:spacing w:val="-2"/>
        </w:rPr>
        <w:t>Wales</w:t>
      </w:r>
    </w:p>
    <w:p w14:paraId="56AE74E5" w14:textId="77777777" w:rsidR="00F34A36" w:rsidRDefault="00F34A36">
      <w:pPr>
        <w:pStyle w:val="BodyText"/>
        <w:sectPr w:rsidR="00F34A36">
          <w:pgSz w:w="11910" w:h="16840"/>
          <w:pgMar w:top="1560" w:right="850" w:bottom="720" w:left="708" w:header="0" w:footer="531" w:gutter="0"/>
          <w:cols w:space="720"/>
        </w:sectPr>
      </w:pPr>
    </w:p>
    <w:p w14:paraId="56AE74E6" w14:textId="77777777" w:rsidR="00F34A36" w:rsidRDefault="00842BCA">
      <w:pPr>
        <w:ind w:left="312"/>
        <w:rPr>
          <w:sz w:val="20"/>
        </w:rPr>
      </w:pPr>
      <w:r>
        <w:rPr>
          <w:noProof/>
          <w:sz w:val="20"/>
        </w:rPr>
        <w:lastRenderedPageBreak/>
        <mc:AlternateContent>
          <mc:Choice Requires="wpg">
            <w:drawing>
              <wp:anchor distT="0" distB="0" distL="0" distR="0" simplePos="0" relativeHeight="15781888" behindDoc="0" locked="0" layoutInCell="1" allowOverlap="1" wp14:anchorId="56AE75E6" wp14:editId="56AE75E7">
                <wp:simplePos x="0" y="0"/>
                <wp:positionH relativeFrom="page">
                  <wp:posOffset>5039421</wp:posOffset>
                </wp:positionH>
                <wp:positionV relativeFrom="page">
                  <wp:posOffset>8682387</wp:posOffset>
                </wp:positionV>
                <wp:extent cx="2520950" cy="2009775"/>
                <wp:effectExtent l="0" t="0" r="0" b="0"/>
                <wp:wrapNone/>
                <wp:docPr id="233" name="Group 23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520950" cy="2009775"/>
                          <a:chOff x="0" y="0"/>
                          <a:chExt cx="2520950" cy="2009775"/>
                        </a:xfrm>
                      </wpg:grpSpPr>
                      <wps:wsp>
                        <wps:cNvPr id="234" name="Graphic 234"/>
                        <wps:cNvSpPr/>
                        <wps:spPr>
                          <a:xfrm>
                            <a:off x="1665926" y="0"/>
                            <a:ext cx="854710" cy="1153160"/>
                          </a:xfrm>
                          <a:custGeom>
                            <a:avLst/>
                            <a:gdLst/>
                            <a:ahLst/>
                            <a:cxnLst/>
                            <a:rect l="l" t="t" r="r" b="b"/>
                            <a:pathLst>
                              <a:path w="854710" h="1153160">
                                <a:moveTo>
                                  <a:pt x="190368" y="0"/>
                                </a:moveTo>
                                <a:lnTo>
                                  <a:pt x="147696" y="7338"/>
                                </a:lnTo>
                                <a:lnTo>
                                  <a:pt x="108007" y="23344"/>
                                </a:lnTo>
                                <a:lnTo>
                                  <a:pt x="72606" y="47141"/>
                                </a:lnTo>
                                <a:lnTo>
                                  <a:pt x="42799" y="77851"/>
                                </a:lnTo>
                                <a:lnTo>
                                  <a:pt x="19892" y="114597"/>
                                </a:lnTo>
                                <a:lnTo>
                                  <a:pt x="5190" y="156501"/>
                                </a:lnTo>
                                <a:lnTo>
                                  <a:pt x="0" y="202684"/>
                                </a:lnTo>
                                <a:lnTo>
                                  <a:pt x="0" y="714151"/>
                                </a:lnTo>
                                <a:lnTo>
                                  <a:pt x="854645" y="1152953"/>
                                </a:lnTo>
                                <a:lnTo>
                                  <a:pt x="854645" y="310169"/>
                                </a:lnTo>
                                <a:lnTo>
                                  <a:pt x="279438" y="14839"/>
                                </a:lnTo>
                                <a:lnTo>
                                  <a:pt x="234717" y="2207"/>
                                </a:lnTo>
                                <a:lnTo>
                                  <a:pt x="190368" y="0"/>
                                </a:lnTo>
                                <a:close/>
                              </a:path>
                            </a:pathLst>
                          </a:custGeom>
                          <a:solidFill>
                            <a:srgbClr val="68C28D"/>
                          </a:solidFill>
                        </wps:spPr>
                        <wps:bodyPr wrap="square" lIns="0" tIns="0" rIns="0" bIns="0" rtlCol="0">
                          <a:prstTxWarp prst="textNoShape">
                            <a:avLst/>
                          </a:prstTxWarp>
                          <a:noAutofit/>
                        </wps:bodyPr>
                      </wps:wsp>
                      <wps:wsp>
                        <wps:cNvPr id="235" name="Graphic 235"/>
                        <wps:cNvSpPr/>
                        <wps:spPr>
                          <a:xfrm>
                            <a:off x="0" y="898229"/>
                            <a:ext cx="760095" cy="1111885"/>
                          </a:xfrm>
                          <a:custGeom>
                            <a:avLst/>
                            <a:gdLst/>
                            <a:ahLst/>
                            <a:cxnLst/>
                            <a:rect l="l" t="t" r="r" b="b"/>
                            <a:pathLst>
                              <a:path w="760095" h="1111885">
                                <a:moveTo>
                                  <a:pt x="190368" y="0"/>
                                </a:moveTo>
                                <a:lnTo>
                                  <a:pt x="147696" y="7338"/>
                                </a:lnTo>
                                <a:lnTo>
                                  <a:pt x="108007" y="23344"/>
                                </a:lnTo>
                                <a:lnTo>
                                  <a:pt x="72606" y="47141"/>
                                </a:lnTo>
                                <a:lnTo>
                                  <a:pt x="42799" y="77851"/>
                                </a:lnTo>
                                <a:lnTo>
                                  <a:pt x="19892" y="114597"/>
                                </a:lnTo>
                                <a:lnTo>
                                  <a:pt x="5190" y="156500"/>
                                </a:lnTo>
                                <a:lnTo>
                                  <a:pt x="0" y="202684"/>
                                </a:lnTo>
                                <a:lnTo>
                                  <a:pt x="0" y="1111386"/>
                                </a:lnTo>
                                <a:lnTo>
                                  <a:pt x="759701" y="1111386"/>
                                </a:lnTo>
                                <a:lnTo>
                                  <a:pt x="759701" y="261422"/>
                                </a:lnTo>
                                <a:lnTo>
                                  <a:pt x="279438" y="14839"/>
                                </a:lnTo>
                                <a:lnTo>
                                  <a:pt x="234717" y="2207"/>
                                </a:lnTo>
                                <a:lnTo>
                                  <a:pt x="190368" y="0"/>
                                </a:lnTo>
                                <a:close/>
                              </a:path>
                            </a:pathLst>
                          </a:custGeom>
                          <a:solidFill>
                            <a:srgbClr val="1FBCEE"/>
                          </a:solidFill>
                        </wps:spPr>
                        <wps:bodyPr wrap="square" lIns="0" tIns="0" rIns="0" bIns="0" rtlCol="0">
                          <a:prstTxWarp prst="textNoShape">
                            <a:avLst/>
                          </a:prstTxWarp>
                          <a:noAutofit/>
                        </wps:bodyPr>
                      </wps:wsp>
                      <wps:wsp>
                        <wps:cNvPr id="236" name="Graphic 236"/>
                        <wps:cNvSpPr/>
                        <wps:spPr>
                          <a:xfrm>
                            <a:off x="759703" y="377496"/>
                            <a:ext cx="1761489" cy="1632585"/>
                          </a:xfrm>
                          <a:custGeom>
                            <a:avLst/>
                            <a:gdLst/>
                            <a:ahLst/>
                            <a:cxnLst/>
                            <a:rect l="l" t="t" r="r" b="b"/>
                            <a:pathLst>
                              <a:path w="1761489" h="1632585">
                                <a:moveTo>
                                  <a:pt x="190368" y="0"/>
                                </a:moveTo>
                                <a:lnTo>
                                  <a:pt x="147696" y="7338"/>
                                </a:lnTo>
                                <a:lnTo>
                                  <a:pt x="108007" y="23344"/>
                                </a:lnTo>
                                <a:lnTo>
                                  <a:pt x="72606" y="47141"/>
                                </a:lnTo>
                                <a:lnTo>
                                  <a:pt x="42799" y="77851"/>
                                </a:lnTo>
                                <a:lnTo>
                                  <a:pt x="19892" y="114597"/>
                                </a:lnTo>
                                <a:lnTo>
                                  <a:pt x="5190" y="156501"/>
                                </a:lnTo>
                                <a:lnTo>
                                  <a:pt x="0" y="202684"/>
                                </a:lnTo>
                                <a:lnTo>
                                  <a:pt x="0" y="1632119"/>
                                </a:lnTo>
                                <a:lnTo>
                                  <a:pt x="1760867" y="1632119"/>
                                </a:lnTo>
                                <a:lnTo>
                                  <a:pt x="1760867" y="775459"/>
                                </a:lnTo>
                                <a:lnTo>
                                  <a:pt x="279438" y="14839"/>
                                </a:lnTo>
                                <a:lnTo>
                                  <a:pt x="234717" y="2207"/>
                                </a:lnTo>
                                <a:lnTo>
                                  <a:pt x="190368" y="0"/>
                                </a:lnTo>
                                <a:close/>
                              </a:path>
                            </a:pathLst>
                          </a:custGeom>
                          <a:solidFill>
                            <a:srgbClr val="025596"/>
                          </a:solidFill>
                        </wps:spPr>
                        <wps:bodyPr wrap="square" lIns="0" tIns="0" rIns="0" bIns="0" rtlCol="0">
                          <a:prstTxWarp prst="textNoShape">
                            <a:avLst/>
                          </a:prstTxWarp>
                          <a:noAutofit/>
                        </wps:bodyPr>
                      </wps:wsp>
                    </wpg:wgp>
                  </a:graphicData>
                </a:graphic>
              </wp:anchor>
            </w:drawing>
          </mc:Choice>
          <mc:Fallback>
            <w:pict>
              <v:group w14:anchorId="3069B851" id="Group 233" o:spid="_x0000_s1026" style="position:absolute;margin-left:396.8pt;margin-top:683.65pt;width:198.5pt;height:158.25pt;z-index:15781888;mso-wrap-distance-left:0;mso-wrap-distance-right:0;mso-position-horizontal-relative:page;mso-position-vertical-relative:page" coordsize="25209,200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QBzw7gMAAGARAAAOAAAAZHJzL2Uyb0RvYy54bWzsWF2PozYUfa/U/4B474ANmA9NZtXOlyqt&#10;dlfaqfrsgAmogKnthMy/77WNkzRRmZ3tl7bdPBADh8v1uceHC9dv9n3n7ZiQLR9WProKfY8NJa/a&#10;YbPyf3p6+C7zPanoUNGOD2zlPzPpv7n59pvraSwY5g3vKiY8CDLIYhpXfqPUWASBLBvWU3nFRzbA&#10;yZqLnirYFZugEnSC6H0X4DAkwcRFNQpeMinh6J096d+Y+HXNSvW+riVTXrfyITdltsJs13ob3FzT&#10;YiPo2LTlnAb9jCx62g5w00OoO6qotxXtRai+LQWXvFZXJe8DXtdtycwcYDYoPJvNo+Db0cxlU0yb&#10;8UATUHvG02eHLd/tHsX4cfwgbPYwfMvLXyTwEkzjpjg9r/c3R/C+Fr2+CCbh7Q2jzwdG2V55JRzE&#10;CQ7zBIgv4RzUK0/TxHJeNlCYi+vK5v6FKwNa2Bub9A7pTCPoRx4pkn+Ooo8NHZlhXmoKPgivrWAC&#10;Uex7A+1Bx4+zZPQh4ErfHnCax3lPzpSesYQISXJMfO+SqyyJUzRThVASIWLkeZgwLcqtVI+MG9bp&#10;7q1UVr2VG9HGjcr94IYC1oBWf2fUr3wP1C98D9S/tpUYqdLX6VLqoTetfJdKA0t6zkSf7vmOPXED&#10;VLp0KA8jAgvczQVSPUK64XfQOCW5nXYaRZm+M6Adxv2PNmyYhWFqwuIoig3BfwhOMQltXGAvRouB&#10;Y5zmuYmbplmyjEV5lmODRShO8nQxcAJMWGxCknA5sAXiEJNseWYWqCf1QqpQLRInc64JzpNoMdkT&#10;eIRCRPJFNFAWQ710jVGcRS+AIyjCXDkMJVys8qV4nAzKjktmr9WKNFI5qBSUcLoOJO/a6qHtOi1L&#10;KTbr2054OwqCJ9ktzu7mHE5gYByysMtTj9a8eob1PcGCXvny1y0VzPe6HwdwEKiAcgPhBms3EKq7&#10;5eaxYlaEkOpp/zMVozfCcOUr8MB33BkJLdyChfw1wGL1lQP/fqt43erVbHKzGc07YGrWXv4BdwMN&#10;nbubcetPdjcr2SzPMDZCoYV7EKQEzB/i6+cAgl+WmchAhjPI06I6ruB5+tebm0vFmJvNRJfh6Fyz&#10;C13q8whxSp2h/yNzc88kx4D7t0y80ty0EqKMLPpECuYLlmoM6HVwTFCM8WLwL9fd0MMPt/f3X93t&#10;smt2lju71qF3gy7h3N2M8j7Z3YwSI6PEKE1jaGfAsY8Wh1LQWwb9hfE4EuHk3/O4Qy7a5OZUvprc&#10;Qs/5N3Zwmn+ElhsnqFeYEds5vRYPr1TQoP5HbS7ESWIXGrQKX3YTZ15Y4TXeqHD+5KC/E5zum6bv&#10;+GHk5jcAAAD//wMAUEsDBBQABgAIAAAAIQCdzT7+4wAAAA4BAAAPAAAAZHJzL2Rvd25yZXYueG1s&#10;TI/BasMwEETvhf6D2EBvjeyKOo5jOYTQ9hQKTQqlN8Xa2CaWZCzFdv6+m1Nz290ZZt/k68m0bMDe&#10;N85KiOcRMLSl042tJHwf3p9TYD4oq1XrLEq4ood18fiQq0y70X7hsA8VoxDrMyWhDqHLOPdljUb5&#10;uevQknZyvVGB1r7iulcjhZuWv0RRwo1qLH2oVYfbGsvz/mIkfIxq3Ij4bdidT9vr7+H182cXo5RP&#10;s2mzAhZwCv9muOETOhTEdHQXqz1rJSyWIiErCSJZCGA3S7yM6HakKUlFCrzI+X2N4g8AAP//AwBQ&#10;SwECLQAUAAYACAAAACEAtoM4kv4AAADhAQAAEwAAAAAAAAAAAAAAAAAAAAAAW0NvbnRlbnRfVHlw&#10;ZXNdLnhtbFBLAQItABQABgAIAAAAIQA4/SH/1gAAAJQBAAALAAAAAAAAAAAAAAAAAC8BAABfcmVs&#10;cy8ucmVsc1BLAQItABQABgAIAAAAIQD8QBzw7gMAAGARAAAOAAAAAAAAAAAAAAAAAC4CAABkcnMv&#10;ZTJvRG9jLnhtbFBLAQItABQABgAIAAAAIQCdzT7+4wAAAA4BAAAPAAAAAAAAAAAAAAAAAEgGAABk&#10;cnMvZG93bnJldi54bWxQSwUGAAAAAAQABADzAAAAWAcAAAAA&#10;">
                <v:shape id="Graphic 234" o:spid="_x0000_s1027" style="position:absolute;left:16659;width:8547;height:11531;visibility:visible;mso-wrap-style:square;v-text-anchor:top" coordsize="854710,1153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wRbaxgAAANwAAAAPAAAAZHJzL2Rvd25yZXYueG1sRI9BS8NA&#10;FITvQv/D8gre7Ca1aEm7KUUpiiJo20OPz+wzCc17G3bXNvrrXUHwOMzMN8xyNXCnTuRD68RAPslA&#10;kVTOtlIb2O82V3NQIaJY7JyQgS8KsCpHF0ssrDvLG522sVYJIqFAA02MfaF1qBpiDBPXkyTvw3nG&#10;mKSvtfV4TnDu9DTLbjRjK2mhwZ7uGqqO2082UN9z9/yy4dfdez7cen6YPdH3wZjL8bBegIo0xP/w&#10;X/vRGphez+D3TDoCuvwBAAD//wMAUEsBAi0AFAAGAAgAAAAhANvh9svuAAAAhQEAABMAAAAAAAAA&#10;AAAAAAAAAAAAAFtDb250ZW50X1R5cGVzXS54bWxQSwECLQAUAAYACAAAACEAWvQsW78AAAAVAQAA&#10;CwAAAAAAAAAAAAAAAAAfAQAAX3JlbHMvLnJlbHNQSwECLQAUAAYACAAAACEAuMEW2sYAAADcAAAA&#10;DwAAAAAAAAAAAAAAAAAHAgAAZHJzL2Rvd25yZXYueG1sUEsFBgAAAAADAAMAtwAAAPoCAAAAAA==&#10;" path="m190368,l147696,7338,108007,23344,72606,47141,42799,77851,19892,114597,5190,156501,,202684,,714151r854645,438802l854645,310169,279438,14839,234717,2207,190368,xe" fillcolor="#68c28d" stroked="f">
                  <v:path arrowok="t"/>
                </v:shape>
                <v:shape id="Graphic 235" o:spid="_x0000_s1028" style="position:absolute;top:8982;width:7600;height:11119;visibility:visible;mso-wrap-style:square;v-text-anchor:top" coordsize="760095,11118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58fVwgAAANwAAAAPAAAAZHJzL2Rvd25yZXYueG1sRI9LawIx&#10;FIX3gv8hXKE7zTiilKlRdFDo1helu8vkdhI6uRkmUaf99U1BcHk4j4+zXPeuETfqgvWsYDrJQBBX&#10;XluuFZxP+/EriBCRNTaeScEPBVivhoMlFtrf+UC3Y6xFGuFQoAITY1tIGSpDDsPEt8TJ+/Kdw5hk&#10;V0vd4T2Nu0bmWbaQDi0ngsGWSkPV9/HqEiSffwTz2x529rItd+yt+6xLpV5G/eYNRKQ+PsOP9rtW&#10;kM/m8H8mHQG5+gMAAP//AwBQSwECLQAUAAYACAAAACEA2+H2y+4AAACFAQAAEwAAAAAAAAAAAAAA&#10;AAAAAAAAW0NvbnRlbnRfVHlwZXNdLnhtbFBLAQItABQABgAIAAAAIQBa9CxbvwAAABUBAAALAAAA&#10;AAAAAAAAAAAAAB8BAABfcmVscy8ucmVsc1BLAQItABQABgAIAAAAIQAj58fVwgAAANwAAAAPAAAA&#10;AAAAAAAAAAAAAAcCAABkcnMvZG93bnJldi54bWxQSwUGAAAAAAMAAwC3AAAA9gIAAAAA&#10;" path="m190368,l147696,7338,108007,23344,72606,47141,42799,77851,19892,114597,5190,156500,,202684r,908702l759701,1111386r,-849964l279438,14839,234717,2207,190368,xe" fillcolor="#1fbcee" stroked="f">
                  <v:path arrowok="t"/>
                </v:shape>
                <v:shape id="Graphic 236" o:spid="_x0000_s1029" style="position:absolute;left:7597;top:3774;width:17614;height:16326;visibility:visible;mso-wrap-style:square;v-text-anchor:top" coordsize="1761489,16325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rlkTxwAAANwAAAAPAAAAZHJzL2Rvd25yZXYueG1sRI9Ba8JA&#10;FITvgv9heYKXUne1ENLUVVQItKBgbQ/t7ZF9TUKzb0N2a+K/d4WCx2FmvmGW68E24kydrx1rmM8U&#10;COLCmZpLDZ8f+WMKwgdkg41j0nAhD+vVeLTEzLie3+l8CqWIEPYZaqhCaDMpfVGRRT9zLXH0flxn&#10;MUTZldJ02Ee4beRCqURarDkuVNjSrqLi9/RnNWzVW3JIt/uHXMl0n5Zfx+fvvNd6Ohk2LyACDeEe&#10;/m+/Gg2LpwRuZ+IRkKsrAAAA//8DAFBLAQItABQABgAIAAAAIQDb4fbL7gAAAIUBAAATAAAAAAAA&#10;AAAAAAAAAAAAAABbQ29udGVudF9UeXBlc10ueG1sUEsBAi0AFAAGAAgAAAAhAFr0LFu/AAAAFQEA&#10;AAsAAAAAAAAAAAAAAAAAHwEAAF9yZWxzLy5yZWxzUEsBAi0AFAAGAAgAAAAhAHeuWRPHAAAA3AAA&#10;AA8AAAAAAAAAAAAAAAAABwIAAGRycy9kb3ducmV2LnhtbFBLBQYAAAAAAwADALcAAAD7AgAAAAA=&#10;" path="m190368,l147696,7338,108007,23344,72606,47141,42799,77851,19892,114597,5190,156501,,202684,,1632119r1760867,l1760867,775459,279438,14839,234717,2207,190368,xe" fillcolor="#025596" stroked="f">
                  <v:path arrowok="t"/>
                </v:shape>
                <w10:wrap anchorx="page" anchory="page"/>
              </v:group>
            </w:pict>
          </mc:Fallback>
        </mc:AlternateContent>
      </w:r>
      <w:r>
        <w:rPr>
          <w:noProof/>
          <w:sz w:val="20"/>
        </w:rPr>
        <w:drawing>
          <wp:inline distT="0" distB="0" distL="0" distR="0" wp14:anchorId="56AE75E8" wp14:editId="56AE75E9">
            <wp:extent cx="6265228" cy="7383780"/>
            <wp:effectExtent l="0" t="0" r="0" b="0"/>
            <wp:docPr id="237" name="Image 237" descr="A young woman in a pink top laughs warmly as a woman in glasses looks up at her, sharing a happy moment outdoors."/>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7" name="Image 237" descr="A young woman in a pink top laughs warmly as a woman in glasses looks up at her, sharing a happy moment outdoors."/>
                    <pic:cNvPicPr/>
                  </pic:nvPicPr>
                  <pic:blipFill>
                    <a:blip r:embed="rId121" cstate="print"/>
                    <a:stretch>
                      <a:fillRect/>
                    </a:stretch>
                  </pic:blipFill>
                  <pic:spPr>
                    <a:xfrm>
                      <a:off x="0" y="0"/>
                      <a:ext cx="6265228" cy="7383780"/>
                    </a:xfrm>
                    <a:prstGeom prst="rect">
                      <a:avLst/>
                    </a:prstGeom>
                  </pic:spPr>
                </pic:pic>
              </a:graphicData>
            </a:graphic>
          </wp:inline>
        </w:drawing>
      </w:r>
    </w:p>
    <w:p w14:paraId="56AE74E7" w14:textId="77777777" w:rsidR="00F34A36" w:rsidRDefault="00F34A36">
      <w:pPr>
        <w:pStyle w:val="BodyText"/>
        <w:ind w:left="0"/>
      </w:pPr>
    </w:p>
    <w:p w14:paraId="56AE74E8" w14:textId="77777777" w:rsidR="00F34A36" w:rsidRDefault="00F34A36">
      <w:pPr>
        <w:pStyle w:val="BodyText"/>
        <w:spacing w:before="126"/>
        <w:ind w:left="0"/>
      </w:pPr>
    </w:p>
    <w:p w14:paraId="56AE74E9" w14:textId="77777777" w:rsidR="00F34A36" w:rsidRDefault="00842BCA">
      <w:pPr>
        <w:spacing w:before="1"/>
        <w:ind w:left="914"/>
        <w:rPr>
          <w:rFonts w:ascii="VAG Rounded"/>
          <w:b/>
          <w:sz w:val="24"/>
        </w:rPr>
      </w:pPr>
      <w:r>
        <w:rPr>
          <w:rFonts w:ascii="VAG Rounded"/>
          <w:b/>
          <w:noProof/>
          <w:sz w:val="24"/>
        </w:rPr>
        <mc:AlternateContent>
          <mc:Choice Requires="wps">
            <w:drawing>
              <wp:anchor distT="0" distB="0" distL="0" distR="0" simplePos="0" relativeHeight="15779840" behindDoc="0" locked="0" layoutInCell="1" allowOverlap="1" wp14:anchorId="56AE75EA" wp14:editId="56AE75EB">
                <wp:simplePos x="0" y="0"/>
                <wp:positionH relativeFrom="page">
                  <wp:posOffset>634975</wp:posOffset>
                </wp:positionH>
                <wp:positionV relativeFrom="paragraph">
                  <wp:posOffset>-31030</wp:posOffset>
                </wp:positionV>
                <wp:extent cx="273685" cy="273685"/>
                <wp:effectExtent l="0" t="0" r="0" b="0"/>
                <wp:wrapNone/>
                <wp:docPr id="238" name="Graphic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73685" cy="273685"/>
                        </a:xfrm>
                        <a:custGeom>
                          <a:avLst/>
                          <a:gdLst/>
                          <a:ahLst/>
                          <a:cxnLst/>
                          <a:rect l="l" t="t" r="r" b="b"/>
                          <a:pathLst>
                            <a:path w="273685" h="273685">
                              <a:moveTo>
                                <a:pt x="142633" y="0"/>
                              </a:moveTo>
                              <a:lnTo>
                                <a:pt x="129464" y="0"/>
                              </a:lnTo>
                              <a:lnTo>
                                <a:pt x="79449" y="12560"/>
                              </a:lnTo>
                              <a:lnTo>
                                <a:pt x="37498" y="42473"/>
                              </a:lnTo>
                              <a:lnTo>
                                <a:pt x="10117" y="84957"/>
                              </a:lnTo>
                              <a:lnTo>
                                <a:pt x="0" y="136664"/>
                              </a:lnTo>
                              <a:lnTo>
                                <a:pt x="9871" y="187469"/>
                              </a:lnTo>
                              <a:lnTo>
                                <a:pt x="10071" y="188299"/>
                              </a:lnTo>
                              <a:lnTo>
                                <a:pt x="37499" y="230855"/>
                              </a:lnTo>
                              <a:lnTo>
                                <a:pt x="78609" y="260556"/>
                              </a:lnTo>
                              <a:lnTo>
                                <a:pt x="129654" y="273316"/>
                              </a:lnTo>
                              <a:lnTo>
                                <a:pt x="142646" y="273316"/>
                              </a:lnTo>
                              <a:lnTo>
                                <a:pt x="184496" y="264991"/>
                              </a:lnTo>
                              <a:lnTo>
                                <a:pt x="190621" y="261607"/>
                              </a:lnTo>
                              <a:lnTo>
                                <a:pt x="131533" y="261607"/>
                              </a:lnTo>
                              <a:lnTo>
                                <a:pt x="130514" y="260743"/>
                              </a:lnTo>
                              <a:lnTo>
                                <a:pt x="113817" y="260743"/>
                              </a:lnTo>
                              <a:lnTo>
                                <a:pt x="95253" y="255795"/>
                              </a:lnTo>
                              <a:lnTo>
                                <a:pt x="77690" y="248092"/>
                              </a:lnTo>
                              <a:lnTo>
                                <a:pt x="61459" y="237806"/>
                              </a:lnTo>
                              <a:lnTo>
                                <a:pt x="46888" y="225107"/>
                              </a:lnTo>
                              <a:lnTo>
                                <a:pt x="53524" y="220553"/>
                              </a:lnTo>
                              <a:lnTo>
                                <a:pt x="58981" y="217220"/>
                              </a:lnTo>
                              <a:lnTo>
                                <a:pt x="39750" y="217220"/>
                              </a:lnTo>
                              <a:lnTo>
                                <a:pt x="19810" y="184061"/>
                              </a:lnTo>
                              <a:lnTo>
                                <a:pt x="10985" y="146481"/>
                              </a:lnTo>
                              <a:lnTo>
                                <a:pt x="272106" y="146481"/>
                              </a:lnTo>
                              <a:lnTo>
                                <a:pt x="273634" y="136664"/>
                              </a:lnTo>
                              <a:lnTo>
                                <a:pt x="273513" y="135890"/>
                              </a:lnTo>
                              <a:lnTo>
                                <a:pt x="10591" y="135890"/>
                              </a:lnTo>
                              <a:lnTo>
                                <a:pt x="12249" y="116314"/>
                              </a:lnTo>
                              <a:lnTo>
                                <a:pt x="12292" y="115807"/>
                              </a:lnTo>
                              <a:lnTo>
                                <a:pt x="17031" y="96799"/>
                              </a:lnTo>
                              <a:lnTo>
                                <a:pt x="17108" y="96491"/>
                              </a:lnTo>
                              <a:lnTo>
                                <a:pt x="24956" y="78189"/>
                              </a:lnTo>
                              <a:lnTo>
                                <a:pt x="35750" y="61150"/>
                              </a:lnTo>
                              <a:lnTo>
                                <a:pt x="54000" y="61150"/>
                              </a:lnTo>
                              <a:lnTo>
                                <a:pt x="49402" y="58118"/>
                              </a:lnTo>
                              <a:lnTo>
                                <a:pt x="74710" y="26838"/>
                              </a:lnTo>
                              <a:lnTo>
                                <a:pt x="113830" y="12560"/>
                              </a:lnTo>
                              <a:lnTo>
                                <a:pt x="130541" y="12560"/>
                              </a:lnTo>
                              <a:lnTo>
                                <a:pt x="131533" y="11709"/>
                              </a:lnTo>
                              <a:lnTo>
                                <a:pt x="190607" y="11709"/>
                              </a:lnTo>
                              <a:lnTo>
                                <a:pt x="184484" y="8326"/>
                              </a:lnTo>
                              <a:lnTo>
                                <a:pt x="142633" y="0"/>
                              </a:lnTo>
                              <a:close/>
                            </a:path>
                            <a:path w="273685" h="273685">
                              <a:moveTo>
                                <a:pt x="142112" y="195757"/>
                              </a:moveTo>
                              <a:lnTo>
                                <a:pt x="131533" y="195757"/>
                              </a:lnTo>
                              <a:lnTo>
                                <a:pt x="131533" y="261607"/>
                              </a:lnTo>
                              <a:lnTo>
                                <a:pt x="190621" y="261607"/>
                              </a:lnTo>
                              <a:lnTo>
                                <a:pt x="191586" y="261073"/>
                              </a:lnTo>
                              <a:lnTo>
                                <a:pt x="158013" y="261073"/>
                              </a:lnTo>
                              <a:lnTo>
                                <a:pt x="158540" y="260556"/>
                              </a:lnTo>
                              <a:lnTo>
                                <a:pt x="142112" y="260556"/>
                              </a:lnTo>
                              <a:lnTo>
                                <a:pt x="142112" y="195757"/>
                              </a:lnTo>
                              <a:close/>
                            </a:path>
                            <a:path w="273685" h="273685">
                              <a:moveTo>
                                <a:pt x="222231" y="207111"/>
                              </a:moveTo>
                              <a:lnTo>
                                <a:pt x="198285" y="207111"/>
                              </a:lnTo>
                              <a:lnTo>
                                <a:pt x="206163" y="210574"/>
                              </a:lnTo>
                              <a:lnTo>
                                <a:pt x="213820" y="214460"/>
                              </a:lnTo>
                              <a:lnTo>
                                <a:pt x="221234" y="218757"/>
                              </a:lnTo>
                              <a:lnTo>
                                <a:pt x="228384" y="223456"/>
                              </a:lnTo>
                              <a:lnTo>
                                <a:pt x="213202" y="237078"/>
                              </a:lnTo>
                              <a:lnTo>
                                <a:pt x="195986" y="248092"/>
                              </a:lnTo>
                              <a:lnTo>
                                <a:pt x="177667" y="256067"/>
                              </a:lnTo>
                              <a:lnTo>
                                <a:pt x="158013" y="261073"/>
                              </a:lnTo>
                              <a:lnTo>
                                <a:pt x="191586" y="261073"/>
                              </a:lnTo>
                              <a:lnTo>
                                <a:pt x="220509" y="245096"/>
                              </a:lnTo>
                              <a:lnTo>
                                <a:pt x="248696" y="215698"/>
                              </a:lnTo>
                              <a:lnTo>
                                <a:pt x="248817" y="215455"/>
                              </a:lnTo>
                              <a:lnTo>
                                <a:pt x="235381" y="215455"/>
                              </a:lnTo>
                              <a:lnTo>
                                <a:pt x="227556" y="210232"/>
                              </a:lnTo>
                              <a:lnTo>
                                <a:pt x="222231" y="207111"/>
                              </a:lnTo>
                              <a:close/>
                            </a:path>
                            <a:path w="273685" h="273685">
                              <a:moveTo>
                                <a:pt x="86930" y="209016"/>
                              </a:moveTo>
                              <a:lnTo>
                                <a:pt x="74866" y="209016"/>
                              </a:lnTo>
                              <a:lnTo>
                                <a:pt x="81928" y="222074"/>
                              </a:lnTo>
                              <a:lnTo>
                                <a:pt x="82692" y="223456"/>
                              </a:lnTo>
                              <a:lnTo>
                                <a:pt x="91698" y="236747"/>
                              </a:lnTo>
                              <a:lnTo>
                                <a:pt x="101995" y="249090"/>
                              </a:lnTo>
                              <a:lnTo>
                                <a:pt x="102110" y="249228"/>
                              </a:lnTo>
                              <a:lnTo>
                                <a:pt x="113817" y="260743"/>
                              </a:lnTo>
                              <a:lnTo>
                                <a:pt x="130514" y="260743"/>
                              </a:lnTo>
                              <a:lnTo>
                                <a:pt x="117275" y="249522"/>
                              </a:lnTo>
                              <a:lnTo>
                                <a:pt x="104735" y="236078"/>
                              </a:lnTo>
                              <a:lnTo>
                                <a:pt x="103586" y="234545"/>
                              </a:lnTo>
                              <a:lnTo>
                                <a:pt x="93716" y="221080"/>
                              </a:lnTo>
                              <a:lnTo>
                                <a:pt x="86930" y="209016"/>
                              </a:lnTo>
                              <a:close/>
                            </a:path>
                            <a:path w="273685" h="273685">
                              <a:moveTo>
                                <a:pt x="202956" y="195618"/>
                              </a:moveTo>
                              <a:lnTo>
                                <a:pt x="142112" y="195618"/>
                              </a:lnTo>
                              <a:lnTo>
                                <a:pt x="153894" y="196290"/>
                              </a:lnTo>
                              <a:lnTo>
                                <a:pt x="165539" y="197826"/>
                              </a:lnTo>
                              <a:lnTo>
                                <a:pt x="177015" y="200216"/>
                              </a:lnTo>
                              <a:lnTo>
                                <a:pt x="188290" y="203454"/>
                              </a:lnTo>
                              <a:lnTo>
                                <a:pt x="179476" y="219556"/>
                              </a:lnTo>
                              <a:lnTo>
                                <a:pt x="168749" y="234545"/>
                              </a:lnTo>
                              <a:lnTo>
                                <a:pt x="156248" y="248250"/>
                              </a:lnTo>
                              <a:lnTo>
                                <a:pt x="142050" y="260556"/>
                              </a:lnTo>
                              <a:lnTo>
                                <a:pt x="158540" y="260556"/>
                              </a:lnTo>
                              <a:lnTo>
                                <a:pt x="170236" y="249090"/>
                              </a:lnTo>
                              <a:lnTo>
                                <a:pt x="181040" y="236078"/>
                              </a:lnTo>
                              <a:lnTo>
                                <a:pt x="190397" y="222074"/>
                              </a:lnTo>
                              <a:lnTo>
                                <a:pt x="198285" y="207111"/>
                              </a:lnTo>
                              <a:lnTo>
                                <a:pt x="222231" y="207111"/>
                              </a:lnTo>
                              <a:lnTo>
                                <a:pt x="219428" y="205468"/>
                              </a:lnTo>
                              <a:lnTo>
                                <a:pt x="211023" y="201173"/>
                              </a:lnTo>
                              <a:lnTo>
                                <a:pt x="202361" y="197358"/>
                              </a:lnTo>
                              <a:lnTo>
                                <a:pt x="202908" y="195757"/>
                              </a:lnTo>
                              <a:lnTo>
                                <a:pt x="202956" y="195618"/>
                              </a:lnTo>
                              <a:close/>
                            </a:path>
                            <a:path w="273685" h="273685">
                              <a:moveTo>
                                <a:pt x="69510" y="146481"/>
                              </a:moveTo>
                              <a:lnTo>
                                <a:pt x="58930" y="146481"/>
                              </a:lnTo>
                              <a:lnTo>
                                <a:pt x="60093" y="158556"/>
                              </a:lnTo>
                              <a:lnTo>
                                <a:pt x="60142" y="159063"/>
                              </a:lnTo>
                              <a:lnTo>
                                <a:pt x="60241" y="160091"/>
                              </a:lnTo>
                              <a:lnTo>
                                <a:pt x="62631" y="173478"/>
                              </a:lnTo>
                              <a:lnTo>
                                <a:pt x="65881" y="185781"/>
                              </a:lnTo>
                              <a:lnTo>
                                <a:pt x="66003" y="186241"/>
                              </a:lnTo>
                              <a:lnTo>
                                <a:pt x="66091" y="186575"/>
                              </a:lnTo>
                              <a:lnTo>
                                <a:pt x="70611" y="199339"/>
                              </a:lnTo>
                              <a:lnTo>
                                <a:pt x="62514" y="203185"/>
                              </a:lnTo>
                              <a:lnTo>
                                <a:pt x="54657" y="207456"/>
                              </a:lnTo>
                              <a:lnTo>
                                <a:pt x="47062" y="212139"/>
                              </a:lnTo>
                              <a:lnTo>
                                <a:pt x="39750" y="217220"/>
                              </a:lnTo>
                              <a:lnTo>
                                <a:pt x="58981" y="217220"/>
                              </a:lnTo>
                              <a:lnTo>
                                <a:pt x="60410" y="216347"/>
                              </a:lnTo>
                              <a:lnTo>
                                <a:pt x="67530" y="212498"/>
                              </a:lnTo>
                              <a:lnTo>
                                <a:pt x="74866" y="209016"/>
                              </a:lnTo>
                              <a:lnTo>
                                <a:pt x="86930" y="209016"/>
                              </a:lnTo>
                              <a:lnTo>
                                <a:pt x="84708" y="205066"/>
                              </a:lnTo>
                              <a:lnTo>
                                <a:pt x="96095" y="201410"/>
                              </a:lnTo>
                              <a:lnTo>
                                <a:pt x="107716" y="198635"/>
                              </a:lnTo>
                              <a:lnTo>
                                <a:pt x="119540" y="196749"/>
                              </a:lnTo>
                              <a:lnTo>
                                <a:pt x="131533" y="195757"/>
                              </a:lnTo>
                              <a:lnTo>
                                <a:pt x="142112" y="195757"/>
                              </a:lnTo>
                              <a:lnTo>
                                <a:pt x="142112" y="195618"/>
                              </a:lnTo>
                              <a:lnTo>
                                <a:pt x="202956" y="195618"/>
                              </a:lnTo>
                              <a:lnTo>
                                <a:pt x="203042" y="195364"/>
                              </a:lnTo>
                              <a:lnTo>
                                <a:pt x="80429" y="195364"/>
                              </a:lnTo>
                              <a:lnTo>
                                <a:pt x="76236" y="183559"/>
                              </a:lnTo>
                              <a:lnTo>
                                <a:pt x="73015" y="171446"/>
                              </a:lnTo>
                              <a:lnTo>
                                <a:pt x="70957" y="160091"/>
                              </a:lnTo>
                              <a:lnTo>
                                <a:pt x="70849" y="159497"/>
                              </a:lnTo>
                              <a:lnTo>
                                <a:pt x="70770" y="159063"/>
                              </a:lnTo>
                              <a:lnTo>
                                <a:pt x="69510" y="146481"/>
                              </a:lnTo>
                              <a:close/>
                            </a:path>
                            <a:path w="273685" h="273685">
                              <a:moveTo>
                                <a:pt x="272106" y="146481"/>
                              </a:moveTo>
                              <a:lnTo>
                                <a:pt x="262640" y="146481"/>
                              </a:lnTo>
                              <a:lnTo>
                                <a:pt x="259827" y="165050"/>
                              </a:lnTo>
                              <a:lnTo>
                                <a:pt x="254279" y="182951"/>
                              </a:lnTo>
                              <a:lnTo>
                                <a:pt x="246102" y="199825"/>
                              </a:lnTo>
                              <a:lnTo>
                                <a:pt x="235381" y="215455"/>
                              </a:lnTo>
                              <a:lnTo>
                                <a:pt x="248817" y="215455"/>
                              </a:lnTo>
                              <a:lnTo>
                                <a:pt x="267068" y="178865"/>
                              </a:lnTo>
                              <a:lnTo>
                                <a:pt x="272106" y="146481"/>
                              </a:lnTo>
                              <a:close/>
                            </a:path>
                            <a:path w="273685" h="273685">
                              <a:moveTo>
                                <a:pt x="142112" y="146481"/>
                              </a:moveTo>
                              <a:lnTo>
                                <a:pt x="131533" y="146481"/>
                              </a:lnTo>
                              <a:lnTo>
                                <a:pt x="131533" y="185178"/>
                              </a:lnTo>
                              <a:lnTo>
                                <a:pt x="118433" y="186241"/>
                              </a:lnTo>
                              <a:lnTo>
                                <a:pt x="105524" y="188299"/>
                              </a:lnTo>
                              <a:lnTo>
                                <a:pt x="92843" y="191343"/>
                              </a:lnTo>
                              <a:lnTo>
                                <a:pt x="80429" y="195364"/>
                              </a:lnTo>
                              <a:lnTo>
                                <a:pt x="203042" y="195364"/>
                              </a:lnTo>
                              <a:lnTo>
                                <a:pt x="203615" y="193687"/>
                              </a:lnTo>
                              <a:lnTo>
                                <a:pt x="192430" y="193687"/>
                              </a:lnTo>
                              <a:lnTo>
                                <a:pt x="180157" y="190107"/>
                              </a:lnTo>
                              <a:lnTo>
                                <a:pt x="167652" y="187469"/>
                              </a:lnTo>
                              <a:lnTo>
                                <a:pt x="154957" y="185781"/>
                              </a:lnTo>
                              <a:lnTo>
                                <a:pt x="144348" y="185178"/>
                              </a:lnTo>
                              <a:lnTo>
                                <a:pt x="142112" y="185178"/>
                              </a:lnTo>
                              <a:lnTo>
                                <a:pt x="142112" y="146481"/>
                              </a:lnTo>
                              <a:close/>
                            </a:path>
                            <a:path w="273685" h="273685">
                              <a:moveTo>
                                <a:pt x="213272" y="146481"/>
                              </a:moveTo>
                              <a:lnTo>
                                <a:pt x="202681" y="146481"/>
                              </a:lnTo>
                              <a:lnTo>
                                <a:pt x="201495" y="158556"/>
                              </a:lnTo>
                              <a:lnTo>
                                <a:pt x="199380" y="170524"/>
                              </a:lnTo>
                              <a:lnTo>
                                <a:pt x="196355" y="182247"/>
                              </a:lnTo>
                              <a:lnTo>
                                <a:pt x="192430" y="193687"/>
                              </a:lnTo>
                              <a:lnTo>
                                <a:pt x="203615" y="193687"/>
                              </a:lnTo>
                              <a:lnTo>
                                <a:pt x="206521" y="185178"/>
                              </a:lnTo>
                              <a:lnTo>
                                <a:pt x="209799" y="172400"/>
                              </a:lnTo>
                              <a:lnTo>
                                <a:pt x="211936" y="160091"/>
                              </a:lnTo>
                              <a:lnTo>
                                <a:pt x="212039" y="159497"/>
                              </a:lnTo>
                              <a:lnTo>
                                <a:pt x="213272" y="146481"/>
                              </a:lnTo>
                              <a:close/>
                            </a:path>
                            <a:path w="273685" h="273685">
                              <a:moveTo>
                                <a:pt x="54000" y="61150"/>
                              </a:moveTo>
                              <a:lnTo>
                                <a:pt x="35750" y="61150"/>
                              </a:lnTo>
                              <a:lnTo>
                                <a:pt x="43388" y="66822"/>
                              </a:lnTo>
                              <a:lnTo>
                                <a:pt x="51314" y="72039"/>
                              </a:lnTo>
                              <a:lnTo>
                                <a:pt x="59507" y="76786"/>
                              </a:lnTo>
                              <a:lnTo>
                                <a:pt x="67944" y="81051"/>
                              </a:lnTo>
                              <a:lnTo>
                                <a:pt x="63997" y="94084"/>
                              </a:lnTo>
                              <a:lnTo>
                                <a:pt x="63891" y="94462"/>
                              </a:lnTo>
                              <a:lnTo>
                                <a:pt x="61004" y="107969"/>
                              </a:lnTo>
                              <a:lnTo>
                                <a:pt x="59229" y="121820"/>
                              </a:lnTo>
                              <a:lnTo>
                                <a:pt x="58597" y="135890"/>
                              </a:lnTo>
                              <a:lnTo>
                                <a:pt x="69176" y="135890"/>
                              </a:lnTo>
                              <a:lnTo>
                                <a:pt x="69736" y="123361"/>
                              </a:lnTo>
                              <a:lnTo>
                                <a:pt x="69827" y="122353"/>
                              </a:lnTo>
                              <a:lnTo>
                                <a:pt x="71257" y="111061"/>
                              </a:lnTo>
                              <a:lnTo>
                                <a:pt x="71375" y="110129"/>
                              </a:lnTo>
                              <a:lnTo>
                                <a:pt x="74025" y="97567"/>
                              </a:lnTo>
                              <a:lnTo>
                                <a:pt x="77648" y="85437"/>
                              </a:lnTo>
                              <a:lnTo>
                                <a:pt x="77698" y="85267"/>
                              </a:lnTo>
                              <a:lnTo>
                                <a:pt x="122238" y="85267"/>
                              </a:lnTo>
                              <a:lnTo>
                                <a:pt x="118693" y="84957"/>
                              </a:lnTo>
                              <a:lnTo>
                                <a:pt x="106048" y="82794"/>
                              </a:lnTo>
                              <a:lnTo>
                                <a:pt x="93636" y="79597"/>
                              </a:lnTo>
                              <a:lnTo>
                                <a:pt x="81495" y="75374"/>
                              </a:lnTo>
                              <a:lnTo>
                                <a:pt x="83622" y="71158"/>
                              </a:lnTo>
                              <a:lnTo>
                                <a:pt x="71793" y="71158"/>
                              </a:lnTo>
                              <a:lnTo>
                                <a:pt x="64097" y="67234"/>
                              </a:lnTo>
                              <a:lnTo>
                                <a:pt x="56627" y="62882"/>
                              </a:lnTo>
                              <a:lnTo>
                                <a:pt x="54000" y="61150"/>
                              </a:lnTo>
                              <a:close/>
                            </a:path>
                            <a:path w="273685" h="273685">
                              <a:moveTo>
                                <a:pt x="122238" y="85267"/>
                              </a:moveTo>
                              <a:lnTo>
                                <a:pt x="77698" y="85267"/>
                              </a:lnTo>
                              <a:lnTo>
                                <a:pt x="90748" y="89785"/>
                              </a:lnTo>
                              <a:lnTo>
                                <a:pt x="104097" y="93198"/>
                              </a:lnTo>
                              <a:lnTo>
                                <a:pt x="117705" y="95497"/>
                              </a:lnTo>
                              <a:lnTo>
                                <a:pt x="133028" y="96799"/>
                              </a:lnTo>
                              <a:lnTo>
                                <a:pt x="131533" y="96799"/>
                              </a:lnTo>
                              <a:lnTo>
                                <a:pt x="131533" y="135890"/>
                              </a:lnTo>
                              <a:lnTo>
                                <a:pt x="142112" y="135890"/>
                              </a:lnTo>
                              <a:lnTo>
                                <a:pt x="142112" y="96799"/>
                              </a:lnTo>
                              <a:lnTo>
                                <a:pt x="155613" y="95987"/>
                              </a:lnTo>
                              <a:lnTo>
                                <a:pt x="168989" y="94084"/>
                              </a:lnTo>
                              <a:lnTo>
                                <a:pt x="182153" y="91102"/>
                              </a:lnTo>
                              <a:lnTo>
                                <a:pt x="195084" y="87045"/>
                              </a:lnTo>
                              <a:lnTo>
                                <a:pt x="206072" y="87045"/>
                              </a:lnTo>
                              <a:lnTo>
                                <a:pt x="205829" y="86207"/>
                              </a:lnTo>
                              <a:lnTo>
                                <a:pt x="132986" y="86207"/>
                              </a:lnTo>
                              <a:lnTo>
                                <a:pt x="122238" y="85267"/>
                              </a:lnTo>
                              <a:close/>
                            </a:path>
                            <a:path w="273685" h="273685">
                              <a:moveTo>
                                <a:pt x="206072" y="87045"/>
                              </a:moveTo>
                              <a:lnTo>
                                <a:pt x="195084" y="87045"/>
                              </a:lnTo>
                              <a:lnTo>
                                <a:pt x="198498" y="98942"/>
                              </a:lnTo>
                              <a:lnTo>
                                <a:pt x="200963" y="111061"/>
                              </a:lnTo>
                              <a:lnTo>
                                <a:pt x="202284" y="121820"/>
                              </a:lnTo>
                              <a:lnTo>
                                <a:pt x="202349" y="122353"/>
                              </a:lnTo>
                              <a:lnTo>
                                <a:pt x="202473" y="123361"/>
                              </a:lnTo>
                              <a:lnTo>
                                <a:pt x="203026" y="135890"/>
                              </a:lnTo>
                              <a:lnTo>
                                <a:pt x="213605" y="135890"/>
                              </a:lnTo>
                              <a:lnTo>
                                <a:pt x="213051" y="123361"/>
                              </a:lnTo>
                              <a:lnTo>
                                <a:pt x="212940" y="121820"/>
                              </a:lnTo>
                              <a:lnTo>
                                <a:pt x="211361" y="109069"/>
                              </a:lnTo>
                              <a:lnTo>
                                <a:pt x="208837" y="96799"/>
                              </a:lnTo>
                              <a:lnTo>
                                <a:pt x="208774" y="96491"/>
                              </a:lnTo>
                              <a:lnTo>
                                <a:pt x="208670" y="95987"/>
                              </a:lnTo>
                              <a:lnTo>
                                <a:pt x="206072" y="87045"/>
                              </a:lnTo>
                              <a:close/>
                            </a:path>
                            <a:path w="273685" h="273685">
                              <a:moveTo>
                                <a:pt x="251413" y="63080"/>
                              </a:moveTo>
                              <a:lnTo>
                                <a:pt x="239331" y="63080"/>
                              </a:lnTo>
                              <a:lnTo>
                                <a:pt x="249404" y="79597"/>
                              </a:lnTo>
                              <a:lnTo>
                                <a:pt x="249489" y="79736"/>
                              </a:lnTo>
                              <a:lnTo>
                                <a:pt x="256881" y="97567"/>
                              </a:lnTo>
                              <a:lnTo>
                                <a:pt x="261304" y="115807"/>
                              </a:lnTo>
                              <a:lnTo>
                                <a:pt x="261427" y="116314"/>
                              </a:lnTo>
                              <a:lnTo>
                                <a:pt x="263065" y="135890"/>
                              </a:lnTo>
                              <a:lnTo>
                                <a:pt x="273513" y="135890"/>
                              </a:lnTo>
                              <a:lnTo>
                                <a:pt x="267066" y="94462"/>
                              </a:lnTo>
                              <a:lnTo>
                                <a:pt x="251413" y="63080"/>
                              </a:lnTo>
                              <a:close/>
                            </a:path>
                            <a:path w="273685" h="273685">
                              <a:moveTo>
                                <a:pt x="190607" y="11709"/>
                              </a:moveTo>
                              <a:lnTo>
                                <a:pt x="131533" y="11709"/>
                              </a:lnTo>
                              <a:lnTo>
                                <a:pt x="131533" y="86207"/>
                              </a:lnTo>
                              <a:lnTo>
                                <a:pt x="142112" y="86207"/>
                              </a:lnTo>
                              <a:lnTo>
                                <a:pt x="142112" y="12814"/>
                              </a:lnTo>
                              <a:lnTo>
                                <a:pt x="158586" y="12814"/>
                              </a:lnTo>
                              <a:lnTo>
                                <a:pt x="158000" y="12230"/>
                              </a:lnTo>
                              <a:lnTo>
                                <a:pt x="191549" y="12230"/>
                              </a:lnTo>
                              <a:lnTo>
                                <a:pt x="190607" y="11709"/>
                              </a:lnTo>
                              <a:close/>
                            </a:path>
                            <a:path w="273685" h="273685">
                              <a:moveTo>
                                <a:pt x="158586" y="12814"/>
                              </a:moveTo>
                              <a:lnTo>
                                <a:pt x="142112" y="12814"/>
                              </a:lnTo>
                              <a:lnTo>
                                <a:pt x="157673" y="26474"/>
                              </a:lnTo>
                              <a:lnTo>
                                <a:pt x="171181" y="41875"/>
                              </a:lnTo>
                              <a:lnTo>
                                <a:pt x="182487" y="58823"/>
                              </a:lnTo>
                              <a:lnTo>
                                <a:pt x="191439" y="77127"/>
                              </a:lnTo>
                              <a:lnTo>
                                <a:pt x="179415" y="80890"/>
                              </a:lnTo>
                              <a:lnTo>
                                <a:pt x="167162" y="83662"/>
                              </a:lnTo>
                              <a:lnTo>
                                <a:pt x="154715" y="85437"/>
                              </a:lnTo>
                              <a:lnTo>
                                <a:pt x="142112" y="86207"/>
                              </a:lnTo>
                              <a:lnTo>
                                <a:pt x="205829" y="86207"/>
                              </a:lnTo>
                              <a:lnTo>
                                <a:pt x="204939" y="83146"/>
                              </a:lnTo>
                              <a:lnTo>
                                <a:pt x="213960" y="78920"/>
                              </a:lnTo>
                              <a:lnTo>
                                <a:pt x="222716" y="74156"/>
                              </a:lnTo>
                              <a:lnTo>
                                <a:pt x="224224" y="73215"/>
                              </a:lnTo>
                              <a:lnTo>
                                <a:pt x="201282" y="73215"/>
                              </a:lnTo>
                              <a:lnTo>
                                <a:pt x="193201" y="56282"/>
                              </a:lnTo>
                              <a:lnTo>
                                <a:pt x="183243" y="40408"/>
                              </a:lnTo>
                              <a:lnTo>
                                <a:pt x="171439" y="25620"/>
                              </a:lnTo>
                              <a:lnTo>
                                <a:pt x="158586" y="12814"/>
                              </a:lnTo>
                              <a:close/>
                            </a:path>
                            <a:path w="273685" h="273685">
                              <a:moveTo>
                                <a:pt x="191549" y="12230"/>
                              </a:moveTo>
                              <a:lnTo>
                                <a:pt x="158000" y="12230"/>
                              </a:lnTo>
                              <a:lnTo>
                                <a:pt x="179254" y="17764"/>
                              </a:lnTo>
                              <a:lnTo>
                                <a:pt x="199059" y="26838"/>
                              </a:lnTo>
                              <a:lnTo>
                                <a:pt x="217036" y="39240"/>
                              </a:lnTo>
                              <a:lnTo>
                                <a:pt x="232803" y="54762"/>
                              </a:lnTo>
                              <a:lnTo>
                                <a:pt x="225321" y="60072"/>
                              </a:lnTo>
                              <a:lnTo>
                                <a:pt x="217557" y="64927"/>
                              </a:lnTo>
                              <a:lnTo>
                                <a:pt x="209536" y="69312"/>
                              </a:lnTo>
                              <a:lnTo>
                                <a:pt x="201282" y="73215"/>
                              </a:lnTo>
                              <a:lnTo>
                                <a:pt x="224224" y="73215"/>
                              </a:lnTo>
                              <a:lnTo>
                                <a:pt x="231182" y="68871"/>
                              </a:lnTo>
                              <a:lnTo>
                                <a:pt x="239331" y="63080"/>
                              </a:lnTo>
                              <a:lnTo>
                                <a:pt x="251413" y="63080"/>
                              </a:lnTo>
                              <a:lnTo>
                                <a:pt x="248692" y="57626"/>
                              </a:lnTo>
                              <a:lnTo>
                                <a:pt x="220501" y="28225"/>
                              </a:lnTo>
                              <a:lnTo>
                                <a:pt x="191549" y="12230"/>
                              </a:lnTo>
                              <a:close/>
                            </a:path>
                            <a:path w="273685" h="273685">
                              <a:moveTo>
                                <a:pt x="130541" y="12560"/>
                              </a:moveTo>
                              <a:lnTo>
                                <a:pt x="113830" y="12560"/>
                              </a:lnTo>
                              <a:lnTo>
                                <a:pt x="100905" y="25475"/>
                              </a:lnTo>
                              <a:lnTo>
                                <a:pt x="89511" y="39654"/>
                              </a:lnTo>
                              <a:lnTo>
                                <a:pt x="79877" y="54762"/>
                              </a:lnTo>
                              <a:lnTo>
                                <a:pt x="79766" y="54935"/>
                              </a:lnTo>
                              <a:lnTo>
                                <a:pt x="71793" y="71158"/>
                              </a:lnTo>
                              <a:lnTo>
                                <a:pt x="83622" y="71158"/>
                              </a:lnTo>
                              <a:lnTo>
                                <a:pt x="90659" y="57207"/>
                              </a:lnTo>
                              <a:lnTo>
                                <a:pt x="102157" y="40408"/>
                              </a:lnTo>
                              <a:lnTo>
                                <a:pt x="115834" y="25175"/>
                              </a:lnTo>
                              <a:lnTo>
                                <a:pt x="130541" y="12560"/>
                              </a:lnTo>
                              <a:close/>
                            </a:path>
                          </a:pathLst>
                        </a:custGeom>
                        <a:solidFill>
                          <a:srgbClr val="005496"/>
                        </a:solidFill>
                      </wps:spPr>
                      <wps:bodyPr wrap="square" lIns="0" tIns="0" rIns="0" bIns="0" rtlCol="0">
                        <a:prstTxWarp prst="textNoShape">
                          <a:avLst/>
                        </a:prstTxWarp>
                        <a:noAutofit/>
                      </wps:bodyPr>
                    </wps:wsp>
                  </a:graphicData>
                </a:graphic>
              </wp:anchor>
            </w:drawing>
          </mc:Choice>
          <mc:Fallback>
            <w:pict>
              <v:shape w14:anchorId="03965019" id="Graphic 238" o:spid="_x0000_s1026" style="position:absolute;margin-left:50pt;margin-top:-2.45pt;width:21.55pt;height:21.55pt;z-index:15779840;visibility:visible;mso-wrap-style:square;mso-wrap-distance-left:0;mso-wrap-distance-top:0;mso-wrap-distance-right:0;mso-wrap-distance-bottom:0;mso-position-horizontal:absolute;mso-position-horizontal-relative:page;mso-position-vertical:absolute;mso-position-vertical-relative:text;v-text-anchor:top" coordsize="273685,27368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shO3dAwAAAQ+AAAOAAAAZHJzL2Uyb0RvYy54bWysW9tuG0cSfV9g/4Hg+1p9vwiWgyBBFgsE&#10;2QDxYp9pirKEUBwuh7bkv9/T01UUnWi6ZkL7QTMyS83uup669Nvvnh+3i8+bQ//Q7W6W+o1aLja7&#10;dXf7sPt4s/zP+5/+kZaL/rja3a623W5zs/yy6Zffvfv7394+7a83prvvtrebwwKL7Prrp/3N8v54&#10;3F9fXfXr+83jqn/T7Tc7fHjXHR5XR/x6+Hh1e1g9YfXH7ZVRKlw9dYfb/aFbb/oe//tj/XD5blj/&#10;7m6zPv777q7fHBfbmyX2dhx+HoafH8rPq3dvV9cfD6v9/cOatrH6C7t4XD3s8KWnpX5cHVeLT4eH&#10;Py31+LA+dH13d3yz7h6vuru7h/VmOANOo9UfTvPb/Wq/Gc4C5vT7E5v6b7fs+pfPv+1/PZSt9/uf&#10;u/XvPThy9bTvr0+flF96onm+OzwWWmx88Txw8cuJi5vn42KN/zTRhuSXizU+ovey5uqa/3j9qT/+&#10;c9MNC60+/9wfqxBu+W11z2/r5x2/HiDKIsTtIMTjcgEhHpYLCPFDFeJ+dSx/V3ZXXhdPp29f3J9e&#10;y6eP3efN+26gO5ZDaGeCtcsFnwQ7fSHZ7r4iNdkF9xUpE/BzP6wZs3N5oNPGh0HNsCzT8LPS2ugy&#10;rARf74yLtpxmlFYrreNAm1z2sUkLdcea2oaALbcWzSnqSpuiC7lJq5U6ESeT28TlZJULxqrkfXPl&#10;mIIi4qC8D01ibXLwVRBQMasFakjYheGIU6gTZEfUAQfQ7Z1kFUxlnwk6qLZMtNWedG0StfKaTomV&#10;naAb2iZSDiNTZ298VXrjfcyCbGLIVZ2MSyqbJkeCdp6lHpNqi8aFlKryG+O1wD1vvSF2GKhImx0+&#10;5URy0dEYwQZz9HRAmVhjYTKu5FQQ9EPl4gyLJcJ1YEctSzTRaDBsMrUNtvJjgpVD872uEtcWzGkz&#10;RCsPxa8ORCY2hr2dDhYa2zqjNgYKNKysfRIkrqOydRs5RMHb6KhVVaUMsxUYDe9Z+RyTToIX86wb&#10;QWtoSetw3ilVVUOmddmpygiftE7NdaPD4QammZBsm1bDD1jSTzH4aKu8I0FPID55L4QheOsWKzQc&#10;I6RbBS0Sw+emqsrJmrbLeCVec0Bdb7t+UzdVMMBfwgJak3Yivp4i7CggePHn+pyeN8TPGulnev95&#10;kSXDmjhqwZG2nWOxPHIGiEMTqKHYpH5ybHaGeYg4JEbyF+pXOXixSA3+kQ8xwC6aHcOoSHMy5LG/&#10;omdR8rOK1MD/B4qj8Jmx7fsMTBORqNiE0c4JwNAYbci/G51elJF3wE/aiYFj4OhonQCgsBND3sfY&#10;qKLgUrLPrFwyANAxhlAtv7gUvDb9xDxVnKXmCPueQaXDW9uxANsEBn7aB4Dy1r5BfYJb2jsB3Rrr&#10;gc5I8jK1icVuqp4oY9uAa0zDWT8uNiGwhQKKUVmdwPaYBUXwkTZ/Ts7b4WdV26SzYQAIe2vbTzKB&#10;sANsWlLxrIsIBx7agADalCYSqwwQPFC7jG0L1HBxZMcuGxygpSklIE8H5iUizwH9EbrC+/amrSla&#10;IcEkaovoLOxbASeSIMFt184Rso3QjIGBALGpzcARjWLVuFhj4dsY4CGqhBO6GlNZYAqOWV/R84b4&#10;SXEctpwJeOdgJGUJSFWoGJAjVLitLDEqTSJSypyMjXfAT9pJQhJOiqiKjIS1s4vsVrIYmQPKAZzI&#10;ieKHw4RHJEVMRsDJ4Dc8c6WegBF8moM/IjwmnXKCKSOXY2wzwSSysplCG4KL4K6QKM6BEiNAhSXO&#10;Twr3Ojt2nIDwoW3KxV0ZgimlhNRGh7Aei7S22LLOcBjC2rA1SrxeRXB/2PeIZTLVxaYfMuoIde/n&#10;CfeY5SO55WTpnJy3w8/K9KBUphQaKilArKCg5XUjHlC+zfKgDKdh5UsYpPLX85O2gYIliSdaJ3jx&#10;4IFT6jaSR7bb9BABX04HTLBnkZhrBCkgWWquHAGUWaWyhT9sRcyAWhBBWeT/QOMtYig/8rQh8MAg&#10;BaE47KMKBeBaC9uAqbOTkqtCs+pNQTnGD0gfBGwSomf4pVFoaVvjPPD1OrBjbeNn1boE3pGDh+8G&#10;wmsJJaOYy1FMl7O2iJGAMnaAywxAKE1qeBny2BpVIYSoJvW8DP0rHCClXPNQwxgmYS7zk/y7sord&#10;R/ZWKOEn0DLEEIlj4Piok/Wo1bb4Fy3DEdTXkLK2iSF0KvnIXgzaxFVDnx2ianMbUBHy6hOc6esh&#10;gBl8cYgZK9OOxRgT0H94JSbxhvhJkkeubZiLvsCkFmOMdyaS6IEFfdtlG4dqD9e38DVtS5uZtM5L&#10;iAM8cXUnOibEj/YphcL4xSI9N+VzHDAm0rNS3oS6/jl18jhv87AoBjtqEmk5CqPqxF0RXbKBtjkj&#10;2UYbqSI7bYWO0iyvYmY5LFAHSnN0Rr+4bf2oEThGaROoUdtkN4RyhdRiCDF4MokJ/U8/9F0HBspw&#10;Cg7TUlIEFCPK/Sz4zKM+11h2JhebRCkRRmLM+ReMmQTiW2CkeU7PG+InxzcNThI8FrE0ijMWJYWB&#10;7VEVfW/5RMACxLVKndCb+pbKNU9xUR721B2eoACorpUmVz2lQSupeUrkdLCFSi1HW8BdpK6VWg63&#10;Y7JnGV6sXK83ysZUy85owcF1Ukc5BAi/yUI0RCnPiAN3Wkrls6d2VgyYVWiui16lo24W3HM7JAeb&#10;qaKAfiAK+K09BNSdahKF9ZHHNGkxqkE1KhWzMNbhUcQk5UCrQWiWI/WlHU9oJIesqeQ0iRizQ1VH&#10;jS0liOYBX2ASqsHCNEDEHA5hKpRChJWjtlRTBS1GTZrbiOjiVl+DbFHodaAxQuEABS3bdkugpfJ1&#10;8kZYFz11g65wcRwTiAEqqIohDxGBV4q3DJzZVk+4IxIfBkoEQJ9O7h/ZrVBHSzbAkMvp0L8TqlFR&#10;RzqcTAtQToocYum0tbTNh0CgPBjArDZtcwrgYt85Iu0x5zlHkTIqKKRHKFW3MXmpm7LnssjbmyxB&#10;zRFxe5AhsndBN7S1imqbE8Y+XhL8WcQT3NF5UjBhZOYFvk3YCKqH1IAvvdW2K9ABs0zVPcsxAu4b&#10;UxqV06Xq2xYLghrPXUQldHgAZhQBwjSB2CMZqS4poFLe3oY13F9GwiMRt53dxeY1cswx80I1ajoL&#10;YSY87AmJor7TcjmYbwaQHViIsQUpaAF+I7er1HIMLyV+rr7I0RPUZTJ1AKZyYAaUQipQqWWzAdRE&#10;B2gGdQFUU3eC4M2Flwk8QaOW2x7oAAuQyaiUEMLLTmRzB3FEkKvE4nCaSiiOVGLRN4xo6zcD6qUS&#10;T44qYIiXU5IxazAWxf0qn3Ny3g4/KQcsI3CVKzJgQOXbkROMaEq1ATjmTrjrIaMyTECh1lp1Sh5J&#10;BDUqbkQtTjuiU4MUsFJPsIVZM5pAhaUMPyiVmA6MyJEFcrHXHBn3G9OT84qYPEr4EuInhIeXMDyL&#10;WBtA0qY/hm7wPMQkYh4FBV5D8arl6TWmms68sUTcHKy8XJKvH3NUki/8nsIVJM81kKAkLsB+NBw0&#10;FZRcmX9rszBh/KCaJRqe6HUL/HZUDEHnCdbcJEbaQ6XKpMS56YBOVs1VkLUIKTqEHnllMR88A6Oy&#10;XmO6Yjr6Mspl4kZCPUTwrGiaYm6xOJ2YslApAFLjxl4ED4WVjUOtrq5sgWGbQsFtKYMsbNiGSIw6&#10;GegHYkypCMkbemIoNg/ECE7oeLZ1Q7MiIeQI3BD8x+WG+7oXGTVcDF7SsPoEDxUzOk0DV8p4p+Ao&#10;c8b1gYFYHlc3Zca/RjGLMn/b92EUMtGAAmxHMC/cKIFqDNtAfRSZS0uS2AbuwVRijPS1XQIKteiy&#10;VuJsMTDeXHmOqsICZhiBhYOsRgC4g3tZzW3MQmavoz5GC/xkGIeCUt2Gh0wkK0dHswoFlig0IIW4&#10;eLnFvH77YdRiZt2sQPZGeQ0sR4heCY3byhR4V2GKL6JcQIFONAEgZUKIwBfCXMWcytmcihwyKXIG&#10;HlX2tmGhXsGtuwnOFw6V5+PRXGsHDOGiy59UCVcwTzdK8X5+Z7Xvtg+3Pz1st+V+SX/4+OGH7WHx&#10;eVVuGGMS7zRkfkY2XKjthzu05Tbth+72y6+HxROuHd8s+/99Wh02y8X2Xzvc60VkPfLLgV8+8Mvh&#10;uP2hG24yD1dbDv3x/fN/V4f9Yo/Xm+URV3B/6fjW8OqaL9eWs5xoy1/uuu8/Hbu7h3Lzdthb3RH9&#10;gqvGwxVUuhZd7jKf/z5QvVzefvd/AAAA//8DAFBLAwQUAAYACAAAACEAia7iJt8AAAAJAQAADwAA&#10;AGRycy9kb3ducmV2LnhtbEyPzW7CMBCE75V4B2uRuIHNj1qaxkEIiqqq6qHQBzDxNomI11FsIOTp&#10;u5za42hGM9+kq87V4oJtqDxpmE4UCKTc24oKDd+H3XgJIkRD1tSeUMMNA6yywUNqEuuv9IWXfSwE&#10;l1BIjIYyxiaRMuQlOhMmvkFi78e3zkSWbSFta65c7mo5U+pROlMRL5SmwU2J+Wl/dhq8Xb8/9bfd&#10;ISjXb9/w4/Wz35y0Hg279QuIiF38C8Mdn9EhY6ajP5MNomatFH+JGsaLZxD3wGI+BXHUMF/OQGap&#10;/P8g+wUAAP//AwBQSwECLQAUAAYACAAAACEAtoM4kv4AAADhAQAAEwAAAAAAAAAAAAAAAAAAAAAA&#10;W0NvbnRlbnRfVHlwZXNdLnhtbFBLAQItABQABgAIAAAAIQA4/SH/1gAAAJQBAAALAAAAAAAAAAAA&#10;AAAAAC8BAABfcmVscy8ucmVsc1BLAQItABQABgAIAAAAIQALshO3dAwAAAQ+AAAOAAAAAAAAAAAA&#10;AAAAAC4CAABkcnMvZTJvRG9jLnhtbFBLAQItABQABgAIAAAAIQCJruIm3wAAAAkBAAAPAAAAAAAA&#10;AAAAAAAAAM4OAABkcnMvZG93bnJldi54bWxQSwUGAAAAAAQABADzAAAA2g8AAAAA&#10;" path="m142633,l129464,,79449,12560,37498,42473,10117,84957,,136664r9871,50805l10071,188299r27428,42556l78609,260556r51045,12760l142646,273316r41850,-8325l190621,261607r-59088,l130514,260743r-16697,l95253,255795,77690,248092,61459,237806,46888,225107r6636,-4554l58981,217220r-19231,l19810,184061,10985,146481r261121,l273634,136664r-121,-774l10591,135890r1658,-19576l12292,115807,17031,96799r77,-308l24956,78189,35750,61150r18250,l49402,58118,74710,26838,113830,12560r16711,l131533,11709r59074,l184484,8326,142633,xem142112,195757r-10579,l131533,261607r59088,l191586,261073r-33573,l158540,260556r-16428,l142112,195757xem222231,207111r-23946,l206163,210574r7657,3886l221234,218757r7150,4699l213202,237078r-17216,11014l177667,256067r-19654,5006l191586,261073r28923,-15977l248696,215698r121,-243l235381,215455r-7825,-5223l222231,207111xem86930,209016r-12064,l81928,222074r764,1382l91698,236747r10297,12343l102110,249228r11707,11515l130514,260743,117275,249522,104735,236078r-1149,-1533l93716,221080,86930,209016xem202956,195618r-60844,l153894,196290r11645,1536l177015,200216r11275,3238l179476,219556r-10727,14989l156248,248250r-14198,12306l158540,260556r11696,-11466l181040,236078r9357,-14004l198285,207111r23946,l219428,205468r-8405,-4295l202361,197358r547,-1601l202956,195618xem69510,146481r-10580,l60093,158556r49,507l60241,160091r2390,13387l65881,185781r122,460l66091,186575r4520,12764l62514,203185r-7857,4271l47062,212139r-7312,5081l58981,217220r1429,-873l67530,212498r7336,-3482l86930,209016r-2222,-3950l96095,201410r11621,-2775l119540,196749r11993,-992l142112,195757r,-139l202956,195618r86,-254l80429,195364,76236,183559,73015,171446,70957,160091r-108,-594l70770,159063,69510,146481xem272106,146481r-9466,l259827,165050r-5548,17901l246102,199825r-10721,15630l248817,215455r18251,-36590l272106,146481xem142112,146481r-10579,l131533,185178r-13100,1063l105524,188299r-12681,3044l80429,195364r122613,l203615,193687r-11185,l180157,190107r-12505,-2638l154957,185781r-10609,-603l142112,185178r,-38697xem213272,146481r-10591,l201495,158556r-2115,11968l196355,182247r-3925,11440l203615,193687r2906,-8509l209799,172400r2137,-12309l212039,159497r1233,-13016xem54000,61150r-18250,l43388,66822r7926,5217l59507,76786r8437,4265l63997,94084r-106,378l61004,107969r-1775,13851l58597,135890r10579,l69736,123361r91,-1008l71257,111061r118,-932l74025,97567,77648,85437r50,-170l122238,85267r-3545,-310l106048,82794,93636,79597,81495,75374r2127,-4216l71793,71158,64097,67234,56627,62882,54000,61150xem122238,85267r-44540,l90748,89785r13349,3413l117705,95497r15323,1302l131533,96799r,39091l142112,135890r,-39091l155613,95987r13376,-1903l182153,91102r12931,-4057l206072,87045r-243,-838l132986,86207r-10748,-940xem206072,87045r-10988,l198498,98942r2465,12119l202284,121820r65,533l202473,123361r553,12529l213605,135890r-554,-12529l212940,121820r-1579,-12751l208837,96799r-63,-308l208670,95987r-2598,-8942xem251413,63080r-12082,l249404,79597r85,139l256881,97567r4423,18240l261427,116314r1638,19576l273513,135890,267066,94462,251413,63080xem190607,11709r-59074,l131533,86207r10579,l142112,12814r16474,l158000,12230r33549,l190607,11709xem158586,12814r-16474,l157673,26474r13508,15401l182487,58823r8952,18304l179415,80890r-12253,2772l154715,85437r-12603,770l205829,86207r-890,-3061l213960,78920r8756,-4764l224224,73215r-22942,l193201,56282,183243,40408,171439,25620,158586,12814xem191549,12230r-33549,l179254,17764r19805,9074l217036,39240r15767,15522l225321,60072r-7764,4855l209536,69312r-8254,3903l224224,73215r6958,-4344l239331,63080r12082,l248692,57626,220501,28225,191549,12230xem130541,12560r-16711,l100905,25475,89511,39654,79877,54762r-111,173l71793,71158r11829,l90659,57207,102157,40408,115834,25175,130541,12560xe" fillcolor="#005496" stroked="f">
                <v:path arrowok="t"/>
                <w10:wrap anchorx="page"/>
              </v:shape>
            </w:pict>
          </mc:Fallback>
        </mc:AlternateContent>
      </w:r>
      <w:r>
        <w:rPr>
          <w:rFonts w:ascii="VAG Rounded"/>
          <w:b/>
          <w:noProof/>
          <w:sz w:val="24"/>
        </w:rPr>
        <mc:AlternateContent>
          <mc:Choice Requires="wpg">
            <w:drawing>
              <wp:anchor distT="0" distB="0" distL="0" distR="0" simplePos="0" relativeHeight="15780864" behindDoc="0" locked="0" layoutInCell="1" allowOverlap="1" wp14:anchorId="56AE75EC" wp14:editId="003FF8A4">
                <wp:simplePos x="0" y="0"/>
                <wp:positionH relativeFrom="page">
                  <wp:posOffset>2754181</wp:posOffset>
                </wp:positionH>
                <wp:positionV relativeFrom="paragraph">
                  <wp:posOffset>84279</wp:posOffset>
                </wp:positionV>
                <wp:extent cx="636905" cy="681355"/>
                <wp:effectExtent l="0" t="0" r="0" b="0"/>
                <wp:wrapNone/>
                <wp:docPr id="239" name="Group 2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6905" cy="681355"/>
                          <a:chOff x="0" y="0"/>
                          <a:chExt cx="636905" cy="681355"/>
                        </a:xfrm>
                      </wpg:grpSpPr>
                      <wps:wsp>
                        <wps:cNvPr id="240" name="Graphic 240"/>
                        <wps:cNvSpPr/>
                        <wps:spPr>
                          <a:xfrm>
                            <a:off x="181403" y="0"/>
                            <a:ext cx="431800" cy="208915"/>
                          </a:xfrm>
                          <a:custGeom>
                            <a:avLst/>
                            <a:gdLst/>
                            <a:ahLst/>
                            <a:cxnLst/>
                            <a:rect l="l" t="t" r="r" b="b"/>
                            <a:pathLst>
                              <a:path w="431800" h="208915">
                                <a:moveTo>
                                  <a:pt x="20359" y="0"/>
                                </a:moveTo>
                                <a:lnTo>
                                  <a:pt x="10172" y="3820"/>
                                </a:lnTo>
                                <a:lnTo>
                                  <a:pt x="2824" y="11901"/>
                                </a:lnTo>
                                <a:lnTo>
                                  <a:pt x="0" y="23097"/>
                                </a:lnTo>
                                <a:lnTo>
                                  <a:pt x="0" y="206777"/>
                                </a:lnTo>
                                <a:lnTo>
                                  <a:pt x="421297" y="206777"/>
                                </a:lnTo>
                                <a:lnTo>
                                  <a:pt x="423746" y="207069"/>
                                </a:lnTo>
                                <a:lnTo>
                                  <a:pt x="423599" y="207069"/>
                                </a:lnTo>
                                <a:lnTo>
                                  <a:pt x="427545" y="207590"/>
                                </a:lnTo>
                                <a:lnTo>
                                  <a:pt x="431634" y="208898"/>
                                </a:lnTo>
                                <a:lnTo>
                                  <a:pt x="31699" y="1583"/>
                                </a:lnTo>
                                <a:lnTo>
                                  <a:pt x="20359" y="0"/>
                                </a:lnTo>
                                <a:close/>
                              </a:path>
                            </a:pathLst>
                          </a:custGeom>
                          <a:solidFill>
                            <a:srgbClr val="67C18C"/>
                          </a:solidFill>
                        </wps:spPr>
                        <wps:bodyPr wrap="square" lIns="0" tIns="0" rIns="0" bIns="0" rtlCol="0">
                          <a:prstTxWarp prst="textNoShape">
                            <a:avLst/>
                          </a:prstTxWarp>
                          <a:noAutofit/>
                        </wps:bodyPr>
                      </wps:wsp>
                      <wps:wsp>
                        <wps:cNvPr id="241" name="Graphic 241"/>
                        <wps:cNvSpPr/>
                        <wps:spPr>
                          <a:xfrm>
                            <a:off x="0" y="206677"/>
                            <a:ext cx="184785" cy="452120"/>
                          </a:xfrm>
                          <a:custGeom>
                            <a:avLst/>
                            <a:gdLst/>
                            <a:ahLst/>
                            <a:cxnLst/>
                            <a:rect l="l" t="t" r="r" b="b"/>
                            <a:pathLst>
                              <a:path w="184785" h="452120">
                                <a:moveTo>
                                  <a:pt x="181402" y="0"/>
                                </a:moveTo>
                                <a:lnTo>
                                  <a:pt x="24404" y="0"/>
                                </a:lnTo>
                                <a:lnTo>
                                  <a:pt x="12605" y="3020"/>
                                </a:lnTo>
                                <a:lnTo>
                                  <a:pt x="4070" y="10888"/>
                                </a:lnTo>
                                <a:lnTo>
                                  <a:pt x="0" y="21811"/>
                                </a:lnTo>
                                <a:lnTo>
                                  <a:pt x="1595" y="33997"/>
                                </a:lnTo>
                                <a:lnTo>
                                  <a:pt x="184234" y="451535"/>
                                </a:lnTo>
                                <a:lnTo>
                                  <a:pt x="182418" y="447141"/>
                                </a:lnTo>
                                <a:lnTo>
                                  <a:pt x="181402" y="442328"/>
                                </a:lnTo>
                                <a:lnTo>
                                  <a:pt x="181402" y="0"/>
                                </a:lnTo>
                                <a:close/>
                              </a:path>
                            </a:pathLst>
                          </a:custGeom>
                          <a:solidFill>
                            <a:srgbClr val="00BDF2"/>
                          </a:solidFill>
                        </wps:spPr>
                        <wps:bodyPr wrap="square" lIns="0" tIns="0" rIns="0" bIns="0" rtlCol="0">
                          <a:prstTxWarp prst="textNoShape">
                            <a:avLst/>
                          </a:prstTxWarp>
                          <a:noAutofit/>
                        </wps:bodyPr>
                      </wps:wsp>
                      <wps:wsp>
                        <wps:cNvPr id="242" name="Graphic 242"/>
                        <wps:cNvSpPr/>
                        <wps:spPr>
                          <a:xfrm>
                            <a:off x="181408" y="206676"/>
                            <a:ext cx="455295" cy="474345"/>
                          </a:xfrm>
                          <a:custGeom>
                            <a:avLst/>
                            <a:gdLst/>
                            <a:ahLst/>
                            <a:cxnLst/>
                            <a:rect l="l" t="t" r="r" b="b"/>
                            <a:pathLst>
                              <a:path w="455295" h="474345">
                                <a:moveTo>
                                  <a:pt x="418477" y="0"/>
                                </a:moveTo>
                                <a:lnTo>
                                  <a:pt x="0" y="0"/>
                                </a:lnTo>
                                <a:lnTo>
                                  <a:pt x="0" y="437273"/>
                                </a:lnTo>
                                <a:lnTo>
                                  <a:pt x="2877" y="451667"/>
                                </a:lnTo>
                                <a:lnTo>
                                  <a:pt x="10725" y="463422"/>
                                </a:lnTo>
                                <a:lnTo>
                                  <a:pt x="22363" y="471349"/>
                                </a:lnTo>
                                <a:lnTo>
                                  <a:pt x="36614" y="474256"/>
                                </a:lnTo>
                                <a:lnTo>
                                  <a:pt x="418477" y="474256"/>
                                </a:lnTo>
                                <a:lnTo>
                                  <a:pt x="432735" y="471349"/>
                                </a:lnTo>
                                <a:lnTo>
                                  <a:pt x="444377" y="463422"/>
                                </a:lnTo>
                                <a:lnTo>
                                  <a:pt x="452226" y="451667"/>
                                </a:lnTo>
                                <a:lnTo>
                                  <a:pt x="455104" y="437273"/>
                                </a:lnTo>
                                <a:lnTo>
                                  <a:pt x="455104" y="36982"/>
                                </a:lnTo>
                                <a:lnTo>
                                  <a:pt x="452226" y="22588"/>
                                </a:lnTo>
                                <a:lnTo>
                                  <a:pt x="444377" y="10833"/>
                                </a:lnTo>
                                <a:lnTo>
                                  <a:pt x="432735" y="2906"/>
                                </a:lnTo>
                                <a:lnTo>
                                  <a:pt x="418477" y="0"/>
                                </a:lnTo>
                                <a:close/>
                              </a:path>
                            </a:pathLst>
                          </a:custGeom>
                          <a:solidFill>
                            <a:srgbClr val="005496"/>
                          </a:solidFill>
                        </wps:spPr>
                        <wps:bodyPr wrap="square" lIns="0" tIns="0" rIns="0" bIns="0" rtlCol="0">
                          <a:prstTxWarp prst="textNoShape">
                            <a:avLst/>
                          </a:prstTxWarp>
                          <a:noAutofit/>
                        </wps:bodyPr>
                      </wps:wsp>
                      <pic:pic xmlns:pic="http://schemas.openxmlformats.org/drawingml/2006/picture">
                        <pic:nvPicPr>
                          <pic:cNvPr id="243" name="Image 243"/>
                          <pic:cNvPicPr/>
                        </pic:nvPicPr>
                        <pic:blipFill>
                          <a:blip r:embed="rId122" cstate="print"/>
                          <a:stretch>
                            <a:fillRect/>
                          </a:stretch>
                        </pic:blipFill>
                        <pic:spPr>
                          <a:xfrm>
                            <a:off x="219607" y="502705"/>
                            <a:ext cx="378804" cy="142238"/>
                          </a:xfrm>
                          <a:prstGeom prst="rect">
                            <a:avLst/>
                          </a:prstGeom>
                        </pic:spPr>
                      </pic:pic>
                    </wpg:wgp>
                  </a:graphicData>
                </a:graphic>
              </wp:anchor>
            </w:drawing>
          </mc:Choice>
          <mc:Fallback>
            <w:pict>
              <v:group w14:anchorId="3507247C" id="Group 239" o:spid="_x0000_s1026" alt="&quot;&quot;" style="position:absolute;margin-left:216.85pt;margin-top:6.65pt;width:50.15pt;height:53.65pt;z-index:15780864;mso-wrap-distance-left:0;mso-wrap-distance-right:0;mso-position-horizontal-relative:page" coordsize="6369,681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LW1LIVQUAAPsSAAAOAAAAZHJzL2Uyb0RvYy54bWzsWNtu4zYQfS/QfxD0&#10;vjFJUVfEWbRJEyyw2AbdFH2mZdoWVhJVkr7k7zu82Y6d2MY2WKBAH2JR0Yg6PDNzOMPrj5uujVZc&#10;qkb04xhfoTjifS2mTT8fx38+3X8o4khp1k9ZK3o+jp+5ij/e/PzT9XqoOBEL0U65jGCSXlXrYRwv&#10;tB6q0UjVC94xdSUG3sPDmZAd03Ar56OpZGuYvWtHBKFstBZyOkhRc6Xgv3fuYXxj55/NeK1/n80U&#10;11E7jgGbtr/S/k7M7+jmmlVzyYZFU3sY7DtQdKzp4aPbqe6YZtFSNkdTdU0thRIzfVWLbiRms6bm&#10;dg2wGowOVvMgxXKwa5lX6/mwpQmoPeDpu6etv6we5PB1eJQOPQw/i/qbAl5G62Fe7T839/Od8WYm&#10;O/MSLCLaWEaft4zyjY5q+GeWZCVK46iGR1mBkzR1jNcLcMvRW/Xit5PvjVjlPmqhbaGsB4gdtaNH&#10;/Tt6vi7YwC3ryiz/UUbNdBwTCuHTsw5i+MGHi/kX8GQ+D3aGQ3+nPJ0HDOECU5TE0TFNNMEFgvkN&#10;TQQVJbY0bZfLqnqp9AMXlm+2+qy0i9tpGLFFGNWbPgwlRL+J+9bGvY4jiHsZRxD3E+eFgWnznnGi&#10;GUbrcRyQLLZAzNNOrPiTsHbaeI2gJC13CwGgO4u237fECOfEWiYFsXSBcTAJ18FNWhBqLTEuETYI&#10;3zQFqgxTCSrzS+xQluenDSnBBOays15ineQ089Y5ysqTICgBshxbBF1gnacUMsZGQp6WpzkDd2WJ&#10;Yw3ipiiLk0jA2APBaZGcND32cHBW3QrFnXNM0FgvbQMJPLYfqkq0zfS+aVsTOkrOJ7etjFYMYjLL&#10;b3Fx6yHsmUFmq8rljxlNxPQZEnANGTeO1d9LJnkctZ96SHGj5mEgw2ASBlK3t8Jqvo1aqfTT5i8m&#10;h2iA4TjWIFBfRMh0VoWcAvzGwNmaN3vxy1KLWWMSzmJziPwNqI7L/x8gP/hYfmySXCw/PmlQBtlg&#10;iGdVUGlc0LzwKk1TSIUQdEHA9n0aqIK97v3lJyAB+fFADM6duDilsELqVCUg3ZmEOPWiQily+REs&#10;w/Nw9VOSzOxTkHUJ2i4/mISrM6WQxNYSQ8adTjhPOeA9rWc4Lf3Hk/KMpAFDxGc8TXGahJ0iYAzX&#10;wBShGEowWBelOaZnYJgNyvFK4Svk9OJe8UL4+PtoBEK/3t2T/zXiuDAMwuVzf1uigO8OSxTL38Ua&#10;YX3q4oUYocheCgVNU2Ii1dQpNKcJbFRuJ/jhQhGQGKFwQF4TCoh9CmJnwj+k/1tC4VI1WIVADleX&#10;Tc6GJjnJz+yehf8qpCiw6EkKk4WrT1GUE5f8FLZyEuI9GIWrMyYkyVwFCdmc0NOFR5Jl2GkfUERS&#10;68s3S6o9qi6xToACj/o8EEqBM+eGC9YIwk+Iq64uoA8CAXuFv8Axe9bQmRSnyd4DQkh6Rur31gj7&#10;QnI6PuiOPlKiix1zGJ3vJbMpLQOG/3YpNjR1BX++UYbRUSd4/kAB3tJLU2a6Q4nuojk6Jr8thw/Q&#10;00Mp3EyattHP9nwC+kgDql89NrXpsc3NflMJyewU+1PH5jwi1AZOsDLvGIE9mmLSNkOoq83Yg4UG&#10;7+Bg4JX1ukOHO1EvO95rd4oieQu4Ra8WzaCgUax4N+HQ9cpPU6g7azjB0dD4DrLptdsRlJZc11D9&#10;s2oG9f0f0Gq6nWD7wILe4TRLeKMvJrjMkJOHFJEc6rAX1WmSF4XJcLPpYBDIJJQlYdMxFbtpjn1t&#10;b9peoP2oqHf9s4XlgNgh4LLFvD1hgdGLI5z9e2u1O7O6+QcAAP//AwBQSwMECgAAAAAAAAAhAC+Z&#10;RyHUBAAA1AQAABQAAABkcnMvbWVkaWEvaW1hZ2UxLnBuZ4lQTkcNChoKAAAADUlIRFIAAABQAAAA&#10;HggGAAAAu0OZsQAAAAZiS0dEAP8A/wD/oL2nkwAAAAlwSFlzAAAOxAAADsQBlSsOGwAABHRJREFU&#10;aIHtmV2IlkUUx3/74WrgR+0KlSZkRrStQWk3UpGxpslGYttFEUJERHax4FXbhXQR4V50EUEGC10E&#10;JX2YJBlRbcbaRhh9UK5uiIoXfbCuabJlul//LuZZdvbsmWffd58twt4/DLznzH/OzJxn5pyZeask&#10;cQnjcqAHaMrkLqAFGJqtDqpny9B/FA8x4TyAdcDa2ezgUnfgP46KAwui4sCCqDiwIGpz6hqBawkZ&#10;6zvgzL8xoAKYB6wCFgHDwGcF7dUDtwJ1wEmgz2VJapc0nJUjkhokdWoqeiU9K6lWEk5ZIuknSSNZ&#10;eT3B2xtxzkqa63Ael3Qx4wxJujdhC0mtknoyfoyvJO1w5rE+x1ZtNsdep12npPrMR+PjbyfhqDx0&#10;SVrsdN7mcFcYznxJFwxno+FUSTphOPuc/mokdUwzVg8pBy7O5paHQ1bhxcAmRxejGegG5hj9RYd7&#10;n5E3AnONbrORG4HlRnfBsf0S8HR6mGVhDmFOzdPwVlrFTJPITcCTRufFiBYjW2cBbAJqItk63bO9&#10;0um/CLYS5lQ2qiT3LrcXeDHmAZ3A9ZHuTCafjThHDWcYaAAGCcF4AFjo9HcH8EX2+wBwp6lfAZyI&#10;5I+A9ZE8AjwMnDY2n3P62gB8HMlXAMcISWMcx4AngNg324D7p1hz9vnvkq52YsQ6h7vZcLY7nAey&#10;ug05seWFjFOvEJxjdJs+FjrtdzjjrZb0ucO1MbDV4TQ79pZIOmeJ3hbeD/zq6LuAfqOz8XKX0258&#10;G3vbl6iuirA6akzdG0b2tprX71hCb2Hn0A986vB+IfhmEjwH5j3P2Drb+XHgoNG1EM6bm3LsXgfc&#10;zNT4NwzsNjrPgakxl/LUZO2VM//CN5EGR2dXzJXAU8BVZiAnDe9BQpaO8SFTD/D1zC4K2SvqQC/z&#10;vk3YPjGeN/IB4FWj20YI6DG8LfhjyaMrDYXseQ5cSohHFouABUZ32OH1A58Y3Xwjv5OVPM4fwPuO&#10;/SOObqmjA7gmoc+zt4AwV4sqt59EVnzEyUI7Hd5qh4ekLQm7kjSmiSz/Qw7vtYTtakmnDbdXUp3h&#10;LZd03rFrs/BtDuflUueUekzYSThcxt5fYzj7gG8S7d8D/gIuc+p6mMjyuwnJw0Mqg44RznfxObUp&#10;G8u5SLcs0b/F18AHTD70bwVuYXLS8MeZswLyMCLpRucrxeXNRNu2iNOY4PQr/WiBwmo7OsOxe3fh&#10;Rk09f5aEmSSRUaCN6YNvagW9G/3uw4+jbxFuFykMAVuAU9OMoVT0EeY0WnZLx6nHJQ0mHH5K0lrn&#10;C6ZWyc+m/X6H1244o0rHVluWSTqYs0AelfRbJP8p6YYce3dLGkjYGpD0mNEd9u7Ce4BngA7CGW4I&#10;+JYQu7op72G1kckH6D2E+3KMeYSvP74bviec/0pFHXA74e67hpBBB4FXCHf61cA9GfdLwhzyUA/c&#10;ldlbxcSDagdwiHBeHb/v70o5sLWMCfyvUflPpCAqDiyIigMLouLAgqgGtkfyeUK2qaBE/A3fz0h0&#10;O4iH5wAAAABJRU5ErkJgglBLAwQUAAYACAAAACEA5iLjYuAAAAAKAQAADwAAAGRycy9kb3ducmV2&#10;LnhtbEyPwU7DMBBE70j8g7VI3KiTui0oxKmqCjhVSLRIiJsbb5Oo8TqK3ST9e5YTHHfmaXYmX0+u&#10;FQP2ofGkIZ0lIJBKbxuqNHweXh+eQIRoyJrWE2q4YoB1cXuTm8z6kT5w2MdKcAiFzGioY+wyKUNZ&#10;ozNh5jsk9k6+dyby2VfS9mbkcNfKeZKspDMN8YfadLitsTzvL07D22jGjUpfht35tL1+H5bvX7sU&#10;tb6/mzbPICJO8Q+G3/pcHQrudPQXskG0GhZKPTLKhlIgGFiqBY87sjBPViCLXP6fUPwAAAD//wMA&#10;UEsDBBQABgAIAAAAIQCqJg6+vAAAACEBAAAZAAAAZHJzL19yZWxzL2Uyb0RvYy54bWwucmVsc4SP&#10;QWrDMBBF94XcQcw+lp1FKMWyN6HgbUgOMEhjWcQaCUkt9e0jyCaBQJfzP/89ph///Cp+KWUXWEHX&#10;tCCIdTCOrYLr5Xv/CSIXZINrYFKwUYZx2H30Z1qx1FFeXMyiUjgrWEqJX1JmvZDH3IRIXJs5JI+l&#10;nsnKiPqGluShbY8yPTNgeGGKyShIk+lAXLZYzf+zwzw7TaegfzxxeaOQzld3BWKyVBR4Mg4fYddE&#10;tiCHXr48NtwBAAD//wMAUEsBAi0AFAAGAAgAAAAhALGCZ7YKAQAAEwIAABMAAAAAAAAAAAAAAAAA&#10;AAAAAFtDb250ZW50X1R5cGVzXS54bWxQSwECLQAUAAYACAAAACEAOP0h/9YAAACUAQAACwAAAAAA&#10;AAAAAAAAAAA7AQAAX3JlbHMvLnJlbHNQSwECLQAUAAYACAAAACEAC1tSyFUFAAD7EgAADgAAAAAA&#10;AAAAAAAAAAA6AgAAZHJzL2Uyb0RvYy54bWxQSwECLQAKAAAAAAAAACEAL5lHIdQEAADUBAAAFAAA&#10;AAAAAAAAAAAAAAC7BwAAZHJzL21lZGlhL2ltYWdlMS5wbmdQSwECLQAUAAYACAAAACEA5iLjYuAA&#10;AAAKAQAADwAAAAAAAAAAAAAAAADBDAAAZHJzL2Rvd25yZXYueG1sUEsBAi0AFAAGAAgAAAAhAKom&#10;Dr68AAAAIQEAABkAAAAAAAAAAAAAAAAAzg0AAGRycy9fcmVscy9lMm9Eb2MueG1sLnJlbHNQSwUG&#10;AAAAAAYABgB8AQAAwQ4AAAAA&#10;">
                <v:shape id="Graphic 240" o:spid="_x0000_s1027" style="position:absolute;left:1814;width:4318;height:2089;visibility:visible;mso-wrap-style:square;v-text-anchor:top" coordsize="431800,208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BCAXwQAAANwAAAAPAAAAZHJzL2Rvd25yZXYueG1sRE9ba8Iw&#10;FH4X/A/hDPam6ZwMV5uK7AKCD0Mtez40x6a0OSlJVuu/Xx4Ge/z47sVusr0YyYfWsYKnZQaCuHa6&#10;5UZBdflcbECEiKyxd0wK7hRgV85nBeba3fhE4zk2IoVwyFGBiXHIpQy1IYth6QbixF2dtxgT9I3U&#10;Hm8p3PZylWUv0mLLqcHgQG+G6u78YxV83cf39via8bM/jvxtuuojdpVSjw/Tfgsi0hT/xX/ug1aw&#10;Wqf56Uw6ArL8BQAA//8DAFBLAQItABQABgAIAAAAIQDb4fbL7gAAAIUBAAATAAAAAAAAAAAAAAAA&#10;AAAAAABbQ29udGVudF9UeXBlc10ueG1sUEsBAi0AFAAGAAgAAAAhAFr0LFu/AAAAFQEAAAsAAAAA&#10;AAAAAAAAAAAAHwEAAF9yZWxzLy5yZWxzUEsBAi0AFAAGAAgAAAAhAPsEIBfBAAAA3AAAAA8AAAAA&#10;AAAAAAAAAAAABwIAAGRycy9kb3ducmV2LnhtbFBLBQYAAAAAAwADALcAAAD1AgAAAAA=&#10;" path="m20359,l10172,3820,2824,11901,,23097,,206777r421297,l423746,207069r-147,l427545,207590r4089,1308l31699,1583,20359,xe" fillcolor="#67c18c" stroked="f">
                  <v:path arrowok="t"/>
                </v:shape>
                <v:shape id="Graphic 241" o:spid="_x0000_s1028" style="position:absolute;top:2066;width:1847;height:4521;visibility:visible;mso-wrap-style:square;v-text-anchor:top" coordsize="184785,452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a6MdxQAAANwAAAAPAAAAZHJzL2Rvd25yZXYueG1sRI/dasJA&#10;FITvBd9hOULvdGMqUaKrpC0Fhd407QMcs8ckmD0bstv89Om7hUIvh5n5hjmcRtOInjpXW1awXkUg&#10;iAuray4VfH68LncgnEfW2FgmBRM5OB3nswOm2g78Tn3uSxEg7FJUUHnfplK6oiKDbmVb4uDdbGfQ&#10;B9mVUnc4BLhpZBxFiTRYc1iosKXniop7/mUUvDwlj2+Xq8+SeovTJbsn33KLSj0sxmwPwtPo/8N/&#10;7bNWEG/W8HsmHAF5/AEAAP//AwBQSwECLQAUAAYACAAAACEA2+H2y+4AAACFAQAAEwAAAAAAAAAA&#10;AAAAAAAAAAAAW0NvbnRlbnRfVHlwZXNdLnhtbFBLAQItABQABgAIAAAAIQBa9CxbvwAAABUBAAAL&#10;AAAAAAAAAAAAAAAAAB8BAABfcmVscy8ucmVsc1BLAQItABQABgAIAAAAIQCOa6MdxQAAANwAAAAP&#10;AAAAAAAAAAAAAAAAAAcCAABkcnMvZG93bnJldi54bWxQSwUGAAAAAAMAAwC3AAAA+QIAAAAA&#10;" path="m181402,l24404,,12605,3020,4070,10888,,21811,1595,33997,184234,451535r-1816,-4394l181402,442328,181402,xe" fillcolor="#00bdf2" stroked="f">
                  <v:path arrowok="t"/>
                </v:shape>
                <v:shape id="Graphic 242" o:spid="_x0000_s1029" style="position:absolute;left:1814;top:2066;width:4553;height:4744;visibility:visible;mso-wrap-style:square;v-text-anchor:top" coordsize="455295,4743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FdTCwwAAANwAAAAPAAAAZHJzL2Rvd25yZXYueG1sRI9Pi8Iw&#10;FMTvC36H8AQvi6aWpUo1igiCeNuuoMdH8/pHm5fSRK3f3gjCHoeZ+Q2zXPemEXfqXG1ZwXQSgSDO&#10;ra65VHD8243nIJxH1thYJgVPcrBeDb6WmGr74F+6Z74UAcIuRQWV920qpcsrMugmtiUOXmE7gz7I&#10;rpS6w0eAm0bGUZRIgzWHhQpb2laUX7ObUVAWzbnIvvm0mZ0vidwmyaXGg1KjYb9ZgPDU+//wp73X&#10;CuKfGN5nwhGQqxcAAAD//wMAUEsBAi0AFAAGAAgAAAAhANvh9svuAAAAhQEAABMAAAAAAAAAAAAA&#10;AAAAAAAAAFtDb250ZW50X1R5cGVzXS54bWxQSwECLQAUAAYACAAAACEAWvQsW78AAAAVAQAACwAA&#10;AAAAAAAAAAAAAAAfAQAAX3JlbHMvLnJlbHNQSwECLQAUAAYACAAAACEAZhXUwsMAAADcAAAADwAA&#10;AAAAAAAAAAAAAAAHAgAAZHJzL2Rvd25yZXYueG1sUEsFBgAAAAADAAMAtwAAAPcCAAAAAA==&#10;" path="m418477,l,,,437273r2877,14394l10725,463422r11638,7927l36614,474256r381863,l432735,471349r11642,-7927l452226,451667r2878,-14394l455104,36982,452226,22588,444377,10833,432735,2906,418477,xe" fillcolor="#005496" stroked="f">
                  <v:path arrowok="t"/>
                </v:shape>
                <v:shape id="Image 243" o:spid="_x0000_s1030" type="#_x0000_t75" style="position:absolute;left:2196;top:5027;width:3788;height:14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XN+MxgAAANwAAAAPAAAAZHJzL2Rvd25yZXYueG1sRI/dasJA&#10;FITvhb7Dcgq9Ed00tiLRVYoill4UEn2AY/aYH7NnQ3ar8e3dguDlMDPfMItVbxpxoc5VlhW8jyMQ&#10;xLnVFRcKDvvtaAbCeWSNjWVScCMHq+XLYIGJtldO6ZL5QgQIuwQVlN63iZQuL8mgG9uWOHgn2xn0&#10;QXaF1B1eA9w0Mo6iqTRYcVgosaV1Sfk5+zMK6rz+PPrNMd39ZrfZ8Gcf1fH0rNTba/81B+Gp98/w&#10;o/2tFcQfE/g/E46AXN4BAAD//wMAUEsBAi0AFAAGAAgAAAAhANvh9svuAAAAhQEAABMAAAAAAAAA&#10;AAAAAAAAAAAAAFtDb250ZW50X1R5cGVzXS54bWxQSwECLQAUAAYACAAAACEAWvQsW78AAAAVAQAA&#10;CwAAAAAAAAAAAAAAAAAfAQAAX3JlbHMvLnJlbHNQSwECLQAUAAYACAAAACEAs1zfjMYAAADcAAAA&#10;DwAAAAAAAAAAAAAAAAAHAgAAZHJzL2Rvd25yZXYueG1sUEsFBgAAAAADAAMAtwAAAPoCAAAAAA==&#10;">
                  <v:imagedata r:id="rId123" o:title=""/>
                </v:shape>
                <w10:wrap anchorx="page"/>
              </v:group>
            </w:pict>
          </mc:Fallback>
        </mc:AlternateContent>
      </w:r>
      <w:r>
        <w:rPr>
          <w:rFonts w:ascii="VAG Rounded"/>
          <w:b/>
          <w:color w:val="00884F"/>
          <w:spacing w:val="-2"/>
          <w:sz w:val="24"/>
        </w:rPr>
        <w:t>pwd.org.au</w:t>
      </w:r>
    </w:p>
    <w:p w14:paraId="56AE74EA" w14:textId="77777777" w:rsidR="00F34A36" w:rsidRDefault="00842BCA">
      <w:pPr>
        <w:tabs>
          <w:tab w:val="left" w:pos="914"/>
        </w:tabs>
        <w:spacing w:before="73" w:line="626" w:lineRule="exact"/>
        <w:ind w:left="313" w:right="7563" w:hanging="5"/>
        <w:rPr>
          <w:rFonts w:ascii="VAG Rounded"/>
          <w:b/>
          <w:sz w:val="24"/>
        </w:rPr>
      </w:pPr>
      <w:r>
        <w:rPr>
          <w:rFonts w:ascii="VAG Rounded"/>
          <w:b/>
          <w:noProof/>
          <w:sz w:val="24"/>
        </w:rPr>
        <w:drawing>
          <wp:anchor distT="0" distB="0" distL="0" distR="0" simplePos="0" relativeHeight="15781376" behindDoc="0" locked="0" layoutInCell="1" allowOverlap="1" wp14:anchorId="56AE75EE" wp14:editId="4034F9A2">
            <wp:simplePos x="0" y="0"/>
            <wp:positionH relativeFrom="page">
              <wp:posOffset>3480446</wp:posOffset>
            </wp:positionH>
            <wp:positionV relativeFrom="paragraph">
              <wp:posOffset>289314</wp:posOffset>
            </wp:positionV>
            <wp:extent cx="1991551" cy="298977"/>
            <wp:effectExtent l="0" t="0" r="0" b="6350"/>
            <wp:wrapNone/>
            <wp:docPr id="244" name="Image 24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4" name="Image 244">
                      <a:extLst>
                        <a:ext uri="{C183D7F6-B498-43B3-948B-1728B52AA6E4}">
                          <adec:decorative xmlns:adec="http://schemas.microsoft.com/office/drawing/2017/decorative" val="1"/>
                        </a:ext>
                      </a:extLst>
                    </pic:cNvPr>
                    <pic:cNvPicPr/>
                  </pic:nvPicPr>
                  <pic:blipFill>
                    <a:blip r:embed="rId124" cstate="print"/>
                    <a:stretch>
                      <a:fillRect/>
                    </a:stretch>
                  </pic:blipFill>
                  <pic:spPr>
                    <a:xfrm>
                      <a:off x="0" y="0"/>
                      <a:ext cx="1991551" cy="298977"/>
                    </a:xfrm>
                    <a:prstGeom prst="rect">
                      <a:avLst/>
                    </a:prstGeom>
                  </pic:spPr>
                </pic:pic>
              </a:graphicData>
            </a:graphic>
          </wp:anchor>
        </w:drawing>
      </w:r>
      <w:r>
        <w:rPr>
          <w:noProof/>
          <w:position w:val="-5"/>
        </w:rPr>
        <w:drawing>
          <wp:inline distT="0" distB="0" distL="0" distR="0" wp14:anchorId="56AE75F0" wp14:editId="5AF9CD8E">
            <wp:extent cx="249885" cy="226517"/>
            <wp:effectExtent l="0" t="0" r="0" b="2540"/>
            <wp:docPr id="245" name="Image 2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5" name="Image 245">
                      <a:extLst>
                        <a:ext uri="{C183D7F6-B498-43B3-948B-1728B52AA6E4}">
                          <adec:decorative xmlns:adec="http://schemas.microsoft.com/office/drawing/2017/decorative" val="1"/>
                        </a:ext>
                      </a:extLst>
                    </pic:cNvPr>
                    <pic:cNvPicPr/>
                  </pic:nvPicPr>
                  <pic:blipFill>
                    <a:blip r:embed="rId125" cstate="print"/>
                    <a:stretch>
                      <a:fillRect/>
                    </a:stretch>
                  </pic:blipFill>
                  <pic:spPr>
                    <a:xfrm>
                      <a:off x="0" y="0"/>
                      <a:ext cx="249885" cy="226517"/>
                    </a:xfrm>
                    <a:prstGeom prst="rect">
                      <a:avLst/>
                    </a:prstGeom>
                  </pic:spPr>
                </pic:pic>
              </a:graphicData>
            </a:graphic>
          </wp:inline>
        </w:drawing>
      </w:r>
      <w:r>
        <w:rPr>
          <w:rFonts w:ascii="Times New Roman"/>
          <w:sz w:val="20"/>
        </w:rPr>
        <w:tab/>
      </w:r>
      <w:hyperlink r:id="rId126">
        <w:r>
          <w:rPr>
            <w:rFonts w:ascii="VAG Rounded"/>
            <w:b/>
            <w:color w:val="00884F"/>
            <w:spacing w:val="-2"/>
            <w:sz w:val="24"/>
          </w:rPr>
          <w:t>pwd@pwd.org.au</w:t>
        </w:r>
      </w:hyperlink>
      <w:r>
        <w:rPr>
          <w:rFonts w:ascii="VAG Rounded"/>
          <w:b/>
          <w:color w:val="00884F"/>
          <w:spacing w:val="-2"/>
          <w:sz w:val="24"/>
        </w:rPr>
        <w:t xml:space="preserve"> </w:t>
      </w:r>
      <w:r>
        <w:rPr>
          <w:rFonts w:ascii="VAG Rounded"/>
          <w:b/>
          <w:noProof/>
          <w:color w:val="00884F"/>
          <w:spacing w:val="-1"/>
          <w:position w:val="-8"/>
          <w:sz w:val="24"/>
        </w:rPr>
        <w:drawing>
          <wp:inline distT="0" distB="0" distL="0" distR="0" wp14:anchorId="56AE75F2" wp14:editId="14AFBB01">
            <wp:extent cx="247485" cy="248869"/>
            <wp:effectExtent l="0" t="0" r="635" b="0"/>
            <wp:docPr id="246" name="Image 2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6" name="Image 246">
                      <a:extLst>
                        <a:ext uri="{C183D7F6-B498-43B3-948B-1728B52AA6E4}">
                          <adec:decorative xmlns:adec="http://schemas.microsoft.com/office/drawing/2017/decorative" val="1"/>
                        </a:ext>
                      </a:extLst>
                    </pic:cNvPr>
                    <pic:cNvPicPr/>
                  </pic:nvPicPr>
                  <pic:blipFill>
                    <a:blip r:embed="rId127" cstate="print"/>
                    <a:stretch>
                      <a:fillRect/>
                    </a:stretch>
                  </pic:blipFill>
                  <pic:spPr>
                    <a:xfrm>
                      <a:off x="0" y="0"/>
                      <a:ext cx="247485" cy="248869"/>
                    </a:xfrm>
                    <a:prstGeom prst="rect">
                      <a:avLst/>
                    </a:prstGeom>
                  </pic:spPr>
                </pic:pic>
              </a:graphicData>
            </a:graphic>
          </wp:inline>
        </w:drawing>
      </w:r>
      <w:r>
        <w:rPr>
          <w:rFonts w:ascii="Times New Roman"/>
          <w:color w:val="00884F"/>
          <w:sz w:val="24"/>
        </w:rPr>
        <w:tab/>
      </w:r>
      <w:r>
        <w:rPr>
          <w:rFonts w:ascii="VAG Rounded"/>
          <w:b/>
          <w:color w:val="00884F"/>
          <w:sz w:val="24"/>
        </w:rPr>
        <w:t>1800 422 015</w:t>
      </w:r>
    </w:p>
    <w:p w14:paraId="56AE74EB" w14:textId="77777777" w:rsidR="00F34A36" w:rsidRDefault="00842BCA">
      <w:pPr>
        <w:tabs>
          <w:tab w:val="left" w:pos="914"/>
        </w:tabs>
        <w:spacing w:before="146" w:line="436" w:lineRule="auto"/>
        <w:ind w:left="914" w:right="7935" w:hanging="596"/>
        <w:rPr>
          <w:rFonts w:ascii="VAG Rounded"/>
          <w:b/>
          <w:sz w:val="24"/>
        </w:rPr>
      </w:pPr>
      <w:r>
        <w:rPr>
          <w:rFonts w:ascii="VAG Rounded"/>
          <w:b/>
          <w:noProof/>
          <w:sz w:val="24"/>
        </w:rPr>
        <w:drawing>
          <wp:anchor distT="0" distB="0" distL="0" distR="0" simplePos="0" relativeHeight="15780352" behindDoc="0" locked="0" layoutInCell="1" allowOverlap="1" wp14:anchorId="56AE75F4" wp14:editId="47FBEF5F">
            <wp:simplePos x="0" y="0"/>
            <wp:positionH relativeFrom="page">
              <wp:posOffset>663696</wp:posOffset>
            </wp:positionH>
            <wp:positionV relativeFrom="paragraph">
              <wp:posOffset>536694</wp:posOffset>
            </wp:positionV>
            <wp:extent cx="228955" cy="225780"/>
            <wp:effectExtent l="0" t="0" r="0" b="3175"/>
            <wp:wrapNone/>
            <wp:docPr id="247" name="Image 24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7" name="Image 247">
                      <a:extLst>
                        <a:ext uri="{C183D7F6-B498-43B3-948B-1728B52AA6E4}">
                          <adec:decorative xmlns:adec="http://schemas.microsoft.com/office/drawing/2017/decorative" val="1"/>
                        </a:ext>
                      </a:extLst>
                    </pic:cNvPr>
                    <pic:cNvPicPr/>
                  </pic:nvPicPr>
                  <pic:blipFill>
                    <a:blip r:embed="rId128" cstate="print"/>
                    <a:stretch>
                      <a:fillRect/>
                    </a:stretch>
                  </pic:blipFill>
                  <pic:spPr>
                    <a:xfrm>
                      <a:off x="0" y="0"/>
                      <a:ext cx="228955" cy="225780"/>
                    </a:xfrm>
                    <a:prstGeom prst="rect">
                      <a:avLst/>
                    </a:prstGeom>
                  </pic:spPr>
                </pic:pic>
              </a:graphicData>
            </a:graphic>
          </wp:anchor>
        </w:drawing>
      </w:r>
      <w:r>
        <w:rPr>
          <w:noProof/>
        </w:rPr>
        <w:drawing>
          <wp:inline distT="0" distB="0" distL="0" distR="0" wp14:anchorId="56AE75F6" wp14:editId="5841EAEC">
            <wp:extent cx="226085" cy="238341"/>
            <wp:effectExtent l="0" t="0" r="2540" b="9525"/>
            <wp:docPr id="248" name="Image 24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48" name="Image 248">
                      <a:extLst>
                        <a:ext uri="{C183D7F6-B498-43B3-948B-1728B52AA6E4}">
                          <adec:decorative xmlns:adec="http://schemas.microsoft.com/office/drawing/2017/decorative" val="1"/>
                        </a:ext>
                      </a:extLst>
                    </pic:cNvPr>
                    <pic:cNvPicPr/>
                  </pic:nvPicPr>
                  <pic:blipFill>
                    <a:blip r:embed="rId129" cstate="print"/>
                    <a:stretch>
                      <a:fillRect/>
                    </a:stretch>
                  </pic:blipFill>
                  <pic:spPr>
                    <a:xfrm>
                      <a:off x="0" y="0"/>
                      <a:ext cx="226085" cy="238341"/>
                    </a:xfrm>
                    <a:prstGeom prst="rect">
                      <a:avLst/>
                    </a:prstGeom>
                  </pic:spPr>
                </pic:pic>
              </a:graphicData>
            </a:graphic>
          </wp:inline>
        </w:drawing>
      </w:r>
      <w:r>
        <w:rPr>
          <w:rFonts w:ascii="Times New Roman"/>
          <w:position w:val="2"/>
          <w:sz w:val="20"/>
        </w:rPr>
        <w:tab/>
      </w:r>
      <w:r>
        <w:rPr>
          <w:rFonts w:ascii="VAG Rounded"/>
          <w:b/>
          <w:color w:val="00884F"/>
          <w:spacing w:val="-2"/>
          <w:position w:val="2"/>
          <w:sz w:val="24"/>
        </w:rPr>
        <w:t xml:space="preserve">PWDAustralia </w:t>
      </w:r>
      <w:r>
        <w:rPr>
          <w:rFonts w:ascii="VAG Rounded"/>
          <w:b/>
          <w:color w:val="00884F"/>
          <w:spacing w:val="-2"/>
          <w:sz w:val="24"/>
        </w:rPr>
        <w:t>PWD.Australia</w:t>
      </w:r>
    </w:p>
    <w:sectPr w:rsidR="00F34A36">
      <w:footerReference w:type="even" r:id="rId130"/>
      <w:pgSz w:w="11910" w:h="16840"/>
      <w:pgMar w:top="620" w:right="850" w:bottom="0" w:left="708" w:header="0"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F2E270" w14:textId="77777777" w:rsidR="00842BCA" w:rsidRDefault="00842BCA">
      <w:r>
        <w:separator/>
      </w:r>
    </w:p>
  </w:endnote>
  <w:endnote w:type="continuationSeparator" w:id="0">
    <w:p w14:paraId="5D0677B2" w14:textId="77777777" w:rsidR="00842BCA" w:rsidRDefault="00842BC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AG Rounded">
    <w:panose1 w:val="020B0500000000000000"/>
    <w:charset w:val="00"/>
    <w:family w:val="swiss"/>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8"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3344" behindDoc="1" locked="0" layoutInCell="1" allowOverlap="1" wp14:anchorId="56AE7610" wp14:editId="56AE7611">
              <wp:simplePos x="0" y="0"/>
              <wp:positionH relativeFrom="page">
                <wp:posOffset>609909</wp:posOffset>
              </wp:positionH>
              <wp:positionV relativeFrom="page">
                <wp:posOffset>10221324</wp:posOffset>
              </wp:positionV>
              <wp:extent cx="2072639" cy="198755"/>
              <wp:effectExtent l="0" t="0" r="0" b="0"/>
              <wp:wrapNone/>
              <wp:docPr id="20" name="Text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755"/>
                      </a:xfrm>
                      <a:prstGeom prst="rect">
                        <a:avLst/>
                      </a:prstGeom>
                    </wps:spPr>
                    <wps:txbx>
                      <w:txbxContent>
                        <w:p w14:paraId="56AE764F" w14:textId="77777777" w:rsidR="00F34A36" w:rsidRDefault="00842BCA">
                          <w:pPr>
                            <w:spacing w:before="12"/>
                            <w:ind w:left="59"/>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10</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10" id="_x0000_t202" coordsize="21600,21600" o:spt="202" path="m,l,21600r21600,l21600,xe">
              <v:stroke joinstyle="miter"/>
              <v:path gradientshapeok="t" o:connecttype="rect"/>
            </v:shapetype>
            <v:shape id="Textbox 20" o:spid="_x0000_s1087" type="#_x0000_t202" style="position:absolute;margin-left:48pt;margin-top:804.85pt;width:163.2pt;height:15.65pt;z-index:-178831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RC6lgEAABsDAAAOAAAAZHJzL2Uyb0RvYy54bWysUttu2zAMfR/QfxD03thJ0ZsRp1hXbBhQ&#10;bAW6foAiS7ExS9RIJXb+fpTiJMP6NuyFoiTq8JxDLR9G14udQerA13I+K6UwXkPT+U0t3358vryT&#10;gqLyjerBm1ruDcmH1cWH5RAqs4AW+sagYBBP1RBq2cYYqqIg3RqnaAbBeL60gE5F3uKmaFANjO76&#10;YlGWN8UA2AQEbYj49OlwKVcZ31qj43dryUTR15K5xRwxx3WKxWqpqg2q0HZ6oqH+gYVTneemJ6gn&#10;FZXYYvcOynUagcDGmQZXgLWdNlkDq5mXf6l5bVUwWQubQ+FkE/0/WP1t9xpeUMTxEUYeYBZB4Rn0&#10;T2JviiFQNdUkT6kirk5CR4surSxB8EP2dn/y04xRaD5clLeLm6t7KTTfze/vbq+vk+HF+XVAil8M&#10;OJGSWiLPKzNQu2eKh9JjyUTm0D8xieN65JKUrqHZs4iB51hL+rVVaKTov3o2Kg39mOAxWR8TjP0n&#10;yF8jafHwcRvBdrnzGXfqzBPI3Kffkkb85z5Xnf/06jcAAAD//wMAUEsDBBQABgAIAAAAIQAsNuz3&#10;4AAAAAwBAAAPAAAAZHJzL2Rvd25yZXYueG1sTI/BTsMwEETvSPyDtUjcqN0oCiTEqSoEJyREGg4c&#10;ndhNrMbrELtt+Hu2J3rc2dHMm3KzuJGdzBysRwnrlQBmsPPaYi/hq3l7eAIWokKtRo9Gwq8JsKlu&#10;b0pVaH/G2px2sWcUgqFQEoYYp4Lz0A3GqbDyk0H67f3sVKRz7rme1ZnC3cgTITLulEVqGNRkXgbT&#10;HXZHJ2H7jfWr/floP+t9bZsmF/ieHaS8v1u2z8CiWeK/GS74hA4VMbX+iDqwUUKe0ZRIeibyR2Dk&#10;SJMkBdZepHQtgFclvx5R/QEAAP//AwBQSwECLQAUAAYACAAAACEAtoM4kv4AAADhAQAAEwAAAAAA&#10;AAAAAAAAAAAAAAAAW0NvbnRlbnRfVHlwZXNdLnhtbFBLAQItABQABgAIAAAAIQA4/SH/1gAAAJQB&#10;AAALAAAAAAAAAAAAAAAAAC8BAABfcmVscy8ucmVsc1BLAQItABQABgAIAAAAIQBywRC6lgEAABsD&#10;AAAOAAAAAAAAAAAAAAAAAC4CAABkcnMvZTJvRG9jLnhtbFBLAQItABQABgAIAAAAIQAsNuz34AAA&#10;AAwBAAAPAAAAAAAAAAAAAAAAAPADAABkcnMvZG93bnJldi54bWxQSwUGAAAAAAQABADzAAAA/QQA&#10;AAAA&#10;" filled="f" stroked="f">
              <v:textbox inset="0,0,0,0">
                <w:txbxContent>
                  <w:p w14:paraId="56AE764F" w14:textId="77777777" w:rsidR="00F34A36" w:rsidRDefault="00842BCA">
                    <w:pPr>
                      <w:spacing w:before="12"/>
                      <w:ind w:left="59"/>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10</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9"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2832" behindDoc="1" locked="0" layoutInCell="1" allowOverlap="1" wp14:anchorId="56AE7612" wp14:editId="56AE7613">
              <wp:simplePos x="0" y="0"/>
              <wp:positionH relativeFrom="page">
                <wp:posOffset>6814520</wp:posOffset>
              </wp:positionH>
              <wp:positionV relativeFrom="page">
                <wp:posOffset>10215058</wp:posOffset>
              </wp:positionV>
              <wp:extent cx="110489" cy="196215"/>
              <wp:effectExtent l="0" t="0" r="0" b="0"/>
              <wp:wrapNone/>
              <wp:docPr id="19" name="Text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0489" cy="196215"/>
                      </a:xfrm>
                      <a:prstGeom prst="rect">
                        <a:avLst/>
                      </a:prstGeom>
                    </wps:spPr>
                    <wps:txbx>
                      <w:txbxContent>
                        <w:p w14:paraId="56AE764E" w14:textId="77777777" w:rsidR="00F34A36" w:rsidRDefault="00842BCA">
                          <w:pPr>
                            <w:spacing w:before="12"/>
                            <w:ind w:left="20"/>
                            <w:rPr>
                              <w:b/>
                              <w:sz w:val="24"/>
                            </w:rPr>
                          </w:pPr>
                          <w:r>
                            <w:rPr>
                              <w:b/>
                              <w:color w:val="005496"/>
                              <w:spacing w:val="-10"/>
                              <w:sz w:val="24"/>
                            </w:rPr>
                            <w:t>5</w:t>
                          </w:r>
                        </w:p>
                      </w:txbxContent>
                    </wps:txbx>
                    <wps:bodyPr wrap="square" lIns="0" tIns="0" rIns="0" bIns="0" rtlCol="0">
                      <a:noAutofit/>
                    </wps:bodyPr>
                  </wps:wsp>
                </a:graphicData>
              </a:graphic>
            </wp:anchor>
          </w:drawing>
        </mc:Choice>
        <mc:Fallback>
          <w:pict>
            <v:shapetype w14:anchorId="56AE7612" id="_x0000_t202" coordsize="21600,21600" o:spt="202" path="m,l,21600r21600,l21600,xe">
              <v:stroke joinstyle="miter"/>
              <v:path gradientshapeok="t" o:connecttype="rect"/>
            </v:shapetype>
            <v:shape id="Textbox 19" o:spid="_x0000_s1088" type="#_x0000_t202" style="position:absolute;margin-left:536.6pt;margin-top:804.35pt;width:8.7pt;height:15.45pt;z-index:-1788364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OCAnlwEAACEDAAAOAAAAZHJzL2Uyb0RvYy54bWysUsFuGyEQvVfKPyDuMbtWGiUrr6M0UatK&#10;UVsp7QdgFryoC0MZ7F3/fQe8tqv2VuUyDMzweO8Nq4fJDWyvI1rwLa8XFWfaK+is37b8x/eP13ec&#10;YZK+kwN43fKDRv6wvnq3GkOjl9DD0OnICMRjM4aW9ymFRghUvXYSFxC0p6KB6GSibdyKLsqR0N0g&#10;llV1K0aIXYigNCKdPh+LfF3wjdEqfTUGdWJDy4lbKjGWuMlRrFey2UYZeqtmGvI/WDhpPT16hnqW&#10;SbJdtP9AOasiIJi0UOAEGGOVLhpITV39pea1l0EXLWQOhrNN+Haw6sv+NXyLLE0fYKIBFhEYXkD9&#10;RPJGjAGbuSd7ig1SdxY6mejyShIYXSRvD2c/9ZSYymh1dXN3z5miUn1/u6zfZ7/F5XKImD5pcCwn&#10;LY80rkJA7l8wHVtPLTOX4/OZSJo2E7Nd5kyd+WQD3YGkjDTNluOvnYyas+GzJ7vy6E9JPCWbUxLT&#10;8ATlg2RFHh53CYwtBC64MwGaQ5Ew/5k86D/3pevys9e/AQAA//8DAFBLAwQUAAYACAAAACEAFKRd&#10;vOIAAAAPAQAADwAAAGRycy9kb3ducmV2LnhtbEyPwU7DMBBE70j8g7WVuFG7reQ2IU5VITghIdJw&#10;4OgkbmI1XofYbcPfsznBbWd3NPsm20+uZ1czButRwWopgBmsfWOxVfBZvj7ugIWosdG9R6PgxwTY&#10;5/d3mU4bf8PCXI+xZRSCIdUKuhiHlPNQd8bpsPSDQbqd/Oh0JDm2vBn1jcJdz9dCSO60RfrQ6cE8&#10;d6Y+Hy9OweELixf7/V59FKfClmUi8E2elXpYTIcnYNFM8c8MMz6hQ05Mlb9gE1hPWmw3a/LSJMVu&#10;C2z2iERIYNW82yQSeJ7x/z3yXwAAAP//AwBQSwECLQAUAAYACAAAACEAtoM4kv4AAADhAQAAEwAA&#10;AAAAAAAAAAAAAAAAAAAAW0NvbnRlbnRfVHlwZXNdLnhtbFBLAQItABQABgAIAAAAIQA4/SH/1gAA&#10;AJQBAAALAAAAAAAAAAAAAAAAAC8BAABfcmVscy8ucmVsc1BLAQItABQABgAIAAAAIQCtOCAnlwEA&#10;ACEDAAAOAAAAAAAAAAAAAAAAAC4CAABkcnMvZTJvRG9jLnhtbFBLAQItABQABgAIAAAAIQAUpF28&#10;4gAAAA8BAAAPAAAAAAAAAAAAAAAAAPEDAABkcnMvZG93bnJldi54bWxQSwUGAAAAAAQABADzAAAA&#10;AAUAAAAA&#10;" filled="f" stroked="f">
              <v:textbox inset="0,0,0,0">
                <w:txbxContent>
                  <w:p w14:paraId="56AE764E" w14:textId="77777777" w:rsidR="00F34A36" w:rsidRDefault="00842BCA">
                    <w:pPr>
                      <w:spacing w:before="12"/>
                      <w:ind w:left="20"/>
                      <w:rPr>
                        <w:b/>
                        <w:sz w:val="24"/>
                      </w:rPr>
                    </w:pPr>
                    <w:r>
                      <w:rPr>
                        <w:b/>
                        <w:color w:val="005496"/>
                        <w:spacing w:val="-10"/>
                        <w:sz w:val="24"/>
                      </w:rPr>
                      <w:t>5</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A" w14:textId="77777777" w:rsidR="00F34A36" w:rsidRDefault="00F34A36">
    <w:pPr>
      <w:pStyle w:val="BodyText"/>
      <w:spacing w:line="14" w:lineRule="auto"/>
      <w:ind w:left="0"/>
      <w:rPr>
        <w:sz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B"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3856" behindDoc="1" locked="0" layoutInCell="1" allowOverlap="1" wp14:anchorId="56AE7614" wp14:editId="56AE7615">
              <wp:simplePos x="0" y="0"/>
              <wp:positionH relativeFrom="page">
                <wp:posOffset>609955</wp:posOffset>
              </wp:positionH>
              <wp:positionV relativeFrom="page">
                <wp:posOffset>10221340</wp:posOffset>
              </wp:positionV>
              <wp:extent cx="1987550" cy="198120"/>
              <wp:effectExtent l="0" t="0" r="0" b="0"/>
              <wp:wrapNone/>
              <wp:docPr id="39" name="Text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87550" cy="198120"/>
                      </a:xfrm>
                      <a:prstGeom prst="rect">
                        <a:avLst/>
                      </a:prstGeom>
                    </wps:spPr>
                    <wps:txbx>
                      <w:txbxContent>
                        <w:p w14:paraId="56AE7650"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14" id="_x0000_t202" coordsize="21600,21600" o:spt="202" path="m,l,21600r21600,l21600,xe">
              <v:stroke joinstyle="miter"/>
              <v:path gradientshapeok="t" o:connecttype="rect"/>
            </v:shapetype>
            <v:shape id="Textbox 39" o:spid="_x0000_s1089" type="#_x0000_t202" style="position:absolute;margin-left:48.05pt;margin-top:804.85pt;width:156.5pt;height:15.6pt;z-index:-178826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1t5rlgEAACIDAAAOAAAAZHJzL2Uyb0RvYy54bWysUs2O0zAQviPxDpbv1G2lhSVqugJWIKQV&#10;IO3yAK5jNxaxx8y4Tfr2jL1pi+CGuDjjzPjz9+PN3RQGcbRIHmIrV4ulFDYa6Hzct/L708dXt1JQ&#10;1rHTA0TbypMlebd9+WIzpsauoYehsygYJFIzplb2OadGKTK9DZoWkGzkpgMMOvMW96pDPTJ6GNR6&#10;uXytRsAuIRhLxH/vn5tyW/GdsyZ/dY5sFkMrmVuuK9Z1V1a13ehmjzr13sw09D+wCNpHvvQCda+z&#10;Fgf0f0EFbxAIXF4YCAqc88ZWDaxmtfxDzWOvk61a2BxKF5vo/8GaL8fH9A1Fnt7DxAFWEZQewPwg&#10;9kaNiZp5pnhKDfF0ETo5DOXLEgQfZG9PFz/tlIUpaG9v39zccMtwjzerdTVcXU8npPzJQhClaCVy&#10;XpWBPj5QLvfr5jwyk3m+vzDJ024SvmvluqRY/uygO7GWkeNsJf08aLRSDJ8j+1WyPxd4LnbnAvPw&#10;AeoLKZIivDtkcL4SuOLOBDiIymt+NCXp3/d16vq0t78AAAD//wMAUEsDBBQABgAIAAAAIQAlLQgk&#10;3wAAAAwBAAAPAAAAZHJzL2Rvd25yZXYueG1sTI9BT8MwDIXvSPsPkSdxY8kQKrQ0nSYEJyREVw4c&#10;09ZrozVOabKt/Hu8E7vZ7z09f843sxvECadgPWlYrxQIpMa3ljoNX9Xb3ROIEA21ZvCEGn4xwKZY&#10;3OQma/2ZSjztYie4hEJmNPQxjpmUoenRmbDyIxJ7ez85E3mdOtlO5szlbpD3SiXSGUt8oTcjvvTY&#10;HHZHp2H7TeWr/fmoP8t9aasqVfSeHLS+Xc7bZxAR5/gfhgs+o0PBTLU/UhvEoCFN1pxkPVHpIwhO&#10;PKiUpfoi8QiyyOX1E8UfAAAA//8DAFBLAQItABQABgAIAAAAIQC2gziS/gAAAOEBAAATAAAAAAAA&#10;AAAAAAAAAAAAAABbQ29udGVudF9UeXBlc10ueG1sUEsBAi0AFAAGAAgAAAAhADj9If/WAAAAlAEA&#10;AAsAAAAAAAAAAAAAAAAALwEAAF9yZWxzLy5yZWxzUEsBAi0AFAAGAAgAAAAhAGLW3muWAQAAIgMA&#10;AA4AAAAAAAAAAAAAAAAALgIAAGRycy9lMm9Eb2MueG1sUEsBAi0AFAAGAAgAAAAhACUtCCTfAAAA&#10;DAEAAA8AAAAAAAAAAAAAAAAA8AMAAGRycy9kb3ducmV2LnhtbFBLBQYAAAAABAAEAPMAAAD8BAAA&#10;AAA=&#10;" filled="f" stroked="f">
              <v:textbox inset="0,0,0,0">
                <w:txbxContent>
                  <w:p w14:paraId="56AE7650"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C"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4368" behindDoc="1" locked="0" layoutInCell="1" allowOverlap="1" wp14:anchorId="56AE7616" wp14:editId="56AE7617">
              <wp:simplePos x="0" y="0"/>
              <wp:positionH relativeFrom="page">
                <wp:posOffset>6814542</wp:posOffset>
              </wp:positionH>
              <wp:positionV relativeFrom="page">
                <wp:posOffset>10214939</wp:posOffset>
              </wp:positionV>
              <wp:extent cx="110489" cy="196215"/>
              <wp:effectExtent l="0" t="0" r="0" b="0"/>
              <wp:wrapNone/>
              <wp:docPr id="40" name="Text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0489" cy="196215"/>
                      </a:xfrm>
                      <a:prstGeom prst="rect">
                        <a:avLst/>
                      </a:prstGeom>
                    </wps:spPr>
                    <wps:txbx>
                      <w:txbxContent>
                        <w:p w14:paraId="56AE7651" w14:textId="77777777" w:rsidR="00F34A36" w:rsidRDefault="00842BCA">
                          <w:pPr>
                            <w:spacing w:before="12"/>
                            <w:ind w:left="20"/>
                            <w:rPr>
                              <w:b/>
                              <w:sz w:val="24"/>
                            </w:rPr>
                          </w:pPr>
                          <w:r>
                            <w:rPr>
                              <w:b/>
                              <w:color w:val="005496"/>
                              <w:spacing w:val="-10"/>
                              <w:sz w:val="24"/>
                            </w:rPr>
                            <w:t>9</w:t>
                          </w:r>
                        </w:p>
                      </w:txbxContent>
                    </wps:txbx>
                    <wps:bodyPr wrap="square" lIns="0" tIns="0" rIns="0" bIns="0" rtlCol="0">
                      <a:noAutofit/>
                    </wps:bodyPr>
                  </wps:wsp>
                </a:graphicData>
              </a:graphic>
            </wp:anchor>
          </w:drawing>
        </mc:Choice>
        <mc:Fallback>
          <w:pict>
            <v:shapetype w14:anchorId="56AE7616" id="_x0000_t202" coordsize="21600,21600" o:spt="202" path="m,l,21600r21600,l21600,xe">
              <v:stroke joinstyle="miter"/>
              <v:path gradientshapeok="t" o:connecttype="rect"/>
            </v:shapetype>
            <v:shape id="Textbox 40" o:spid="_x0000_s1090" type="#_x0000_t202" style="position:absolute;margin-left:536.6pt;margin-top:804.35pt;width:8.7pt;height:15.45pt;z-index:-1788211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HnEmAEAACEDAAAOAAAAZHJzL2Uyb0RvYy54bWysUsFuGyEQvVfKPyDuMbtuGyUrr6M2UatK&#10;URsp7QdgFryoC0MY7F3/fQe8tqv2VvUyDMzweO8Nq/vJDWyvI1rwLa8XFWfaK+is37b8x/dP17ec&#10;YZK+kwN43fKDRn6/vnqzGkOjl9DD0OnICMRjM4aW9ymFRghUvXYSFxC0p6KB6GSibdyKLsqR0N0g&#10;llV1I0aIXYigNCKdPh6LfF3wjdEqfTMGdWJDy4lbKjGWuMlRrFey2UYZeqtmGvIfWDhpPT16hnqU&#10;SbJdtH9BOasiIJi0UOAEGGOVLhpITV39oeall0EXLWQOhrNN+P9g1df9S3iOLE0fYaIBFhEYnkD9&#10;RPJGjAGbuSd7ig1SdxY6mejyShIYXSRvD2c/9ZSYymh19e72jjNFpfruZlm/z36Ly+UQMX3W4FhO&#10;Wh5pXIWA3D9hOraeWmYux+czkTRtJma7lr/NoPlkA92BpIw0zZbj605GzdnwxZNdefSnJJ6SzSmJ&#10;aXiA8kGyIg8fdgmMLQQuuDMBmkORMP+ZPOjf96Xr8rPXvwAAAP//AwBQSwMEFAAGAAgAAAAhABSk&#10;XbziAAAADwEAAA8AAABkcnMvZG93bnJldi54bWxMj8FOwzAQRO9I/IO1lbhRu63kNiFOVSE4ISHS&#10;cODoJG5iNV6H2G3D37M5wW1ndzT7JttPrmdXMwbrUcFqKYAZrH1jsVXwWb4+7oCFqLHRvUej4McE&#10;2Of3d5lOG3/DwlyPsWUUgiHVCroYh5TzUHfG6bD0g0G6nfzodCQ5trwZ9Y3CXc/XQkjutEX60OnB&#10;PHemPh8vTsHhC4sX+/1efRSnwpZlIvBNnpV6WEyHJ2DRTPHPDDM+oUNOTJW/YBNYT1psN2vy0iTF&#10;bgts9ohESGDVvNskEnie8f898l8AAAD//wMAUEsBAi0AFAAGAAgAAAAhALaDOJL+AAAA4QEAABMA&#10;AAAAAAAAAAAAAAAAAAAAAFtDb250ZW50X1R5cGVzXS54bWxQSwECLQAUAAYACAAAACEAOP0h/9YA&#10;AACUAQAACwAAAAAAAAAAAAAAAAAvAQAAX3JlbHMvLnJlbHNQSwECLQAUAAYACAAAACEAI4h5xJgB&#10;AAAhAwAADgAAAAAAAAAAAAAAAAAuAgAAZHJzL2Uyb0RvYy54bWxQSwECLQAUAAYACAAAACEAFKRd&#10;vOIAAAAPAQAADwAAAAAAAAAAAAAAAADyAwAAZHJzL2Rvd25yZXYueG1sUEsFBgAAAAAEAAQA8wAA&#10;AAEFAAAAAA==&#10;" filled="f" stroked="f">
              <v:textbox inset="0,0,0,0">
                <w:txbxContent>
                  <w:p w14:paraId="56AE7651" w14:textId="77777777" w:rsidR="00F34A36" w:rsidRDefault="00842BCA">
                    <w:pPr>
                      <w:spacing w:before="12"/>
                      <w:ind w:left="20"/>
                      <w:rPr>
                        <w:b/>
                        <w:sz w:val="24"/>
                      </w:rPr>
                    </w:pPr>
                    <w:r>
                      <w:rPr>
                        <w:b/>
                        <w:color w:val="005496"/>
                        <w:spacing w:val="-10"/>
                        <w:sz w:val="24"/>
                      </w:rPr>
                      <w:t>9</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D" w14:textId="77777777" w:rsidR="00F34A36" w:rsidRDefault="00F34A36">
    <w:pPr>
      <w:pStyle w:val="BodyText"/>
      <w:spacing w:line="14" w:lineRule="auto"/>
      <w:ind w:left="0"/>
      <w:rPr>
        <w:sz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E" w14:textId="77777777" w:rsidR="00F34A36" w:rsidRDefault="00F34A36">
    <w:pPr>
      <w:pStyle w:val="BodyText"/>
      <w:spacing w:line="14" w:lineRule="auto"/>
      <w:ind w:left="0"/>
      <w:rPr>
        <w:sz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5FF" w14:textId="77777777" w:rsidR="00F34A36" w:rsidRDefault="00F34A36">
    <w:pPr>
      <w:pStyle w:val="BodyText"/>
      <w:spacing w:line="14" w:lineRule="auto"/>
      <w:ind w:left="0"/>
      <w:rPr>
        <w:sz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0"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4880" behindDoc="1" locked="0" layoutInCell="1" allowOverlap="1" wp14:anchorId="56AE7618" wp14:editId="56AE7619">
              <wp:simplePos x="0" y="0"/>
              <wp:positionH relativeFrom="page">
                <wp:posOffset>609899</wp:posOffset>
              </wp:positionH>
              <wp:positionV relativeFrom="page">
                <wp:posOffset>10219932</wp:posOffset>
              </wp:positionV>
              <wp:extent cx="2072639" cy="198120"/>
              <wp:effectExtent l="0" t="0" r="0" b="0"/>
              <wp:wrapNone/>
              <wp:docPr id="103" name="Textbox 1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2"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26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18" id="_x0000_t202" coordsize="21600,21600" o:spt="202" path="m,l,21600r21600,l21600,xe">
              <v:stroke joinstyle="miter"/>
              <v:path gradientshapeok="t" o:connecttype="rect"/>
            </v:shapetype>
            <v:shape id="Textbox 103" o:spid="_x0000_s1091" type="#_x0000_t202" style="position:absolute;margin-left:48pt;margin-top:804.7pt;width:163.2pt;height:15.6pt;z-index:-178816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EMmQEAACIDAAAOAAAAZHJzL2Uyb0RvYy54bWysUt1u2yAUvp/Ud0DcNzju1LVWnGpdtWlS&#10;tVXq9gAEQ4xmOIxDYuftd6BOMm13VW/gAIeP74fV3eQGttcRLfiWLxcVZ9or6Kzftvznj8+XN5xh&#10;kr6TA3jd8oNGfre+eLcaQ6Nr6GHodGQE4rEZQ8v7lEIjBKpeO4kLCNrToYHoZKJl3IouypHQ3SDq&#10;qroWI8QuRFAakXYfXg75uuAbo1X6bgzqxIaWE7dUxljGTR7FeiWbbZSht2qmIV/Bwknr6dET1INM&#10;ku2i/Q/KWRUBwaSFAifAGKt00UBqltU/ap57GXTRQuZgONmEbwervu2fw1NkabqHiQIsIjA8gvqF&#10;5I0YAzZzT/YUG6TuLHQy0eWZJDC6SN4eTn7qKTFFm3X1ob6+uuVM0dny9mZZF8PF+XaImL5ocCwX&#10;LY+UV2Eg94+Y8vuyObbMZF7ez0zStJmY7Vr+PqeYdzbQHUjLSHG2HH/vZNScDV89+ZWzPxbxWGyO&#10;RUzDJyg/JEvy8HGXwNhC4Iw7E6AgCq/50+Sk/16XrvPXXv8BAAD//wMAUEsDBBQABgAIAAAAIQAe&#10;Br9C4AAAAAwBAAAPAAAAZHJzL2Rvd25yZXYueG1sTI/BTsMwEETvSPyDtZW4UbtRZJEQp6oQnJAQ&#10;aXrg6MRuEjVeh9htw9+zPcFtd3Y0+6bYLm5kFzuHwaOCzVoAs9h6M2Cn4FC/PT4BC1Gj0aNHq+DH&#10;BtiW93eFzo2/YmUv+9gxCsGQawV9jFPOeWh763RY+8ki3Y5+djrSOnfczPpK4W7kiRCSOz0gfej1&#10;ZF962572Z6dg94XV6/D90XxWx2qo60zguzwp9bBads/Aol3inxlu+IQOJTE1/owmsFFBJqlKJF2K&#10;LAVGjjRJaGhuUiok8LLg/0uUvwAAAP//AwBQSwECLQAUAAYACAAAACEAtoM4kv4AAADhAQAAEwAA&#10;AAAAAAAAAAAAAAAAAAAAW0NvbnRlbnRfVHlwZXNdLnhtbFBLAQItABQABgAIAAAAIQA4/SH/1gAA&#10;AJQBAAALAAAAAAAAAAAAAAAAAC8BAABfcmVscy8ucmVsc1BLAQItABQABgAIAAAAIQC/zVEMmQEA&#10;ACIDAAAOAAAAAAAAAAAAAAAAAC4CAABkcnMvZTJvRG9jLnhtbFBLAQItABQABgAIAAAAIQAeBr9C&#10;4AAAAAwBAAAPAAAAAAAAAAAAAAAAAPMDAABkcnMvZG93bnJldi54bWxQSwUGAAAAAAQABADzAAAA&#10;AAUAAAAA&#10;" filled="f" stroked="f">
              <v:textbox inset="0,0,0,0">
                <w:txbxContent>
                  <w:p w14:paraId="56AE7652"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26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1" w14:textId="77777777" w:rsidR="00F34A36" w:rsidRDefault="00F34A36">
    <w:pPr>
      <w:pStyle w:val="BodyText"/>
      <w:spacing w:line="14" w:lineRule="auto"/>
      <w:ind w:left="0"/>
      <w:rPr>
        <w:sz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2"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5392" behindDoc="1" locked="0" layoutInCell="1" allowOverlap="1" wp14:anchorId="56AE761A" wp14:editId="56AE761B">
              <wp:simplePos x="0" y="0"/>
              <wp:positionH relativeFrom="page">
                <wp:posOffset>609899</wp:posOffset>
              </wp:positionH>
              <wp:positionV relativeFrom="page">
                <wp:posOffset>10221340</wp:posOffset>
              </wp:positionV>
              <wp:extent cx="2072639" cy="198120"/>
              <wp:effectExtent l="0" t="0" r="0" b="0"/>
              <wp:wrapNone/>
              <wp:docPr id="113" name="Textbox 1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3"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1A" id="_x0000_t202" coordsize="21600,21600" o:spt="202" path="m,l,21600r21600,l21600,xe">
              <v:stroke joinstyle="miter"/>
              <v:path gradientshapeok="t" o:connecttype="rect"/>
            </v:shapetype>
            <v:shape id="Textbox 113" o:spid="_x0000_s1092" type="#_x0000_t202" style="position:absolute;margin-left:48pt;margin-top:804.85pt;width:163.2pt;height:15.6pt;z-index:-178810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Ff19mQEAACIDAAAOAAAAZHJzL2Uyb0RvYy54bWysUt1u2yAUvp/Ud0DcNziu1rVWnGpdtWlS&#10;tVXq9gAEQ4xmOIxDYuftd6BOMm13VW/gAIeP74fV3eQGttcRLfiWLxcVZ9or6Kzftvznj8+XN5xh&#10;kr6TA3jd8oNGfre+eLcaQ6Nr6GHodGQE4rEZQ8v7lEIjBKpeO4kLCNrToYHoZKJl3IouypHQ3SDq&#10;qroWI8QuRFAakXYfXg75uuAbo1X6bgzqxIaWE7dUxljGTR7FeiWbbZSht2qmIV/Bwknr6dET1INM&#10;ku2i/Q/KWRUBwaSFAifAGKt00UBqltU/ap57GXTRQuZgONmEbwervu2fw1NkabqHiQIsIjA8gvqF&#10;5I0YAzZzT/YUG6TuLHQy0eWZJDC6SN4eTn7qKTFFm3X1ob6+uuVM0dny9mZZF8PF+XaImL5ocCwX&#10;LY+UV2Eg94+Y8vuyObbMZF7ez0zStJmY7Vr+PqeYdzbQHUjLSHG2HH/vZNScDV89+ZWzPxbxWGyO&#10;RUzDJyg/JEvy8HGXwNhC4Iw7E6AgCq/50+Sk/16XrvPXXv8BAAD//wMAUEsDBBQABgAIAAAAIQC3&#10;kMhM4AAAAAwBAAAPAAAAZHJzL2Rvd25yZXYueG1sTI/BTsMwEETvSPyDtUjcqE0UBRLiVBWCExJq&#10;Gg4cnXibWI3XIXbb8Pd1T3Dc2dHMm3K92JGdcPbGkYTHlQCG1DltqJfw1bw/PAPzQZFWoyOU8Ise&#10;1tXtTakK7c5U42kXehZDyBdKwhDCVHDuuwGt8is3IcXf3s1WhXjOPdezOsdwO/JEiIxbZSg2DGrC&#10;1wG7w+5oJWy+qX4zP5/ttt7XpmlyQR/ZQcr7u2XzAizgEv7McMWP6FBFptYdSXs2SsizOCVEPRP5&#10;E7DoSJMkBdZepVTkwKuS/x9RXQAAAP//AwBQSwECLQAUAAYACAAAACEAtoM4kv4AAADhAQAAEwAA&#10;AAAAAAAAAAAAAAAAAAAAW0NvbnRlbnRfVHlwZXNdLnhtbFBLAQItABQABgAIAAAAIQA4/SH/1gAA&#10;AJQBAAALAAAAAAAAAAAAAAAAAC8BAABfcmVscy8ucmVsc1BLAQItABQABgAIAAAAIQD4Ff19mQEA&#10;ACIDAAAOAAAAAAAAAAAAAAAAAC4CAABkcnMvZTJvRG9jLnhtbFBLAQItABQABgAIAAAAIQC3kMhM&#10;4AAAAAwBAAAPAAAAAAAAAAAAAAAAAPMDAABkcnMvZG93bnJldi54bWxQSwUGAAAAAAQABADzAAAA&#10;AAUAAAAA&#10;" filled="f" stroked="f">
              <v:textbox inset="0,0,0,0">
                <w:txbxContent>
                  <w:p w14:paraId="56AE7653"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3" w14:textId="77777777" w:rsidR="00F34A36" w:rsidRDefault="00F34A36">
    <w:pPr>
      <w:pStyle w:val="BodyText"/>
      <w:spacing w:line="14" w:lineRule="auto"/>
      <w:ind w:left="0"/>
      <w:rPr>
        <w:sz w:val="2"/>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4"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5904" behindDoc="1" locked="0" layoutInCell="1" allowOverlap="1" wp14:anchorId="56AE761C" wp14:editId="56AE761D">
              <wp:simplePos x="0" y="0"/>
              <wp:positionH relativeFrom="page">
                <wp:posOffset>609899</wp:posOffset>
              </wp:positionH>
              <wp:positionV relativeFrom="page">
                <wp:posOffset>10221340</wp:posOffset>
              </wp:positionV>
              <wp:extent cx="2072639" cy="198120"/>
              <wp:effectExtent l="0" t="0" r="0" b="0"/>
              <wp:wrapNone/>
              <wp:docPr id="122" name="Textbox 1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4"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1C" id="_x0000_t202" coordsize="21600,21600" o:spt="202" path="m,l,21600r21600,l21600,xe">
              <v:stroke joinstyle="miter"/>
              <v:path gradientshapeok="t" o:connecttype="rect"/>
            </v:shapetype>
            <v:shape id="Textbox 122" o:spid="_x0000_s1093" type="#_x0000_t202" style="position:absolute;margin-left:48pt;margin-top:804.85pt;width:163.2pt;height:15.6pt;z-index:-1788057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QjvmQEAACIDAAAOAAAAZHJzL2Uyb0RvYy54bWysUt1u2yAUvp/Ud0DcNziulLVWnKprtWlS&#10;tU3q9gAEQ4xmOIxDYuftd6BOMm13U2/gAIeP74f1/eQGdtARLfiWLxcVZ9or6KzftfzH94/Xt5xh&#10;kr6TA3jd8qNGfr+5erceQ6Nr6GHodGQE4rEZQ8v7lEIjBKpeO4kLCNrToYHoZKJl3IkuypHQ3SDq&#10;qlqJEWIXIiiNSLtPr4d8U/CN0Sp9NQZ1YkPLiVsqYyzjNo9is5bNLsrQWzXTkP/Bwknr6dEz1JNM&#10;ku2j/QfKWRUBwaSFAifAGKt00UBqltVfal56GXTRQuZgONuEbwervhxewrfI0vQBJgqwiMDwDOon&#10;kjdiDNjMPdlTbJC6s9DJRJdnksDoInl7PPupp8QUbdbV+3p1c8eZorPl3e2yLoaLy+0QMX3S4Fgu&#10;Wh4pr8JAHp4x5fdlc2qZyby+n5mkaTsx27V8lVPMO1vojqRlpDhbjr/2MmrOhs+e/MrZn4p4Kran&#10;IqbhEcoPyZI8POwTGFsIXHBnAhRE4TV/mpz0n+vSdfnam98AAAD//wMAUEsDBBQABgAIAAAAIQC3&#10;kMhM4AAAAAwBAAAPAAAAZHJzL2Rvd25yZXYueG1sTI/BTsMwEETvSPyDtUjcqE0UBRLiVBWCExJq&#10;Gg4cnXibWI3XIXbb8Pd1T3Dc2dHMm3K92JGdcPbGkYTHlQCG1DltqJfw1bw/PAPzQZFWoyOU8Ise&#10;1tXtTakK7c5U42kXehZDyBdKwhDCVHDuuwGt8is3IcXf3s1WhXjOPdezOsdwO/JEiIxbZSg2DGrC&#10;1wG7w+5oJWy+qX4zP5/ttt7XpmlyQR/ZQcr7u2XzAizgEv7McMWP6FBFptYdSXs2SsizOCVEPRP5&#10;E7DoSJMkBdZepVTkwKuS/x9RXQAAAP//AwBQSwECLQAUAAYACAAAACEAtoM4kv4AAADhAQAAEwAA&#10;AAAAAAAAAAAAAAAAAAAAW0NvbnRlbnRfVHlwZXNdLnhtbFBLAQItABQABgAIAAAAIQA4/SH/1gAA&#10;AJQBAAALAAAAAAAAAAAAAAAAAC8BAABfcmVscy8ucmVsc1BLAQItABQABgAIAAAAIQAxfQjvmQEA&#10;ACIDAAAOAAAAAAAAAAAAAAAAAC4CAABkcnMvZTJvRG9jLnhtbFBLAQItABQABgAIAAAAIQC3kMhM&#10;4AAAAAwBAAAPAAAAAAAAAAAAAAAAAPMDAABkcnMvZG93bnJldi54bWxQSwUGAAAAAAQABADzAAAA&#10;AAUAAAAA&#10;" filled="f" stroked="f">
              <v:textbox inset="0,0,0,0">
                <w:txbxContent>
                  <w:p w14:paraId="56AE7654"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18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5"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6416" behindDoc="1" locked="0" layoutInCell="1" allowOverlap="1" wp14:anchorId="56AE761E" wp14:editId="56AE761F">
              <wp:simplePos x="0" y="0"/>
              <wp:positionH relativeFrom="page">
                <wp:posOffset>6704365</wp:posOffset>
              </wp:positionH>
              <wp:positionV relativeFrom="page">
                <wp:posOffset>10214887</wp:posOffset>
              </wp:positionV>
              <wp:extent cx="258445" cy="196215"/>
              <wp:effectExtent l="0" t="0" r="0" b="0"/>
              <wp:wrapNone/>
              <wp:docPr id="123" name="Textbox 1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8445" cy="196215"/>
                      </a:xfrm>
                      <a:prstGeom prst="rect">
                        <a:avLst/>
                      </a:prstGeom>
                    </wps:spPr>
                    <wps:txbx>
                      <w:txbxContent>
                        <w:p w14:paraId="56AE7655" w14:textId="77777777" w:rsidR="00F34A36" w:rsidRDefault="00842BCA">
                          <w:pPr>
                            <w:spacing w:before="12"/>
                            <w:ind w:left="60"/>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19</w:t>
                          </w:r>
                          <w:r>
                            <w:rPr>
                              <w:b/>
                              <w:color w:val="005496"/>
                              <w:spacing w:val="-5"/>
                              <w:sz w:val="24"/>
                            </w:rPr>
                            <w:fldChar w:fldCharType="end"/>
                          </w:r>
                        </w:p>
                      </w:txbxContent>
                    </wps:txbx>
                    <wps:bodyPr wrap="square" lIns="0" tIns="0" rIns="0" bIns="0" rtlCol="0">
                      <a:noAutofit/>
                    </wps:bodyPr>
                  </wps:wsp>
                </a:graphicData>
              </a:graphic>
            </wp:anchor>
          </w:drawing>
        </mc:Choice>
        <mc:Fallback>
          <w:pict>
            <v:shapetype w14:anchorId="56AE761E" id="_x0000_t202" coordsize="21600,21600" o:spt="202" path="m,l,21600r21600,l21600,xe">
              <v:stroke joinstyle="miter"/>
              <v:path gradientshapeok="t" o:connecttype="rect"/>
            </v:shapetype>
            <v:shape id="Textbox 123" o:spid="_x0000_s1094" type="#_x0000_t202" style="position:absolute;margin-left:527.9pt;margin-top:804.3pt;width:20.35pt;height:15.45pt;z-index:-1788006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uAoSmQEAACEDAAAOAAAAZHJzL2Uyb0RvYy54bWysUsGO0zAQvSPxD5bvNG21XZao6QpYgZBW&#10;gLTsB7iO3VjEHjPjNunfM3bTFrE3xGU8Ho+f33vj9f3oe3EwSA5CIxezuRQmaGhd2DXy+cenN3dS&#10;UFKhVT0E08ijIXm/ef1qPcTaLKGDvjUoGCRQPcRGdinFuqpId8YrmkE0gQ8toFeJt7irWlQDo/u+&#10;Ws7nt9UA2EYEbYi4+nA6lJuCb63R6Zu1ZJLoG8ncUolY4jbHarNW9Q5V7JyeaKh/YOGVC/zoBepB&#10;JSX26F5AeacRCGyaafAVWOu0KRpYzWL+l5qnTkVTtLA5FC820f+D1V8PT/E7ijR+gJEHWERQfAT9&#10;k9ibaohUTz3ZU6qJu7PQ0aLPK0sQfJG9PV78NGMSmovL1d3NzUoKzUeLd7fLxSr7XV0vR6T02YAX&#10;OWkk8rgKAXV4pHRqPbdMXE7PZyJp3I7CtY18m0FzZQvtkaUMPM1G0q+9QiNF/yWwXXn05wTPyfac&#10;YOo/QvkgWVGA9/sE1hUCV9yJAM+hSJj+TB70n/vSdf3Zm98AAAD//wMAUEsDBBQABgAIAAAAIQDy&#10;hKb44QAAAA8BAAAPAAAAZHJzL2Rvd25yZXYueG1sTI/BTsMwEETvSPyDtZW4UbugWE2IU1UITkiI&#10;NBw4OombWI3XIXbb8PdsTnDb2R3Nvsl3sxvYxUzBelSwWQtgBhvfWuwUfFav91tgIWps9eDRKPgx&#10;AXbF7U2us9ZfsTSXQ+wYhWDItII+xjHjPDS9cTqs/WiQbkc/OR1JTh1vJ32lcDfwByEkd9oifej1&#10;aJ5705wOZ6dg/4Xli/1+rz/KY2mrKhX4Jk9K3a3m/ROwaOb4Z4YFn9ChIKban7ENbCAtkoTYI01S&#10;bCWwxSNSmQCrl91jmgAvcv6/R/ELAAD//wMAUEsBAi0AFAAGAAgAAAAhALaDOJL+AAAA4QEAABMA&#10;AAAAAAAAAAAAAAAAAAAAAFtDb250ZW50X1R5cGVzXS54bWxQSwECLQAUAAYACAAAACEAOP0h/9YA&#10;AACUAQAACwAAAAAAAAAAAAAAAAAvAQAAX3JlbHMvLnJlbHNQSwECLQAUAAYACAAAACEAILgKEpkB&#10;AAAhAwAADgAAAAAAAAAAAAAAAAAuAgAAZHJzL2Uyb0RvYy54bWxQSwECLQAUAAYACAAAACEA8oSm&#10;+OEAAAAPAQAADwAAAAAAAAAAAAAAAADzAwAAZHJzL2Rvd25yZXYueG1sUEsFBgAAAAAEAAQA8wAA&#10;AAEFAAAAAA==&#10;" filled="f" stroked="f">
              <v:textbox inset="0,0,0,0">
                <w:txbxContent>
                  <w:p w14:paraId="56AE7655" w14:textId="77777777" w:rsidR="00F34A36" w:rsidRDefault="00842BCA">
                    <w:pPr>
                      <w:spacing w:before="12"/>
                      <w:ind w:left="60"/>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19</w:t>
                    </w:r>
                    <w:r>
                      <w:rPr>
                        <w:b/>
                        <w:color w:val="005496"/>
                        <w:spacing w:val="-5"/>
                        <w:sz w:val="24"/>
                      </w:rPr>
                      <w:fldChar w:fldCharType="end"/>
                    </w:r>
                  </w:p>
                </w:txbxContent>
              </v:textbox>
              <w10:wrap anchorx="page" anchory="page"/>
            </v:shape>
          </w:pict>
        </mc:Fallback>
      </mc:AlternateConten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6" w14:textId="77777777" w:rsidR="00F34A36" w:rsidRDefault="00F34A36">
    <w:pPr>
      <w:pStyle w:val="BodyText"/>
      <w:spacing w:line="14" w:lineRule="auto"/>
      <w:ind w:left="0"/>
      <w:rPr>
        <w:sz w:val="2"/>
      </w:rP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7" w14:textId="77777777" w:rsidR="00F34A36" w:rsidRDefault="00F34A36">
    <w:pPr>
      <w:pStyle w:val="BodyText"/>
      <w:spacing w:line="14" w:lineRule="auto"/>
      <w:ind w:left="0"/>
      <w:rPr>
        <w:sz w:val="2"/>
      </w:rP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8"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6928" behindDoc="1" locked="0" layoutInCell="1" allowOverlap="1" wp14:anchorId="56AE7620" wp14:editId="56AE7621">
              <wp:simplePos x="0" y="0"/>
              <wp:positionH relativeFrom="page">
                <wp:posOffset>609960</wp:posOffset>
              </wp:positionH>
              <wp:positionV relativeFrom="page">
                <wp:posOffset>10221382</wp:posOffset>
              </wp:positionV>
              <wp:extent cx="2072639" cy="198120"/>
              <wp:effectExtent l="0" t="0" r="0" b="0"/>
              <wp:wrapNone/>
              <wp:docPr id="145" name="Textbox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6"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36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20" id="_x0000_t202" coordsize="21600,21600" o:spt="202" path="m,l,21600r21600,l21600,xe">
              <v:stroke joinstyle="miter"/>
              <v:path gradientshapeok="t" o:connecttype="rect"/>
            </v:shapetype>
            <v:shape id="Textbox 145" o:spid="_x0000_s1095" type="#_x0000_t202" style="position:absolute;margin-left:48.05pt;margin-top:804.85pt;width:163.2pt;height:15.6pt;z-index:-178795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ZBcqmQEAACIDAAAOAAAAZHJzL2Uyb0RvYy54bWysUt1u2yAUvp/Ud0DcNziu1KVWnKprtWlS&#10;tU3q9gAEQ4xmOIxDYuftd6BOMm13U2/gAIeP74f1/eQGdtARLfiWLxcVZ9or6KzftfzH94/XK84w&#10;Sd/JAbxu+VEjv99cvVuPodE19DB0OjIC8diMoeV9SqERAlWvncQFBO3p0EB0MtEy7kQX5UjobhB1&#10;Vd2KEWIXIiiNSLtPr4d8U/CN0Sp9NQZ1YkPLiVsqYyzjNo9is5bNLsrQWzXTkP/Bwknr6dEz1JNM&#10;ku2j/QfKWRUBwaSFAifAGKt00UBqltVfal56GXTRQuZgONuEbwervhxewrfI0vQBJgqwiMDwDOon&#10;kjdiDNjMPdlTbJC6s9DJRJdnksDoInl7PPupp8QUbdbV+/r25o4zRWfLu9WyLoaLy+0QMX3S4Fgu&#10;Wh4pr8JAHp4x5fdlc2qZyby+n5mkaTsx27V8lVPMO1vojqRlpDhbjr/2MmrOhs+e/MrZn4p4Kran&#10;IqbhEcoPyZI8POwTGFsIXHBnAhRE4TV/mpz0n+vSdfnam98AAAD//wMAUEsDBBQABgAIAAAAIQBP&#10;pX4S4AAAAAwBAAAPAAAAZHJzL2Rvd25yZXYueG1sTI/BTsMwDIbvSLxDZCRuLFk1Ci1NpwnBCWmi&#10;KweOaZO10RqnNNlW3n7eCY7+/en352I9u4GdzBSsRwnLhQBmsPXaYifhq35/eAYWokKtBo9Gwq8J&#10;sC5vbwqVa3/Gypx2sWNUgiFXEvoYx5zz0PbGqbDwo0Ha7f3kVKRx6rie1JnK3cATIVLulEW60KvR&#10;vPamPeyOTsLmG6s3+7NtPqt9Zes6E/iRHqS8v5s3L8CimeMfDFd9UoeSnBp/RB3YICFLl0RSnors&#10;CRgRqyR5BNZco5XIgJcF//9EeQEAAP//AwBQSwECLQAUAAYACAAAACEAtoM4kv4AAADhAQAAEwAA&#10;AAAAAAAAAAAAAAAAAAAAW0NvbnRlbnRfVHlwZXNdLnhtbFBLAQItABQABgAIAAAAIQA4/SH/1gAA&#10;AJQBAAALAAAAAAAAAAAAAAAAAC8BAABfcmVscy8ucmVsc1BLAQItABQABgAIAAAAIQBYZBcqmQEA&#10;ACIDAAAOAAAAAAAAAAAAAAAAAC4CAABkcnMvZTJvRG9jLnhtbFBLAQItABQABgAIAAAAIQBPpX4S&#10;4AAAAAwBAAAPAAAAAAAAAAAAAAAAAPMDAABkcnMvZG93bnJldi54bWxQSwUGAAAAAAQABADzAAAA&#10;AAUAAAAA&#10;" filled="f" stroked="f">
              <v:textbox inset="0,0,0,0">
                <w:txbxContent>
                  <w:p w14:paraId="56AE7656"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36</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9" w14:textId="77777777" w:rsidR="00F34A36" w:rsidRDefault="00F34A36">
    <w:pPr>
      <w:pStyle w:val="BodyText"/>
      <w:spacing w:line="14" w:lineRule="auto"/>
      <w:ind w:left="0"/>
      <w:rPr>
        <w:sz w:val="2"/>
      </w:rP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A"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7440" behindDoc="1" locked="0" layoutInCell="1" allowOverlap="1" wp14:anchorId="56AE7622" wp14:editId="56AE7623">
              <wp:simplePos x="0" y="0"/>
              <wp:positionH relativeFrom="page">
                <wp:posOffset>609880</wp:posOffset>
              </wp:positionH>
              <wp:positionV relativeFrom="page">
                <wp:posOffset>10221393</wp:posOffset>
              </wp:positionV>
              <wp:extent cx="2072639" cy="198120"/>
              <wp:effectExtent l="0" t="0" r="0" b="0"/>
              <wp:wrapNone/>
              <wp:docPr id="151" name="Textbox 1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7"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38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22" id="_x0000_t202" coordsize="21600,21600" o:spt="202" path="m,l,21600r21600,l21600,xe">
              <v:stroke joinstyle="miter"/>
              <v:path gradientshapeok="t" o:connecttype="rect"/>
            </v:shapetype>
            <v:shape id="Textbox 151" o:spid="_x0000_s1096" type="#_x0000_t202" style="position:absolute;margin-left:48pt;margin-top:804.85pt;width:163.2pt;height:15.6pt;z-index:-1787904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vLtbmQEAACIDAAAOAAAAZHJzL2Uyb0RvYy54bWysUt1u2yAUvp/Ud0DcNziu1DVWnKprtWlS&#10;tU3q9gAEQ4xmOIxDYuftd6BOMm13U2/gAIeP74f1/eQGdtARLfiWLxcVZ9or6KzftfzH94/Xd5xh&#10;kr6TA3jd8qNGfr+5erceQ6Nr6GHodGQE4rEZQ8v7lEIjBKpeO4kLCNrToYHoZKJl3IkuypHQ3SDq&#10;qroVI8QuRFAakXafXg/5puAbo1X6agzqxIaWE7dUxljGbR7FZi2bXZSht2qmIf+DhZPW06NnqCeZ&#10;JNtH+w+UsyoCgkkLBU6AMVbpooHULKu/1Lz0MuiihczBcLYJ3w5WfTm8hG+RpekDTBRgEYHhGdRP&#10;JG/EGLCZe7Kn2CB1Z6GTiS7PJIHRRfL2ePZTT4kp2qyr9/XtzYozRWfL1d2yLoaLy+0QMX3S4Fgu&#10;Wh4pr8JAHp4x5fdlc2qZyby+n5mkaTsx27V8lVPMO1vojqRlpDhbjr/2MmrOhs+e/MrZn4p4Kran&#10;IqbhEcoPyZI8POwTGFsIXHBnAhRE4TV/mpz0n+vSdfnam98AAAD//wMAUEsDBBQABgAIAAAAIQC3&#10;kMhM4AAAAAwBAAAPAAAAZHJzL2Rvd25yZXYueG1sTI/BTsMwEETvSPyDtUjcqE0UBRLiVBWCExJq&#10;Gg4cnXibWI3XIXbb8Pd1T3Dc2dHMm3K92JGdcPbGkYTHlQCG1DltqJfw1bw/PAPzQZFWoyOU8Ise&#10;1tXtTakK7c5U42kXehZDyBdKwhDCVHDuuwGt8is3IcXf3s1WhXjOPdezOsdwO/JEiIxbZSg2DGrC&#10;1wG7w+5oJWy+qX4zP5/ttt7XpmlyQR/ZQcr7u2XzAizgEv7McMWP6FBFptYdSXs2SsizOCVEPRP5&#10;E7DoSJMkBdZepVTkwKuS/x9RXQAAAP//AwBQSwECLQAUAAYACAAAACEAtoM4kv4AAADhAQAAEwAA&#10;AAAAAAAAAAAAAAAAAAAAW0NvbnRlbnRfVHlwZXNdLnhtbFBLAQItABQABgAIAAAAIQA4/SH/1gAA&#10;AJQBAAALAAAAAAAAAAAAAAAAAC8BAABfcmVscy8ucmVsc1BLAQItABQABgAIAAAAIQAfvLtbmQEA&#10;ACIDAAAOAAAAAAAAAAAAAAAAAC4CAABkcnMvZTJvRG9jLnhtbFBLAQItABQABgAIAAAAIQC3kMhM&#10;4AAAAAwBAAAPAAAAAAAAAAAAAAAAAPMDAABkcnMvZG93bnJldi54bWxQSwUGAAAAAAQABADzAAAA&#10;AAUAAAAA&#10;" filled="f" stroked="f">
              <v:textbox inset="0,0,0,0">
                <w:txbxContent>
                  <w:p w14:paraId="56AE7657" w14:textId="77777777" w:rsidR="00F34A36" w:rsidRDefault="00842BCA">
                    <w:pPr>
                      <w:spacing w:before="12"/>
                      <w:ind w:left="60"/>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38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B"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7952" behindDoc="1" locked="0" layoutInCell="1" allowOverlap="1" wp14:anchorId="56AE7624" wp14:editId="56AE7625">
              <wp:simplePos x="0" y="0"/>
              <wp:positionH relativeFrom="page">
                <wp:posOffset>6704379</wp:posOffset>
              </wp:positionH>
              <wp:positionV relativeFrom="page">
                <wp:posOffset>10214730</wp:posOffset>
              </wp:positionV>
              <wp:extent cx="258445" cy="196215"/>
              <wp:effectExtent l="0" t="0" r="0" b="0"/>
              <wp:wrapNone/>
              <wp:docPr id="152" name="Textbox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8445" cy="196215"/>
                      </a:xfrm>
                      <a:prstGeom prst="rect">
                        <a:avLst/>
                      </a:prstGeom>
                    </wps:spPr>
                    <wps:txbx>
                      <w:txbxContent>
                        <w:p w14:paraId="56AE7658" w14:textId="77777777" w:rsidR="00F34A36" w:rsidRDefault="00842BCA">
                          <w:pPr>
                            <w:spacing w:before="12"/>
                            <w:ind w:left="59"/>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69</w:t>
                          </w:r>
                          <w:r>
                            <w:rPr>
                              <w:b/>
                              <w:color w:val="005496"/>
                              <w:spacing w:val="-5"/>
                              <w:sz w:val="24"/>
                            </w:rPr>
                            <w:fldChar w:fldCharType="end"/>
                          </w:r>
                        </w:p>
                      </w:txbxContent>
                    </wps:txbx>
                    <wps:bodyPr wrap="square" lIns="0" tIns="0" rIns="0" bIns="0" rtlCol="0">
                      <a:noAutofit/>
                    </wps:bodyPr>
                  </wps:wsp>
                </a:graphicData>
              </a:graphic>
            </wp:anchor>
          </w:drawing>
        </mc:Choice>
        <mc:Fallback>
          <w:pict>
            <v:shapetype w14:anchorId="56AE7624" id="_x0000_t202" coordsize="21600,21600" o:spt="202" path="m,l,21600r21600,l21600,xe">
              <v:stroke joinstyle="miter"/>
              <v:path gradientshapeok="t" o:connecttype="rect"/>
            </v:shapetype>
            <v:shape id="Textbox 152" o:spid="_x0000_s1097" type="#_x0000_t202" style="position:absolute;margin-left:527.9pt;margin-top:804.3pt;width:20.35pt;height:15.45pt;z-index:-178785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cgQlwEAACIDAAAOAAAAZHJzL2Uyb0RvYy54bWysUs1uGyEQvlfqOyDuNbYVR+nK66ht1KpS&#10;1FZK+gCYBe+qC0NnsHf99h3w2q7aW5QLDDB8fD+s70ffi4NF6iDUcjGbS2GDgaYLu1r+fP787k4K&#10;Sjo0uodga3m0JO83b9+sh1jZJbTQNxYFgwSqhljLNqVYKUWmtV7TDKINfOgAvU68xJ1qUA+M7nu1&#10;nM9v1QDYRARjiXj34XQoNwXfOWvSd+fIJtHXkrmlMmIZt3lUm7Wudqhj25mJhn4BC6+7wI9eoB50&#10;0mKP3X9QvjMIBC7NDHgFznXGFg2sZjH/R81Tq6MtWtgciheb6PVgzbfDU/yBIo0fYeQAiwiKj2B+&#10;EXujhkjV1JM9pYq4OwsdHfo8swTBF9nb48VPOyZheHO5uru5WUlh+Gjx/na5WGW/1fVyREpfLHiR&#10;i1oix1UI6MMjpVPruWXicno+E0njdhRdw8glxby1hebIWgaOs5b0e6/RStF/DexXzv5c4LnYngtM&#10;/ScoPyRLCvBhn8B1hcEVd2LAQRQN06fJSf+9Ll3Xr735AwAA//8DAFBLAwQUAAYACAAAACEA8oSm&#10;+OEAAAAPAQAADwAAAGRycy9kb3ducmV2LnhtbEyPwU7DMBBE70j8g7WVuFG7oFhNiFNVCE5IiDQc&#10;ODqJm1iN1yF22/D3bE5w29kdzb7Jd7Mb2MVMwXpUsFkLYAYb31rsFHxWr/dbYCFqbPXg0Sj4MQF2&#10;xe1NrrPWX7E0l0PsGIVgyLSCPsYx4zw0vXE6rP1okG5HPzkdSU4dbyd9pXA38AchJHfaIn3o9Wie&#10;e9OcDmenYP+F5Yv9fq8/ymNpqyoV+CZPSt2t5v0TsGjm+GeGBZ/QoSCm2p+xDWwgLZKE2CNNUmwl&#10;sMUjUpkAq5fdY5oAL3L+v0fxCwAA//8DAFBLAQItABQABgAIAAAAIQC2gziS/gAAAOEBAAATAAAA&#10;AAAAAAAAAAAAAAAAAABbQ29udGVudF9UeXBlc10ueG1sUEsBAi0AFAAGAAgAAAAhADj9If/WAAAA&#10;lAEAAAsAAAAAAAAAAAAAAAAALwEAAF9yZWxzLy5yZWxzUEsBAi0AFAAGAAgAAAAhAFBlyBCXAQAA&#10;IgMAAA4AAAAAAAAAAAAAAAAALgIAAGRycy9lMm9Eb2MueG1sUEsBAi0AFAAGAAgAAAAhAPKEpvjh&#10;AAAADwEAAA8AAAAAAAAAAAAAAAAA8QMAAGRycy9kb3ducmV2LnhtbFBLBQYAAAAABAAEAPMAAAD/&#10;BAAAAAA=&#10;" filled="f" stroked="f">
              <v:textbox inset="0,0,0,0">
                <w:txbxContent>
                  <w:p w14:paraId="56AE7658" w14:textId="77777777" w:rsidR="00F34A36" w:rsidRDefault="00842BCA">
                    <w:pPr>
                      <w:spacing w:before="12"/>
                      <w:ind w:left="59"/>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69</w:t>
                    </w:r>
                    <w:r>
                      <w:rPr>
                        <w:b/>
                        <w:color w:val="005496"/>
                        <w:spacing w:val="-5"/>
                        <w:sz w:val="24"/>
                      </w:rPr>
                      <w:fldChar w:fldCharType="end"/>
                    </w:r>
                  </w:p>
                </w:txbxContent>
              </v:textbox>
              <w10:wrap anchorx="page" anchory="page"/>
            </v:shape>
          </w:pict>
        </mc:Fallback>
      </mc:AlternateConten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C" w14:textId="77777777" w:rsidR="00F34A36" w:rsidRDefault="00F34A36">
    <w:pPr>
      <w:pStyle w:val="BodyText"/>
      <w:spacing w:line="14" w:lineRule="auto"/>
      <w:ind w:left="0"/>
      <w:rPr>
        <w:sz w:val="2"/>
      </w:rP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D"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8976" behindDoc="1" locked="0" layoutInCell="1" allowOverlap="1" wp14:anchorId="56AE7626" wp14:editId="56AE7627">
              <wp:simplePos x="0" y="0"/>
              <wp:positionH relativeFrom="page">
                <wp:posOffset>609899</wp:posOffset>
              </wp:positionH>
              <wp:positionV relativeFrom="page">
                <wp:posOffset>10220962</wp:posOffset>
              </wp:positionV>
              <wp:extent cx="2072639" cy="198120"/>
              <wp:effectExtent l="0" t="0" r="0" b="0"/>
              <wp:wrapNone/>
              <wp:docPr id="222" name="Textbox 2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72639" cy="198120"/>
                      </a:xfrm>
                      <a:prstGeom prst="rect">
                        <a:avLst/>
                      </a:prstGeom>
                    </wps:spPr>
                    <wps:txbx>
                      <w:txbxContent>
                        <w:p w14:paraId="56AE765A" w14:textId="77777777" w:rsidR="00F34A36" w:rsidRDefault="00842BCA">
                          <w:pPr>
                            <w:spacing w:before="12"/>
                            <w:ind w:left="59"/>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68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wps:txbx>
                    <wps:bodyPr wrap="square" lIns="0" tIns="0" rIns="0" bIns="0" rtlCol="0">
                      <a:noAutofit/>
                    </wps:bodyPr>
                  </wps:wsp>
                </a:graphicData>
              </a:graphic>
            </wp:anchor>
          </w:drawing>
        </mc:Choice>
        <mc:Fallback>
          <w:pict>
            <v:shapetype w14:anchorId="56AE7626" id="_x0000_t202" coordsize="21600,21600" o:spt="202" path="m,l,21600r21600,l21600,xe">
              <v:stroke joinstyle="miter"/>
              <v:path gradientshapeok="t" o:connecttype="rect"/>
            </v:shapetype>
            <v:shape id="Textbox 222" o:spid="_x0000_s1098" type="#_x0000_t202" style="position:absolute;margin-left:48pt;margin-top:804.8pt;width:163.2pt;height:15.6pt;z-index:-178775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5+DjmQEAACMDAAAOAAAAZHJzL2Uyb0RvYy54bWysUt1u2yAUvp/Ud0DcN9ie1LVWnGpb1WlS&#10;tU3q9gAEQ4xmOJRDYuftd6BOMm13027gAIeP74f1/exGdtARLfiO16uKM+0V9NbvOv7j++P1LWeY&#10;pO/lCF53/KiR32+u3qyn0OoGBhh7HRmBeGyn0PEhpdAKgWrQTuIKgvZ0aCA6mWgZd6KPciJ0N4qm&#10;qm7EBLEPEZRGpN2H10O+KfjGaJW+GoM6sbHjxC2VMZZxm0exWct2F2UYrFpoyH9g4aT19OgZ6kEm&#10;yfbR/gXlrIqAYNJKgRNgjFW6aCA1dfWHmudBBl20kDkYzjbh/4NVXw7P4Vtkaf4AMwVYRGB4AvUT&#10;yRsxBWyXnuwptkjdWehsosszSWB0kbw9nv3Uc2KKNpvqXXPz9o4zRWf13W3dFMPF5XaImD5pcCwX&#10;HY+UV2EgD0+Y8vuyPbUsZF7fz0zSvJ2Z7Qm5zjHmrS30RxIzUZ4dx5e9jJqz8bMnw3L4pyKeiu2p&#10;iGn8COWLZE0e3u8TGFsYXHAXBpREIbb8mhz17+vSdfnbm18AAAD//wMAUEsDBBQABgAIAAAAIQAN&#10;7aIW4AAAAAwBAAAPAAAAZHJzL2Rvd25yZXYueG1sTI/BTsMwEETvSP0HaytxozZRZDUhTlUhOCEh&#10;0nDg6MTbJGq8DrHbhr/HPcFxZ0czb4rdYkd2wdkPjhQ8bgQwpNaZgToFn/XrwxaYD5qMHh2hgh/0&#10;sCtXd4XOjbtShZdD6FgMIZ9rBX0IU865b3u02m/chBR/RzdbHeI5d9zM+hrD7cgTISS3eqDY0OsJ&#10;n3tsT4ezVbD/oupl+H5vPqpjNdR1JuhNnpS6Xy/7J2ABl/Bnhht+RIcyMjXuTMazUUEm45QQdSky&#10;CSw60iRJgTU3KRVb4GXB/48ofwEAAP//AwBQSwECLQAUAAYACAAAACEAtoM4kv4AAADhAQAAEwAA&#10;AAAAAAAAAAAAAAAAAAAAW0NvbnRlbnRfVHlwZXNdLnhtbFBLAQItABQABgAIAAAAIQA4/SH/1gAA&#10;AJQBAAALAAAAAAAAAAAAAAAAAC8BAABfcmVscy8ucmVsc1BLAQItABQABgAIAAAAIQDL5+DjmQEA&#10;ACMDAAAOAAAAAAAAAAAAAAAAAC4CAABkcnMvZTJvRG9jLnhtbFBLAQItABQABgAIAAAAIQAN7aIW&#10;4AAAAAwBAAAPAAAAAAAAAAAAAAAAAPMDAABkcnMvZG93bnJldi54bWxQSwUGAAAAAAQABADzAAAA&#10;AAUAAAAA&#10;" filled="f" stroked="f">
              <v:textbox inset="0,0,0,0">
                <w:txbxContent>
                  <w:p w14:paraId="56AE765A" w14:textId="77777777" w:rsidR="00F34A36" w:rsidRDefault="00842BCA">
                    <w:pPr>
                      <w:spacing w:before="12"/>
                      <w:ind w:left="59"/>
                      <w:rPr>
                        <w:b/>
                        <w:sz w:val="24"/>
                      </w:rPr>
                    </w:pPr>
                    <w:r>
                      <w:rPr>
                        <w:b/>
                        <w:color w:val="005496"/>
                        <w:sz w:val="24"/>
                      </w:rPr>
                      <w:fldChar w:fldCharType="begin"/>
                    </w:r>
                    <w:r>
                      <w:rPr>
                        <w:b/>
                        <w:color w:val="005496"/>
                        <w:sz w:val="24"/>
                      </w:rPr>
                      <w:instrText xml:space="preserve"> PAGE </w:instrText>
                    </w:r>
                    <w:r>
                      <w:rPr>
                        <w:b/>
                        <w:color w:val="005496"/>
                        <w:sz w:val="24"/>
                      </w:rPr>
                      <w:fldChar w:fldCharType="separate"/>
                    </w:r>
                    <w:r>
                      <w:rPr>
                        <w:b/>
                        <w:color w:val="005496"/>
                        <w:sz w:val="24"/>
                      </w:rPr>
                      <w:t>68</w:t>
                    </w:r>
                    <w:r>
                      <w:rPr>
                        <w:b/>
                        <w:color w:val="005496"/>
                        <w:sz w:val="24"/>
                      </w:rPr>
                      <w:fldChar w:fldCharType="end"/>
                    </w:r>
                    <w:r>
                      <w:rPr>
                        <w:b/>
                        <w:color w:val="005496"/>
                        <w:spacing w:val="64"/>
                        <w:sz w:val="24"/>
                      </w:rPr>
                      <w:t xml:space="preserve"> </w:t>
                    </w:r>
                    <w:r>
                      <w:rPr>
                        <w:rFonts w:ascii="VAG Rounded"/>
                        <w:b/>
                        <w:color w:val="00884F"/>
                        <w:sz w:val="24"/>
                      </w:rPr>
                      <w:t>|</w:t>
                    </w:r>
                    <w:r>
                      <w:rPr>
                        <w:rFonts w:ascii="VAG Rounded"/>
                        <w:b/>
                        <w:color w:val="00884F"/>
                        <w:spacing w:val="62"/>
                        <w:sz w:val="24"/>
                      </w:rPr>
                      <w:t xml:space="preserve"> </w:t>
                    </w:r>
                    <w:r>
                      <w:rPr>
                        <w:b/>
                        <w:color w:val="005496"/>
                        <w:sz w:val="24"/>
                      </w:rPr>
                      <w:t>Annual</w:t>
                    </w:r>
                    <w:r>
                      <w:rPr>
                        <w:b/>
                        <w:color w:val="005496"/>
                        <w:spacing w:val="-1"/>
                        <w:sz w:val="24"/>
                      </w:rPr>
                      <w:t xml:space="preserve"> </w:t>
                    </w:r>
                    <w:r>
                      <w:rPr>
                        <w:b/>
                        <w:color w:val="005496"/>
                        <w:sz w:val="24"/>
                      </w:rPr>
                      <w:t>Report</w:t>
                    </w:r>
                    <w:r>
                      <w:rPr>
                        <w:b/>
                        <w:color w:val="005496"/>
                        <w:spacing w:val="-1"/>
                        <w:sz w:val="24"/>
                      </w:rPr>
                      <w:t xml:space="preserve"> </w:t>
                    </w:r>
                    <w:r>
                      <w:rPr>
                        <w:b/>
                        <w:color w:val="005496"/>
                        <w:sz w:val="24"/>
                      </w:rPr>
                      <w:t>2025-</w:t>
                    </w:r>
                    <w:r>
                      <w:rPr>
                        <w:b/>
                        <w:color w:val="005496"/>
                        <w:spacing w:val="-5"/>
                        <w:sz w:val="24"/>
                      </w:rPr>
                      <w:t>26</w:t>
                    </w:r>
                  </w:p>
                </w:txbxContent>
              </v:textbox>
              <w10:wrap anchorx="page" anchory="page"/>
            </v:shape>
          </w:pict>
        </mc:Fallback>
      </mc:AlternateConten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E" w14:textId="77777777" w:rsidR="00F34A36" w:rsidRDefault="00842BCA">
    <w:pPr>
      <w:pStyle w:val="BodyText"/>
      <w:spacing w:line="14" w:lineRule="auto"/>
      <w:ind w:left="0"/>
      <w:rPr>
        <w:sz w:val="20"/>
      </w:rPr>
    </w:pPr>
    <w:r>
      <w:rPr>
        <w:noProof/>
        <w:sz w:val="20"/>
      </w:rPr>
      <mc:AlternateContent>
        <mc:Choice Requires="wps">
          <w:drawing>
            <wp:anchor distT="0" distB="0" distL="0" distR="0" simplePos="0" relativeHeight="485438464" behindDoc="1" locked="0" layoutInCell="1" allowOverlap="1" wp14:anchorId="56AE7628" wp14:editId="56AE7629">
              <wp:simplePos x="0" y="0"/>
              <wp:positionH relativeFrom="page">
                <wp:posOffset>6704299</wp:posOffset>
              </wp:positionH>
              <wp:positionV relativeFrom="page">
                <wp:posOffset>10214891</wp:posOffset>
              </wp:positionV>
              <wp:extent cx="258445" cy="196215"/>
              <wp:effectExtent l="0" t="0" r="0" b="0"/>
              <wp:wrapNone/>
              <wp:docPr id="221" name="Text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8445" cy="196215"/>
                      </a:xfrm>
                      <a:prstGeom prst="rect">
                        <a:avLst/>
                      </a:prstGeom>
                    </wps:spPr>
                    <wps:txbx>
                      <w:txbxContent>
                        <w:p w14:paraId="56AE7659" w14:textId="77777777" w:rsidR="00F34A36" w:rsidRDefault="00842BCA">
                          <w:pPr>
                            <w:spacing w:before="12"/>
                            <w:ind w:left="60"/>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55</w:t>
                          </w:r>
                          <w:r>
                            <w:rPr>
                              <w:b/>
                              <w:color w:val="005496"/>
                              <w:spacing w:val="-5"/>
                              <w:sz w:val="24"/>
                            </w:rPr>
                            <w:fldChar w:fldCharType="end"/>
                          </w:r>
                        </w:p>
                      </w:txbxContent>
                    </wps:txbx>
                    <wps:bodyPr wrap="square" lIns="0" tIns="0" rIns="0" bIns="0" rtlCol="0">
                      <a:noAutofit/>
                    </wps:bodyPr>
                  </wps:wsp>
                </a:graphicData>
              </a:graphic>
            </wp:anchor>
          </w:drawing>
        </mc:Choice>
        <mc:Fallback>
          <w:pict>
            <v:shapetype w14:anchorId="56AE7628" id="_x0000_t202" coordsize="21600,21600" o:spt="202" path="m,l,21600r21600,l21600,xe">
              <v:stroke joinstyle="miter"/>
              <v:path gradientshapeok="t" o:connecttype="rect"/>
            </v:shapetype>
            <v:shape id="Textbox 221" o:spid="_x0000_s1099" type="#_x0000_t202" style="position:absolute;margin-left:527.9pt;margin-top:804.3pt;width:20.35pt;height:15.45pt;z-index:-178780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1ZHzmQEAACIDAAAOAAAAZHJzL2Uyb0RvYy54bWysUsFuGyEQvVfKPyDuMfYqjtKV11HbKFWl&#10;qK2U9AMwC17UhSEM9q7/vgNe21V7i3IZhmF4vPeG1f3oerbXES34hi9mc860V9Bav234r5fH6zvO&#10;MEnfyh68bvhBI79fX31YDaHWFXTQtzoyAvFYD6HhXUqhFgJVp53EGQTt6dBAdDLRNm5FG+VA6K4X&#10;1Xx+KwaIbYigNCJVH46HfF3wjdEq/TAGdWJ9w4lbKjGWuMlRrFey3kYZOqsmGvINLJy0nh49Qz3I&#10;JNku2v+gnFUREEyaKXACjLFKFw2kZjH/R81zJ4MuWsgcDGeb8P1g1ff9c/gZWRo/w0gDLCIwPIH6&#10;jeSNGALWU0/2FGuk7ix0NNHllSQwukjeHs5+6jExRcVqeXdzs+RM0dHi4221WGa/xeVyiJi+anAs&#10;Jw2PNK5CQO6fMB1bTy0Tl+PzmUgaNyOzLSFXGTWXNtAeSMtA42w4vu5k1Jz13zz5lWd/SuIp2ZyS&#10;mPovUH5IluTh0y6BsYXBBXdiQIMoGqZPkyf99750Xb72+g8AAAD//wMAUEsDBBQABgAIAAAAIQDy&#10;hKb44QAAAA8BAAAPAAAAZHJzL2Rvd25yZXYueG1sTI/BTsMwEETvSPyDtZW4UbugWE2IU1UITkiI&#10;NBw4OombWI3XIXbb8PdsTnDb2R3Nvsl3sxvYxUzBelSwWQtgBhvfWuwUfFav91tgIWps9eDRKPgx&#10;AXbF7U2us9ZfsTSXQ+wYhWDItII+xjHjPDS9cTqs/WiQbkc/OR1JTh1vJ32lcDfwByEkd9oifej1&#10;aJ5705wOZ6dg/4Xli/1+rz/KY2mrKhX4Jk9K3a3m/ROwaOb4Z4YFn9ChIKban7ENbCAtkoTYI01S&#10;bCWwxSNSmQCrl91jmgAvcv6/R/ELAAD//wMAUEsBAi0AFAAGAAgAAAAhALaDOJL+AAAA4QEAABMA&#10;AAAAAAAAAAAAAAAAAAAAAFtDb250ZW50X1R5cGVzXS54bWxQSwECLQAUAAYACAAAACEAOP0h/9YA&#10;AACUAQAACwAAAAAAAAAAAAAAAAAvAQAAX3JlbHMvLnJlbHNQSwECLQAUAAYACAAAACEA3tWR85kB&#10;AAAiAwAADgAAAAAAAAAAAAAAAAAuAgAAZHJzL2Uyb0RvYy54bWxQSwECLQAUAAYACAAAACEA8oSm&#10;+OEAAAAPAQAADwAAAAAAAAAAAAAAAADzAwAAZHJzL2Rvd25yZXYueG1sUEsFBgAAAAAEAAQA8wAA&#10;AAEFAAAAAA==&#10;" filled="f" stroked="f">
              <v:textbox inset="0,0,0,0">
                <w:txbxContent>
                  <w:p w14:paraId="56AE7659" w14:textId="77777777" w:rsidR="00F34A36" w:rsidRDefault="00842BCA">
                    <w:pPr>
                      <w:spacing w:before="12"/>
                      <w:ind w:left="60"/>
                      <w:rPr>
                        <w:b/>
                        <w:sz w:val="24"/>
                      </w:rPr>
                    </w:pPr>
                    <w:r>
                      <w:rPr>
                        <w:b/>
                        <w:color w:val="005496"/>
                        <w:spacing w:val="-5"/>
                        <w:sz w:val="24"/>
                      </w:rPr>
                      <w:fldChar w:fldCharType="begin"/>
                    </w:r>
                    <w:r>
                      <w:rPr>
                        <w:b/>
                        <w:color w:val="005496"/>
                        <w:spacing w:val="-5"/>
                        <w:sz w:val="24"/>
                      </w:rPr>
                      <w:instrText xml:space="preserve"> PAGE </w:instrText>
                    </w:r>
                    <w:r>
                      <w:rPr>
                        <w:b/>
                        <w:color w:val="005496"/>
                        <w:spacing w:val="-5"/>
                        <w:sz w:val="24"/>
                      </w:rPr>
                      <w:fldChar w:fldCharType="separate"/>
                    </w:r>
                    <w:r>
                      <w:rPr>
                        <w:b/>
                        <w:color w:val="005496"/>
                        <w:spacing w:val="-5"/>
                        <w:sz w:val="24"/>
                      </w:rPr>
                      <w:t>55</w:t>
                    </w:r>
                    <w:r>
                      <w:rPr>
                        <w:b/>
                        <w:color w:val="005496"/>
                        <w:spacing w:val="-5"/>
                        <w:sz w:val="24"/>
                      </w:rPr>
                      <w:fldChar w:fldCharType="end"/>
                    </w:r>
                  </w:p>
                </w:txbxContent>
              </v:textbox>
              <w10:wrap anchorx="page" anchory="page"/>
            </v:shape>
          </w:pict>
        </mc:Fallback>
      </mc:AlternateConten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E760F" w14:textId="77777777" w:rsidR="00F34A36" w:rsidRDefault="00F34A36">
    <w:pPr>
      <w:pStyle w:val="BodyText"/>
      <w:spacing w:line="14" w:lineRule="auto"/>
      <w:ind w:left="0"/>
      <w:rPr>
        <w:sz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C8FE67" w14:textId="77777777" w:rsidR="00842BCA" w:rsidRDefault="00842BCA">
      <w:r>
        <w:separator/>
      </w:r>
    </w:p>
  </w:footnote>
  <w:footnote w:type="continuationSeparator" w:id="0">
    <w:p w14:paraId="6E91CACA" w14:textId="77777777" w:rsidR="00842BCA" w:rsidRDefault="00842BCA">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7C0426"/>
    <w:multiLevelType w:val="hybridMultilevel"/>
    <w:tmpl w:val="AD169EF6"/>
    <w:lvl w:ilvl="0" w:tplc="D8364CC0">
      <w:numFmt w:val="bullet"/>
      <w:lvlText w:val="•"/>
      <w:lvlJc w:val="left"/>
      <w:pPr>
        <w:ind w:left="1992" w:hanging="260"/>
      </w:pPr>
      <w:rPr>
        <w:rFonts w:ascii="Arial" w:eastAsia="Arial" w:hAnsi="Arial" w:cs="Arial" w:hint="default"/>
        <w:b w:val="0"/>
        <w:bCs w:val="0"/>
        <w:i w:val="0"/>
        <w:iCs w:val="0"/>
        <w:spacing w:val="0"/>
        <w:w w:val="100"/>
        <w:sz w:val="24"/>
        <w:szCs w:val="24"/>
        <w:lang w:val="en-US" w:eastAsia="en-US" w:bidi="ar-SA"/>
      </w:rPr>
    </w:lvl>
    <w:lvl w:ilvl="1" w:tplc="E8C8E52E">
      <w:numFmt w:val="bullet"/>
      <w:lvlText w:val="•"/>
      <w:lvlJc w:val="left"/>
      <w:pPr>
        <w:ind w:left="2834" w:hanging="260"/>
      </w:pPr>
      <w:rPr>
        <w:rFonts w:hint="default"/>
        <w:lang w:val="en-US" w:eastAsia="en-US" w:bidi="ar-SA"/>
      </w:rPr>
    </w:lvl>
    <w:lvl w:ilvl="2" w:tplc="D562A0DC">
      <w:numFmt w:val="bullet"/>
      <w:lvlText w:val="•"/>
      <w:lvlJc w:val="left"/>
      <w:pPr>
        <w:ind w:left="3669" w:hanging="260"/>
      </w:pPr>
      <w:rPr>
        <w:rFonts w:hint="default"/>
        <w:lang w:val="en-US" w:eastAsia="en-US" w:bidi="ar-SA"/>
      </w:rPr>
    </w:lvl>
    <w:lvl w:ilvl="3" w:tplc="C3A8ABB8">
      <w:numFmt w:val="bullet"/>
      <w:lvlText w:val="•"/>
      <w:lvlJc w:val="left"/>
      <w:pPr>
        <w:ind w:left="4504" w:hanging="260"/>
      </w:pPr>
      <w:rPr>
        <w:rFonts w:hint="default"/>
        <w:lang w:val="en-US" w:eastAsia="en-US" w:bidi="ar-SA"/>
      </w:rPr>
    </w:lvl>
    <w:lvl w:ilvl="4" w:tplc="2AC67974">
      <w:numFmt w:val="bullet"/>
      <w:lvlText w:val="•"/>
      <w:lvlJc w:val="left"/>
      <w:pPr>
        <w:ind w:left="5339" w:hanging="260"/>
      </w:pPr>
      <w:rPr>
        <w:rFonts w:hint="default"/>
        <w:lang w:val="en-US" w:eastAsia="en-US" w:bidi="ar-SA"/>
      </w:rPr>
    </w:lvl>
    <w:lvl w:ilvl="5" w:tplc="F8D0D2AA">
      <w:numFmt w:val="bullet"/>
      <w:lvlText w:val="•"/>
      <w:lvlJc w:val="left"/>
      <w:pPr>
        <w:ind w:left="6173" w:hanging="260"/>
      </w:pPr>
      <w:rPr>
        <w:rFonts w:hint="default"/>
        <w:lang w:val="en-US" w:eastAsia="en-US" w:bidi="ar-SA"/>
      </w:rPr>
    </w:lvl>
    <w:lvl w:ilvl="6" w:tplc="470C20F0">
      <w:numFmt w:val="bullet"/>
      <w:lvlText w:val="•"/>
      <w:lvlJc w:val="left"/>
      <w:pPr>
        <w:ind w:left="7008" w:hanging="260"/>
      </w:pPr>
      <w:rPr>
        <w:rFonts w:hint="default"/>
        <w:lang w:val="en-US" w:eastAsia="en-US" w:bidi="ar-SA"/>
      </w:rPr>
    </w:lvl>
    <w:lvl w:ilvl="7" w:tplc="D8E4231A">
      <w:numFmt w:val="bullet"/>
      <w:lvlText w:val="•"/>
      <w:lvlJc w:val="left"/>
      <w:pPr>
        <w:ind w:left="7843" w:hanging="260"/>
      </w:pPr>
      <w:rPr>
        <w:rFonts w:hint="default"/>
        <w:lang w:val="en-US" w:eastAsia="en-US" w:bidi="ar-SA"/>
      </w:rPr>
    </w:lvl>
    <w:lvl w:ilvl="8" w:tplc="13167770">
      <w:numFmt w:val="bullet"/>
      <w:lvlText w:val="•"/>
      <w:lvlJc w:val="left"/>
      <w:pPr>
        <w:ind w:left="8678" w:hanging="260"/>
      </w:pPr>
      <w:rPr>
        <w:rFonts w:hint="default"/>
        <w:lang w:val="en-US" w:eastAsia="en-US" w:bidi="ar-SA"/>
      </w:rPr>
    </w:lvl>
  </w:abstractNum>
  <w:abstractNum w:abstractNumId="1" w15:restartNumberingAfterBreak="0">
    <w:nsid w:val="1AA8482C"/>
    <w:multiLevelType w:val="hybridMultilevel"/>
    <w:tmpl w:val="267EFC68"/>
    <w:lvl w:ilvl="0" w:tplc="A728141C">
      <w:start w:val="1"/>
      <w:numFmt w:val="lowerLetter"/>
      <w:lvlText w:val="%1."/>
      <w:lvlJc w:val="left"/>
      <w:pPr>
        <w:ind w:left="1032" w:hanging="380"/>
        <w:jc w:val="left"/>
      </w:pPr>
      <w:rPr>
        <w:rFonts w:ascii="Arial" w:eastAsia="Arial" w:hAnsi="Arial" w:cs="Arial" w:hint="default"/>
        <w:b w:val="0"/>
        <w:bCs w:val="0"/>
        <w:i w:val="0"/>
        <w:iCs w:val="0"/>
        <w:spacing w:val="0"/>
        <w:w w:val="100"/>
        <w:sz w:val="24"/>
        <w:szCs w:val="24"/>
        <w:lang w:val="en-US" w:eastAsia="en-US" w:bidi="ar-SA"/>
      </w:rPr>
    </w:lvl>
    <w:lvl w:ilvl="1" w:tplc="D340E58A">
      <w:numFmt w:val="bullet"/>
      <w:lvlText w:val="•"/>
      <w:lvlJc w:val="left"/>
      <w:pPr>
        <w:ind w:left="1970" w:hanging="380"/>
      </w:pPr>
      <w:rPr>
        <w:rFonts w:hint="default"/>
        <w:lang w:val="en-US" w:eastAsia="en-US" w:bidi="ar-SA"/>
      </w:rPr>
    </w:lvl>
    <w:lvl w:ilvl="2" w:tplc="5E30C730">
      <w:numFmt w:val="bullet"/>
      <w:lvlText w:val="•"/>
      <w:lvlJc w:val="left"/>
      <w:pPr>
        <w:ind w:left="2901" w:hanging="380"/>
      </w:pPr>
      <w:rPr>
        <w:rFonts w:hint="default"/>
        <w:lang w:val="en-US" w:eastAsia="en-US" w:bidi="ar-SA"/>
      </w:rPr>
    </w:lvl>
    <w:lvl w:ilvl="3" w:tplc="2D14A088">
      <w:numFmt w:val="bullet"/>
      <w:lvlText w:val="•"/>
      <w:lvlJc w:val="left"/>
      <w:pPr>
        <w:ind w:left="3832" w:hanging="380"/>
      </w:pPr>
      <w:rPr>
        <w:rFonts w:hint="default"/>
        <w:lang w:val="en-US" w:eastAsia="en-US" w:bidi="ar-SA"/>
      </w:rPr>
    </w:lvl>
    <w:lvl w:ilvl="4" w:tplc="0B541B42">
      <w:numFmt w:val="bullet"/>
      <w:lvlText w:val="•"/>
      <w:lvlJc w:val="left"/>
      <w:pPr>
        <w:ind w:left="4763" w:hanging="380"/>
      </w:pPr>
      <w:rPr>
        <w:rFonts w:hint="default"/>
        <w:lang w:val="en-US" w:eastAsia="en-US" w:bidi="ar-SA"/>
      </w:rPr>
    </w:lvl>
    <w:lvl w:ilvl="5" w:tplc="0EDC8E2E">
      <w:numFmt w:val="bullet"/>
      <w:lvlText w:val="•"/>
      <w:lvlJc w:val="left"/>
      <w:pPr>
        <w:ind w:left="5693" w:hanging="380"/>
      </w:pPr>
      <w:rPr>
        <w:rFonts w:hint="default"/>
        <w:lang w:val="en-US" w:eastAsia="en-US" w:bidi="ar-SA"/>
      </w:rPr>
    </w:lvl>
    <w:lvl w:ilvl="6" w:tplc="E328FEB0">
      <w:numFmt w:val="bullet"/>
      <w:lvlText w:val="•"/>
      <w:lvlJc w:val="left"/>
      <w:pPr>
        <w:ind w:left="6624" w:hanging="380"/>
      </w:pPr>
      <w:rPr>
        <w:rFonts w:hint="default"/>
        <w:lang w:val="en-US" w:eastAsia="en-US" w:bidi="ar-SA"/>
      </w:rPr>
    </w:lvl>
    <w:lvl w:ilvl="7" w:tplc="668ED3DE">
      <w:numFmt w:val="bullet"/>
      <w:lvlText w:val="•"/>
      <w:lvlJc w:val="left"/>
      <w:pPr>
        <w:ind w:left="7555" w:hanging="380"/>
      </w:pPr>
      <w:rPr>
        <w:rFonts w:hint="default"/>
        <w:lang w:val="en-US" w:eastAsia="en-US" w:bidi="ar-SA"/>
      </w:rPr>
    </w:lvl>
    <w:lvl w:ilvl="8" w:tplc="758E38C0">
      <w:numFmt w:val="bullet"/>
      <w:lvlText w:val="•"/>
      <w:lvlJc w:val="left"/>
      <w:pPr>
        <w:ind w:left="8486" w:hanging="380"/>
      </w:pPr>
      <w:rPr>
        <w:rFonts w:hint="default"/>
        <w:lang w:val="en-US" w:eastAsia="en-US" w:bidi="ar-SA"/>
      </w:rPr>
    </w:lvl>
  </w:abstractNum>
  <w:abstractNum w:abstractNumId="2" w15:restartNumberingAfterBreak="0">
    <w:nsid w:val="2080754A"/>
    <w:multiLevelType w:val="hybridMultilevel"/>
    <w:tmpl w:val="EBD4AF24"/>
    <w:lvl w:ilvl="0" w:tplc="9294C210">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723286A0">
      <w:numFmt w:val="bullet"/>
      <w:lvlText w:val="•"/>
      <w:lvlJc w:val="left"/>
      <w:pPr>
        <w:ind w:left="1040" w:hanging="260"/>
      </w:pPr>
      <w:rPr>
        <w:rFonts w:hint="default"/>
        <w:lang w:val="en-US" w:eastAsia="en-US" w:bidi="ar-SA"/>
      </w:rPr>
    </w:lvl>
    <w:lvl w:ilvl="2" w:tplc="1C4045D8">
      <w:numFmt w:val="bullet"/>
      <w:lvlText w:val="•"/>
      <w:lvlJc w:val="left"/>
      <w:pPr>
        <w:ind w:left="1501" w:hanging="260"/>
      </w:pPr>
      <w:rPr>
        <w:rFonts w:hint="default"/>
        <w:lang w:val="en-US" w:eastAsia="en-US" w:bidi="ar-SA"/>
      </w:rPr>
    </w:lvl>
    <w:lvl w:ilvl="3" w:tplc="EF9E0B0A">
      <w:numFmt w:val="bullet"/>
      <w:lvlText w:val="•"/>
      <w:lvlJc w:val="left"/>
      <w:pPr>
        <w:ind w:left="1962" w:hanging="260"/>
      </w:pPr>
      <w:rPr>
        <w:rFonts w:hint="default"/>
        <w:lang w:val="en-US" w:eastAsia="en-US" w:bidi="ar-SA"/>
      </w:rPr>
    </w:lvl>
    <w:lvl w:ilvl="4" w:tplc="C62E706C">
      <w:numFmt w:val="bullet"/>
      <w:lvlText w:val="•"/>
      <w:lvlJc w:val="left"/>
      <w:pPr>
        <w:ind w:left="2423" w:hanging="260"/>
      </w:pPr>
      <w:rPr>
        <w:rFonts w:hint="default"/>
        <w:lang w:val="en-US" w:eastAsia="en-US" w:bidi="ar-SA"/>
      </w:rPr>
    </w:lvl>
    <w:lvl w:ilvl="5" w:tplc="6C5EDEF0">
      <w:numFmt w:val="bullet"/>
      <w:lvlText w:val="•"/>
      <w:lvlJc w:val="left"/>
      <w:pPr>
        <w:ind w:left="2884" w:hanging="260"/>
      </w:pPr>
      <w:rPr>
        <w:rFonts w:hint="default"/>
        <w:lang w:val="en-US" w:eastAsia="en-US" w:bidi="ar-SA"/>
      </w:rPr>
    </w:lvl>
    <w:lvl w:ilvl="6" w:tplc="5F48DEE6">
      <w:numFmt w:val="bullet"/>
      <w:lvlText w:val="•"/>
      <w:lvlJc w:val="left"/>
      <w:pPr>
        <w:ind w:left="3345" w:hanging="260"/>
      </w:pPr>
      <w:rPr>
        <w:rFonts w:hint="default"/>
        <w:lang w:val="en-US" w:eastAsia="en-US" w:bidi="ar-SA"/>
      </w:rPr>
    </w:lvl>
    <w:lvl w:ilvl="7" w:tplc="9BE2B4BE">
      <w:numFmt w:val="bullet"/>
      <w:lvlText w:val="•"/>
      <w:lvlJc w:val="left"/>
      <w:pPr>
        <w:ind w:left="3805" w:hanging="260"/>
      </w:pPr>
      <w:rPr>
        <w:rFonts w:hint="default"/>
        <w:lang w:val="en-US" w:eastAsia="en-US" w:bidi="ar-SA"/>
      </w:rPr>
    </w:lvl>
    <w:lvl w:ilvl="8" w:tplc="8C2284CA">
      <w:numFmt w:val="bullet"/>
      <w:lvlText w:val="•"/>
      <w:lvlJc w:val="left"/>
      <w:pPr>
        <w:ind w:left="4266" w:hanging="260"/>
      </w:pPr>
      <w:rPr>
        <w:rFonts w:hint="default"/>
        <w:lang w:val="en-US" w:eastAsia="en-US" w:bidi="ar-SA"/>
      </w:rPr>
    </w:lvl>
  </w:abstractNum>
  <w:abstractNum w:abstractNumId="3" w15:restartNumberingAfterBreak="0">
    <w:nsid w:val="44873CD4"/>
    <w:multiLevelType w:val="hybridMultilevel"/>
    <w:tmpl w:val="BAFC018E"/>
    <w:lvl w:ilvl="0" w:tplc="FC92035E">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67943686">
      <w:numFmt w:val="bullet"/>
      <w:lvlText w:val="•"/>
      <w:lvlJc w:val="left"/>
      <w:pPr>
        <w:ind w:left="1040" w:hanging="260"/>
      </w:pPr>
      <w:rPr>
        <w:rFonts w:hint="default"/>
        <w:lang w:val="en-US" w:eastAsia="en-US" w:bidi="ar-SA"/>
      </w:rPr>
    </w:lvl>
    <w:lvl w:ilvl="2" w:tplc="286C44CE">
      <w:numFmt w:val="bullet"/>
      <w:lvlText w:val="•"/>
      <w:lvlJc w:val="left"/>
      <w:pPr>
        <w:ind w:left="1501" w:hanging="260"/>
      </w:pPr>
      <w:rPr>
        <w:rFonts w:hint="default"/>
        <w:lang w:val="en-US" w:eastAsia="en-US" w:bidi="ar-SA"/>
      </w:rPr>
    </w:lvl>
    <w:lvl w:ilvl="3" w:tplc="0742B5C0">
      <w:numFmt w:val="bullet"/>
      <w:lvlText w:val="•"/>
      <w:lvlJc w:val="left"/>
      <w:pPr>
        <w:ind w:left="1962" w:hanging="260"/>
      </w:pPr>
      <w:rPr>
        <w:rFonts w:hint="default"/>
        <w:lang w:val="en-US" w:eastAsia="en-US" w:bidi="ar-SA"/>
      </w:rPr>
    </w:lvl>
    <w:lvl w:ilvl="4" w:tplc="FDE87340">
      <w:numFmt w:val="bullet"/>
      <w:lvlText w:val="•"/>
      <w:lvlJc w:val="left"/>
      <w:pPr>
        <w:ind w:left="2423" w:hanging="260"/>
      </w:pPr>
      <w:rPr>
        <w:rFonts w:hint="default"/>
        <w:lang w:val="en-US" w:eastAsia="en-US" w:bidi="ar-SA"/>
      </w:rPr>
    </w:lvl>
    <w:lvl w:ilvl="5" w:tplc="C554AEC0">
      <w:numFmt w:val="bullet"/>
      <w:lvlText w:val="•"/>
      <w:lvlJc w:val="left"/>
      <w:pPr>
        <w:ind w:left="2884" w:hanging="260"/>
      </w:pPr>
      <w:rPr>
        <w:rFonts w:hint="default"/>
        <w:lang w:val="en-US" w:eastAsia="en-US" w:bidi="ar-SA"/>
      </w:rPr>
    </w:lvl>
    <w:lvl w:ilvl="6" w:tplc="6D2802C0">
      <w:numFmt w:val="bullet"/>
      <w:lvlText w:val="•"/>
      <w:lvlJc w:val="left"/>
      <w:pPr>
        <w:ind w:left="3345" w:hanging="260"/>
      </w:pPr>
      <w:rPr>
        <w:rFonts w:hint="default"/>
        <w:lang w:val="en-US" w:eastAsia="en-US" w:bidi="ar-SA"/>
      </w:rPr>
    </w:lvl>
    <w:lvl w:ilvl="7" w:tplc="D392334A">
      <w:numFmt w:val="bullet"/>
      <w:lvlText w:val="•"/>
      <w:lvlJc w:val="left"/>
      <w:pPr>
        <w:ind w:left="3805" w:hanging="260"/>
      </w:pPr>
      <w:rPr>
        <w:rFonts w:hint="default"/>
        <w:lang w:val="en-US" w:eastAsia="en-US" w:bidi="ar-SA"/>
      </w:rPr>
    </w:lvl>
    <w:lvl w:ilvl="8" w:tplc="23DE798A">
      <w:numFmt w:val="bullet"/>
      <w:lvlText w:val="•"/>
      <w:lvlJc w:val="left"/>
      <w:pPr>
        <w:ind w:left="4266" w:hanging="260"/>
      </w:pPr>
      <w:rPr>
        <w:rFonts w:hint="default"/>
        <w:lang w:val="en-US" w:eastAsia="en-US" w:bidi="ar-SA"/>
      </w:rPr>
    </w:lvl>
  </w:abstractNum>
  <w:abstractNum w:abstractNumId="4" w15:restartNumberingAfterBreak="0">
    <w:nsid w:val="568F6975"/>
    <w:multiLevelType w:val="hybridMultilevel"/>
    <w:tmpl w:val="FA7E35A2"/>
    <w:lvl w:ilvl="0" w:tplc="D77A1148">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34260E22">
      <w:numFmt w:val="bullet"/>
      <w:lvlText w:val="•"/>
      <w:lvlJc w:val="left"/>
      <w:pPr>
        <w:ind w:left="1040" w:hanging="260"/>
      </w:pPr>
      <w:rPr>
        <w:rFonts w:hint="default"/>
        <w:lang w:val="en-US" w:eastAsia="en-US" w:bidi="ar-SA"/>
      </w:rPr>
    </w:lvl>
    <w:lvl w:ilvl="2" w:tplc="7B18C7F0">
      <w:numFmt w:val="bullet"/>
      <w:lvlText w:val="•"/>
      <w:lvlJc w:val="left"/>
      <w:pPr>
        <w:ind w:left="1501" w:hanging="260"/>
      </w:pPr>
      <w:rPr>
        <w:rFonts w:hint="default"/>
        <w:lang w:val="en-US" w:eastAsia="en-US" w:bidi="ar-SA"/>
      </w:rPr>
    </w:lvl>
    <w:lvl w:ilvl="3" w:tplc="D9067AEA">
      <w:numFmt w:val="bullet"/>
      <w:lvlText w:val="•"/>
      <w:lvlJc w:val="left"/>
      <w:pPr>
        <w:ind w:left="1962" w:hanging="260"/>
      </w:pPr>
      <w:rPr>
        <w:rFonts w:hint="default"/>
        <w:lang w:val="en-US" w:eastAsia="en-US" w:bidi="ar-SA"/>
      </w:rPr>
    </w:lvl>
    <w:lvl w:ilvl="4" w:tplc="F870757C">
      <w:numFmt w:val="bullet"/>
      <w:lvlText w:val="•"/>
      <w:lvlJc w:val="left"/>
      <w:pPr>
        <w:ind w:left="2423" w:hanging="260"/>
      </w:pPr>
      <w:rPr>
        <w:rFonts w:hint="default"/>
        <w:lang w:val="en-US" w:eastAsia="en-US" w:bidi="ar-SA"/>
      </w:rPr>
    </w:lvl>
    <w:lvl w:ilvl="5" w:tplc="B69ADF4A">
      <w:numFmt w:val="bullet"/>
      <w:lvlText w:val="•"/>
      <w:lvlJc w:val="left"/>
      <w:pPr>
        <w:ind w:left="2884" w:hanging="260"/>
      </w:pPr>
      <w:rPr>
        <w:rFonts w:hint="default"/>
        <w:lang w:val="en-US" w:eastAsia="en-US" w:bidi="ar-SA"/>
      </w:rPr>
    </w:lvl>
    <w:lvl w:ilvl="6" w:tplc="C47205E0">
      <w:numFmt w:val="bullet"/>
      <w:lvlText w:val="•"/>
      <w:lvlJc w:val="left"/>
      <w:pPr>
        <w:ind w:left="3345" w:hanging="260"/>
      </w:pPr>
      <w:rPr>
        <w:rFonts w:hint="default"/>
        <w:lang w:val="en-US" w:eastAsia="en-US" w:bidi="ar-SA"/>
      </w:rPr>
    </w:lvl>
    <w:lvl w:ilvl="7" w:tplc="DFB25FFE">
      <w:numFmt w:val="bullet"/>
      <w:lvlText w:val="•"/>
      <w:lvlJc w:val="left"/>
      <w:pPr>
        <w:ind w:left="3805" w:hanging="260"/>
      </w:pPr>
      <w:rPr>
        <w:rFonts w:hint="default"/>
        <w:lang w:val="en-US" w:eastAsia="en-US" w:bidi="ar-SA"/>
      </w:rPr>
    </w:lvl>
    <w:lvl w:ilvl="8" w:tplc="F4B695AC">
      <w:numFmt w:val="bullet"/>
      <w:lvlText w:val="•"/>
      <w:lvlJc w:val="left"/>
      <w:pPr>
        <w:ind w:left="4266" w:hanging="260"/>
      </w:pPr>
      <w:rPr>
        <w:rFonts w:hint="default"/>
        <w:lang w:val="en-US" w:eastAsia="en-US" w:bidi="ar-SA"/>
      </w:rPr>
    </w:lvl>
  </w:abstractNum>
  <w:abstractNum w:abstractNumId="5" w15:restartNumberingAfterBreak="0">
    <w:nsid w:val="58E22035"/>
    <w:multiLevelType w:val="hybridMultilevel"/>
    <w:tmpl w:val="9AC85CF4"/>
    <w:lvl w:ilvl="0" w:tplc="68B212BA">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E6AABFF8">
      <w:numFmt w:val="bullet"/>
      <w:lvlText w:val="•"/>
      <w:lvlJc w:val="left"/>
      <w:pPr>
        <w:ind w:left="1020" w:hanging="260"/>
      </w:pPr>
      <w:rPr>
        <w:rFonts w:hint="default"/>
        <w:lang w:val="en-US" w:eastAsia="en-US" w:bidi="ar-SA"/>
      </w:rPr>
    </w:lvl>
    <w:lvl w:ilvl="2" w:tplc="44F4D830">
      <w:numFmt w:val="bullet"/>
      <w:lvlText w:val="•"/>
      <w:lvlJc w:val="left"/>
      <w:pPr>
        <w:ind w:left="1460" w:hanging="260"/>
      </w:pPr>
      <w:rPr>
        <w:rFonts w:hint="default"/>
        <w:lang w:val="en-US" w:eastAsia="en-US" w:bidi="ar-SA"/>
      </w:rPr>
    </w:lvl>
    <w:lvl w:ilvl="3" w:tplc="3BF2FE6C">
      <w:numFmt w:val="bullet"/>
      <w:lvlText w:val="•"/>
      <w:lvlJc w:val="left"/>
      <w:pPr>
        <w:ind w:left="1900" w:hanging="260"/>
      </w:pPr>
      <w:rPr>
        <w:rFonts w:hint="default"/>
        <w:lang w:val="en-US" w:eastAsia="en-US" w:bidi="ar-SA"/>
      </w:rPr>
    </w:lvl>
    <w:lvl w:ilvl="4" w:tplc="22EE6FE8">
      <w:numFmt w:val="bullet"/>
      <w:lvlText w:val="•"/>
      <w:lvlJc w:val="left"/>
      <w:pPr>
        <w:ind w:left="2341" w:hanging="260"/>
      </w:pPr>
      <w:rPr>
        <w:rFonts w:hint="default"/>
        <w:lang w:val="en-US" w:eastAsia="en-US" w:bidi="ar-SA"/>
      </w:rPr>
    </w:lvl>
    <w:lvl w:ilvl="5" w:tplc="73E6CCE6">
      <w:numFmt w:val="bullet"/>
      <w:lvlText w:val="•"/>
      <w:lvlJc w:val="left"/>
      <w:pPr>
        <w:ind w:left="2781" w:hanging="260"/>
      </w:pPr>
      <w:rPr>
        <w:rFonts w:hint="default"/>
        <w:lang w:val="en-US" w:eastAsia="en-US" w:bidi="ar-SA"/>
      </w:rPr>
    </w:lvl>
    <w:lvl w:ilvl="6" w:tplc="44143574">
      <w:numFmt w:val="bullet"/>
      <w:lvlText w:val="•"/>
      <w:lvlJc w:val="left"/>
      <w:pPr>
        <w:ind w:left="3221" w:hanging="260"/>
      </w:pPr>
      <w:rPr>
        <w:rFonts w:hint="default"/>
        <w:lang w:val="en-US" w:eastAsia="en-US" w:bidi="ar-SA"/>
      </w:rPr>
    </w:lvl>
    <w:lvl w:ilvl="7" w:tplc="FA32F1E6">
      <w:numFmt w:val="bullet"/>
      <w:lvlText w:val="•"/>
      <w:lvlJc w:val="left"/>
      <w:pPr>
        <w:ind w:left="3661" w:hanging="260"/>
      </w:pPr>
      <w:rPr>
        <w:rFonts w:hint="default"/>
        <w:lang w:val="en-US" w:eastAsia="en-US" w:bidi="ar-SA"/>
      </w:rPr>
    </w:lvl>
    <w:lvl w:ilvl="8" w:tplc="B2F639B2">
      <w:numFmt w:val="bullet"/>
      <w:lvlText w:val="•"/>
      <w:lvlJc w:val="left"/>
      <w:pPr>
        <w:ind w:left="4102" w:hanging="260"/>
      </w:pPr>
      <w:rPr>
        <w:rFonts w:hint="default"/>
        <w:lang w:val="en-US" w:eastAsia="en-US" w:bidi="ar-SA"/>
      </w:rPr>
    </w:lvl>
  </w:abstractNum>
  <w:abstractNum w:abstractNumId="6" w15:restartNumberingAfterBreak="0">
    <w:nsid w:val="5C2B25BC"/>
    <w:multiLevelType w:val="hybridMultilevel"/>
    <w:tmpl w:val="C59EE738"/>
    <w:lvl w:ilvl="0" w:tplc="F5AEA632">
      <w:start w:val="1"/>
      <w:numFmt w:val="lowerLetter"/>
      <w:lvlText w:val="%1."/>
      <w:lvlJc w:val="left"/>
      <w:pPr>
        <w:ind w:left="1032" w:hanging="380"/>
        <w:jc w:val="left"/>
      </w:pPr>
      <w:rPr>
        <w:rFonts w:ascii="Arial" w:eastAsia="Arial" w:hAnsi="Arial" w:cs="Arial" w:hint="default"/>
        <w:b w:val="0"/>
        <w:bCs w:val="0"/>
        <w:i w:val="0"/>
        <w:iCs w:val="0"/>
        <w:spacing w:val="0"/>
        <w:w w:val="100"/>
        <w:sz w:val="24"/>
        <w:szCs w:val="24"/>
        <w:lang w:val="en-US" w:eastAsia="en-US" w:bidi="ar-SA"/>
      </w:rPr>
    </w:lvl>
    <w:lvl w:ilvl="1" w:tplc="80A6C39A">
      <w:start w:val="1"/>
      <w:numFmt w:val="lowerRoman"/>
      <w:lvlText w:val="%2."/>
      <w:lvlJc w:val="left"/>
      <w:pPr>
        <w:ind w:left="1412" w:hanging="380"/>
        <w:jc w:val="left"/>
      </w:pPr>
      <w:rPr>
        <w:rFonts w:ascii="Arial" w:eastAsia="Arial" w:hAnsi="Arial" w:cs="Arial" w:hint="default"/>
        <w:b w:val="0"/>
        <w:bCs w:val="0"/>
        <w:i w:val="0"/>
        <w:iCs w:val="0"/>
        <w:spacing w:val="0"/>
        <w:w w:val="100"/>
        <w:sz w:val="24"/>
        <w:szCs w:val="24"/>
        <w:lang w:val="en-US" w:eastAsia="en-US" w:bidi="ar-SA"/>
      </w:rPr>
    </w:lvl>
    <w:lvl w:ilvl="2" w:tplc="679E7630">
      <w:numFmt w:val="bullet"/>
      <w:lvlText w:val="•"/>
      <w:lvlJc w:val="left"/>
      <w:pPr>
        <w:ind w:left="2411" w:hanging="380"/>
      </w:pPr>
      <w:rPr>
        <w:rFonts w:hint="default"/>
        <w:lang w:val="en-US" w:eastAsia="en-US" w:bidi="ar-SA"/>
      </w:rPr>
    </w:lvl>
    <w:lvl w:ilvl="3" w:tplc="A998D014">
      <w:numFmt w:val="bullet"/>
      <w:lvlText w:val="•"/>
      <w:lvlJc w:val="left"/>
      <w:pPr>
        <w:ind w:left="3403" w:hanging="380"/>
      </w:pPr>
      <w:rPr>
        <w:rFonts w:hint="default"/>
        <w:lang w:val="en-US" w:eastAsia="en-US" w:bidi="ar-SA"/>
      </w:rPr>
    </w:lvl>
    <w:lvl w:ilvl="4" w:tplc="3DF2B782">
      <w:numFmt w:val="bullet"/>
      <w:lvlText w:val="•"/>
      <w:lvlJc w:val="left"/>
      <w:pPr>
        <w:ind w:left="4395" w:hanging="380"/>
      </w:pPr>
      <w:rPr>
        <w:rFonts w:hint="default"/>
        <w:lang w:val="en-US" w:eastAsia="en-US" w:bidi="ar-SA"/>
      </w:rPr>
    </w:lvl>
    <w:lvl w:ilvl="5" w:tplc="83CA5E04">
      <w:numFmt w:val="bullet"/>
      <w:lvlText w:val="•"/>
      <w:lvlJc w:val="left"/>
      <w:pPr>
        <w:ind w:left="5387" w:hanging="380"/>
      </w:pPr>
      <w:rPr>
        <w:rFonts w:hint="default"/>
        <w:lang w:val="en-US" w:eastAsia="en-US" w:bidi="ar-SA"/>
      </w:rPr>
    </w:lvl>
    <w:lvl w:ilvl="6" w:tplc="4D7ACAD4">
      <w:numFmt w:val="bullet"/>
      <w:lvlText w:val="•"/>
      <w:lvlJc w:val="left"/>
      <w:pPr>
        <w:ind w:left="6379" w:hanging="380"/>
      </w:pPr>
      <w:rPr>
        <w:rFonts w:hint="default"/>
        <w:lang w:val="en-US" w:eastAsia="en-US" w:bidi="ar-SA"/>
      </w:rPr>
    </w:lvl>
    <w:lvl w:ilvl="7" w:tplc="A1060B24">
      <w:numFmt w:val="bullet"/>
      <w:lvlText w:val="•"/>
      <w:lvlJc w:val="left"/>
      <w:pPr>
        <w:ind w:left="7371" w:hanging="380"/>
      </w:pPr>
      <w:rPr>
        <w:rFonts w:hint="default"/>
        <w:lang w:val="en-US" w:eastAsia="en-US" w:bidi="ar-SA"/>
      </w:rPr>
    </w:lvl>
    <w:lvl w:ilvl="8" w:tplc="E312BB1C">
      <w:numFmt w:val="bullet"/>
      <w:lvlText w:val="•"/>
      <w:lvlJc w:val="left"/>
      <w:pPr>
        <w:ind w:left="8363" w:hanging="380"/>
      </w:pPr>
      <w:rPr>
        <w:rFonts w:hint="default"/>
        <w:lang w:val="en-US" w:eastAsia="en-US" w:bidi="ar-SA"/>
      </w:rPr>
    </w:lvl>
  </w:abstractNum>
  <w:abstractNum w:abstractNumId="7" w15:restartNumberingAfterBreak="0">
    <w:nsid w:val="5CB27042"/>
    <w:multiLevelType w:val="hybridMultilevel"/>
    <w:tmpl w:val="AD18EB96"/>
    <w:lvl w:ilvl="0" w:tplc="619612CE">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A51CAA74">
      <w:numFmt w:val="bullet"/>
      <w:lvlText w:val="•"/>
      <w:lvlJc w:val="left"/>
      <w:pPr>
        <w:ind w:left="1025" w:hanging="260"/>
      </w:pPr>
      <w:rPr>
        <w:rFonts w:hint="default"/>
        <w:lang w:val="en-US" w:eastAsia="en-US" w:bidi="ar-SA"/>
      </w:rPr>
    </w:lvl>
    <w:lvl w:ilvl="2" w:tplc="C3BE0668">
      <w:numFmt w:val="bullet"/>
      <w:lvlText w:val="•"/>
      <w:lvlJc w:val="left"/>
      <w:pPr>
        <w:ind w:left="1471" w:hanging="260"/>
      </w:pPr>
      <w:rPr>
        <w:rFonts w:hint="default"/>
        <w:lang w:val="en-US" w:eastAsia="en-US" w:bidi="ar-SA"/>
      </w:rPr>
    </w:lvl>
    <w:lvl w:ilvl="3" w:tplc="344A53F4">
      <w:numFmt w:val="bullet"/>
      <w:lvlText w:val="•"/>
      <w:lvlJc w:val="left"/>
      <w:pPr>
        <w:ind w:left="1916" w:hanging="260"/>
      </w:pPr>
      <w:rPr>
        <w:rFonts w:hint="default"/>
        <w:lang w:val="en-US" w:eastAsia="en-US" w:bidi="ar-SA"/>
      </w:rPr>
    </w:lvl>
    <w:lvl w:ilvl="4" w:tplc="3392B736">
      <w:numFmt w:val="bullet"/>
      <w:lvlText w:val="•"/>
      <w:lvlJc w:val="left"/>
      <w:pPr>
        <w:ind w:left="2362" w:hanging="260"/>
      </w:pPr>
      <w:rPr>
        <w:rFonts w:hint="default"/>
        <w:lang w:val="en-US" w:eastAsia="en-US" w:bidi="ar-SA"/>
      </w:rPr>
    </w:lvl>
    <w:lvl w:ilvl="5" w:tplc="1D50EB68">
      <w:numFmt w:val="bullet"/>
      <w:lvlText w:val="•"/>
      <w:lvlJc w:val="left"/>
      <w:pPr>
        <w:ind w:left="2807" w:hanging="260"/>
      </w:pPr>
      <w:rPr>
        <w:rFonts w:hint="default"/>
        <w:lang w:val="en-US" w:eastAsia="en-US" w:bidi="ar-SA"/>
      </w:rPr>
    </w:lvl>
    <w:lvl w:ilvl="6" w:tplc="88B03A2E">
      <w:numFmt w:val="bullet"/>
      <w:lvlText w:val="•"/>
      <w:lvlJc w:val="left"/>
      <w:pPr>
        <w:ind w:left="3253" w:hanging="260"/>
      </w:pPr>
      <w:rPr>
        <w:rFonts w:hint="default"/>
        <w:lang w:val="en-US" w:eastAsia="en-US" w:bidi="ar-SA"/>
      </w:rPr>
    </w:lvl>
    <w:lvl w:ilvl="7" w:tplc="6528163A">
      <w:numFmt w:val="bullet"/>
      <w:lvlText w:val="•"/>
      <w:lvlJc w:val="left"/>
      <w:pPr>
        <w:ind w:left="3698" w:hanging="260"/>
      </w:pPr>
      <w:rPr>
        <w:rFonts w:hint="default"/>
        <w:lang w:val="en-US" w:eastAsia="en-US" w:bidi="ar-SA"/>
      </w:rPr>
    </w:lvl>
    <w:lvl w:ilvl="8" w:tplc="F99C68C4">
      <w:numFmt w:val="bullet"/>
      <w:lvlText w:val="•"/>
      <w:lvlJc w:val="left"/>
      <w:pPr>
        <w:ind w:left="4144" w:hanging="260"/>
      </w:pPr>
      <w:rPr>
        <w:rFonts w:hint="default"/>
        <w:lang w:val="en-US" w:eastAsia="en-US" w:bidi="ar-SA"/>
      </w:rPr>
    </w:lvl>
  </w:abstractNum>
  <w:abstractNum w:abstractNumId="8" w15:restartNumberingAfterBreak="0">
    <w:nsid w:val="7C0637AB"/>
    <w:multiLevelType w:val="hybridMultilevel"/>
    <w:tmpl w:val="AB182678"/>
    <w:lvl w:ilvl="0" w:tplc="1DEE98CA">
      <w:numFmt w:val="bullet"/>
      <w:lvlText w:val="•"/>
      <w:lvlJc w:val="left"/>
      <w:pPr>
        <w:ind w:left="572" w:hanging="260"/>
      </w:pPr>
      <w:rPr>
        <w:rFonts w:ascii="Arial" w:eastAsia="Arial" w:hAnsi="Arial" w:cs="Arial" w:hint="default"/>
        <w:b w:val="0"/>
        <w:bCs w:val="0"/>
        <w:i w:val="0"/>
        <w:iCs w:val="0"/>
        <w:spacing w:val="0"/>
        <w:w w:val="100"/>
        <w:sz w:val="24"/>
        <w:szCs w:val="24"/>
        <w:lang w:val="en-US" w:eastAsia="en-US" w:bidi="ar-SA"/>
      </w:rPr>
    </w:lvl>
    <w:lvl w:ilvl="1" w:tplc="FC3EA2F0">
      <w:numFmt w:val="bullet"/>
      <w:lvlText w:val="•"/>
      <w:lvlJc w:val="left"/>
      <w:pPr>
        <w:ind w:left="1556" w:hanging="260"/>
      </w:pPr>
      <w:rPr>
        <w:rFonts w:hint="default"/>
        <w:lang w:val="en-US" w:eastAsia="en-US" w:bidi="ar-SA"/>
      </w:rPr>
    </w:lvl>
    <w:lvl w:ilvl="2" w:tplc="43AC7860">
      <w:numFmt w:val="bullet"/>
      <w:lvlText w:val="•"/>
      <w:lvlJc w:val="left"/>
      <w:pPr>
        <w:ind w:left="2533" w:hanging="260"/>
      </w:pPr>
      <w:rPr>
        <w:rFonts w:hint="default"/>
        <w:lang w:val="en-US" w:eastAsia="en-US" w:bidi="ar-SA"/>
      </w:rPr>
    </w:lvl>
    <w:lvl w:ilvl="3" w:tplc="82DCC2D6">
      <w:numFmt w:val="bullet"/>
      <w:lvlText w:val="•"/>
      <w:lvlJc w:val="left"/>
      <w:pPr>
        <w:ind w:left="3510" w:hanging="260"/>
      </w:pPr>
      <w:rPr>
        <w:rFonts w:hint="default"/>
        <w:lang w:val="en-US" w:eastAsia="en-US" w:bidi="ar-SA"/>
      </w:rPr>
    </w:lvl>
    <w:lvl w:ilvl="4" w:tplc="416C3412">
      <w:numFmt w:val="bullet"/>
      <w:lvlText w:val="•"/>
      <w:lvlJc w:val="left"/>
      <w:pPr>
        <w:ind w:left="4487" w:hanging="260"/>
      </w:pPr>
      <w:rPr>
        <w:rFonts w:hint="default"/>
        <w:lang w:val="en-US" w:eastAsia="en-US" w:bidi="ar-SA"/>
      </w:rPr>
    </w:lvl>
    <w:lvl w:ilvl="5" w:tplc="18A028D8">
      <w:numFmt w:val="bullet"/>
      <w:lvlText w:val="•"/>
      <w:lvlJc w:val="left"/>
      <w:pPr>
        <w:ind w:left="5463" w:hanging="260"/>
      </w:pPr>
      <w:rPr>
        <w:rFonts w:hint="default"/>
        <w:lang w:val="en-US" w:eastAsia="en-US" w:bidi="ar-SA"/>
      </w:rPr>
    </w:lvl>
    <w:lvl w:ilvl="6" w:tplc="5FFCB742">
      <w:numFmt w:val="bullet"/>
      <w:lvlText w:val="•"/>
      <w:lvlJc w:val="left"/>
      <w:pPr>
        <w:ind w:left="6440" w:hanging="260"/>
      </w:pPr>
      <w:rPr>
        <w:rFonts w:hint="default"/>
        <w:lang w:val="en-US" w:eastAsia="en-US" w:bidi="ar-SA"/>
      </w:rPr>
    </w:lvl>
    <w:lvl w:ilvl="7" w:tplc="EFA89894">
      <w:numFmt w:val="bullet"/>
      <w:lvlText w:val="•"/>
      <w:lvlJc w:val="left"/>
      <w:pPr>
        <w:ind w:left="7417" w:hanging="260"/>
      </w:pPr>
      <w:rPr>
        <w:rFonts w:hint="default"/>
        <w:lang w:val="en-US" w:eastAsia="en-US" w:bidi="ar-SA"/>
      </w:rPr>
    </w:lvl>
    <w:lvl w:ilvl="8" w:tplc="0BC27D92">
      <w:numFmt w:val="bullet"/>
      <w:lvlText w:val="•"/>
      <w:lvlJc w:val="left"/>
      <w:pPr>
        <w:ind w:left="8394" w:hanging="260"/>
      </w:pPr>
      <w:rPr>
        <w:rFonts w:hint="default"/>
        <w:lang w:val="en-US" w:eastAsia="en-US" w:bidi="ar-SA"/>
      </w:rPr>
    </w:lvl>
  </w:abstractNum>
  <w:abstractNum w:abstractNumId="9" w15:restartNumberingAfterBreak="0">
    <w:nsid w:val="7C7975A9"/>
    <w:multiLevelType w:val="hybridMultilevel"/>
    <w:tmpl w:val="4FEA2796"/>
    <w:lvl w:ilvl="0" w:tplc="3132B48A">
      <w:start w:val="1"/>
      <w:numFmt w:val="lowerLetter"/>
      <w:lvlText w:val="%1."/>
      <w:lvlJc w:val="left"/>
      <w:pPr>
        <w:ind w:left="1032" w:hanging="380"/>
        <w:jc w:val="left"/>
      </w:pPr>
      <w:rPr>
        <w:rFonts w:ascii="Arial" w:eastAsia="Arial" w:hAnsi="Arial" w:cs="Arial" w:hint="default"/>
        <w:b w:val="0"/>
        <w:bCs w:val="0"/>
        <w:i w:val="0"/>
        <w:iCs w:val="0"/>
        <w:spacing w:val="0"/>
        <w:w w:val="100"/>
        <w:sz w:val="24"/>
        <w:szCs w:val="24"/>
        <w:lang w:val="en-US" w:eastAsia="en-US" w:bidi="ar-SA"/>
      </w:rPr>
    </w:lvl>
    <w:lvl w:ilvl="1" w:tplc="B0148A98">
      <w:numFmt w:val="bullet"/>
      <w:lvlText w:val="•"/>
      <w:lvlJc w:val="left"/>
      <w:pPr>
        <w:ind w:left="1970" w:hanging="380"/>
      </w:pPr>
      <w:rPr>
        <w:rFonts w:hint="default"/>
        <w:lang w:val="en-US" w:eastAsia="en-US" w:bidi="ar-SA"/>
      </w:rPr>
    </w:lvl>
    <w:lvl w:ilvl="2" w:tplc="5B3A4640">
      <w:numFmt w:val="bullet"/>
      <w:lvlText w:val="•"/>
      <w:lvlJc w:val="left"/>
      <w:pPr>
        <w:ind w:left="2901" w:hanging="380"/>
      </w:pPr>
      <w:rPr>
        <w:rFonts w:hint="default"/>
        <w:lang w:val="en-US" w:eastAsia="en-US" w:bidi="ar-SA"/>
      </w:rPr>
    </w:lvl>
    <w:lvl w:ilvl="3" w:tplc="88661B24">
      <w:numFmt w:val="bullet"/>
      <w:lvlText w:val="•"/>
      <w:lvlJc w:val="left"/>
      <w:pPr>
        <w:ind w:left="3832" w:hanging="380"/>
      </w:pPr>
      <w:rPr>
        <w:rFonts w:hint="default"/>
        <w:lang w:val="en-US" w:eastAsia="en-US" w:bidi="ar-SA"/>
      </w:rPr>
    </w:lvl>
    <w:lvl w:ilvl="4" w:tplc="94921F24">
      <w:numFmt w:val="bullet"/>
      <w:lvlText w:val="•"/>
      <w:lvlJc w:val="left"/>
      <w:pPr>
        <w:ind w:left="4763" w:hanging="380"/>
      </w:pPr>
      <w:rPr>
        <w:rFonts w:hint="default"/>
        <w:lang w:val="en-US" w:eastAsia="en-US" w:bidi="ar-SA"/>
      </w:rPr>
    </w:lvl>
    <w:lvl w:ilvl="5" w:tplc="01488460">
      <w:numFmt w:val="bullet"/>
      <w:lvlText w:val="•"/>
      <w:lvlJc w:val="left"/>
      <w:pPr>
        <w:ind w:left="5693" w:hanging="380"/>
      </w:pPr>
      <w:rPr>
        <w:rFonts w:hint="default"/>
        <w:lang w:val="en-US" w:eastAsia="en-US" w:bidi="ar-SA"/>
      </w:rPr>
    </w:lvl>
    <w:lvl w:ilvl="6" w:tplc="E9DE69C0">
      <w:numFmt w:val="bullet"/>
      <w:lvlText w:val="•"/>
      <w:lvlJc w:val="left"/>
      <w:pPr>
        <w:ind w:left="6624" w:hanging="380"/>
      </w:pPr>
      <w:rPr>
        <w:rFonts w:hint="default"/>
        <w:lang w:val="en-US" w:eastAsia="en-US" w:bidi="ar-SA"/>
      </w:rPr>
    </w:lvl>
    <w:lvl w:ilvl="7" w:tplc="7024B0FC">
      <w:numFmt w:val="bullet"/>
      <w:lvlText w:val="•"/>
      <w:lvlJc w:val="left"/>
      <w:pPr>
        <w:ind w:left="7555" w:hanging="380"/>
      </w:pPr>
      <w:rPr>
        <w:rFonts w:hint="default"/>
        <w:lang w:val="en-US" w:eastAsia="en-US" w:bidi="ar-SA"/>
      </w:rPr>
    </w:lvl>
    <w:lvl w:ilvl="8" w:tplc="456A6180">
      <w:numFmt w:val="bullet"/>
      <w:lvlText w:val="•"/>
      <w:lvlJc w:val="left"/>
      <w:pPr>
        <w:ind w:left="8486" w:hanging="380"/>
      </w:pPr>
      <w:rPr>
        <w:rFonts w:hint="default"/>
        <w:lang w:val="en-US" w:eastAsia="en-US" w:bidi="ar-SA"/>
      </w:rPr>
    </w:lvl>
  </w:abstractNum>
  <w:num w:numId="1" w16cid:durableId="622350597">
    <w:abstractNumId w:val="9"/>
  </w:num>
  <w:num w:numId="2" w16cid:durableId="1212577568">
    <w:abstractNumId w:val="6"/>
  </w:num>
  <w:num w:numId="3" w16cid:durableId="191575202">
    <w:abstractNumId w:val="1"/>
  </w:num>
  <w:num w:numId="4" w16cid:durableId="721900777">
    <w:abstractNumId w:val="8"/>
  </w:num>
  <w:num w:numId="5" w16cid:durableId="574974204">
    <w:abstractNumId w:val="2"/>
  </w:num>
  <w:num w:numId="6" w16cid:durableId="545918668">
    <w:abstractNumId w:val="4"/>
  </w:num>
  <w:num w:numId="7" w16cid:durableId="67502178">
    <w:abstractNumId w:val="3"/>
  </w:num>
  <w:num w:numId="8" w16cid:durableId="1955676643">
    <w:abstractNumId w:val="5"/>
  </w:num>
  <w:num w:numId="9" w16cid:durableId="287391661">
    <w:abstractNumId w:val="7"/>
  </w:num>
  <w:num w:numId="10" w16cid:durableId="213786698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evenAndOddHeaders/>
  <w:drawingGridHorizontalSpacing w:val="110"/>
  <w:displayHorizontalDrawingGridEvery w:val="2"/>
  <w:characterSpacingControl w:val="doNotCompres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A36"/>
    <w:rsid w:val="002103A2"/>
    <w:rsid w:val="002A47AD"/>
    <w:rsid w:val="002F0208"/>
    <w:rsid w:val="00510B3D"/>
    <w:rsid w:val="00633E58"/>
    <w:rsid w:val="00842BCA"/>
    <w:rsid w:val="008F710B"/>
    <w:rsid w:val="00A159E2"/>
    <w:rsid w:val="00AB4292"/>
    <w:rsid w:val="00AF7DDE"/>
    <w:rsid w:val="00B302E8"/>
    <w:rsid w:val="00F34A36"/>
    <w:rsid w:val="00F845B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6AE6C36"/>
  <w15:docId w15:val="{30086321-7E5C-4CEA-BB61-18E33C1D88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w:eastAsia="Arial" w:hAnsi="Arial" w:cs="Arial"/>
    </w:rPr>
  </w:style>
  <w:style w:type="paragraph" w:styleId="Heading1">
    <w:name w:val="heading 1"/>
    <w:basedOn w:val="Normal"/>
    <w:uiPriority w:val="9"/>
    <w:qFormat/>
    <w:pPr>
      <w:ind w:left="822"/>
      <w:outlineLvl w:val="0"/>
    </w:pPr>
    <w:rPr>
      <w:rFonts w:ascii="VAG Rounded" w:eastAsia="VAG Rounded" w:hAnsi="VAG Rounded" w:cs="VAG Rounded"/>
      <w:b/>
      <w:bCs/>
      <w:sz w:val="110"/>
      <w:szCs w:val="110"/>
    </w:rPr>
  </w:style>
  <w:style w:type="paragraph" w:styleId="Heading2">
    <w:name w:val="heading 2"/>
    <w:basedOn w:val="Normal"/>
    <w:uiPriority w:val="9"/>
    <w:unhideWhenUsed/>
    <w:qFormat/>
    <w:pPr>
      <w:spacing w:before="141"/>
      <w:ind w:left="822"/>
      <w:outlineLvl w:val="1"/>
    </w:pPr>
    <w:rPr>
      <w:rFonts w:ascii="VAG Rounded" w:eastAsia="VAG Rounded" w:hAnsi="VAG Rounded" w:cs="VAG Rounded"/>
      <w:b/>
      <w:bCs/>
      <w:sz w:val="66"/>
      <w:szCs w:val="66"/>
    </w:rPr>
  </w:style>
  <w:style w:type="paragraph" w:styleId="Heading3">
    <w:name w:val="heading 3"/>
    <w:basedOn w:val="Normal"/>
    <w:uiPriority w:val="9"/>
    <w:unhideWhenUsed/>
    <w:qFormat/>
    <w:pPr>
      <w:spacing w:line="715" w:lineRule="exact"/>
      <w:ind w:left="312"/>
      <w:outlineLvl w:val="2"/>
    </w:pPr>
    <w:rPr>
      <w:rFonts w:ascii="VAG Rounded" w:eastAsia="VAG Rounded" w:hAnsi="VAG Rounded" w:cs="VAG Rounded"/>
      <w:b/>
      <w:bCs/>
      <w:sz w:val="64"/>
      <w:szCs w:val="64"/>
    </w:rPr>
  </w:style>
  <w:style w:type="paragraph" w:styleId="Heading4">
    <w:name w:val="heading 4"/>
    <w:basedOn w:val="Normal"/>
    <w:uiPriority w:val="9"/>
    <w:unhideWhenUsed/>
    <w:qFormat/>
    <w:pPr>
      <w:spacing w:before="2"/>
      <w:ind w:left="312"/>
      <w:outlineLvl w:val="3"/>
    </w:pPr>
    <w:rPr>
      <w:rFonts w:ascii="VAG Rounded" w:eastAsia="VAG Rounded" w:hAnsi="VAG Rounded" w:cs="VAG Rounded"/>
      <w:b/>
      <w:bCs/>
      <w:sz w:val="48"/>
      <w:szCs w:val="48"/>
    </w:rPr>
  </w:style>
  <w:style w:type="paragraph" w:styleId="Heading5">
    <w:name w:val="heading 5"/>
    <w:basedOn w:val="Normal"/>
    <w:uiPriority w:val="9"/>
    <w:unhideWhenUsed/>
    <w:qFormat/>
    <w:pPr>
      <w:ind w:left="899"/>
      <w:outlineLvl w:val="4"/>
    </w:pPr>
    <w:rPr>
      <w:rFonts w:ascii="VAG Rounded" w:eastAsia="VAG Rounded" w:hAnsi="VAG Rounded" w:cs="VAG Rounded"/>
      <w:b/>
      <w:bCs/>
      <w:sz w:val="44"/>
      <w:szCs w:val="44"/>
    </w:rPr>
  </w:style>
  <w:style w:type="paragraph" w:styleId="Heading6">
    <w:name w:val="heading 6"/>
    <w:basedOn w:val="Normal"/>
    <w:uiPriority w:val="9"/>
    <w:unhideWhenUsed/>
    <w:qFormat/>
    <w:pPr>
      <w:ind w:left="312"/>
      <w:outlineLvl w:val="5"/>
    </w:pPr>
    <w:rPr>
      <w:rFonts w:ascii="VAG Rounded" w:eastAsia="VAG Rounded" w:hAnsi="VAG Rounded" w:cs="VAG Rounded"/>
      <w:b/>
      <w:bCs/>
      <w:sz w:val="40"/>
      <w:szCs w:val="40"/>
    </w:rPr>
  </w:style>
  <w:style w:type="paragraph" w:styleId="Heading7">
    <w:name w:val="heading 7"/>
    <w:basedOn w:val="Normal"/>
    <w:uiPriority w:val="1"/>
    <w:qFormat/>
    <w:pPr>
      <w:spacing w:before="76"/>
      <w:ind w:left="312"/>
      <w:outlineLvl w:val="6"/>
    </w:pPr>
    <w:rPr>
      <w:b/>
      <w:bCs/>
      <w:sz w:val="32"/>
      <w:szCs w:val="32"/>
    </w:rPr>
  </w:style>
  <w:style w:type="paragraph" w:styleId="Heading8">
    <w:name w:val="heading 8"/>
    <w:basedOn w:val="Normal"/>
    <w:uiPriority w:val="1"/>
    <w:qFormat/>
    <w:pPr>
      <w:ind w:left="312"/>
      <w:outlineLvl w:val="7"/>
    </w:pPr>
    <w:rPr>
      <w:b/>
      <w:bCs/>
      <w:sz w:val="28"/>
      <w:szCs w:val="28"/>
    </w:rPr>
  </w:style>
  <w:style w:type="paragraph" w:styleId="Heading9">
    <w:name w:val="heading 9"/>
    <w:basedOn w:val="Normal"/>
    <w:uiPriority w:val="1"/>
    <w:qFormat/>
    <w:pPr>
      <w:ind w:left="312"/>
      <w:outlineLvl w:val="8"/>
    </w:pPr>
    <w:rPr>
      <w:b/>
      <w:bCs/>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uiPriority w:val="1"/>
    <w:qFormat/>
    <w:pPr>
      <w:spacing w:before="386"/>
      <w:ind w:left="879"/>
    </w:pPr>
    <w:rPr>
      <w:sz w:val="36"/>
      <w:szCs w:val="36"/>
    </w:rPr>
  </w:style>
  <w:style w:type="paragraph" w:styleId="BodyText">
    <w:name w:val="Body Text"/>
    <w:basedOn w:val="Normal"/>
    <w:uiPriority w:val="1"/>
    <w:qFormat/>
    <w:pPr>
      <w:ind w:left="312"/>
    </w:pPr>
    <w:rPr>
      <w:sz w:val="24"/>
      <w:szCs w:val="24"/>
    </w:rPr>
  </w:style>
  <w:style w:type="paragraph" w:styleId="ListParagraph">
    <w:name w:val="List Paragraph"/>
    <w:basedOn w:val="Normal"/>
    <w:uiPriority w:val="1"/>
    <w:qFormat/>
    <w:pPr>
      <w:spacing w:before="254"/>
      <w:ind w:left="572" w:hanging="260"/>
    </w:pPr>
  </w:style>
  <w:style w:type="paragraph" w:customStyle="1" w:styleId="TableParagraph">
    <w:name w:val="Table Paragraph"/>
    <w:basedOn w:val="Normal"/>
    <w:uiPriority w:val="1"/>
    <w:qFormat/>
    <w:pPr>
      <w:jc w:val="right"/>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17" Type="http://schemas.openxmlformats.org/officeDocument/2006/relationships/image" Target="media/image80.png"/><Relationship Id="rId21" Type="http://schemas.openxmlformats.org/officeDocument/2006/relationships/image" Target="media/image8.png"/><Relationship Id="rId42" Type="http://schemas.openxmlformats.org/officeDocument/2006/relationships/image" Target="media/image29.png"/><Relationship Id="rId63" Type="http://schemas.openxmlformats.org/officeDocument/2006/relationships/image" Target="media/image37.png"/><Relationship Id="rId84" Type="http://schemas.openxmlformats.org/officeDocument/2006/relationships/footer" Target="footer16.xml"/><Relationship Id="rId16" Type="http://schemas.openxmlformats.org/officeDocument/2006/relationships/hyperlink" Target="mailto:complaints@acfid.asn.au" TargetMode="External"/><Relationship Id="rId107" Type="http://schemas.openxmlformats.org/officeDocument/2006/relationships/image" Target="media/image73.png"/><Relationship Id="rId11" Type="http://schemas.openxmlformats.org/officeDocument/2006/relationships/image" Target="media/image4.png"/><Relationship Id="rId32" Type="http://schemas.openxmlformats.org/officeDocument/2006/relationships/image" Target="media/image19.png"/><Relationship Id="rId37" Type="http://schemas.openxmlformats.org/officeDocument/2006/relationships/image" Target="media/image24.png"/><Relationship Id="rId53" Type="http://schemas.openxmlformats.org/officeDocument/2006/relationships/image" Target="media/image31.jpeg"/><Relationship Id="rId58" Type="http://schemas.openxmlformats.org/officeDocument/2006/relationships/footer" Target="footer10.xml"/><Relationship Id="rId74" Type="http://schemas.openxmlformats.org/officeDocument/2006/relationships/image" Target="media/image46.png"/><Relationship Id="rId79" Type="http://schemas.openxmlformats.org/officeDocument/2006/relationships/image" Target="media/image51.png"/><Relationship Id="rId102" Type="http://schemas.openxmlformats.org/officeDocument/2006/relationships/image" Target="media/image68.png"/><Relationship Id="rId123" Type="http://schemas.openxmlformats.org/officeDocument/2006/relationships/image" Target="media/image85.png"/><Relationship Id="rId128" Type="http://schemas.openxmlformats.org/officeDocument/2006/relationships/image" Target="media/image89.png"/><Relationship Id="rId5" Type="http://schemas.openxmlformats.org/officeDocument/2006/relationships/webSettings" Target="webSettings.xml"/><Relationship Id="rId90" Type="http://schemas.openxmlformats.org/officeDocument/2006/relationships/image" Target="media/image56.png"/><Relationship Id="rId95" Type="http://schemas.openxmlformats.org/officeDocument/2006/relationships/image" Target="media/image61.png"/><Relationship Id="rId22" Type="http://schemas.openxmlformats.org/officeDocument/2006/relationships/image" Target="media/image9.png"/><Relationship Id="rId27" Type="http://schemas.openxmlformats.org/officeDocument/2006/relationships/image" Target="media/image14.png"/><Relationship Id="rId43" Type="http://schemas.openxmlformats.org/officeDocument/2006/relationships/footer" Target="footer3.xml"/><Relationship Id="rId48" Type="http://schemas.openxmlformats.org/officeDocument/2006/relationships/hyperlink" Target="https://social.desa.un.org/cosp/19th-session" TargetMode="External"/><Relationship Id="rId64" Type="http://schemas.openxmlformats.org/officeDocument/2006/relationships/image" Target="media/image38.png"/><Relationship Id="rId69" Type="http://schemas.openxmlformats.org/officeDocument/2006/relationships/image" Target="media/image41.png"/><Relationship Id="rId113" Type="http://schemas.openxmlformats.org/officeDocument/2006/relationships/footer" Target="footer23.xml"/><Relationship Id="rId118" Type="http://schemas.openxmlformats.org/officeDocument/2006/relationships/image" Target="media/image81.jpeg"/><Relationship Id="rId134" Type="http://schemas.openxmlformats.org/officeDocument/2006/relationships/customXml" Target="../customXml/item3.xml"/><Relationship Id="rId80" Type="http://schemas.openxmlformats.org/officeDocument/2006/relationships/image" Target="media/image52.png"/><Relationship Id="rId85" Type="http://schemas.openxmlformats.org/officeDocument/2006/relationships/footer" Target="footer17.xml"/><Relationship Id="rId12" Type="http://schemas.openxmlformats.org/officeDocument/2006/relationships/image" Target="media/image5.jpeg"/><Relationship Id="rId17" Type="http://schemas.openxmlformats.org/officeDocument/2006/relationships/footer" Target="footer1.xml"/><Relationship Id="rId33" Type="http://schemas.openxmlformats.org/officeDocument/2006/relationships/image" Target="media/image20.png"/><Relationship Id="rId38" Type="http://schemas.openxmlformats.org/officeDocument/2006/relationships/image" Target="media/image25.png"/><Relationship Id="rId59" Type="http://schemas.openxmlformats.org/officeDocument/2006/relationships/image" Target="media/image35.png"/><Relationship Id="rId103" Type="http://schemas.openxmlformats.org/officeDocument/2006/relationships/image" Target="media/image69.png"/><Relationship Id="rId108" Type="http://schemas.openxmlformats.org/officeDocument/2006/relationships/image" Target="media/image74.png"/><Relationship Id="rId124" Type="http://schemas.openxmlformats.org/officeDocument/2006/relationships/image" Target="media/image86.png"/><Relationship Id="rId129" Type="http://schemas.openxmlformats.org/officeDocument/2006/relationships/image" Target="media/image90.png"/><Relationship Id="rId54" Type="http://schemas.openxmlformats.org/officeDocument/2006/relationships/image" Target="media/image32.png"/><Relationship Id="rId70" Type="http://schemas.openxmlformats.org/officeDocument/2006/relationships/image" Target="media/image42.png"/><Relationship Id="rId75" Type="http://schemas.openxmlformats.org/officeDocument/2006/relationships/image" Target="media/image47.png"/><Relationship Id="rId91" Type="http://schemas.openxmlformats.org/officeDocument/2006/relationships/image" Target="media/image57.png"/><Relationship Id="rId96" Type="http://schemas.openxmlformats.org/officeDocument/2006/relationships/image" Target="media/image62.png"/><Relationship Id="rId1" Type="http://schemas.openxmlformats.org/officeDocument/2006/relationships/customXml" Target="../customXml/item1.xml"/><Relationship Id="rId6" Type="http://schemas.openxmlformats.org/officeDocument/2006/relationships/footnotes" Target="footnotes.xml"/><Relationship Id="rId23" Type="http://schemas.openxmlformats.org/officeDocument/2006/relationships/image" Target="media/image10.png"/><Relationship Id="rId28" Type="http://schemas.openxmlformats.org/officeDocument/2006/relationships/image" Target="media/image15.png"/><Relationship Id="rId49" Type="http://schemas.openxmlformats.org/officeDocument/2006/relationships/image" Target="media/image30.png"/><Relationship Id="rId114" Type="http://schemas.openxmlformats.org/officeDocument/2006/relationships/image" Target="media/image77.png"/><Relationship Id="rId119" Type="http://schemas.openxmlformats.org/officeDocument/2006/relationships/image" Target="media/image82.png"/><Relationship Id="rId44" Type="http://schemas.openxmlformats.org/officeDocument/2006/relationships/footer" Target="footer4.xml"/><Relationship Id="rId60" Type="http://schemas.openxmlformats.org/officeDocument/2006/relationships/image" Target="media/image36.png"/><Relationship Id="rId65" Type="http://schemas.openxmlformats.org/officeDocument/2006/relationships/image" Target="media/image39.png"/><Relationship Id="rId81" Type="http://schemas.openxmlformats.org/officeDocument/2006/relationships/image" Target="media/image53.png"/><Relationship Id="rId86" Type="http://schemas.openxmlformats.org/officeDocument/2006/relationships/footer" Target="footer18.xml"/><Relationship Id="rId130" Type="http://schemas.openxmlformats.org/officeDocument/2006/relationships/footer" Target="footer24.xml"/><Relationship Id="rId135" Type="http://schemas.openxmlformats.org/officeDocument/2006/relationships/customXml" Target="../customXml/item4.xml"/><Relationship Id="rId13" Type="http://schemas.openxmlformats.org/officeDocument/2006/relationships/hyperlink" Target="mailto:pwd@pwd.org.au" TargetMode="External"/><Relationship Id="rId18" Type="http://schemas.openxmlformats.org/officeDocument/2006/relationships/footer" Target="footer2.xml"/><Relationship Id="rId39" Type="http://schemas.openxmlformats.org/officeDocument/2006/relationships/image" Target="media/image26.png"/><Relationship Id="rId109" Type="http://schemas.openxmlformats.org/officeDocument/2006/relationships/image" Target="media/image75.png"/><Relationship Id="rId34" Type="http://schemas.openxmlformats.org/officeDocument/2006/relationships/image" Target="media/image21.png"/><Relationship Id="rId50" Type="http://schemas.openxmlformats.org/officeDocument/2006/relationships/footer" Target="footer6.xml"/><Relationship Id="rId55" Type="http://schemas.openxmlformats.org/officeDocument/2006/relationships/image" Target="media/image33.png"/><Relationship Id="rId76" Type="http://schemas.openxmlformats.org/officeDocument/2006/relationships/image" Target="media/image48.png"/><Relationship Id="rId97" Type="http://schemas.openxmlformats.org/officeDocument/2006/relationships/image" Target="media/image63.png"/><Relationship Id="rId104" Type="http://schemas.openxmlformats.org/officeDocument/2006/relationships/image" Target="media/image70.png"/><Relationship Id="rId120" Type="http://schemas.openxmlformats.org/officeDocument/2006/relationships/hyperlink" Target="http://www.auasb.gov.au/Home.aspx" TargetMode="External"/><Relationship Id="rId125" Type="http://schemas.openxmlformats.org/officeDocument/2006/relationships/image" Target="media/image87.png"/><Relationship Id="rId7" Type="http://schemas.openxmlformats.org/officeDocument/2006/relationships/endnotes" Target="endnotes.xml"/><Relationship Id="rId71" Type="http://schemas.openxmlformats.org/officeDocument/2006/relationships/image" Target="media/image43.png"/><Relationship Id="rId92" Type="http://schemas.openxmlformats.org/officeDocument/2006/relationships/image" Target="media/image58.jpeg"/><Relationship Id="rId2" Type="http://schemas.openxmlformats.org/officeDocument/2006/relationships/numbering" Target="numbering.xml"/><Relationship Id="rId29" Type="http://schemas.openxmlformats.org/officeDocument/2006/relationships/image" Target="media/image16.png"/><Relationship Id="rId24" Type="http://schemas.openxmlformats.org/officeDocument/2006/relationships/image" Target="media/image11.png"/><Relationship Id="rId40" Type="http://schemas.openxmlformats.org/officeDocument/2006/relationships/image" Target="media/image27.png"/><Relationship Id="rId45" Type="http://schemas.openxmlformats.org/officeDocument/2006/relationships/footer" Target="footer5.xml"/><Relationship Id="rId66" Type="http://schemas.openxmlformats.org/officeDocument/2006/relationships/image" Target="media/image40.png"/><Relationship Id="rId87" Type="http://schemas.openxmlformats.org/officeDocument/2006/relationships/image" Target="media/image55.png"/><Relationship Id="rId110" Type="http://schemas.openxmlformats.org/officeDocument/2006/relationships/image" Target="media/image76.png"/><Relationship Id="rId115" Type="http://schemas.openxmlformats.org/officeDocument/2006/relationships/image" Target="media/image78.png"/><Relationship Id="rId131" Type="http://schemas.openxmlformats.org/officeDocument/2006/relationships/fontTable" Target="fontTable.xml"/><Relationship Id="rId61" Type="http://schemas.openxmlformats.org/officeDocument/2006/relationships/footer" Target="footer11.xml"/><Relationship Id="rId82" Type="http://schemas.openxmlformats.org/officeDocument/2006/relationships/image" Target="media/image54.png"/><Relationship Id="rId19" Type="http://schemas.openxmlformats.org/officeDocument/2006/relationships/image" Target="media/image6.png"/><Relationship Id="rId14" Type="http://schemas.openxmlformats.org/officeDocument/2006/relationships/hyperlink" Target="mailto:feedback@pwd.org.au" TargetMode="External"/><Relationship Id="rId30" Type="http://schemas.openxmlformats.org/officeDocument/2006/relationships/image" Target="media/image17.png"/><Relationship Id="rId35" Type="http://schemas.openxmlformats.org/officeDocument/2006/relationships/image" Target="media/image22.png"/><Relationship Id="rId56" Type="http://schemas.openxmlformats.org/officeDocument/2006/relationships/image" Target="media/image34.jpeg"/><Relationship Id="rId77" Type="http://schemas.openxmlformats.org/officeDocument/2006/relationships/image" Target="media/image49.png"/><Relationship Id="rId100" Type="http://schemas.openxmlformats.org/officeDocument/2006/relationships/image" Target="media/image66.png"/><Relationship Id="rId105" Type="http://schemas.openxmlformats.org/officeDocument/2006/relationships/image" Target="media/image71.png"/><Relationship Id="rId126" Type="http://schemas.openxmlformats.org/officeDocument/2006/relationships/hyperlink" Target="mailto:pwd@pwd.org.au" TargetMode="External"/><Relationship Id="rId8" Type="http://schemas.openxmlformats.org/officeDocument/2006/relationships/image" Target="media/image1.jpg"/><Relationship Id="rId51" Type="http://schemas.openxmlformats.org/officeDocument/2006/relationships/footer" Target="footer7.xml"/><Relationship Id="rId72" Type="http://schemas.openxmlformats.org/officeDocument/2006/relationships/image" Target="media/image44.png"/><Relationship Id="rId93" Type="http://schemas.openxmlformats.org/officeDocument/2006/relationships/image" Target="media/image59.png"/><Relationship Id="rId98" Type="http://schemas.openxmlformats.org/officeDocument/2006/relationships/image" Target="media/image64.png"/><Relationship Id="rId121" Type="http://schemas.openxmlformats.org/officeDocument/2006/relationships/image" Target="media/image83.png"/><Relationship Id="rId3" Type="http://schemas.openxmlformats.org/officeDocument/2006/relationships/styles" Target="styles.xml"/><Relationship Id="rId25" Type="http://schemas.openxmlformats.org/officeDocument/2006/relationships/image" Target="media/image12.png"/><Relationship Id="rId46" Type="http://schemas.openxmlformats.org/officeDocument/2006/relationships/hyperlink" Target="https://social.desa.un.org/cosp/19th-session" TargetMode="External"/><Relationship Id="rId67" Type="http://schemas.openxmlformats.org/officeDocument/2006/relationships/footer" Target="footer13.xml"/><Relationship Id="rId116" Type="http://schemas.openxmlformats.org/officeDocument/2006/relationships/image" Target="media/image79.png"/><Relationship Id="rId20" Type="http://schemas.openxmlformats.org/officeDocument/2006/relationships/image" Target="media/image7.png"/><Relationship Id="rId41" Type="http://schemas.openxmlformats.org/officeDocument/2006/relationships/image" Target="media/image28.png"/><Relationship Id="rId62" Type="http://schemas.openxmlformats.org/officeDocument/2006/relationships/footer" Target="footer12.xml"/><Relationship Id="rId83" Type="http://schemas.openxmlformats.org/officeDocument/2006/relationships/footer" Target="footer15.xml"/><Relationship Id="rId88" Type="http://schemas.openxmlformats.org/officeDocument/2006/relationships/footer" Target="footer19.xml"/><Relationship Id="rId111" Type="http://schemas.openxmlformats.org/officeDocument/2006/relationships/footer" Target="footer21.xml"/><Relationship Id="rId132" Type="http://schemas.openxmlformats.org/officeDocument/2006/relationships/theme" Target="theme/theme1.xml"/><Relationship Id="rId15" Type="http://schemas.openxmlformats.org/officeDocument/2006/relationships/hyperlink" Target="pwd.org.au/contact-us" TargetMode="External"/><Relationship Id="rId36" Type="http://schemas.openxmlformats.org/officeDocument/2006/relationships/image" Target="media/image23.png"/><Relationship Id="rId57" Type="http://schemas.openxmlformats.org/officeDocument/2006/relationships/footer" Target="footer9.xml"/><Relationship Id="rId106" Type="http://schemas.openxmlformats.org/officeDocument/2006/relationships/image" Target="media/image72.png"/><Relationship Id="rId127" Type="http://schemas.openxmlformats.org/officeDocument/2006/relationships/image" Target="media/image88.png"/><Relationship Id="rId10" Type="http://schemas.openxmlformats.org/officeDocument/2006/relationships/image" Target="media/image3.png"/><Relationship Id="rId31" Type="http://schemas.openxmlformats.org/officeDocument/2006/relationships/image" Target="media/image18.png"/><Relationship Id="rId52" Type="http://schemas.openxmlformats.org/officeDocument/2006/relationships/footer" Target="footer8.xml"/><Relationship Id="rId73" Type="http://schemas.openxmlformats.org/officeDocument/2006/relationships/image" Target="media/image45.png"/><Relationship Id="rId78" Type="http://schemas.openxmlformats.org/officeDocument/2006/relationships/image" Target="media/image50.png"/><Relationship Id="rId94" Type="http://schemas.openxmlformats.org/officeDocument/2006/relationships/image" Target="media/image60.png"/><Relationship Id="rId99" Type="http://schemas.openxmlformats.org/officeDocument/2006/relationships/image" Target="media/image65.png"/><Relationship Id="rId101" Type="http://schemas.openxmlformats.org/officeDocument/2006/relationships/image" Target="media/image67.png"/><Relationship Id="rId122" Type="http://schemas.openxmlformats.org/officeDocument/2006/relationships/image" Target="media/image84.png"/><Relationship Id="rId4" Type="http://schemas.openxmlformats.org/officeDocument/2006/relationships/settings" Target="settings.xml"/><Relationship Id="rId9" Type="http://schemas.openxmlformats.org/officeDocument/2006/relationships/image" Target="media/image2.jpeg"/><Relationship Id="rId26" Type="http://schemas.openxmlformats.org/officeDocument/2006/relationships/image" Target="media/image13.png"/><Relationship Id="rId47" Type="http://schemas.openxmlformats.org/officeDocument/2006/relationships/hyperlink" Target="https://social.desa.un.org/cosp/19th-session" TargetMode="External"/><Relationship Id="rId68" Type="http://schemas.openxmlformats.org/officeDocument/2006/relationships/footer" Target="footer14.xml"/><Relationship Id="rId89" Type="http://schemas.openxmlformats.org/officeDocument/2006/relationships/footer" Target="footer20.xml"/><Relationship Id="rId112" Type="http://schemas.openxmlformats.org/officeDocument/2006/relationships/footer" Target="footer22.xml"/><Relationship Id="rId133" Type="http://schemas.openxmlformats.org/officeDocument/2006/relationships/customXml" Target="../customXml/item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442E8EBBB996DB47A337624F94F1FFC7" ma:contentTypeVersion="25" ma:contentTypeDescription="Create a new document." ma:contentTypeScope="" ma:versionID="22e14baede29b41c7c779a543d27e1fe">
  <xsd:schema xmlns:xsd="http://www.w3.org/2001/XMLSchema" xmlns:xs="http://www.w3.org/2001/XMLSchema" xmlns:p="http://schemas.microsoft.com/office/2006/metadata/properties" xmlns:ns2="556efc0a-87e0-423d-a808-41f60acde31c" xmlns:ns3="02726c10-34f2-49b5-8ce6-b6efaf8f9534" targetNamespace="http://schemas.microsoft.com/office/2006/metadata/properties" ma:root="true" ma:fieldsID="e45b2e9f91cde3dccf23e279ba5f2816" ns2:_="" ns3:_="">
    <xsd:import namespace="556efc0a-87e0-423d-a808-41f60acde31c"/>
    <xsd:import namespace="02726c10-34f2-49b5-8ce6-b6efaf8f9534"/>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LengthInSeconds" minOccurs="0"/>
                <xsd:element ref="ns2:MediaServiceAutoKeyPoints" minOccurs="0"/>
                <xsd:element ref="ns2:MediaServiceKeyPoints" minOccurs="0"/>
                <xsd:element ref="ns2:MediaServiceLocation" minOccurs="0"/>
                <xsd:element ref="ns2:MediaServiceOCR" minOccurs="0"/>
                <xsd:element ref="ns3:SharedWithUsers" minOccurs="0"/>
                <xsd:element ref="ns3:SharedWithDetails" minOccurs="0"/>
                <xsd:element ref="ns2:MediaServiceObjectDetectorVersions" minOccurs="0"/>
                <xsd:element ref="ns2:MediaServiceSearchProperties" minOccurs="0"/>
                <xsd:element ref="ns2:MediaServiceBillingMetadata" minOccurs="0"/>
                <xsd:element ref="ns2:Title0" minOccurs="0"/>
                <xsd:element ref="ns2:Datereceived" minOccurs="0"/>
                <xsd:element ref="ns2:Feedbackchannel" minOccurs="0"/>
                <xsd:element ref="ns2:Requiresfollowup" minOccurs="0"/>
                <xsd:element ref="ns2:Summary" minOccurs="0"/>
                <xsd:element ref="ns2:Notesoractionstaken" minOccurs="0"/>
                <xsd:element ref="ns2:Includescreensho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6efc0a-87e0-423d-a808-41f60acde31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119d012c-5cc6-4b8c-ac46-f71aa3c528ee"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element name="Title0" ma:index="26" nillable="true" ma:displayName="Title " ma:description="Use as a brief summary or just auto-fill with “Feedback”" ma:format="Dropdown" ma:internalName="Title0">
      <xsd:simpleType>
        <xsd:restriction base="dms:Text">
          <xsd:maxLength value="255"/>
        </xsd:restriction>
      </xsd:simpleType>
    </xsd:element>
    <xsd:element name="Datereceived" ma:index="27" nillable="true" ma:displayName="Date received" ma:description="Match your form's “Date feedback received”" ma:format="DateOnly" ma:internalName="Datereceived">
      <xsd:simpleType>
        <xsd:restriction base="dms:DateTime"/>
      </xsd:simpleType>
    </xsd:element>
    <xsd:element name="Feedbackchannel" ma:index="28" nillable="true" ma:displayName="Feedback channel" ma:description="Use the same options from the form (email, Facebook etc.)" ma:format="Dropdown" ma:internalName="Feedbackchannel">
      <xsd:simpleType>
        <xsd:restriction base="dms:Choice">
          <xsd:enumeration value="Service quality"/>
          <xsd:enumeration value="Accessibility "/>
          <xsd:enumeration value="Tech issues "/>
          <xsd:enumeration value="Staff interaction"/>
          <xsd:enumeration value="General compliment"/>
          <xsd:enumeration value="Suggestion "/>
          <xsd:enumeration value="Complaint"/>
          <xsd:enumeration value="Choice 8"/>
        </xsd:restriction>
      </xsd:simpleType>
    </xsd:element>
    <xsd:element name="Requiresfollowup" ma:index="29" nillable="true" ma:displayName="Requires follow up " ma:default="1" ma:format="Dropdown" ma:internalName="Requiresfollowup">
      <xsd:simpleType>
        <xsd:restriction base="dms:Boolean"/>
      </xsd:simpleType>
    </xsd:element>
    <xsd:element name="Summary" ma:index="30" nillable="true" ma:displayName="Summary" ma:format="Dropdown" ma:internalName="Summary">
      <xsd:simpleType>
        <xsd:restriction base="dms:Note">
          <xsd:maxLength value="255"/>
        </xsd:restriction>
      </xsd:simpleType>
    </xsd:element>
    <xsd:element name="Notesoractionstaken" ma:index="31" nillable="true" ma:displayName="Notes or actions taken" ma:format="Dropdown" ma:internalName="Notesoractionstaken">
      <xsd:simpleType>
        <xsd:restriction base="dms:Note">
          <xsd:maxLength value="255"/>
        </xsd:restriction>
      </xsd:simpleType>
    </xsd:element>
    <xsd:element name="Includescreenshots" ma:index="32" nillable="true" ma:displayName="Include screenshots" ma:format="Thumbnail" ma:internalName="Includescreenshots">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2726c10-34f2-49b5-8ce6-b6efaf8f9534"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e077b758-15ac-4e95-9937-1589202fda94}" ma:internalName="TaxCatchAll" ma:showField="CatchAllData" ma:web="02726c10-34f2-49b5-8ce6-b6efaf8f9534">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quiresfollowup xmlns="556efc0a-87e0-423d-a808-41f60acde31c">true</Requiresfollowup>
    <lcf76f155ced4ddcb4097134ff3c332f xmlns="556efc0a-87e0-423d-a808-41f60acde31c">
      <Terms xmlns="http://schemas.microsoft.com/office/infopath/2007/PartnerControls"/>
    </lcf76f155ced4ddcb4097134ff3c332f>
    <Datereceived xmlns="556efc0a-87e0-423d-a808-41f60acde31c" xsi:nil="true"/>
    <Summary xmlns="556efc0a-87e0-423d-a808-41f60acde31c" xsi:nil="true"/>
    <Notesoractionstaken xmlns="556efc0a-87e0-423d-a808-41f60acde31c" xsi:nil="true"/>
    <Title0 xmlns="556efc0a-87e0-423d-a808-41f60acde31c" xsi:nil="true"/>
    <Feedbackchannel xmlns="556efc0a-87e0-423d-a808-41f60acde31c" xsi:nil="true"/>
    <Includescreenshots xmlns="556efc0a-87e0-423d-a808-41f60acde31c" xsi:nil="true"/>
    <TaxCatchAll xmlns="02726c10-34f2-49b5-8ce6-b6efaf8f9534" xsi:nil="true"/>
  </documentManagement>
</p:properties>
</file>

<file path=customXml/itemProps1.xml><?xml version="1.0" encoding="utf-8"?>
<ds:datastoreItem xmlns:ds="http://schemas.openxmlformats.org/officeDocument/2006/customXml" ds:itemID="{A9E14995-BD85-4C8D-8025-930B3B40A184}">
  <ds:schemaRefs>
    <ds:schemaRef ds:uri="http://schemas.openxmlformats.org/officeDocument/2006/bibliography"/>
  </ds:schemaRefs>
</ds:datastoreItem>
</file>

<file path=customXml/itemProps2.xml><?xml version="1.0" encoding="utf-8"?>
<ds:datastoreItem xmlns:ds="http://schemas.openxmlformats.org/officeDocument/2006/customXml" ds:itemID="{4FCD2550-6AE5-474D-9D45-8DD3D7375ECD}"/>
</file>

<file path=customXml/itemProps3.xml><?xml version="1.0" encoding="utf-8"?>
<ds:datastoreItem xmlns:ds="http://schemas.openxmlformats.org/officeDocument/2006/customXml" ds:itemID="{23E6E112-B409-472F-8B34-07CD6E5BC098}"/>
</file>

<file path=customXml/itemProps4.xml><?xml version="1.0" encoding="utf-8"?>
<ds:datastoreItem xmlns:ds="http://schemas.openxmlformats.org/officeDocument/2006/customXml" ds:itemID="{FFFCD8D8-342C-4B03-97C3-6D8ED48E9C65}"/>
</file>

<file path=docProps/app.xml><?xml version="1.0" encoding="utf-8"?>
<Properties xmlns="http://schemas.openxmlformats.org/officeDocument/2006/extended-properties" xmlns:vt="http://schemas.openxmlformats.org/officeDocument/2006/docPropsVTypes">
  <Template>Normal</Template>
  <TotalTime>8</TotalTime>
  <Pages>84</Pages>
  <Words>17755</Words>
  <Characters>101204</Characters>
  <Application>Microsoft Office Word</Application>
  <DocSecurity>0</DocSecurity>
  <Lines>843</Lines>
  <Paragraphs>237</Paragraphs>
  <ScaleCrop>false</ScaleCrop>
  <Company/>
  <LinksUpToDate>false</LinksUpToDate>
  <CharactersWithSpaces>118722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PWDA Annual Report 2025-26</dc:title>
  <dc:creator>People with Disability Australia</dc:creator>
  <cp:lastModifiedBy>Tracie Junghans</cp:lastModifiedBy>
  <cp:revision>11</cp:revision>
  <dcterms:created xsi:type="dcterms:W3CDTF">2026-10-19T02:23:00Z</dcterms:created>
  <dcterms:modified xsi:type="dcterms:W3CDTF">2026-10-19T02:31:00Z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2026-10-08T00:00:00Z</vt:filetime>
  </property>
  <property fmtid="{D5CDD505-2E9C-101B-9397-08002B2CF9AE}" pid="3" name="Creator">
    <vt:lpwstr>Adobe InDesign 21.5 (Windows)</vt:lpwstr>
  </property>
  <property fmtid="{D5CDD505-2E9C-101B-9397-08002B2CF9AE}" pid="4" name="LastSaved">
    <vt:filetime>2026-10-19T00:00:00Z</vt:filetime>
  </property>
  <property fmtid="{D5CDD505-2E9C-101B-9397-08002B2CF9AE}" pid="5" name="Producer">
    <vt:lpwstr>axaio MadeToTag 4.2.143</vt:lpwstr>
  </property>
  <property fmtid="{D5CDD505-2E9C-101B-9397-08002B2CF9AE}" pid="6" name="ContentTypeId">
    <vt:lpwstr>0x010100442E8EBBB996DB47A337624F94F1FFC7</vt:lpwstr>
  </property>
</Properties>
</file>